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53" r:id="rId6"/>
    <p:sldId id="425" r:id="rId7"/>
    <p:sldId id="360" r:id="rId8"/>
    <p:sldId id="386" r:id="rId9"/>
    <p:sldId id="426" r:id="rId10"/>
    <p:sldId id="357" r:id="rId11"/>
    <p:sldId id="359" r:id="rId12"/>
    <p:sldId id="355" r:id="rId13"/>
    <p:sldId id="429" r:id="rId14"/>
    <p:sldId id="427" r:id="rId15"/>
    <p:sldId id="351" r:id="rId16"/>
    <p:sldId id="409" r:id="rId17"/>
    <p:sldId id="35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.Korea@veeam.com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Channels.Korea@veeam.com" TargetMode="External"/><Relationship Id="rId4" Type="http://schemas.openxmlformats.org/officeDocument/2006/relationships/hyperlink" Target="mailto:SEs.Korea@veeam.com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>
            <a:extLst>
              <a:ext uri="{FF2B5EF4-FFF2-40B4-BE49-F238E27FC236}">
                <a16:creationId xmlns:a16="http://schemas.microsoft.com/office/drawing/2014/main" id="{E00CA6ED-F1D8-49DF-8C1A-F4B6C6F1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1268474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2" descr="Image result for veeam logo">
            <a:extLst>
              <a:ext uri="{FF2B5EF4-FFF2-40B4-BE49-F238E27FC236}">
                <a16:creationId xmlns:a16="http://schemas.microsoft.com/office/drawing/2014/main" id="{68BFC7DC-0D3C-49D1-A933-7A44F6F22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0DECCD-DF87-41EC-A1C7-833DD0070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F6DA78-2507-4960-9FE5-296430C89432}"/>
              </a:ext>
            </a:extLst>
          </p:cNvPr>
          <p:cNvCxnSpPr/>
          <p:nvPr userDrawn="1"/>
        </p:nvCxnSpPr>
        <p:spPr>
          <a:xfrm>
            <a:off x="359923" y="2908570"/>
            <a:ext cx="11215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62254C5-4CBB-4EF2-8653-F7DD8CDC1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4950"/>
            <a:ext cx="5400000" cy="159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CB78B-DB27-4815-AA4E-878B851E15DC}"/>
              </a:ext>
            </a:extLst>
          </p:cNvPr>
          <p:cNvSpPr txBox="1"/>
          <p:nvPr userDrawn="1"/>
        </p:nvSpPr>
        <p:spPr>
          <a:xfrm>
            <a:off x="6410528" y="4543458"/>
            <a:ext cx="5165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서초구 서초대로 </a:t>
            </a:r>
            <a:r>
              <a:rPr lang="en-US" altLang="ko-KR" dirty="0"/>
              <a:t>396 </a:t>
            </a:r>
            <a:r>
              <a:rPr lang="ko-KR" altLang="en-US" dirty="0"/>
              <a:t>강남빌딩 </a:t>
            </a:r>
            <a:r>
              <a:rPr lang="en-US" altLang="ko-KR" dirty="0"/>
              <a:t>16</a:t>
            </a:r>
            <a:r>
              <a:rPr lang="ko-KR" altLang="en-US" dirty="0"/>
              <a:t>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Sales.Korea@veeam.com</a:t>
            </a:r>
            <a:endParaRPr lang="en-US" altLang="ko-KR" dirty="0"/>
          </a:p>
          <a:p>
            <a:r>
              <a:rPr lang="ko-KR" altLang="en-US" dirty="0"/>
              <a:t>기술팀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SEs.Korea@veeam.com</a:t>
            </a:r>
            <a:endParaRPr lang="en-US" altLang="ko-KR" dirty="0"/>
          </a:p>
          <a:p>
            <a:r>
              <a:rPr lang="ko-KR" altLang="en-US" dirty="0" err="1"/>
              <a:t>채널팀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Channels.Korea@veeam.com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6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D69B2B0-45C3-4709-820F-8E54D2BBE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487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+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16902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D190E4-9BCF-4D0A-A0EF-C9EBD86E0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12191999" cy="687106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21811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6331" b="199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6" descr="Image result for veeam logo">
            <a:extLst>
              <a:ext uri="{FF2B5EF4-FFF2-40B4-BE49-F238E27FC236}">
                <a16:creationId xmlns:a16="http://schemas.microsoft.com/office/drawing/2014/main" id="{4F6AD2A7-6D1F-4C46-ACC8-A0EBA80DCC3B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0995468" y="6547206"/>
            <a:ext cx="9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A09EFF-8D1A-45B4-994A-D8439E877931}"/>
              </a:ext>
            </a:extLst>
          </p:cNvPr>
          <p:cNvPicPr>
            <a:picLocks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13248"/>
            <a:ext cx="90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4" r:id="rId7"/>
    <p:sldLayoutId id="2147483657" r:id="rId8"/>
    <p:sldLayoutId id="2147483653" r:id="rId9"/>
    <p:sldLayoutId id="2147483656" r:id="rId10"/>
    <p:sldLayoutId id="2147483652" r:id="rId11"/>
    <p:sldLayoutId id="2147483655" r:id="rId12"/>
    <p:sldLayoutId id="2147483658" r:id="rId13"/>
    <p:sldLayoutId id="2147483659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29.svg"/><Relationship Id="rId7" Type="http://schemas.openxmlformats.org/officeDocument/2006/relationships/image" Target="../media/image39.emf"/><Relationship Id="rId12" Type="http://schemas.openxmlformats.org/officeDocument/2006/relationships/image" Target="../media/image59.png"/><Relationship Id="rId2" Type="http://schemas.openxmlformats.org/officeDocument/2006/relationships/image" Target="../media/image28.pn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31.sv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56.svg"/><Relationship Id="rId14" Type="http://schemas.openxmlformats.org/officeDocument/2006/relationships/image" Target="../media/image6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451research.com/images/Marketing/press_releases/Pre_Re-Invent_2018_press_release_final_11_22.pdf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6.svg"/><Relationship Id="rId7" Type="http://schemas.openxmlformats.org/officeDocument/2006/relationships/image" Target="../media/image19.emf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3.emf"/><Relationship Id="rId5" Type="http://schemas.openxmlformats.org/officeDocument/2006/relationships/image" Target="../media/image18.png"/><Relationship Id="rId15" Type="http://schemas.openxmlformats.org/officeDocument/2006/relationships/image" Target="../media/image27.emf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9.sv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36.svg"/><Relationship Id="rId5" Type="http://schemas.openxmlformats.org/officeDocument/2006/relationships/image" Target="../media/image31.sv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31.sv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30.png"/><Relationship Id="rId5" Type="http://schemas.openxmlformats.org/officeDocument/2006/relationships/image" Target="../media/image42.png"/><Relationship Id="rId10" Type="http://schemas.openxmlformats.org/officeDocument/2006/relationships/image" Target="../media/image29.svg"/><Relationship Id="rId4" Type="http://schemas.openxmlformats.org/officeDocument/2006/relationships/image" Target="../media/image41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1.svg"/><Relationship Id="rId3" Type="http://schemas.openxmlformats.org/officeDocument/2006/relationships/image" Target="../media/image47.emf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7" Type="http://schemas.openxmlformats.org/officeDocument/2006/relationships/image" Target="../media/image53.svg"/><Relationship Id="rId2" Type="http://schemas.openxmlformats.org/officeDocument/2006/relationships/image" Target="../media/image46.emf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49.svg"/><Relationship Id="rId5" Type="http://schemas.openxmlformats.org/officeDocument/2006/relationships/image" Target="../media/image15.png"/><Relationship Id="rId15" Type="http://schemas.openxmlformats.org/officeDocument/2006/relationships/image" Target="../media/image29.svg"/><Relationship Id="rId10" Type="http://schemas.openxmlformats.org/officeDocument/2006/relationships/image" Target="../media/image48.png"/><Relationship Id="rId4" Type="http://schemas.openxmlformats.org/officeDocument/2006/relationships/image" Target="../media/image19.emf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88E5F07-6FC2-42BF-91F4-2818C15FC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3000" dirty="0"/>
          </a:p>
          <a:p>
            <a:r>
              <a:rPr lang="ko-KR" altLang="en-US" sz="3000" dirty="0">
                <a:solidFill>
                  <a:srgbClr val="00B050"/>
                </a:solidFill>
              </a:rPr>
              <a:t>하이브리드 클라우드 환경에서의</a:t>
            </a:r>
            <a:endParaRPr lang="en-US" altLang="ko-KR" sz="3000" dirty="0">
              <a:solidFill>
                <a:srgbClr val="00B050"/>
              </a:solidFill>
            </a:endParaRPr>
          </a:p>
          <a:p>
            <a:r>
              <a:rPr lang="ko-KR" altLang="en-US" sz="2000" dirty="0"/>
              <a:t>빔 솔루션 </a:t>
            </a:r>
            <a:r>
              <a:rPr lang="en-US" altLang="ko-KR" sz="2000" dirty="0"/>
              <a:t>vs. C</a:t>
            </a:r>
            <a:r>
              <a:rPr lang="ko-KR" altLang="en-US" sz="2000" dirty="0"/>
              <a:t>사</a:t>
            </a:r>
            <a:r>
              <a:rPr lang="en-US" altLang="ko-KR" sz="2000" dirty="0"/>
              <a:t>, N</a:t>
            </a:r>
            <a:r>
              <a:rPr lang="ko-KR" altLang="en-US" sz="2000" dirty="0"/>
              <a:t>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A7F265-7F49-43E7-99FC-FECDA035FD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06DF56B8-B55C-4F39-90C8-BAA308B48417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E8ACCE-771B-43F6-B580-69C3A74A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뛰어난 호환성과 기술력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95FC20BA-C29C-4374-968A-FA0774748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D76F06C-830B-42F6-B2E5-A461A3FC0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VTL, PTL, SAN, NAS</a:t>
            </a:r>
            <a:r>
              <a:rPr lang="ko-KR" altLang="en-US" dirty="0"/>
              <a:t>를 백업 스토리지로 지원하며 중복제거</a:t>
            </a:r>
            <a:r>
              <a:rPr lang="en-US" altLang="ko-KR" dirty="0"/>
              <a:t>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암호화를 제공하고 유연한 구성과 복구 시나리오를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6B22D1-85C4-4B52-B081-C3EA9552533A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소프트웨어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EBB4087-A3CD-411D-852D-869AC8262599}"/>
              </a:ext>
            </a:extLst>
          </p:cNvPr>
          <p:cNvGraphicFramePr>
            <a:graphicFrameLocks noGrp="1"/>
          </p:cNvGraphicFramePr>
          <p:nvPr/>
        </p:nvGraphicFramePr>
        <p:xfrm>
          <a:off x="215999" y="4345897"/>
          <a:ext cx="3394979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79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솔라리스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AWS, Azure, KT,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네이버 클라우드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하이브리드 클라우드 환경의 다양한 백업 대상과 타겟을 지원하는 최적 솔루션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16A1-E529-4930-9C32-D242245F3FBE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828AED-154D-4500-971A-53B346F4547A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83B88-9F17-4373-BACF-691D82FD4B77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물리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가상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 환경 라이선스 교차사용 가능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315DD-8312-4123-B5FD-CB2182AD54A6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압축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암호화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중복제거 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FIPS 1402 </a:t>
            </a:r>
            <a:r>
              <a:rPr lang="ko-KR" altLang="en-US" sz="1200" b="1" dirty="0"/>
              <a:t>인증</a:t>
            </a:r>
            <a:endParaRPr lang="en-US" altLang="ko-KR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14D564-E4D7-434A-B26E-90D868D4BAB1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VTL, PTL </a:t>
            </a:r>
            <a:r>
              <a:rPr lang="ko-KR" altLang="en-US" sz="1200" b="1" dirty="0"/>
              <a:t>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내장</a:t>
            </a:r>
            <a:r>
              <a:rPr lang="en-US" altLang="ko-KR" sz="1200" b="1" dirty="0"/>
              <a:t>/</a:t>
            </a:r>
            <a:r>
              <a:rPr lang="ko-KR" altLang="en-US" sz="1200" b="1" dirty="0" err="1"/>
              <a:t>외장스토리지</a:t>
            </a:r>
            <a:r>
              <a:rPr lang="en-US" altLang="ko-KR" sz="1200" b="1" dirty="0"/>
              <a:t>, NAS, SAN </a:t>
            </a:r>
            <a:r>
              <a:rPr lang="ko-KR" altLang="en-US" sz="1200" b="1" dirty="0"/>
              <a:t>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오브젝트 스토리지 지원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45963-4FFE-408A-B124-2F9624794712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FC, 10G, 1G, </a:t>
            </a:r>
            <a:r>
              <a:rPr lang="ko-KR" altLang="en-US" sz="1200" b="1" dirty="0"/>
              <a:t>와이파이 등 다양한 연결 미디어 지원</a:t>
            </a:r>
            <a:endParaRPr lang="en-US" altLang="ko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6F01F4-D59C-4DD3-A725-BCC4B77C8A8D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랜섬웨어</a:t>
            </a:r>
            <a:r>
              <a:rPr lang="ko-KR" altLang="en-US" sz="1200" b="1" dirty="0"/>
              <a:t> 의심활동 탐지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복구시</a:t>
            </a:r>
            <a:r>
              <a:rPr lang="ko-KR" altLang="en-US" sz="1200" b="1" dirty="0"/>
              <a:t> 감염여부 스캔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고의적 백업 삭제에 대한 방어</a:t>
            </a:r>
            <a:endParaRPr lang="en-US" altLang="ko-KR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6B7943B-B086-4EDE-94A0-5BE990950F06}"/>
              </a:ext>
            </a:extLst>
          </p:cNvPr>
          <p:cNvCxnSpPr>
            <a:cxnSpLocks/>
            <a:stCxn id="55" idx="6"/>
            <a:endCxn id="65" idx="1"/>
          </p:cNvCxnSpPr>
          <p:nvPr/>
        </p:nvCxnSpPr>
        <p:spPr>
          <a:xfrm flipV="1">
            <a:off x="3062160" y="2532186"/>
            <a:ext cx="1330840" cy="184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F4E618-92AE-4520-BAC7-573C70716C12}"/>
              </a:ext>
            </a:extLst>
          </p:cNvPr>
          <p:cNvCxnSpPr>
            <a:cxnSpLocks/>
            <a:stCxn id="55" idx="6"/>
            <a:endCxn id="78" idx="1"/>
          </p:cNvCxnSpPr>
          <p:nvPr/>
        </p:nvCxnSpPr>
        <p:spPr>
          <a:xfrm flipV="1">
            <a:off x="3062160" y="3457045"/>
            <a:ext cx="1330840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61A63E4-8DC8-4F23-A648-9CF30AA868CA}"/>
              </a:ext>
            </a:extLst>
          </p:cNvPr>
          <p:cNvCxnSpPr>
            <a:cxnSpLocks/>
            <a:stCxn id="55" idx="6"/>
            <a:endCxn id="63" idx="1"/>
          </p:cNvCxnSpPr>
          <p:nvPr/>
        </p:nvCxnSpPr>
        <p:spPr>
          <a:xfrm>
            <a:off x="3062160" y="4380235"/>
            <a:ext cx="1330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BE0658-BC1E-4649-B2B6-62E0AA4BA7F2}"/>
              </a:ext>
            </a:extLst>
          </p:cNvPr>
          <p:cNvCxnSpPr>
            <a:cxnSpLocks/>
            <a:stCxn id="55" idx="6"/>
            <a:endCxn id="75" idx="1"/>
          </p:cNvCxnSpPr>
          <p:nvPr/>
        </p:nvCxnSpPr>
        <p:spPr>
          <a:xfrm>
            <a:off x="3062160" y="4380235"/>
            <a:ext cx="1384840" cy="94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B85535-4B21-45EF-B335-A9729114F194}"/>
              </a:ext>
            </a:extLst>
          </p:cNvPr>
          <p:cNvCxnSpPr>
            <a:cxnSpLocks/>
            <a:stCxn id="55" idx="6"/>
            <a:endCxn id="73" idx="1"/>
          </p:cNvCxnSpPr>
          <p:nvPr/>
        </p:nvCxnSpPr>
        <p:spPr>
          <a:xfrm>
            <a:off x="3062160" y="4380235"/>
            <a:ext cx="1294840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8FEE-EF1B-4899-AFFD-35B15A86CC29}"/>
              </a:ext>
            </a:extLst>
          </p:cNvPr>
          <p:cNvCxnSpPr>
            <a:cxnSpLocks/>
            <a:stCxn id="29" idx="3"/>
            <a:endCxn id="81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AE57A3-28A1-4C95-89F1-B3FBC5607CDC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온프레미스와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퍼블릭</a:t>
            </a:r>
            <a:r>
              <a:rPr lang="ko-KR" altLang="en-US" sz="1200" dirty="0"/>
              <a:t> 클라우드 </a:t>
            </a:r>
            <a:r>
              <a:rPr lang="en-US" altLang="ko-KR" sz="1200" dirty="0"/>
              <a:t>VM</a:t>
            </a:r>
            <a:r>
              <a:rPr lang="ko-KR" altLang="en-US" sz="1200" dirty="0"/>
              <a:t>에 대한 라이선스 교차 사용 불가</a:t>
            </a:r>
            <a:endParaRPr lang="en-US" altLang="ko-KR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87BB46-946A-421E-813C-06499D9A3519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유사한 범위의 연결 미디어 지원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006686-D0E5-49F8-8DC1-3DEF823BD30B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압축</a:t>
            </a:r>
            <a:r>
              <a:rPr lang="en-US" altLang="ko-KR" sz="1200" dirty="0"/>
              <a:t>,</a:t>
            </a:r>
            <a:r>
              <a:rPr lang="ko-KR" altLang="en-US" sz="1200" dirty="0"/>
              <a:t> 암호화</a:t>
            </a:r>
            <a:r>
              <a:rPr lang="en-US" altLang="ko-KR" sz="1200" dirty="0"/>
              <a:t>,</a:t>
            </a:r>
            <a:r>
              <a:rPr lang="ko-KR" altLang="en-US" sz="1200" dirty="0"/>
              <a:t> 중복제거 지원</a:t>
            </a:r>
            <a:endParaRPr lang="en-US" altLang="ko-KR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B015A-38E9-4447-8173-A9858A66145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유사한 범위의 미디어 지원</a:t>
            </a:r>
            <a:endParaRPr lang="en-US" altLang="ko-KR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93FF8B-139E-4AE5-9F60-63563F800FAE}"/>
              </a:ext>
            </a:extLst>
          </p:cNvPr>
          <p:cNvCxnSpPr>
            <a:cxnSpLocks/>
            <a:stCxn id="34" idx="3"/>
            <a:endCxn id="85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3BD285-D29A-40F0-AAEB-9B87CDC40EDA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7AB707D-77E9-4402-AEA2-FF75CC39D6BB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8F1019-D216-41B2-BCDA-E99CE5FE0CDA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랜섬웨어</a:t>
            </a:r>
            <a:r>
              <a:rPr lang="ko-KR" altLang="en-US" sz="1200" dirty="0"/>
              <a:t> 관련 대응 기능 없음</a:t>
            </a:r>
            <a:endParaRPr lang="en-US" altLang="ko-KR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99B1F44-349D-440B-8AFC-3882694628B6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경고">
            <a:extLst>
              <a:ext uri="{FF2B5EF4-FFF2-40B4-BE49-F238E27FC236}">
                <a16:creationId xmlns:a16="http://schemas.microsoft.com/office/drawing/2014/main" id="{A17085E4-362B-4A35-829E-B2C44FAA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51" name="그래픽 50" descr="경고">
            <a:extLst>
              <a:ext uri="{FF2B5EF4-FFF2-40B4-BE49-F238E27FC236}">
                <a16:creationId xmlns:a16="http://schemas.microsoft.com/office/drawing/2014/main" id="{D2FBAE3C-296F-488E-9A00-7F1961ED9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52" name="그래픽 51" descr="경고">
            <a:extLst>
              <a:ext uri="{FF2B5EF4-FFF2-40B4-BE49-F238E27FC236}">
                <a16:creationId xmlns:a16="http://schemas.microsoft.com/office/drawing/2014/main" id="{596D039C-C2ED-4A87-A930-CCE48627C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53" name="그래픽 52" descr="경고">
            <a:extLst>
              <a:ext uri="{FF2B5EF4-FFF2-40B4-BE49-F238E27FC236}">
                <a16:creationId xmlns:a16="http://schemas.microsoft.com/office/drawing/2014/main" id="{6CB3110B-5386-4607-A23E-A86493B1F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58" name="그래픽 57" descr="경고">
            <a:extLst>
              <a:ext uri="{FF2B5EF4-FFF2-40B4-BE49-F238E27FC236}">
                <a16:creationId xmlns:a16="http://schemas.microsoft.com/office/drawing/2014/main" id="{C6C43D71-615B-440F-9158-537E3E01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6DBA2A-DB56-43B6-A53D-39EBDB99F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0" y="2714997"/>
            <a:ext cx="1440000" cy="39312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BB28E46-9CD8-4C5E-B6EF-8D0E4F276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590" y="3321875"/>
            <a:ext cx="720000" cy="693406"/>
          </a:xfrm>
          <a:prstGeom prst="rect">
            <a:avLst/>
          </a:prstGeom>
        </p:spPr>
      </p:pic>
      <p:pic>
        <p:nvPicPr>
          <p:cNvPr id="63" name="그래픽 62" descr="열쇠">
            <a:extLst>
              <a:ext uri="{FF2B5EF4-FFF2-40B4-BE49-F238E27FC236}">
                <a16:creationId xmlns:a16="http://schemas.microsoft.com/office/drawing/2014/main" id="{8BE0B30E-BF34-4FD3-83D4-471A6E0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000" y="4056235"/>
            <a:ext cx="648000" cy="648000"/>
          </a:xfrm>
          <a:prstGeom prst="rect">
            <a:avLst/>
          </a:prstGeom>
        </p:spPr>
      </p:pic>
      <p:pic>
        <p:nvPicPr>
          <p:cNvPr id="65" name="그래픽 64" descr="클라우드 컴퓨팅">
            <a:extLst>
              <a:ext uri="{FF2B5EF4-FFF2-40B4-BE49-F238E27FC236}">
                <a16:creationId xmlns:a16="http://schemas.microsoft.com/office/drawing/2014/main" id="{82337ECB-A884-4FCD-8090-522D09710A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3000" y="2208186"/>
            <a:ext cx="648000" cy="648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241DEE1-6960-47D0-B5DE-5A434DBC910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01" y="3047573"/>
            <a:ext cx="720000" cy="612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50DFF43-D93B-4229-A1C3-F38CB094511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00" y="5902617"/>
            <a:ext cx="720000" cy="648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6E5012D-DC75-4A2C-8054-9A2E9A2BEF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7000" y="5006087"/>
            <a:ext cx="540000" cy="630678"/>
          </a:xfrm>
          <a:prstGeom prst="rect">
            <a:avLst/>
          </a:prstGeom>
        </p:spPr>
      </p:pic>
      <p:pic>
        <p:nvPicPr>
          <p:cNvPr id="78" name="그래픽 77" descr="네트워크 다이어그램">
            <a:extLst>
              <a:ext uri="{FF2B5EF4-FFF2-40B4-BE49-F238E27FC236}">
                <a16:creationId xmlns:a16="http://schemas.microsoft.com/office/drawing/2014/main" id="{B2CD1BCE-3C77-4370-9A82-4D2F000D35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93000" y="3133045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3429000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유형별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4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F1C102-3E43-4C00-A2BE-E682D1A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회사 비교 자료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9E80763-2C86-4D33-8429-B7B24A1BF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7FF394-F18F-4B36-9429-2EBCB9C7A9A6}"/>
              </a:ext>
            </a:extLst>
          </p:cNvPr>
          <p:cNvGraphicFramePr>
            <a:graphicFrameLocks noGrp="1"/>
          </p:cNvGraphicFramePr>
          <p:nvPr/>
        </p:nvGraphicFramePr>
        <p:xfrm>
          <a:off x="448578" y="1148210"/>
          <a:ext cx="11301463" cy="53013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54165">
                  <a:extLst>
                    <a:ext uri="{9D8B030D-6E8A-4147-A177-3AD203B41FA5}">
                      <a16:colId xmlns:a16="http://schemas.microsoft.com/office/drawing/2014/main" val="1301132609"/>
                    </a:ext>
                  </a:extLst>
                </a:gridCol>
                <a:gridCol w="1815766">
                  <a:extLst>
                    <a:ext uri="{9D8B030D-6E8A-4147-A177-3AD203B41FA5}">
                      <a16:colId xmlns:a16="http://schemas.microsoft.com/office/drawing/2014/main" val="2176048091"/>
                    </a:ext>
                  </a:extLst>
                </a:gridCol>
                <a:gridCol w="1815766">
                  <a:extLst>
                    <a:ext uri="{9D8B030D-6E8A-4147-A177-3AD203B41FA5}">
                      <a16:colId xmlns:a16="http://schemas.microsoft.com/office/drawing/2014/main" val="2437315457"/>
                    </a:ext>
                  </a:extLst>
                </a:gridCol>
                <a:gridCol w="1815766">
                  <a:extLst>
                    <a:ext uri="{9D8B030D-6E8A-4147-A177-3AD203B41FA5}">
                      <a16:colId xmlns:a16="http://schemas.microsoft.com/office/drawing/2014/main" val="1579949365"/>
                    </a:ext>
                  </a:extLst>
                </a:gridCol>
              </a:tblGrid>
              <a:tr h="32550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err="1">
                          <a:latin typeface="+mn-ea"/>
                          <a:ea typeface="+mn-ea"/>
                        </a:rPr>
                        <a:t>Veeam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Commvault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err="1">
                          <a:latin typeface="+mn-ea"/>
                          <a:ea typeface="+mn-ea"/>
                        </a:rPr>
                        <a:t>Nakivo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80935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2019 Gartner Magic Quadrant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Leader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2032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한국 지사 및 기술 지원 센터 운영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50050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AIX, Solaris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14711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NAS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9997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OS, File, DB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복구 통합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0992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Oracle RMAN, MS SQL, SAP Hana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2478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VMware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으로 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4846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단독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포맷 자동 변환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382729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 시 스토리지 스냅샷을 통한 백업 지원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0573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Hyper-V, Nutanix AHV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에이전트리스 백업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복구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91569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Hyper-V, Nutanix AHV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9742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Agentless MS SQL Table, Oracle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및 시점 복구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4381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실시간 모니터링 및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리포팅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184403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 대한 원격지 실시간 복제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29210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백업본과 복제본에 대한 무결성 검증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1138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MSSQL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테이블 단위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3291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MSSQL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05443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Oracle SID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자동 변경 및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34665"/>
                  </a:ext>
                </a:extLst>
              </a:tr>
              <a:tr h="22563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Oracle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5866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Exchange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개별 메일 단위 복구 및 검색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51235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PostgreSQL,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Tibero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 다양한 데이터베이스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증분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280962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백업본으로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AWS, Azure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로의 직접 복구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P2C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V2C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99292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오피스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365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 및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85851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원격지 백업 및 복원방안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63936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압축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중복제거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암호화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PTL,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VTL,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SAN, NAS,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오브젝트 스토리지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0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49">
            <a:extLst>
              <a:ext uri="{FF2B5EF4-FFF2-40B4-BE49-F238E27FC236}">
                <a16:creationId xmlns:a16="http://schemas.microsoft.com/office/drawing/2014/main" id="{6B27C050-E3C9-494F-B1C6-E7B094C9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경제적 우위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59D62D4F-1CD5-4642-9E6A-FFDA7A8A92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빔 소프트웨어는 유연한 라이선스 정책과 기술로 고객의 </a:t>
            </a:r>
            <a:r>
              <a:rPr lang="en-US" altLang="ko-KR" dirty="0"/>
              <a:t>TCO</a:t>
            </a:r>
            <a:r>
              <a:rPr lang="ko-KR" altLang="en-US" dirty="0"/>
              <a:t>를 절약하고 간단하고 간소화된 기술로 최상의 하이브리드 클라우드 데이터 관리 역량을 제공해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DD2A13-E60C-40FA-9030-9739D5017A68}"/>
              </a:ext>
            </a:extLst>
          </p:cNvPr>
          <p:cNvSpPr/>
          <p:nvPr/>
        </p:nvSpPr>
        <p:spPr>
          <a:xfrm>
            <a:off x="3366117" y="2517591"/>
            <a:ext cx="2432456" cy="243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101086-E2BC-439D-8FF4-0588E8200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20" y="2532128"/>
            <a:ext cx="758209" cy="2244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018CF2-D896-4735-9579-299EB5172691}"/>
              </a:ext>
            </a:extLst>
          </p:cNvPr>
          <p:cNvSpPr txBox="1"/>
          <p:nvPr/>
        </p:nvSpPr>
        <p:spPr>
          <a:xfrm>
            <a:off x="3427330" y="2849966"/>
            <a:ext cx="2310030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가상환경의 에이전트리스 방식 백업과 물리환경 </a:t>
            </a:r>
            <a:r>
              <a:rPr lang="en-US" altLang="ko-KR" sz="1050" b="1" dirty="0">
                <a:solidFill>
                  <a:srgbClr val="0070C0"/>
                </a:solidFill>
              </a:rPr>
              <a:t>x86</a:t>
            </a:r>
            <a:r>
              <a:rPr lang="ko-KR" altLang="en-US" sz="1050" b="1" dirty="0">
                <a:solidFill>
                  <a:srgbClr val="0070C0"/>
                </a:solidFill>
              </a:rPr>
              <a:t>의 </a:t>
            </a:r>
            <a:r>
              <a:rPr lang="en-US" altLang="ko-KR" sz="1050" b="1" dirty="0">
                <a:solidFill>
                  <a:srgbClr val="0070C0"/>
                </a:solidFill>
              </a:rPr>
              <a:t>OS, File, DB</a:t>
            </a:r>
            <a:r>
              <a:rPr lang="ko-KR" altLang="en-US" sz="1050" b="1" dirty="0">
                <a:solidFill>
                  <a:srgbClr val="0070C0"/>
                </a:solidFill>
              </a:rPr>
              <a:t> 백업을 하나의 에이전트로 해결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EC1C23-118C-4CCA-AE8A-F420DD5E265E}"/>
              </a:ext>
            </a:extLst>
          </p:cNvPr>
          <p:cNvGrpSpPr/>
          <p:nvPr/>
        </p:nvGrpSpPr>
        <p:grpSpPr>
          <a:xfrm>
            <a:off x="9313272" y="2517591"/>
            <a:ext cx="2432456" cy="2432456"/>
            <a:chOff x="906019" y="3857162"/>
            <a:chExt cx="2432456" cy="2432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957930-6EB9-4CFC-B2E2-38ECCB1E938B}"/>
                </a:ext>
              </a:extLst>
            </p:cNvPr>
            <p:cNvSpPr/>
            <p:nvPr/>
          </p:nvSpPr>
          <p:spPr>
            <a:xfrm>
              <a:off x="906019" y="3857162"/>
              <a:ext cx="2432456" cy="2432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B727E8-42FA-43BF-B8A3-4A832C51D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122" y="3871699"/>
              <a:ext cx="758209" cy="22443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C4DE6E-998A-4252-BECE-1AF834500237}"/>
              </a:ext>
            </a:extLst>
          </p:cNvPr>
          <p:cNvSpPr txBox="1"/>
          <p:nvPr/>
        </p:nvSpPr>
        <p:spPr>
          <a:xfrm>
            <a:off x="9406604" y="2849966"/>
            <a:ext cx="2245793" cy="75244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단순 백업이 아니라 백업으로 가용성을 </a:t>
            </a:r>
            <a:r>
              <a:rPr lang="ko-KR" altLang="en-US" sz="1050" b="1" dirty="0" err="1">
                <a:solidFill>
                  <a:srgbClr val="0070C0"/>
                </a:solidFill>
              </a:rPr>
              <a:t>높일수</a:t>
            </a:r>
            <a:r>
              <a:rPr lang="ko-KR" altLang="en-US" sz="1050" b="1" dirty="0">
                <a:solidFill>
                  <a:srgbClr val="0070C0"/>
                </a:solidFill>
              </a:rPr>
              <a:t> 있는 다양한 기능 제공</a:t>
            </a:r>
            <a:r>
              <a:rPr lang="en-US" altLang="ko-KR" sz="1050" b="1" dirty="0">
                <a:solidFill>
                  <a:srgbClr val="0070C0"/>
                </a:solidFill>
              </a:rPr>
              <a:t>. Instant (VM) Recovery, VM Replication, </a:t>
            </a:r>
            <a:r>
              <a:rPr lang="ko-KR" altLang="en-US" sz="1050" b="1" dirty="0">
                <a:solidFill>
                  <a:srgbClr val="0070C0"/>
                </a:solidFill>
              </a:rPr>
              <a:t>클라우드 마이그레이션</a:t>
            </a:r>
            <a:r>
              <a:rPr lang="en-US" altLang="ko-KR" sz="1050" b="1" dirty="0">
                <a:solidFill>
                  <a:srgbClr val="0070C0"/>
                </a:solidFill>
              </a:rPr>
              <a:t>, DB</a:t>
            </a:r>
            <a:r>
              <a:rPr lang="ko-KR" altLang="en-US" sz="1050" b="1" dirty="0">
                <a:solidFill>
                  <a:srgbClr val="0070C0"/>
                </a:solidFill>
              </a:rPr>
              <a:t> 시점 복구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35D0F0-9917-4FCA-996A-87FDE5A05885}"/>
              </a:ext>
            </a:extLst>
          </p:cNvPr>
          <p:cNvGrpSpPr/>
          <p:nvPr/>
        </p:nvGrpSpPr>
        <p:grpSpPr>
          <a:xfrm>
            <a:off x="392541" y="2517591"/>
            <a:ext cx="2432456" cy="2432456"/>
            <a:chOff x="906019" y="3857162"/>
            <a:chExt cx="2432456" cy="24324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4F9FCC-ED7E-44C7-97AA-B9F4318DDD1B}"/>
                </a:ext>
              </a:extLst>
            </p:cNvPr>
            <p:cNvSpPr/>
            <p:nvPr/>
          </p:nvSpPr>
          <p:spPr>
            <a:xfrm>
              <a:off x="906019" y="3857162"/>
              <a:ext cx="2432456" cy="2432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4DD9394-AA8E-4369-A274-7893D7CC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122" y="3871699"/>
              <a:ext cx="758209" cy="22443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396ED0-E584-4D94-8791-E72C7A3C2342}"/>
              </a:ext>
            </a:extLst>
          </p:cNvPr>
          <p:cNvSpPr txBox="1"/>
          <p:nvPr/>
        </p:nvSpPr>
        <p:spPr>
          <a:xfrm>
            <a:off x="556674" y="2848979"/>
            <a:ext cx="2160000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영구라이선스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서브스크립션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월과금</a:t>
            </a:r>
            <a:r>
              <a:rPr lang="ko-KR" altLang="en-US" sz="1050" b="1" dirty="0">
                <a:solidFill>
                  <a:srgbClr val="0070C0"/>
                </a:solidFill>
              </a:rPr>
              <a:t> 등 하이브리드 클라우드 지향 라이선스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492F80-B523-4AA2-B016-B28009C65674}"/>
              </a:ext>
            </a:extLst>
          </p:cNvPr>
          <p:cNvSpPr/>
          <p:nvPr/>
        </p:nvSpPr>
        <p:spPr>
          <a:xfrm>
            <a:off x="6339693" y="2517591"/>
            <a:ext cx="2432456" cy="243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D63BD-F71A-4D2A-A499-71A05786D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6" y="2532128"/>
            <a:ext cx="758209" cy="22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ADD3E-EEAB-4DF5-8CE4-E7D6D8FA695C}"/>
              </a:ext>
            </a:extLst>
          </p:cNvPr>
          <p:cNvSpPr txBox="1"/>
          <p:nvPr/>
        </p:nvSpPr>
        <p:spPr>
          <a:xfrm>
            <a:off x="6655921" y="2849966"/>
            <a:ext cx="1800000" cy="1080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하이브리드 클라우드를 위한 솔루션 포트폴리오</a:t>
            </a:r>
          </a:p>
        </p:txBody>
      </p:sp>
      <p:pic>
        <p:nvPicPr>
          <p:cNvPr id="33" name="Picture 2" descr="cost saving4">
            <a:extLst>
              <a:ext uri="{FF2B5EF4-FFF2-40B4-BE49-F238E27FC236}">
                <a16:creationId xmlns:a16="http://schemas.microsoft.com/office/drawing/2014/main" id="{73C2844F-65F2-4532-B7F2-83999E7FF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b="8789"/>
          <a:stretch/>
        </p:blipFill>
        <p:spPr bwMode="auto">
          <a:xfrm>
            <a:off x="888769" y="3552993"/>
            <a:ext cx="1440000" cy="13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appy customer">
            <a:extLst>
              <a:ext uri="{FF2B5EF4-FFF2-40B4-BE49-F238E27FC236}">
                <a16:creationId xmlns:a16="http://schemas.microsoft.com/office/drawing/2014/main" id="{3AB3B002-AF8D-435E-87EE-1AC13891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45" y="3525434"/>
            <a:ext cx="2160000" cy="13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74036F-5AA8-4886-A7C4-09B942607BEA}"/>
              </a:ext>
            </a:extLst>
          </p:cNvPr>
          <p:cNvSpPr txBox="1"/>
          <p:nvPr/>
        </p:nvSpPr>
        <p:spPr>
          <a:xfrm>
            <a:off x="6530011" y="3327139"/>
            <a:ext cx="8458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사용량 기준 과금 및 </a:t>
            </a:r>
            <a:r>
              <a:rPr lang="ko-KR" altLang="en-US" sz="1000" dirty="0" err="1"/>
              <a:t>인보이싱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F985C-24D8-4074-8867-E8E5742FBE51}"/>
              </a:ext>
            </a:extLst>
          </p:cNvPr>
          <p:cNvSpPr txBox="1"/>
          <p:nvPr/>
        </p:nvSpPr>
        <p:spPr>
          <a:xfrm>
            <a:off x="7646440" y="3467863"/>
            <a:ext cx="9736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클라우드 마이그레이션</a:t>
            </a:r>
            <a:r>
              <a:rPr lang="en-US" altLang="ko-KR" sz="1000" dirty="0"/>
              <a:t>, </a:t>
            </a:r>
            <a:r>
              <a:rPr lang="ko-KR" altLang="en-US" sz="1000" dirty="0"/>
              <a:t>오피스 </a:t>
            </a:r>
            <a:r>
              <a:rPr lang="en-US" altLang="ko-KR" sz="1000" dirty="0"/>
              <a:t>365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00AD6B-F091-477A-A965-B4BABAB62E7B}"/>
              </a:ext>
            </a:extLst>
          </p:cNvPr>
          <p:cNvSpPr txBox="1"/>
          <p:nvPr/>
        </p:nvSpPr>
        <p:spPr>
          <a:xfrm>
            <a:off x="6808792" y="4150204"/>
            <a:ext cx="9736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데이터 업로드 다운로드 효율화 기술</a:t>
            </a:r>
          </a:p>
        </p:txBody>
      </p:sp>
      <p:pic>
        <p:nvPicPr>
          <p:cNvPr id="1028" name="Picture 4" descr="Open 24 Hours Neon Sign">
            <a:extLst>
              <a:ext uri="{FF2B5EF4-FFF2-40B4-BE49-F238E27FC236}">
                <a16:creationId xmlns:a16="http://schemas.microsoft.com/office/drawing/2014/main" id="{22D9932D-DBDD-4B09-9DE0-0FCD7F44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00" y="3709231"/>
            <a:ext cx="1800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2493309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유형별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7675A472-F6FA-4801-BDC7-AAE2EDEE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클라우드 시대의 도래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F4116B8-6805-4CE1-BDFF-FAF25CA82C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451 Research, 69% of enterprises will have hybrid IT environments by 2019, </a:t>
            </a:r>
            <a:r>
              <a:rPr lang="en-US" altLang="ko-KR" dirty="0">
                <a:hlinkClick r:id="rId2"/>
              </a:rPr>
              <a:t>https://451research.com/images/Marketing/press_releases/Pre_Re-Invent_2018_press_release_final_11_22.pdf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0B1B010-DAEB-4A7D-A6CB-BD5787C3D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오늘의 </a:t>
            </a:r>
            <a:r>
              <a:rPr lang="en-US" altLang="ko-KR" dirty="0"/>
              <a:t>IT </a:t>
            </a:r>
            <a:r>
              <a:rPr lang="ko-KR" altLang="en-US" dirty="0"/>
              <a:t>인프라는 </a:t>
            </a:r>
            <a:r>
              <a:rPr lang="ko-KR" altLang="en-US" dirty="0" err="1"/>
              <a:t>온프레미스</a:t>
            </a:r>
            <a:r>
              <a:rPr lang="ko-KR" altLang="en-US" dirty="0"/>
              <a:t> </a:t>
            </a:r>
            <a:r>
              <a:rPr lang="en-US" altLang="ko-KR" dirty="0"/>
              <a:t>x86, </a:t>
            </a:r>
            <a:r>
              <a:rPr lang="ko-KR" altLang="en-US" dirty="0" err="1"/>
              <a:t>프라이빗</a:t>
            </a:r>
            <a:r>
              <a:rPr lang="en-US" altLang="ko-KR" dirty="0"/>
              <a:t>/</a:t>
            </a:r>
            <a:r>
              <a:rPr lang="ko-KR" altLang="en-US" dirty="0" err="1"/>
              <a:t>퍼블릭</a:t>
            </a:r>
            <a:r>
              <a:rPr lang="ko-KR" altLang="en-US" dirty="0"/>
              <a:t> 클라우드 </a:t>
            </a:r>
            <a:r>
              <a:rPr lang="en-US" altLang="ko-KR" dirty="0"/>
              <a:t>(AWS, Azure) </a:t>
            </a:r>
            <a:r>
              <a:rPr lang="ko-KR" altLang="en-US" dirty="0"/>
              <a:t>등 다양한 층의 클라우드가 존재하는 하이브리드 클라우드로 변해가고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FCE89-F279-48F0-91CA-B2A96BD0E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DBB974-44FE-44EB-BA7B-1C41241BA355}"/>
              </a:ext>
            </a:extLst>
          </p:cNvPr>
          <p:cNvCxnSpPr/>
          <p:nvPr/>
        </p:nvCxnSpPr>
        <p:spPr>
          <a:xfrm>
            <a:off x="336001" y="4145461"/>
            <a:ext cx="14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9A750F-5A57-4598-97DE-D378B8987394}"/>
              </a:ext>
            </a:extLst>
          </p:cNvPr>
          <p:cNvCxnSpPr/>
          <p:nvPr/>
        </p:nvCxnSpPr>
        <p:spPr>
          <a:xfrm>
            <a:off x="1776001" y="4145461"/>
            <a:ext cx="216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A707BE-AF7C-436E-8429-E8FE3A78613A}"/>
              </a:ext>
            </a:extLst>
          </p:cNvPr>
          <p:cNvCxnSpPr/>
          <p:nvPr/>
        </p:nvCxnSpPr>
        <p:spPr>
          <a:xfrm>
            <a:off x="3936001" y="4145461"/>
            <a:ext cx="32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24114A-1A9D-4E6D-8676-2A2BDEA91846}"/>
              </a:ext>
            </a:extLst>
          </p:cNvPr>
          <p:cNvCxnSpPr/>
          <p:nvPr/>
        </p:nvCxnSpPr>
        <p:spPr>
          <a:xfrm>
            <a:off x="7134868" y="4145461"/>
            <a:ext cx="468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1D1562-E04E-41F3-B662-E637E6E8BC8B}"/>
              </a:ext>
            </a:extLst>
          </p:cNvPr>
          <p:cNvSpPr txBox="1"/>
          <p:nvPr/>
        </p:nvSpPr>
        <p:spPr>
          <a:xfrm>
            <a:off x="336001" y="3290023"/>
            <a:ext cx="144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 2000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474A4-4CD8-421E-8880-2ED5A4C69A6E}"/>
              </a:ext>
            </a:extLst>
          </p:cNvPr>
          <p:cNvSpPr txBox="1"/>
          <p:nvPr/>
        </p:nvSpPr>
        <p:spPr>
          <a:xfrm>
            <a:off x="1776001" y="3290023"/>
            <a:ext cx="216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2010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D32EA-E6D6-4D63-9887-69AE81F4068B}"/>
              </a:ext>
            </a:extLst>
          </p:cNvPr>
          <p:cNvSpPr txBox="1"/>
          <p:nvPr/>
        </p:nvSpPr>
        <p:spPr>
          <a:xfrm>
            <a:off x="3936001" y="3290023"/>
            <a:ext cx="324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2019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F06E9-DF2E-4363-975F-9893253CBDBA}"/>
              </a:ext>
            </a:extLst>
          </p:cNvPr>
          <p:cNvSpPr txBox="1"/>
          <p:nvPr/>
        </p:nvSpPr>
        <p:spPr>
          <a:xfrm>
            <a:off x="7134868" y="3290023"/>
            <a:ext cx="468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2019+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97A224-A058-4A19-829B-437CC80ADEF8}"/>
              </a:ext>
            </a:extLst>
          </p:cNvPr>
          <p:cNvCxnSpPr/>
          <p:nvPr/>
        </p:nvCxnSpPr>
        <p:spPr>
          <a:xfrm>
            <a:off x="177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981D78-7037-497E-A1C6-CE3EE6B649CF}"/>
              </a:ext>
            </a:extLst>
          </p:cNvPr>
          <p:cNvCxnSpPr/>
          <p:nvPr/>
        </p:nvCxnSpPr>
        <p:spPr>
          <a:xfrm>
            <a:off x="393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112DAC-1924-4383-8527-854AD749F79B}"/>
              </a:ext>
            </a:extLst>
          </p:cNvPr>
          <p:cNvCxnSpPr/>
          <p:nvPr/>
        </p:nvCxnSpPr>
        <p:spPr>
          <a:xfrm>
            <a:off x="717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922EE0-6832-4BB3-A02F-94A15324783A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4345224"/>
          <a:ext cx="1314992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2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4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436CA23-BDF5-4F6E-9742-69794840ACCB}"/>
              </a:ext>
            </a:extLst>
          </p:cNvPr>
          <p:cNvGraphicFramePr>
            <a:graphicFrameLocks noGrp="1"/>
          </p:cNvGraphicFramePr>
          <p:nvPr/>
        </p:nvGraphicFramePr>
        <p:xfrm>
          <a:off x="1862671" y="4345224"/>
          <a:ext cx="1986662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29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  <a:gridCol w="801333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3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C0B556F-D337-4149-8B30-25A087948E86}"/>
              </a:ext>
            </a:extLst>
          </p:cNvPr>
          <p:cNvGraphicFramePr>
            <a:graphicFrameLocks noGrp="1"/>
          </p:cNvGraphicFramePr>
          <p:nvPr/>
        </p:nvGraphicFramePr>
        <p:xfrm>
          <a:off x="4022671" y="4345224"/>
          <a:ext cx="3066661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53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  <a:gridCol w="1008484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  <a:gridCol w="863892">
                  <a:extLst>
                    <a:ext uri="{9D8B030D-6E8A-4147-A177-3AD203B41FA5}">
                      <a16:colId xmlns:a16="http://schemas.microsoft.com/office/drawing/2014/main" val="3412101478"/>
                    </a:ext>
                  </a:extLst>
                </a:gridCol>
                <a:gridCol w="688532">
                  <a:extLst>
                    <a:ext uri="{9D8B030D-6E8A-4147-A177-3AD203B41FA5}">
                      <a16:colId xmlns:a16="http://schemas.microsoft.com/office/drawing/2014/main" val="248939717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00B336"/>
                          </a:solidFill>
                        </a:rPr>
                        <a:t>가상화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클라우드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F82EB0A-37EE-447E-B36C-D6356FF43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73587"/>
              </p:ext>
            </p:extLst>
          </p:nvPr>
        </p:nvGraphicFramePr>
        <p:xfrm>
          <a:off x="7442693" y="4345224"/>
          <a:ext cx="4064351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4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12101478"/>
                    </a:ext>
                  </a:extLst>
                </a:gridCol>
                <a:gridCol w="1851767">
                  <a:extLst>
                    <a:ext uri="{9D8B030D-6E8A-4147-A177-3AD203B41FA5}">
                      <a16:colId xmlns:a16="http://schemas.microsoft.com/office/drawing/2014/main" val="248939717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1" dirty="0">
                          <a:solidFill>
                            <a:srgbClr val="00B336"/>
                          </a:solidFill>
                        </a:rPr>
                        <a:t>가상화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rgbClr val="0070C0"/>
                          </a:solidFill>
                        </a:rPr>
                        <a:t>클라우드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7F5B0987-621B-4F3E-96FE-2915615D3134}"/>
              </a:ext>
            </a:extLst>
          </p:cNvPr>
          <p:cNvSpPr/>
          <p:nvPr/>
        </p:nvSpPr>
        <p:spPr>
          <a:xfrm>
            <a:off x="6529668" y="2175796"/>
            <a:ext cx="2133107" cy="1474227"/>
          </a:xfrm>
          <a:prstGeom prst="wedgeEllipseCallout">
            <a:avLst>
              <a:gd name="adj1" fmla="val 36324"/>
              <a:gd name="adj2" fmla="val 56757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tx1"/>
                </a:solidFill>
              </a:rPr>
              <a:t>이제는 하이브리드 클라우드 시대</a:t>
            </a:r>
            <a:r>
              <a:rPr lang="en-US" altLang="ko-KR" sz="1400" b="1" dirty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F660-C708-458D-AC58-E63D827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클라우드 최적 데이터 보호 솔루션</a:t>
            </a:r>
          </a:p>
        </p:txBody>
      </p:sp>
      <p:sp>
        <p:nvSpPr>
          <p:cNvPr id="55" name="텍스트 개체 틀 54">
            <a:extLst>
              <a:ext uri="{FF2B5EF4-FFF2-40B4-BE49-F238E27FC236}">
                <a16:creationId xmlns:a16="http://schemas.microsoft.com/office/drawing/2014/main" id="{18D7298F-6D87-4985-9368-77AE1B1AC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78E73C26-B945-4E4A-BC1E-57B20A5A4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VMware,</a:t>
            </a:r>
            <a:r>
              <a:rPr lang="ko-KR" altLang="en-US" dirty="0"/>
              <a:t> </a:t>
            </a:r>
            <a:r>
              <a:rPr lang="en-US" altLang="ko-KR" dirty="0"/>
              <a:t>Hyper-V</a:t>
            </a:r>
            <a:r>
              <a:rPr lang="ko-KR" altLang="en-US" dirty="0"/>
              <a:t> 에서만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 S3, Azure BLOB, IBM ICOS, S3</a:t>
            </a:r>
            <a:r>
              <a:rPr lang="ko-KR" altLang="en-US" dirty="0"/>
              <a:t> 호환 스토리지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CB9D4-2E3B-409D-A3D0-29F2CBA756AA}"/>
              </a:ext>
            </a:extLst>
          </p:cNvPr>
          <p:cNvGrpSpPr/>
          <p:nvPr/>
        </p:nvGrpSpPr>
        <p:grpSpPr>
          <a:xfrm>
            <a:off x="882480" y="3286632"/>
            <a:ext cx="374291" cy="816695"/>
            <a:chOff x="1407414" y="3500999"/>
            <a:chExt cx="374291" cy="816695"/>
          </a:xfrm>
        </p:grpSpPr>
        <p:pic>
          <p:nvPicPr>
            <p:cNvPr id="1026" name="Picture 2" descr="Image result for windows">
              <a:extLst>
                <a:ext uri="{FF2B5EF4-FFF2-40B4-BE49-F238E27FC236}">
                  <a16:creationId xmlns:a16="http://schemas.microsoft.com/office/drawing/2014/main" id="{38ADF197-E0B8-4513-B12B-C093CF63E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559" y="350099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1B57CBA-7B37-48E0-BC6C-155F4435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414" y="3777694"/>
              <a:ext cx="374291" cy="540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49397A-F5D5-4C92-AA57-BD3C45C4A8A9}"/>
              </a:ext>
            </a:extLst>
          </p:cNvPr>
          <p:cNvGrpSpPr/>
          <p:nvPr/>
        </p:nvGrpSpPr>
        <p:grpSpPr>
          <a:xfrm>
            <a:off x="1371965" y="3286632"/>
            <a:ext cx="374291" cy="816695"/>
            <a:chOff x="1896899" y="3500999"/>
            <a:chExt cx="374291" cy="816695"/>
          </a:xfrm>
        </p:grpSpPr>
        <p:pic>
          <p:nvPicPr>
            <p:cNvPr id="1030" name="Picture 6" descr="Image result for linux penguin">
              <a:extLst>
                <a:ext uri="{FF2B5EF4-FFF2-40B4-BE49-F238E27FC236}">
                  <a16:creationId xmlns:a16="http://schemas.microsoft.com/office/drawing/2014/main" id="{4DAB7CC5-97E0-419A-8F04-E1A48F2E1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707" y="3500999"/>
              <a:ext cx="21267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C8EF9AC-CDFF-43C3-86B7-9F87535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899" y="3777694"/>
              <a:ext cx="374291" cy="540000"/>
            </a:xfrm>
            <a:prstGeom prst="rect">
              <a:avLst/>
            </a:prstGeom>
          </p:spPr>
        </p:pic>
      </p:grpSp>
      <p:sp>
        <p:nvSpPr>
          <p:cNvPr id="37" name="오른쪽 대괄호 36">
            <a:extLst>
              <a:ext uri="{FF2B5EF4-FFF2-40B4-BE49-F238E27FC236}">
                <a16:creationId xmlns:a16="http://schemas.microsoft.com/office/drawing/2014/main" id="{3761BC4B-FFEB-4903-BD4E-68471D7E0039}"/>
              </a:ext>
            </a:extLst>
          </p:cNvPr>
          <p:cNvSpPr/>
          <p:nvPr/>
        </p:nvSpPr>
        <p:spPr>
          <a:xfrm rot="5400000">
            <a:off x="2022434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대괄호 68">
            <a:extLst>
              <a:ext uri="{FF2B5EF4-FFF2-40B4-BE49-F238E27FC236}">
                <a16:creationId xmlns:a16="http://schemas.microsoft.com/office/drawing/2014/main" id="{482756CD-9039-42DD-963D-10CD52C4DF6E}"/>
              </a:ext>
            </a:extLst>
          </p:cNvPr>
          <p:cNvSpPr/>
          <p:nvPr/>
        </p:nvSpPr>
        <p:spPr>
          <a:xfrm rot="5400000">
            <a:off x="6006000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대괄호 69">
            <a:extLst>
              <a:ext uri="{FF2B5EF4-FFF2-40B4-BE49-F238E27FC236}">
                <a16:creationId xmlns:a16="http://schemas.microsoft.com/office/drawing/2014/main" id="{2EA0BA82-34B1-4F5B-842B-247D48086F48}"/>
              </a:ext>
            </a:extLst>
          </p:cNvPr>
          <p:cNvSpPr/>
          <p:nvPr/>
        </p:nvSpPr>
        <p:spPr>
          <a:xfrm rot="5400000">
            <a:off x="9962599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488E4B-49BD-401F-B80A-F144C3F4CD08}"/>
              </a:ext>
            </a:extLst>
          </p:cNvPr>
          <p:cNvSpPr txBox="1"/>
          <p:nvPr/>
        </p:nvSpPr>
        <p:spPr>
          <a:xfrm>
            <a:off x="1011767" y="1711540"/>
            <a:ext cx="220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물리환경 </a:t>
            </a:r>
            <a:r>
              <a:rPr lang="en-US" altLang="ko-KR" sz="1200" b="1" dirty="0"/>
              <a:t>x86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9E5D29-BEEA-4EAA-87C7-F0DB4A630766}"/>
              </a:ext>
            </a:extLst>
          </p:cNvPr>
          <p:cNvSpPr txBox="1"/>
          <p:nvPr/>
        </p:nvSpPr>
        <p:spPr>
          <a:xfrm>
            <a:off x="4385732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프라이빗</a:t>
            </a:r>
            <a:r>
              <a:rPr lang="ko-KR" altLang="en-US" sz="1200" b="1" dirty="0"/>
              <a:t> 클라우드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5BC487-7E0D-4145-95FC-300882D112C8}"/>
              </a:ext>
            </a:extLst>
          </p:cNvPr>
          <p:cNvSpPr txBox="1"/>
          <p:nvPr/>
        </p:nvSpPr>
        <p:spPr>
          <a:xfrm>
            <a:off x="8297466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E245B3-3742-4506-89A0-8BEAC30FFC1C}"/>
              </a:ext>
            </a:extLst>
          </p:cNvPr>
          <p:cNvCxnSpPr/>
          <p:nvPr/>
        </p:nvCxnSpPr>
        <p:spPr>
          <a:xfrm>
            <a:off x="41021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3051E48-915F-42A1-A016-E5CA12169030}"/>
              </a:ext>
            </a:extLst>
          </p:cNvPr>
          <p:cNvCxnSpPr/>
          <p:nvPr/>
        </p:nvCxnSpPr>
        <p:spPr>
          <a:xfrm>
            <a:off x="80899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>
            <a:extLst>
              <a:ext uri="{FF2B5EF4-FFF2-40B4-BE49-F238E27FC236}">
                <a16:creationId xmlns:a16="http://schemas.microsoft.com/office/drawing/2014/main" id="{6419957D-ED93-4CFE-9AF8-67AFE22125A4}"/>
              </a:ext>
            </a:extLst>
          </p:cNvPr>
          <p:cNvSpPr/>
          <p:nvPr/>
        </p:nvSpPr>
        <p:spPr>
          <a:xfrm>
            <a:off x="702734" y="1286932"/>
            <a:ext cx="10786533" cy="978932"/>
          </a:xfrm>
          <a:prstGeom prst="arc">
            <a:avLst>
              <a:gd name="adj1" fmla="val 10820560"/>
              <a:gd name="adj2" fmla="val 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8D4C83-48C4-42D5-810B-D96937A1D558}"/>
              </a:ext>
            </a:extLst>
          </p:cNvPr>
          <p:cNvSpPr txBox="1"/>
          <p:nvPr/>
        </p:nvSpPr>
        <p:spPr>
          <a:xfrm>
            <a:off x="4657066" y="1102266"/>
            <a:ext cx="2877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하이브리드 클라우드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4CF25199-CED1-4891-9666-AC789973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24168"/>
              </p:ext>
            </p:extLst>
          </p:nvPr>
        </p:nvGraphicFramePr>
        <p:xfrm>
          <a:off x="336000" y="4209394"/>
          <a:ext cx="35764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백업본으로 즉시 서비스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DB (Oracle RMAN, SAP Hana, MS SQL, MySQL, DB2, Exchange, AD)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87DAE28-F4A9-452F-AA08-BD1CE4D8E6B3}"/>
              </a:ext>
            </a:extLst>
          </p:cNvPr>
          <p:cNvSpPr txBox="1"/>
          <p:nvPr/>
        </p:nvSpPr>
        <p:spPr>
          <a:xfrm>
            <a:off x="1746256" y="3456996"/>
            <a:ext cx="232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/</a:t>
            </a:r>
            <a:r>
              <a:rPr lang="ko-KR" altLang="en-US" sz="1200" dirty="0"/>
              <a:t>리눅스 서버 </a:t>
            </a:r>
            <a:r>
              <a:rPr lang="en-US" altLang="ko-KR" sz="1200" dirty="0"/>
              <a:t>OS, DB </a:t>
            </a:r>
            <a:r>
              <a:rPr lang="ko-KR" altLang="en-US" sz="1200" dirty="0"/>
              <a:t>백업 및 복구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AIX, </a:t>
            </a:r>
            <a:r>
              <a:rPr lang="ko-KR" altLang="en-US" sz="1200" dirty="0" err="1"/>
              <a:t>솔라리스</a:t>
            </a:r>
            <a:r>
              <a:rPr lang="ko-KR" altLang="en-US" sz="1200" dirty="0"/>
              <a:t> </a:t>
            </a:r>
            <a:r>
              <a:rPr lang="en-US" altLang="ko-KR" sz="1200" dirty="0"/>
              <a:t>OS</a:t>
            </a:r>
            <a:r>
              <a:rPr lang="ko-KR" altLang="en-US" sz="1200" dirty="0"/>
              <a:t>백업</a:t>
            </a:r>
            <a:endParaRPr lang="en-US" altLang="ko-KR" sz="1200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2EF1952-7F41-4B41-B3FB-222DC00F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62989"/>
              </p:ext>
            </p:extLst>
          </p:nvPr>
        </p:nvGraphicFramePr>
        <p:xfrm>
          <a:off x="4321110" y="4209394"/>
          <a:ext cx="357642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복제 지원 및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Failover/Failback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3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파일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 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시점복구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가상환경 최적화 및 장애 예방 모니터링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25880830-ACE8-45CC-96E7-A081ABA5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98" y="3146075"/>
            <a:ext cx="90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AE1A45-B764-4EA7-A4F3-323FE7958E54}"/>
              </a:ext>
            </a:extLst>
          </p:cNvPr>
          <p:cNvSpPr txBox="1"/>
          <p:nvPr/>
        </p:nvSpPr>
        <p:spPr>
          <a:xfrm>
            <a:off x="4568799" y="3826328"/>
            <a:ext cx="8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가상환경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6348B8-6779-4D21-B411-8DA60FF7A284}"/>
              </a:ext>
            </a:extLst>
          </p:cNvPr>
          <p:cNvSpPr txBox="1"/>
          <p:nvPr/>
        </p:nvSpPr>
        <p:spPr>
          <a:xfrm>
            <a:off x="5501518" y="3456996"/>
            <a:ext cx="194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VMware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Nutanix AHV</a:t>
            </a:r>
            <a:endParaRPr lang="en-US" altLang="ko-KR" sz="1200" baseline="30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Hyper-V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4515D1B-F554-439A-854D-D9C91C269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466" y="3219330"/>
            <a:ext cx="1396105" cy="883997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DD977122-31F8-45A3-8039-46C3C077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0903"/>
              </p:ext>
            </p:extLst>
          </p:nvPr>
        </p:nvGraphicFramePr>
        <p:xfrm>
          <a:off x="8252599" y="4209394"/>
          <a:ext cx="357642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오브젝트 스토리지 지원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5AE8581B-17B3-437E-9DCB-D9156382921C}"/>
              </a:ext>
            </a:extLst>
          </p:cNvPr>
          <p:cNvSpPr txBox="1"/>
          <p:nvPr/>
        </p:nvSpPr>
        <p:spPr>
          <a:xfrm>
            <a:off x="9737421" y="3272330"/>
            <a:ext cx="207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MS Azure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KT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네이버 클라우드 플랫폼</a:t>
            </a:r>
            <a:endParaRPr lang="en-US" altLang="ko-KR" sz="1200" dirty="0"/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B7A073FD-13D2-4DDE-A1EB-1D816EA873CB}"/>
              </a:ext>
            </a:extLst>
          </p:cNvPr>
          <p:cNvCxnSpPr>
            <a:cxnSpLocks/>
            <a:stCxn id="1030" idx="0"/>
            <a:endCxn id="102" idx="0"/>
          </p:cNvCxnSpPr>
          <p:nvPr/>
        </p:nvCxnSpPr>
        <p:spPr>
          <a:xfrm rot="16200000" flipH="1">
            <a:off x="3931923" y="913820"/>
            <a:ext cx="170364" cy="4915989"/>
          </a:xfrm>
          <a:prstGeom prst="curvedConnector3">
            <a:avLst>
              <a:gd name="adj1" fmla="val -1341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2C7A1C2-CB4C-4994-A457-841B4F75529B}"/>
              </a:ext>
            </a:extLst>
          </p:cNvPr>
          <p:cNvGrpSpPr/>
          <p:nvPr/>
        </p:nvGrpSpPr>
        <p:grpSpPr>
          <a:xfrm>
            <a:off x="2904072" y="2539697"/>
            <a:ext cx="2125130" cy="524317"/>
            <a:chOff x="3149603" y="2580040"/>
            <a:chExt cx="2125130" cy="524317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3F9DCD3-DBF1-43DD-BCBC-C71F43B56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B69775-7C65-4F2D-8833-F07E238DDF59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P2V, V2P </a:t>
              </a:r>
              <a:r>
                <a:rPr lang="ko-KR" altLang="en-US" sz="1000" dirty="0"/>
                <a:t>마이그레이션 자동화</a:t>
              </a:r>
            </a:p>
          </p:txBody>
        </p:sp>
      </p:grp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2BBF4E8-F2CD-4AA9-9576-91CEF7ABA62F}"/>
              </a:ext>
            </a:extLst>
          </p:cNvPr>
          <p:cNvCxnSpPr>
            <a:cxnSpLocks/>
            <a:stCxn id="102" idx="0"/>
            <a:endCxn id="110" idx="0"/>
          </p:cNvCxnSpPr>
          <p:nvPr/>
        </p:nvCxnSpPr>
        <p:spPr>
          <a:xfrm rot="5400000" flipH="1" flipV="1">
            <a:off x="8531505" y="1215925"/>
            <a:ext cx="184666" cy="4297477"/>
          </a:xfrm>
          <a:prstGeom prst="curvedConnector3">
            <a:avLst>
              <a:gd name="adj1" fmla="val 2237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D4A4DE8-3EB4-43A9-8719-F62A8F4EB274}"/>
              </a:ext>
            </a:extLst>
          </p:cNvPr>
          <p:cNvGrpSpPr/>
          <p:nvPr/>
        </p:nvGrpSpPr>
        <p:grpSpPr>
          <a:xfrm>
            <a:off x="7730072" y="2539697"/>
            <a:ext cx="2125130" cy="524317"/>
            <a:chOff x="3149603" y="2580040"/>
            <a:chExt cx="2125130" cy="524317"/>
          </a:xfrm>
        </p:grpSpPr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FF33238E-D647-4AC7-92AD-7B543802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BE0FBD-5538-4C23-A6EF-D52EE8201E38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V2C, C2V </a:t>
              </a:r>
              <a:r>
                <a:rPr lang="ko-KR" altLang="en-US" sz="1000" dirty="0"/>
                <a:t>마이그레이션 자동화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ADC51-F67E-42DF-841C-2C945D4A3B8C}"/>
              </a:ext>
            </a:extLst>
          </p:cNvPr>
          <p:cNvSpPr/>
          <p:nvPr/>
        </p:nvSpPr>
        <p:spPr>
          <a:xfrm>
            <a:off x="567269" y="2091635"/>
            <a:ext cx="11057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u="sng" dirty="0">
                <a:solidFill>
                  <a:srgbClr val="0070C0"/>
                </a:solidFill>
              </a:rPr>
              <a:t>물리환경</a:t>
            </a:r>
            <a:r>
              <a:rPr lang="en-US" altLang="ko-KR" sz="1200" b="1" u="sng" dirty="0">
                <a:solidFill>
                  <a:srgbClr val="0070C0"/>
                </a:solidFill>
              </a:rPr>
              <a:t>, </a:t>
            </a:r>
            <a:r>
              <a:rPr lang="ko-KR" altLang="en-US" sz="1200" b="1" u="sng" dirty="0">
                <a:solidFill>
                  <a:srgbClr val="0070C0"/>
                </a:solidFill>
              </a:rPr>
              <a:t>가상환경</a:t>
            </a:r>
            <a:r>
              <a:rPr lang="en-US" altLang="ko-KR" sz="1200" b="1" u="sng" dirty="0">
                <a:solidFill>
                  <a:srgbClr val="0070C0"/>
                </a:solidFill>
              </a:rPr>
              <a:t>, </a:t>
            </a:r>
            <a:r>
              <a:rPr lang="ko-KR" altLang="en-US" sz="1200" b="1" u="sng" dirty="0" err="1">
                <a:solidFill>
                  <a:srgbClr val="0070C0"/>
                </a:solidFill>
              </a:rPr>
              <a:t>프라이빗</a:t>
            </a:r>
            <a:r>
              <a:rPr lang="en-US" altLang="ko-KR" sz="1200" b="1" u="sng" dirty="0">
                <a:solidFill>
                  <a:srgbClr val="0070C0"/>
                </a:solidFill>
              </a:rPr>
              <a:t>/</a:t>
            </a:r>
            <a:r>
              <a:rPr lang="ko-KR" altLang="en-US" sz="1200" b="1" u="sng" dirty="0" err="1">
                <a:solidFill>
                  <a:srgbClr val="0070C0"/>
                </a:solidFill>
              </a:rPr>
              <a:t>퍼블릭</a:t>
            </a:r>
            <a:r>
              <a:rPr lang="ko-KR" altLang="en-US" sz="1200" b="1" u="sng" dirty="0">
                <a:solidFill>
                  <a:srgbClr val="0070C0"/>
                </a:solidFill>
              </a:rPr>
              <a:t> 클라우드 환경 구분없이 교차사용 가능한 라이선스</a:t>
            </a:r>
            <a:endParaRPr lang="en-US" altLang="ko-KR" sz="1200" b="1" u="sng" dirty="0">
              <a:solidFill>
                <a:srgbClr val="0070C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E6B7C97-5F60-43B9-B70E-9674A279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1" y="3563327"/>
            <a:ext cx="374291" cy="5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74BC3-53D6-4144-B73A-B1B8211593AD}"/>
              </a:ext>
            </a:extLst>
          </p:cNvPr>
          <p:cNvSpPr txBox="1"/>
          <p:nvPr/>
        </p:nvSpPr>
        <p:spPr>
          <a:xfrm>
            <a:off x="158634" y="3146075"/>
            <a:ext cx="72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AIX</a:t>
            </a:r>
          </a:p>
          <a:p>
            <a:pPr algn="ctr"/>
            <a:r>
              <a:rPr lang="ko-KR" altLang="en-US" sz="1000" dirty="0" err="1"/>
              <a:t>솔라리스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68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제목 1044">
            <a:extLst>
              <a:ext uri="{FF2B5EF4-FFF2-40B4-BE49-F238E27FC236}">
                <a16:creationId xmlns:a16="http://schemas.microsoft.com/office/drawing/2014/main" id="{0BCB9B65-7D48-4CB5-A246-9E8728C7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백업 데이터의 활용과 고도화</a:t>
            </a:r>
          </a:p>
        </p:txBody>
      </p:sp>
      <p:sp>
        <p:nvSpPr>
          <p:cNvPr id="1046" name="텍스트 개체 틀 1045">
            <a:extLst>
              <a:ext uri="{FF2B5EF4-FFF2-40B4-BE49-F238E27FC236}">
                <a16:creationId xmlns:a16="http://schemas.microsoft.com/office/drawing/2014/main" id="{582B8CC3-806D-42E6-94A9-82B42D370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47" name="텍스트 개체 틀 1046">
            <a:extLst>
              <a:ext uri="{FF2B5EF4-FFF2-40B4-BE49-F238E27FC236}">
                <a16:creationId xmlns:a16="http://schemas.microsoft.com/office/drawing/2014/main" id="{474AF90F-7FB9-450A-B381-4F8217A51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9" y="1080000"/>
            <a:ext cx="11519999" cy="1080000"/>
          </a:xfrm>
        </p:spPr>
        <p:txBody>
          <a:bodyPr/>
          <a:lstStyle/>
          <a:p>
            <a:r>
              <a:rPr lang="ko-KR" altLang="en-US" dirty="0"/>
              <a:t>백업 데이터를 기반으로 </a:t>
            </a:r>
            <a:r>
              <a:rPr lang="ko-KR" altLang="en-US" dirty="0" err="1"/>
              <a:t>랜섬웨어</a:t>
            </a:r>
            <a:r>
              <a:rPr lang="ko-KR" altLang="en-US" dirty="0"/>
              <a:t> 감염여부를 검사할 수 있으며 구성변경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 </a:t>
            </a:r>
            <a:r>
              <a:rPr lang="ko-KR" altLang="en-US" dirty="0"/>
              <a:t>이전의 테스트를 할 수 있는 </a:t>
            </a:r>
            <a:r>
              <a:rPr lang="en-US" altLang="ko-KR" dirty="0"/>
              <a:t>DEVOPS </a:t>
            </a:r>
            <a:r>
              <a:rPr lang="ko-KR" altLang="en-US" dirty="0"/>
              <a:t>기능 등을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D77C401-16C7-42E7-8366-C8E82E74E514}"/>
              </a:ext>
            </a:extLst>
          </p:cNvPr>
          <p:cNvCxnSpPr/>
          <p:nvPr/>
        </p:nvCxnSpPr>
        <p:spPr>
          <a:xfrm>
            <a:off x="2619566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713B1A7-5F12-4F41-951E-06CB7CD79DB4}"/>
              </a:ext>
            </a:extLst>
          </p:cNvPr>
          <p:cNvCxnSpPr/>
          <p:nvPr/>
        </p:nvCxnSpPr>
        <p:spPr>
          <a:xfrm>
            <a:off x="8780987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614B76-0428-4E30-8770-9490E8A0C9CB}"/>
              </a:ext>
            </a:extLst>
          </p:cNvPr>
          <p:cNvCxnSpPr/>
          <p:nvPr/>
        </p:nvCxnSpPr>
        <p:spPr>
          <a:xfrm>
            <a:off x="4673373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81682A-7C14-480D-AF38-A5C917593500}"/>
              </a:ext>
            </a:extLst>
          </p:cNvPr>
          <p:cNvCxnSpPr/>
          <p:nvPr/>
        </p:nvCxnSpPr>
        <p:spPr>
          <a:xfrm>
            <a:off x="6727180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257303A-92CE-4CCD-A9E6-4FE1C58C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4959"/>
              </p:ext>
            </p:extLst>
          </p:nvPr>
        </p:nvGraphicFramePr>
        <p:xfrm>
          <a:off x="690173" y="3911151"/>
          <a:ext cx="1895524" cy="235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데이터 완결성 검사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완결성 검사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어플리케이션 정상 복원 여부 검사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CA382B8C-5ED8-4D09-BA6D-FF15061D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384"/>
              </p:ext>
            </p:extLst>
          </p:nvPr>
        </p:nvGraphicFramePr>
        <p:xfrm>
          <a:off x="2724540" y="3911151"/>
          <a:ext cx="1895524" cy="233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Secure Restore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데이터의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랜섬웨어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감염여부 검사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3F6D7DD-EE17-4901-880A-D1A737D07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85166"/>
              </p:ext>
            </p:extLst>
          </p:nvPr>
        </p:nvGraphicFramePr>
        <p:xfrm>
          <a:off x="4750047" y="3911151"/>
          <a:ext cx="1895524" cy="233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버추얼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원본과 동일한 백업본으로 업그레이드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구성 변경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사전 테스트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CE49D71B-0ACF-431F-9560-26F3226F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12562"/>
              </p:ext>
            </p:extLst>
          </p:nvPr>
        </p:nvGraphicFramePr>
        <p:xfrm>
          <a:off x="6799385" y="3911151"/>
          <a:ext cx="1895524" cy="233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인스턴트 리커버리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백업본으로 즉시 서비스 재개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저렴한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Active-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Standy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A5C268BD-65FE-4384-A128-728CAD083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96309"/>
              </p:ext>
            </p:extLst>
          </p:nvPr>
        </p:nvGraphicFramePr>
        <p:xfrm>
          <a:off x="8867066" y="3911151"/>
          <a:ext cx="1895524" cy="235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퍼블릭클라우드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빔 라이선스 정책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퍼블릭 클라우드 교차사용 가능 라이선스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89" name="그래픽 88" descr="점검 목록">
            <a:extLst>
              <a:ext uri="{FF2B5EF4-FFF2-40B4-BE49-F238E27FC236}">
                <a16:creationId xmlns:a16="http://schemas.microsoft.com/office/drawing/2014/main" id="{61EB7332-5E1B-4FC8-A0F9-899C19F2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184" y="3130150"/>
            <a:ext cx="648000" cy="648000"/>
          </a:xfrm>
          <a:prstGeom prst="rect">
            <a:avLst/>
          </a:prstGeom>
        </p:spPr>
      </p:pic>
      <p:pic>
        <p:nvPicPr>
          <p:cNvPr id="1026" name="Picture 2" descr="Image result for devops">
            <a:extLst>
              <a:ext uri="{FF2B5EF4-FFF2-40B4-BE49-F238E27FC236}">
                <a16:creationId xmlns:a16="http://schemas.microsoft.com/office/drawing/2014/main" id="{4F66EE41-529D-461E-9BED-EF5C076EF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39" y="3167486"/>
            <a:ext cx="1080000" cy="5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6E9702A-9C86-4F85-B5C2-4A947177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09" y="2989832"/>
            <a:ext cx="877380" cy="648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62E21714-4F8E-4404-BF6B-D3DD93DA0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383" y="3415764"/>
            <a:ext cx="252000" cy="36356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35DD095-D93F-43C0-AA1F-7F5A6DB46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7446" y="3481159"/>
            <a:ext cx="252000" cy="252272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15DAE0E-3403-465B-AF1A-3C65FFD13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8396" y="3429000"/>
            <a:ext cx="540000" cy="367563"/>
          </a:xfrm>
          <a:prstGeom prst="rect">
            <a:avLst/>
          </a:prstGeom>
        </p:spPr>
      </p:pic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C4368A42-7A84-4169-974F-6F11CF9983C3}"/>
              </a:ext>
            </a:extLst>
          </p:cNvPr>
          <p:cNvCxnSpPr>
            <a:stCxn id="103" idx="0"/>
            <a:endCxn id="104" idx="0"/>
          </p:cNvCxnSpPr>
          <p:nvPr/>
        </p:nvCxnSpPr>
        <p:spPr>
          <a:xfrm rot="16200000" flipH="1">
            <a:off x="9395716" y="3123430"/>
            <a:ext cx="65395" cy="650063"/>
          </a:xfrm>
          <a:prstGeom prst="curvedConnector3">
            <a:avLst>
              <a:gd name="adj1" fmla="val -349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431F2B0B-D60A-498E-A736-418C4E2931A7}"/>
              </a:ext>
            </a:extLst>
          </p:cNvPr>
          <p:cNvCxnSpPr>
            <a:cxnSpLocks/>
            <a:stCxn id="104" idx="0"/>
            <a:endCxn id="108" idx="0"/>
          </p:cNvCxnSpPr>
          <p:nvPr/>
        </p:nvCxnSpPr>
        <p:spPr>
          <a:xfrm rot="5400000" flipH="1" flipV="1">
            <a:off x="10034842" y="3147605"/>
            <a:ext cx="52159" cy="614950"/>
          </a:xfrm>
          <a:prstGeom prst="curvedConnector3">
            <a:avLst>
              <a:gd name="adj1" fmla="val 53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래픽 99" descr="돋보기 아래의 벌레">
            <a:extLst>
              <a:ext uri="{FF2B5EF4-FFF2-40B4-BE49-F238E27FC236}">
                <a16:creationId xmlns:a16="http://schemas.microsoft.com/office/drawing/2014/main" id="{E2F5C53D-E554-430F-8587-025E39B05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9673" y="3130150"/>
            <a:ext cx="648000" cy="648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67E76497-E0FC-4F09-BD34-3951BD2665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2773" y="3250461"/>
            <a:ext cx="387500" cy="396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4C640B85-79F9-48D3-A729-1A627DED69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8637" y="3250461"/>
            <a:ext cx="387500" cy="396000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5B104E72-DE17-4D08-B30E-5F7EBBE0E1A3}"/>
              </a:ext>
            </a:extLst>
          </p:cNvPr>
          <p:cNvSpPr txBox="1"/>
          <p:nvPr/>
        </p:nvSpPr>
        <p:spPr>
          <a:xfrm>
            <a:off x="9491016" y="2909219"/>
            <a:ext cx="87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빔 라이선스</a:t>
            </a:r>
          </a:p>
        </p:txBody>
      </p:sp>
      <p:pic>
        <p:nvPicPr>
          <p:cNvPr id="1044" name="그래픽 1043" descr="학위">
            <a:extLst>
              <a:ext uri="{FF2B5EF4-FFF2-40B4-BE49-F238E27FC236}">
                <a16:creationId xmlns:a16="http://schemas.microsoft.com/office/drawing/2014/main" id="{8A1D6CA8-67BF-44B6-865E-5FB1F564BD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3004" y="2795307"/>
            <a:ext cx="540000" cy="540000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D791AE2-EA65-4547-80A6-263489CF8F89}"/>
              </a:ext>
            </a:extLst>
          </p:cNvPr>
          <p:cNvGrpSpPr/>
          <p:nvPr/>
        </p:nvGrpSpPr>
        <p:grpSpPr>
          <a:xfrm>
            <a:off x="6853179" y="3263307"/>
            <a:ext cx="360000" cy="468000"/>
            <a:chOff x="689467" y="3845428"/>
            <a:chExt cx="374291" cy="540000"/>
          </a:xfrm>
        </p:grpSpPr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F40E109F-54D5-4A39-BC0D-59C773AE2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D2124C91-CCD5-492F-8699-A5748AAF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pic>
        <p:nvPicPr>
          <p:cNvPr id="156" name="그림 155">
            <a:extLst>
              <a:ext uri="{FF2B5EF4-FFF2-40B4-BE49-F238E27FC236}">
                <a16:creationId xmlns:a16="http://schemas.microsoft.com/office/drawing/2014/main" id="{44ED2843-871C-4A4B-9106-5D62787DC9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4809" y="3263307"/>
            <a:ext cx="483343" cy="468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A1515C5A-AE04-45A5-9AF1-50FE844CDFBC}"/>
              </a:ext>
            </a:extLst>
          </p:cNvPr>
          <p:cNvSpPr/>
          <p:nvPr/>
        </p:nvSpPr>
        <p:spPr>
          <a:xfrm>
            <a:off x="690173" y="5734929"/>
            <a:ext cx="10039642" cy="5830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28BFBAE8-BD7A-4EE7-BD41-ADB589FBE3E2}"/>
              </a:ext>
            </a:extLst>
          </p:cNvPr>
          <p:cNvSpPr/>
          <p:nvPr/>
        </p:nvSpPr>
        <p:spPr>
          <a:xfrm>
            <a:off x="4402067" y="1891452"/>
            <a:ext cx="2694641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백업 데이터의 활용</a:t>
            </a:r>
          </a:p>
        </p:txBody>
      </p:sp>
    </p:spTree>
    <p:extLst>
      <p:ext uri="{BB962C8B-B14F-4D97-AF65-F5344CB8AC3E}">
        <p14:creationId xmlns:p14="http://schemas.microsoft.com/office/powerpoint/2010/main" val="361457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2964907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유형별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CF28-E96A-4F9E-9C02-22C55155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물리환경 통합 백업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6C744AA2-552C-4A36-900E-BBABB7849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2D2C9515-77C4-4DBC-94F0-FFF3493D2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9" y="1080000"/>
            <a:ext cx="11519999" cy="1080000"/>
          </a:xfrm>
        </p:spPr>
        <p:txBody>
          <a:bodyPr/>
          <a:lstStyle/>
          <a:p>
            <a:r>
              <a:rPr lang="en-US" altLang="ko-KR" dirty="0"/>
              <a:t>OS, </a:t>
            </a:r>
            <a:r>
              <a:rPr lang="ko-KR" altLang="en-US" dirty="0"/>
              <a:t>파일</a:t>
            </a:r>
            <a:r>
              <a:rPr lang="en-US" altLang="ko-KR" dirty="0"/>
              <a:t>, DB</a:t>
            </a:r>
            <a:r>
              <a:rPr lang="ko-KR" altLang="en-US" dirty="0"/>
              <a:t>를 하나의 빔 솔루션으로 </a:t>
            </a:r>
            <a:r>
              <a:rPr lang="ko-KR" altLang="en-US" dirty="0" err="1"/>
              <a:t>통합할수</a:t>
            </a:r>
            <a:r>
              <a:rPr lang="ko-KR" altLang="en-US" dirty="0"/>
              <a:t> 있으며 </a:t>
            </a:r>
            <a:r>
              <a:rPr lang="ko-KR" altLang="en-US" dirty="0" err="1"/>
              <a:t>장애시</a:t>
            </a:r>
            <a:r>
              <a:rPr lang="ko-KR" altLang="en-US" dirty="0"/>
              <a:t> 백업본으로 즉시 </a:t>
            </a:r>
            <a:r>
              <a:rPr lang="ko-KR" altLang="en-US" dirty="0" err="1"/>
              <a:t>서비스할수</a:t>
            </a:r>
            <a:r>
              <a:rPr lang="ko-KR" altLang="en-US" dirty="0"/>
              <a:t> 있는 인스턴트 리커버리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92B23AB5-BE6A-4011-968D-8218A7E83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207"/>
              </p:ext>
            </p:extLst>
          </p:nvPr>
        </p:nvGraphicFramePr>
        <p:xfrm>
          <a:off x="216000" y="4513021"/>
          <a:ext cx="3737933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33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AIX,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솔라리스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순수 에이전트리스 백업과 복구로 관리포인트와 잠재적 장애요소를 줄이고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등의 복구를 통해 경쟁사 대비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 더 빠른 복구 성능 제공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C9BBF0-3ABA-498B-A2DC-309DBA8C0512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물리환경 백업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복구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EB6441-EAAE-4C3C-9DEC-49B97C3C0A72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1E8656-4DE0-4939-AFEB-AB099F04EEC1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CEEB32-F9BF-43BD-946D-43DA0F74DBA5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물리서버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장애 시 백업본으로 즉시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가상화 서비스 </a:t>
            </a:r>
            <a:r>
              <a:rPr lang="en-US" altLang="ko-KR" sz="1000" b="1" u="sng" dirty="0"/>
              <a:t>(</a:t>
            </a:r>
            <a:r>
              <a:rPr lang="ko-KR" altLang="en-US" sz="1000" b="1" u="sng" dirty="0"/>
              <a:t>인스턴트 리커버리</a:t>
            </a:r>
            <a:r>
              <a:rPr lang="en-US" altLang="ko-KR" sz="1000" b="1" u="sng" dirty="0"/>
              <a:t>)</a:t>
            </a:r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장애시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RTO 5-10</a:t>
            </a:r>
            <a:r>
              <a:rPr lang="ko-KR" altLang="en-US" sz="1200" b="1" dirty="0"/>
              <a:t>분으로 획기적 감소</a:t>
            </a:r>
            <a:endParaRPr lang="en-US" altLang="ko-KR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BAF34B-2AAC-40F9-A511-5442A507801F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비용절감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관리포인트 간소화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개 </a:t>
            </a:r>
            <a:r>
              <a:rPr lang="en-US" altLang="ko-KR" sz="1200" b="1" dirty="0"/>
              <a:t>vs.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 솔루션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하나의 백업 작업으로 서버 부하 감소</a:t>
            </a:r>
            <a:endParaRPr lang="en-US" altLang="ko-KR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B50C58-0CD0-48C2-86A7-1433A1F23F3B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DB, </a:t>
            </a:r>
            <a:r>
              <a:rPr lang="ko-KR" altLang="en-US" sz="1200" b="1" dirty="0"/>
              <a:t>파일단위 복구 기능 제공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오라클 </a:t>
            </a:r>
            <a:r>
              <a:rPr lang="en-US" altLang="ko-KR" sz="1200" b="1" dirty="0"/>
              <a:t>RMAN, SAP Hana, MS SQL, MySQL, MariaDB </a:t>
            </a:r>
            <a:r>
              <a:rPr lang="ko-KR" altLang="en-US" sz="1200" b="1" dirty="0"/>
              <a:t>백업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복구 가능</a:t>
            </a:r>
            <a:endParaRPr lang="en-US" altLang="ko-KR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AE0F1-B9B0-4012-A9E4-96A3A602ADC4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하나의 빔</a:t>
            </a:r>
            <a:r>
              <a:rPr lang="en-US" altLang="ko-KR" sz="1200" b="1" dirty="0"/>
              <a:t>(Veeam) </a:t>
            </a:r>
            <a:r>
              <a:rPr lang="ko-KR" altLang="en-US" sz="1200" b="1" dirty="0"/>
              <a:t>솔루션으로 </a:t>
            </a:r>
            <a:r>
              <a:rPr lang="en-US" altLang="ko-KR" sz="1200" b="1" dirty="0"/>
              <a:t>OS, DB, File</a:t>
            </a:r>
            <a:r>
              <a:rPr lang="ko-KR" altLang="en-US" sz="1200" b="1" dirty="0"/>
              <a:t>의 물리환경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가지 요소 백업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복구 해결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A7E56-7490-45AF-A35C-F1DB8941ED75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P2C </a:t>
            </a:r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 마이그레이션 및 </a:t>
            </a:r>
            <a:r>
              <a:rPr lang="en-US" altLang="ko-KR" sz="1200" b="1" dirty="0"/>
              <a:t>DR</a:t>
            </a:r>
            <a:r>
              <a:rPr lang="ko-KR" altLang="en-US" sz="1200" b="1" dirty="0"/>
              <a:t> 자동화 툴 제공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마이그레이션 기간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인력 대폭단축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endParaRPr lang="en-US" altLang="ko-KR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D0B3DA-7B7E-42C6-9F07-F951CA2EE1C0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OS </a:t>
            </a:r>
            <a:r>
              <a:rPr lang="ko-KR" altLang="en-US" sz="1200" dirty="0"/>
              <a:t>백업 솔루션과 </a:t>
            </a:r>
            <a:r>
              <a:rPr lang="en-US" altLang="ko-KR" sz="1200" dirty="0"/>
              <a:t>DB+</a:t>
            </a:r>
            <a:r>
              <a:rPr lang="ko-KR" altLang="en-US" sz="1200" dirty="0"/>
              <a:t>파일 백업 솔루션 별도 필요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유닉스 </a:t>
            </a:r>
            <a:r>
              <a:rPr lang="en-US" altLang="ko-KR" sz="1200" dirty="0"/>
              <a:t>OS </a:t>
            </a:r>
            <a:r>
              <a:rPr lang="ko-KR" altLang="en-US" sz="1200" dirty="0"/>
              <a:t>백업 솔루션 없음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3ED02B-1316-45F9-AA09-650732235C15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개의 서로 다른 개별 솔루션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배의 비용</a:t>
            </a:r>
            <a:r>
              <a:rPr lang="en-US" altLang="ko-KR" sz="1200" dirty="0"/>
              <a:t>, 2</a:t>
            </a:r>
            <a:r>
              <a:rPr lang="ko-KR" altLang="en-US" sz="1200" dirty="0"/>
              <a:t>배의 관리포인트</a:t>
            </a:r>
            <a:r>
              <a:rPr lang="en-US" altLang="ko-KR" sz="1200" dirty="0"/>
              <a:t>, 2</a:t>
            </a:r>
            <a:r>
              <a:rPr lang="ko-KR" altLang="en-US" sz="1200" dirty="0"/>
              <a:t>배 증가된 작업부하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B708D-7DEA-4FDC-AD48-F775EFF8D6AE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장애 원인파악후 필요한 데이터 복구 시간은 최소 </a:t>
            </a:r>
            <a:r>
              <a:rPr lang="en-US" altLang="ko-KR" sz="1200" dirty="0"/>
              <a:t>60-120</a:t>
            </a:r>
            <a:r>
              <a:rPr lang="ko-KR" altLang="en-US" sz="1200" dirty="0"/>
              <a:t>분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빔 대비 </a:t>
            </a:r>
            <a:r>
              <a:rPr lang="en-US" altLang="ko-KR" sz="1200" dirty="0"/>
              <a:t>RTO</a:t>
            </a:r>
            <a:r>
              <a:rPr lang="ko-KR" altLang="en-US" sz="1200" dirty="0"/>
              <a:t>는 </a:t>
            </a:r>
            <a:r>
              <a:rPr lang="en-US" altLang="ko-KR" sz="1200" dirty="0"/>
              <a:t>10-20</a:t>
            </a:r>
            <a:r>
              <a:rPr lang="ko-KR" altLang="en-US" sz="1200" dirty="0"/>
              <a:t>배 차이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101D2-C500-43B8-A2B1-2FEFA671EDC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퍼블릭</a:t>
            </a:r>
            <a:r>
              <a:rPr lang="ko-KR" altLang="en-US" sz="1200" dirty="0"/>
              <a:t> 클라우드 마이그레이션 툴 또는 </a:t>
            </a:r>
            <a:r>
              <a:rPr lang="en-US" altLang="ko-KR" sz="1200" dirty="0"/>
              <a:t>DR </a:t>
            </a:r>
            <a:r>
              <a:rPr lang="ko-KR" altLang="en-US" sz="1200" dirty="0"/>
              <a:t>자동화 기능 없음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마이그레이션시</a:t>
            </a:r>
            <a:r>
              <a:rPr lang="ko-KR" altLang="en-US" sz="1200" dirty="0"/>
              <a:t> 별도 툴 필요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DC696-4561-4BAC-B7BE-505658A43042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DB, </a:t>
            </a:r>
            <a:r>
              <a:rPr lang="ko-KR" altLang="en-US" sz="1200" dirty="0"/>
              <a:t>파일 백업</a:t>
            </a:r>
            <a:r>
              <a:rPr lang="en-US" altLang="ko-KR" sz="1200" dirty="0"/>
              <a:t>/</a:t>
            </a:r>
            <a:r>
              <a:rPr lang="ko-KR" altLang="en-US" sz="1200" dirty="0"/>
              <a:t>복구 기능 제공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빔의 인스턴트 리커버리 대비 </a:t>
            </a:r>
            <a:r>
              <a:rPr lang="en-US" altLang="ko-KR" sz="1200" dirty="0"/>
              <a:t>10-20</a:t>
            </a:r>
            <a:r>
              <a:rPr lang="ko-KR" altLang="en-US" sz="1200" dirty="0"/>
              <a:t>배의 느린 </a:t>
            </a:r>
            <a:r>
              <a:rPr lang="en-US" altLang="ko-KR" sz="1200" dirty="0"/>
              <a:t>RTO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8F1C00-0966-4879-AD5A-4F957725CD0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7585DF-15E3-4FBE-8A4D-3F7328D40EE7}"/>
              </a:ext>
            </a:extLst>
          </p:cNvPr>
          <p:cNvCxnSpPr>
            <a:cxnSpLocks/>
            <a:stCxn id="132" idx="3"/>
            <a:endCxn id="37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DDE3E-0785-4161-AD4D-CCBE586ED8BB}"/>
              </a:ext>
            </a:extLst>
          </p:cNvPr>
          <p:cNvCxnSpPr>
            <a:cxnSpLocks/>
            <a:stCxn id="134" idx="3"/>
            <a:endCxn id="36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780292-C48E-4A20-8464-35BEF06B764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09CD6E-D4D6-4717-BE6F-545F5DC4EB48}"/>
              </a:ext>
            </a:extLst>
          </p:cNvPr>
          <p:cNvCxnSpPr>
            <a:cxnSpLocks/>
            <a:stCxn id="135" idx="3"/>
            <a:endCxn id="39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경고">
            <a:extLst>
              <a:ext uri="{FF2B5EF4-FFF2-40B4-BE49-F238E27FC236}">
                <a16:creationId xmlns:a16="http://schemas.microsoft.com/office/drawing/2014/main" id="{0FE02A71-B9F0-4B1C-A0D7-9612F5B2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46" name="그래픽 45" descr="경고">
            <a:extLst>
              <a:ext uri="{FF2B5EF4-FFF2-40B4-BE49-F238E27FC236}">
                <a16:creationId xmlns:a16="http://schemas.microsoft.com/office/drawing/2014/main" id="{8669B7C6-795D-4F3A-B4DE-038CCB83E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47" name="그래픽 46" descr="경고">
            <a:extLst>
              <a:ext uri="{FF2B5EF4-FFF2-40B4-BE49-F238E27FC236}">
                <a16:creationId xmlns:a16="http://schemas.microsoft.com/office/drawing/2014/main" id="{7A130345-6F03-4B09-8291-077D112B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48" name="그래픽 47" descr="경고">
            <a:extLst>
              <a:ext uri="{FF2B5EF4-FFF2-40B4-BE49-F238E27FC236}">
                <a16:creationId xmlns:a16="http://schemas.microsoft.com/office/drawing/2014/main" id="{C0A776E3-1FBC-4F8A-878B-EA38287C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49" name="그래픽 48" descr="경고">
            <a:extLst>
              <a:ext uri="{FF2B5EF4-FFF2-40B4-BE49-F238E27FC236}">
                <a16:creationId xmlns:a16="http://schemas.microsoft.com/office/drawing/2014/main" id="{9DF0BCFC-92E3-4C86-A6EF-336976AF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93E165-EECE-4023-A32E-8C0C0A7E36D4}"/>
              </a:ext>
            </a:extLst>
          </p:cNvPr>
          <p:cNvCxnSpPr>
            <a:cxnSpLocks/>
            <a:stCxn id="75" idx="6"/>
            <a:endCxn id="60" idx="2"/>
          </p:cNvCxnSpPr>
          <p:nvPr/>
        </p:nvCxnSpPr>
        <p:spPr>
          <a:xfrm flipV="1">
            <a:off x="3062160" y="2423762"/>
            <a:ext cx="1256985" cy="195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F577AF-3C29-4F40-BA20-9AEDFB2155A8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3062160" y="3457045"/>
            <a:ext cx="1310516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45CA5F-774C-49A0-B143-47DEC71DD616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062160" y="4380235"/>
            <a:ext cx="1066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7D3C40-4A0B-46BA-BD7D-0629831EF1F4}"/>
              </a:ext>
            </a:extLst>
          </p:cNvPr>
          <p:cNvCxnSpPr>
            <a:cxnSpLocks/>
            <a:stCxn id="75" idx="6"/>
            <a:endCxn id="117" idx="1"/>
          </p:cNvCxnSpPr>
          <p:nvPr/>
        </p:nvCxnSpPr>
        <p:spPr>
          <a:xfrm>
            <a:off x="3062160" y="4380235"/>
            <a:ext cx="1066969" cy="8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1FDD84-980C-4EE9-BC53-A0AD6C63B39E}"/>
              </a:ext>
            </a:extLst>
          </p:cNvPr>
          <p:cNvCxnSpPr>
            <a:cxnSpLocks/>
            <a:stCxn id="75" idx="6"/>
            <a:endCxn id="120" idx="1"/>
          </p:cNvCxnSpPr>
          <p:nvPr/>
        </p:nvCxnSpPr>
        <p:spPr>
          <a:xfrm>
            <a:off x="3062160" y="4380235"/>
            <a:ext cx="1307487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7926C81-4FCE-4B05-B61F-B5E335ABB27C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F7E455A0-B352-4C29-95E2-119749079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30" y="2752030"/>
            <a:ext cx="499055" cy="720000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30A7374-8DFA-49C1-B216-0BE796F9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37192"/>
              </p:ext>
            </p:extLst>
          </p:nvPr>
        </p:nvGraphicFramePr>
        <p:xfrm>
          <a:off x="927410" y="2801882"/>
          <a:ext cx="2620180" cy="6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180">
                  <a:extLst>
                    <a:ext uri="{9D8B030D-6E8A-4147-A177-3AD203B41FA5}">
                      <a16:colId xmlns:a16="http://schemas.microsoft.com/office/drawing/2014/main" val="1121608885"/>
                    </a:ext>
                  </a:extLst>
                </a:gridCol>
              </a:tblGrid>
              <a:tr h="3350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DB,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볼륨 단위 백업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복구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94788"/>
                  </a:ext>
                </a:extLst>
              </a:tr>
              <a:tr h="3350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유닉스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윈도우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03995"/>
                  </a:ext>
                </a:extLst>
              </a:tr>
            </a:tbl>
          </a:graphicData>
        </a:graphic>
      </p:graphicFrame>
      <p:sp>
        <p:nvSpPr>
          <p:cNvPr id="60" name="말풍선: 타원형 59">
            <a:extLst>
              <a:ext uri="{FF2B5EF4-FFF2-40B4-BE49-F238E27FC236}">
                <a16:creationId xmlns:a16="http://schemas.microsoft.com/office/drawing/2014/main" id="{36F92D6A-92C5-4F46-ACC7-9AFD6F65CF1A}"/>
              </a:ext>
            </a:extLst>
          </p:cNvPr>
          <p:cNvSpPr/>
          <p:nvPr/>
        </p:nvSpPr>
        <p:spPr>
          <a:xfrm>
            <a:off x="4319145" y="2160000"/>
            <a:ext cx="609496" cy="527524"/>
          </a:xfrm>
          <a:prstGeom prst="wedgeEllipseCallou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  <a:cs typeface="Aharoni" panose="020B0604020202020204" pitchFamily="2" charset="-79"/>
              </a:rPr>
              <a:t>1</a:t>
            </a:r>
            <a:endParaRPr lang="ko-KR" altLang="en-US" sz="2800" b="1" dirty="0">
              <a:latin typeface="+mn-ea"/>
              <a:cs typeface="Aharoni" panose="020B0604020202020204" pitchFamily="2" charset="-79"/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1F98F880-6631-4389-A6FA-5CE590246B86}"/>
              </a:ext>
            </a:extLst>
          </p:cNvPr>
          <p:cNvSpPr/>
          <p:nvPr/>
        </p:nvSpPr>
        <p:spPr>
          <a:xfrm>
            <a:off x="4371893" y="3336235"/>
            <a:ext cx="504000" cy="444810"/>
          </a:xfrm>
          <a:prstGeom prst="downArrow">
            <a:avLst>
              <a:gd name="adj1" fmla="val 61009"/>
              <a:gd name="adj2" fmla="val 3532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5BDBAE33-D3E4-41D8-920D-D647800E6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9129" y="4128235"/>
            <a:ext cx="803250" cy="504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BFFB0BD4-CAD9-4926-971A-431EDBAF1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129" y="5024427"/>
            <a:ext cx="803250" cy="504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BE57B193-1B18-4F4B-93A8-0FD62F444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647" y="5956617"/>
            <a:ext cx="546068" cy="540000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661D1E3A-DF2A-4666-9676-BAF6C17461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2285" y="3004122"/>
            <a:ext cx="360000" cy="360000"/>
          </a:xfrm>
          <a:prstGeom prst="rect">
            <a:avLst/>
          </a:prstGeom>
        </p:spPr>
      </p:pic>
      <p:pic>
        <p:nvPicPr>
          <p:cNvPr id="6" name="그래픽 5" descr="시계">
            <a:extLst>
              <a:ext uri="{FF2B5EF4-FFF2-40B4-BE49-F238E27FC236}">
                <a16:creationId xmlns:a16="http://schemas.microsoft.com/office/drawing/2014/main" id="{B3D8307A-D844-48EA-8129-E25B051F6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23893" y="3004122"/>
            <a:ext cx="360000" cy="3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FAB30-532C-4E06-90D0-A0FBA74EAF43}"/>
              </a:ext>
            </a:extLst>
          </p:cNvPr>
          <p:cNvSpPr txBox="1"/>
          <p:nvPr/>
        </p:nvSpPr>
        <p:spPr>
          <a:xfrm>
            <a:off x="343630" y="3505703"/>
            <a:ext cx="49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물리서버</a:t>
            </a:r>
          </a:p>
        </p:txBody>
      </p:sp>
    </p:spTree>
    <p:extLst>
      <p:ext uri="{BB962C8B-B14F-4D97-AF65-F5344CB8AC3E}">
        <p14:creationId xmlns:p14="http://schemas.microsoft.com/office/powerpoint/2010/main" val="4014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CF28-E96A-4F9E-9C02-22C55155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100% </a:t>
            </a:r>
            <a:r>
              <a:rPr lang="ko-KR" altLang="en-US" dirty="0"/>
              <a:t>순수 에이전트리스 백업</a:t>
            </a:r>
            <a:r>
              <a:rPr lang="en-US" altLang="ko-KR" dirty="0"/>
              <a:t>/</a:t>
            </a:r>
            <a:r>
              <a:rPr lang="ko-KR" altLang="en-US" dirty="0"/>
              <a:t>복구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6C744AA2-552C-4A36-900E-BBABB7849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2D2C9515-77C4-4DBC-94F0-FFF3493D2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100% </a:t>
            </a:r>
            <a:r>
              <a:rPr lang="ko-KR" altLang="en-US" dirty="0"/>
              <a:t>순수 에이전트리스 백업</a:t>
            </a:r>
            <a:r>
              <a:rPr lang="en-US" altLang="ko-KR" dirty="0"/>
              <a:t>/</a:t>
            </a:r>
            <a:r>
              <a:rPr lang="ko-KR" altLang="en-US" dirty="0"/>
              <a:t>복구 기능으로 관리포인트를 간소화하고 경쟁사보다 </a:t>
            </a:r>
            <a:r>
              <a:rPr lang="en-US" altLang="ko-KR" dirty="0"/>
              <a:t>3-40</a:t>
            </a:r>
            <a:r>
              <a:rPr lang="ko-KR" altLang="en-US" dirty="0"/>
              <a:t>배 더 빠른 복구성능을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92B23AB5-BE6A-4011-968D-8218A7E832F9}"/>
              </a:ext>
            </a:extLst>
          </p:cNvPr>
          <p:cNvGraphicFramePr>
            <a:graphicFrameLocks noGrp="1"/>
          </p:cNvGraphicFramePr>
          <p:nvPr/>
        </p:nvGraphicFramePr>
        <p:xfrm>
          <a:off x="216000" y="4513021"/>
          <a:ext cx="3737933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33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순수 에이전트리스 백업과 복구로 관리포인트와 잠재적 장애요소를 줄이고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등의 복구를 통해 경쟁사 대비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 더 빠른 복구 성능 제공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1912BB9D-0720-45F5-B857-2F2CC8F74E83}"/>
              </a:ext>
            </a:extLst>
          </p:cNvPr>
          <p:cNvGrpSpPr/>
          <p:nvPr/>
        </p:nvGrpSpPr>
        <p:grpSpPr>
          <a:xfrm>
            <a:off x="1558313" y="2046348"/>
            <a:ext cx="1036917" cy="1146585"/>
            <a:chOff x="1470353" y="1986581"/>
            <a:chExt cx="1036917" cy="114658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8605B36C-C247-495E-B955-6F5F1A1B0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811" y="1986581"/>
              <a:ext cx="720000" cy="69340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239F34-352C-4FC5-ADB0-61104A4391BE}"/>
                </a:ext>
              </a:extLst>
            </p:cNvPr>
            <p:cNvSpPr txBox="1"/>
            <p:nvPr/>
          </p:nvSpPr>
          <p:spPr>
            <a:xfrm>
              <a:off x="1470353" y="2671501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</p:grp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FAD60CC3-6226-4C76-B964-BFB62C21D807}"/>
              </a:ext>
            </a:extLst>
          </p:cNvPr>
          <p:cNvSpPr/>
          <p:nvPr/>
        </p:nvSpPr>
        <p:spPr>
          <a:xfrm>
            <a:off x="1248310" y="3189852"/>
            <a:ext cx="360000" cy="288000"/>
          </a:xfrm>
          <a:custGeom>
            <a:avLst/>
            <a:gdLst>
              <a:gd name="connsiteX0" fmla="*/ 516467 w 516467"/>
              <a:gd name="connsiteY0" fmla="*/ 0 h 550333"/>
              <a:gd name="connsiteX1" fmla="*/ 143933 w 516467"/>
              <a:gd name="connsiteY1" fmla="*/ 279400 h 550333"/>
              <a:gd name="connsiteX2" fmla="*/ 279400 w 516467"/>
              <a:gd name="connsiteY2" fmla="*/ 330200 h 550333"/>
              <a:gd name="connsiteX3" fmla="*/ 0 w 516467"/>
              <a:gd name="connsiteY3" fmla="*/ 550333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467" h="550333">
                <a:moveTo>
                  <a:pt x="516467" y="0"/>
                </a:moveTo>
                <a:lnTo>
                  <a:pt x="143933" y="279400"/>
                </a:lnTo>
                <a:lnTo>
                  <a:pt x="279400" y="330200"/>
                </a:lnTo>
                <a:lnTo>
                  <a:pt x="0" y="550333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C9BBF0-3ABA-498B-A2DC-309DBA8C0512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에이전트리스 백업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복구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EB6441-EAAE-4C3C-9DEC-49B97C3C0A72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1E8656-4DE0-4939-AFEB-AB099F04EEC1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pic>
        <p:nvPicPr>
          <p:cNvPr id="89" name="그래픽 88" descr="네트워크">
            <a:extLst>
              <a:ext uri="{FF2B5EF4-FFF2-40B4-BE49-F238E27FC236}">
                <a16:creationId xmlns:a16="http://schemas.microsoft.com/office/drawing/2014/main" id="{D92514B6-378A-4327-A7B2-32BDCE86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4882" y="2209855"/>
            <a:ext cx="648000" cy="6480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9E40AA54-3F78-46B9-9B6E-92EE209F4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771" y="3577440"/>
            <a:ext cx="1080000" cy="97799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0CEEB32-F9BF-43BD-946D-43DA0F74DBA5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Near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CDP VM </a:t>
            </a:r>
            <a:r>
              <a:rPr lang="ko-KR" altLang="en-US" sz="1200" b="1" dirty="0"/>
              <a:t>복제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페일오버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페일백</a:t>
            </a:r>
            <a:r>
              <a:rPr lang="ko-KR" altLang="en-US" sz="1200" b="1" dirty="0"/>
              <a:t> 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장애시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DR</a:t>
            </a:r>
            <a:r>
              <a:rPr lang="ko-KR" altLang="en-US" sz="1200" b="1" dirty="0"/>
              <a:t>사이트에서 즉시 서비스</a:t>
            </a:r>
            <a:endParaRPr lang="en-US" altLang="ko-KR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BAF34B-2AAC-40F9-A511-5442A507801F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100" b="1" dirty="0"/>
              <a:t>DB</a:t>
            </a:r>
            <a:r>
              <a:rPr lang="ko-KR" altLang="en-US" sz="1100" b="1" dirty="0"/>
              <a:t>시점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테이블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이메일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개체단위 복구</a:t>
            </a:r>
            <a:endParaRPr lang="en-US" altLang="ko-KR" sz="11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VM</a:t>
            </a:r>
            <a:r>
              <a:rPr lang="ko-KR" altLang="en-US" sz="1200" b="1" dirty="0"/>
              <a:t>단위 복구속도 대비 </a:t>
            </a:r>
            <a:r>
              <a:rPr lang="en-US" altLang="ko-KR" sz="1200" b="1" dirty="0"/>
              <a:t>3-40</a:t>
            </a:r>
            <a:r>
              <a:rPr lang="ko-KR" altLang="en-US" sz="1200" b="1" dirty="0"/>
              <a:t>배 빠른 복구성능</a:t>
            </a:r>
            <a:endParaRPr lang="en-US" altLang="ko-KR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B50C58-0CD0-48C2-86A7-1433A1F23F3B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장애 시 백업 받은 데이터로 </a:t>
            </a:r>
            <a:r>
              <a:rPr lang="en-US" altLang="ko-KR" sz="1200" b="1" dirty="0"/>
              <a:t>VM</a:t>
            </a:r>
            <a:r>
              <a:rPr lang="ko-KR" altLang="en-US" sz="1200" b="1" dirty="0"/>
              <a:t>단위 에이전트리스 복구 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가장 기본적인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복구방법</a:t>
            </a:r>
            <a:endParaRPr lang="en-US" altLang="ko-KR" sz="1200" b="1" dirty="0"/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317CE10-68C9-4178-8414-454B7B194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173" y="5956617"/>
            <a:ext cx="539419" cy="5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EFCDC3-50D3-45B2-91DD-E3A414786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742" y="3151045"/>
            <a:ext cx="606280" cy="61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07AE0F1-B9B0-4012-A9E4-96A3A602ADC4}"/>
              </a:ext>
            </a:extLst>
          </p:cNvPr>
          <p:cNvSpPr txBox="1"/>
          <p:nvPr/>
        </p:nvSpPr>
        <p:spPr>
          <a:xfrm>
            <a:off x="5070518" y="2209854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관리포인트 및 잠재적 장애요소 제거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설치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배포와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운영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버전관리의 용이성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에이전트리스로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부하는 미미함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A7E56-7490-45AF-A35C-F1DB8941ED75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가상환경 인프라 성능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잠재적 장애요소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구성 모니터링을 통해 장애를 예방하는 가시성 확보</a:t>
            </a:r>
            <a:endParaRPr lang="en-US" altLang="ko-KR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54D23F-06BE-4E4C-BB47-E38B624F8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36" y="5051425"/>
            <a:ext cx="607092" cy="50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D0B3DA-7B7E-42C6-9F07-F951CA2EE1C0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DB</a:t>
            </a:r>
            <a:r>
              <a:rPr lang="ko-KR" altLang="en-US" sz="1200" dirty="0"/>
              <a:t> 백업 또는 파일단위 복구가 필요할 경우 반드시 에이전트 방식으로 구성</a:t>
            </a:r>
            <a:r>
              <a:rPr lang="en-US" altLang="ko-KR" sz="1200" dirty="0"/>
              <a:t>. VM</a:t>
            </a:r>
            <a:r>
              <a:rPr lang="ko-KR" altLang="en-US" sz="1200" dirty="0"/>
              <a:t>부하 상승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3ED02B-1316-45F9-AA09-650732235C15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000" dirty="0"/>
              <a:t>에이전트리스 방식으로는 </a:t>
            </a:r>
            <a:r>
              <a:rPr lang="en-US" altLang="ko-KR" sz="1000" dirty="0"/>
              <a:t>VM</a:t>
            </a:r>
            <a:r>
              <a:rPr lang="ko-KR" altLang="en-US" sz="1000" dirty="0"/>
              <a:t>단위 백업만 지원하며 에이전트리스 오라클 </a:t>
            </a:r>
            <a:r>
              <a:rPr lang="en-US" altLang="ko-KR" sz="1000" dirty="0"/>
              <a:t>DB </a:t>
            </a:r>
            <a:r>
              <a:rPr lang="ko-KR" altLang="en-US" sz="1000" dirty="0"/>
              <a:t>시점복구 기능 없음</a:t>
            </a:r>
            <a:endParaRPr lang="en-US" altLang="ko-KR" sz="1000" dirty="0"/>
          </a:p>
          <a:p>
            <a:pPr marL="171450" indent="-171450" latinLnBrk="0">
              <a:buFontTx/>
              <a:buChar char="-"/>
            </a:pPr>
            <a:r>
              <a:rPr lang="ko-KR" altLang="en-US" sz="1000" dirty="0"/>
              <a:t>빔 대비 </a:t>
            </a:r>
            <a:r>
              <a:rPr lang="en-US" altLang="ko-KR" sz="1000" dirty="0"/>
              <a:t>3-40</a:t>
            </a:r>
            <a:r>
              <a:rPr lang="ko-KR" altLang="en-US" sz="1000" dirty="0"/>
              <a:t>배 느린 복구성능</a:t>
            </a:r>
            <a:endParaRPr lang="en-US" altLang="ko-KR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B708D-7DEA-4FDC-AD48-F775EFF8D6AE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000" dirty="0"/>
              <a:t>Near</a:t>
            </a:r>
            <a:r>
              <a:rPr lang="ko-KR" altLang="en-US" sz="1000" dirty="0"/>
              <a:t> </a:t>
            </a:r>
            <a:r>
              <a:rPr lang="en-US" altLang="ko-KR" sz="1000" dirty="0"/>
              <a:t>CDP VM </a:t>
            </a:r>
            <a:r>
              <a:rPr lang="ko-KR" altLang="en-US" sz="1000" dirty="0"/>
              <a:t>복제 기능 없음</a:t>
            </a:r>
            <a:endParaRPr lang="en-US" altLang="ko-KR" sz="1000" dirty="0"/>
          </a:p>
          <a:p>
            <a:pPr marL="171450" indent="-171450" latinLnBrk="0">
              <a:buFontTx/>
              <a:buChar char="-"/>
            </a:pPr>
            <a:r>
              <a:rPr lang="ko-KR" altLang="en-US" sz="1000" dirty="0"/>
              <a:t>가상환경 </a:t>
            </a:r>
            <a:r>
              <a:rPr lang="en-US" altLang="ko-KR" sz="1000" dirty="0"/>
              <a:t>DR</a:t>
            </a:r>
            <a:r>
              <a:rPr lang="ko-KR" altLang="en-US" sz="1000" dirty="0"/>
              <a:t> 사이트 구축의 어려움</a:t>
            </a:r>
            <a:endParaRPr lang="en-US" altLang="ko-KR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101D2-C500-43B8-A2B1-2FEFA671EDC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가상환경 인프라 자체의 최적화 상태를 모니터링해주는 유사 기능 없음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DC696-4561-4BAC-B7BE-505658A43042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장애 시 </a:t>
            </a:r>
            <a:r>
              <a:rPr lang="ko-KR" altLang="en-US" sz="1200" dirty="0" err="1"/>
              <a:t>백업받은</a:t>
            </a:r>
            <a:r>
              <a:rPr lang="ko-KR" altLang="en-US" sz="1200" dirty="0"/>
              <a:t> 데이터로 </a:t>
            </a:r>
            <a:r>
              <a:rPr lang="en-US" altLang="ko-KR" sz="1200" dirty="0"/>
              <a:t>VM</a:t>
            </a:r>
            <a:r>
              <a:rPr lang="ko-KR" altLang="en-US" sz="1200" dirty="0"/>
              <a:t>단위 에이전트리스 복구 지원</a:t>
            </a:r>
            <a:endParaRPr lang="en-US" altLang="ko-KR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8F1C00-0966-4879-AD5A-4F957725CD0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7950518" y="2533021"/>
            <a:ext cx="1354281" cy="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7585DF-15E3-4FBE-8A4D-3F7328D40EE7}"/>
              </a:ext>
            </a:extLst>
          </p:cNvPr>
          <p:cNvCxnSpPr>
            <a:cxnSpLocks/>
            <a:stCxn id="132" idx="3"/>
            <a:endCxn id="37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DDE3E-0785-4161-AD4D-CCBE586ED8BB}"/>
              </a:ext>
            </a:extLst>
          </p:cNvPr>
          <p:cNvCxnSpPr>
            <a:cxnSpLocks/>
            <a:stCxn id="134" idx="3"/>
            <a:endCxn id="36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780292-C48E-4A20-8464-35BEF06B764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09CD6E-D4D6-4717-BE6F-545F5DC4EB48}"/>
              </a:ext>
            </a:extLst>
          </p:cNvPr>
          <p:cNvCxnSpPr>
            <a:cxnSpLocks/>
            <a:stCxn id="135" idx="3"/>
            <a:endCxn id="39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경고">
            <a:extLst>
              <a:ext uri="{FF2B5EF4-FFF2-40B4-BE49-F238E27FC236}">
                <a16:creationId xmlns:a16="http://schemas.microsoft.com/office/drawing/2014/main" id="{0FE02A71-B9F0-4B1C-A0D7-9612F5B22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46" name="그래픽 45" descr="경고">
            <a:extLst>
              <a:ext uri="{FF2B5EF4-FFF2-40B4-BE49-F238E27FC236}">
                <a16:creationId xmlns:a16="http://schemas.microsoft.com/office/drawing/2014/main" id="{8669B7C6-795D-4F3A-B4DE-038CCB83E0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47" name="그래픽 46" descr="경고">
            <a:extLst>
              <a:ext uri="{FF2B5EF4-FFF2-40B4-BE49-F238E27FC236}">
                <a16:creationId xmlns:a16="http://schemas.microsoft.com/office/drawing/2014/main" id="{7A130345-6F03-4B09-8291-077D112BD7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48" name="그래픽 47" descr="경고">
            <a:extLst>
              <a:ext uri="{FF2B5EF4-FFF2-40B4-BE49-F238E27FC236}">
                <a16:creationId xmlns:a16="http://schemas.microsoft.com/office/drawing/2014/main" id="{C0A776E3-1FBC-4F8A-878B-EA38287CE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49" name="그래픽 48" descr="경고">
            <a:extLst>
              <a:ext uri="{FF2B5EF4-FFF2-40B4-BE49-F238E27FC236}">
                <a16:creationId xmlns:a16="http://schemas.microsoft.com/office/drawing/2014/main" id="{9DF0BCFC-92E3-4C86-A6EF-336976AFD6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93E165-EECE-4023-A32E-8C0C0A7E36D4}"/>
              </a:ext>
            </a:extLst>
          </p:cNvPr>
          <p:cNvCxnSpPr>
            <a:cxnSpLocks/>
            <a:stCxn id="75" idx="6"/>
            <a:endCxn id="89" idx="1"/>
          </p:cNvCxnSpPr>
          <p:nvPr/>
        </p:nvCxnSpPr>
        <p:spPr>
          <a:xfrm flipV="1">
            <a:off x="3062160" y="2533855"/>
            <a:ext cx="1322722" cy="18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F577AF-3C29-4F40-BA20-9AEDFB2155A8}"/>
              </a:ext>
            </a:extLst>
          </p:cNvPr>
          <p:cNvCxnSpPr>
            <a:cxnSpLocks/>
            <a:stCxn id="75" idx="6"/>
            <a:endCxn id="5" idx="1"/>
          </p:cNvCxnSpPr>
          <p:nvPr/>
        </p:nvCxnSpPr>
        <p:spPr>
          <a:xfrm flipV="1">
            <a:off x="3062160" y="3457045"/>
            <a:ext cx="1343582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45CA5F-774C-49A0-B143-47DEC71DD616}"/>
              </a:ext>
            </a:extLst>
          </p:cNvPr>
          <p:cNvCxnSpPr>
            <a:cxnSpLocks/>
          </p:cNvCxnSpPr>
          <p:nvPr/>
        </p:nvCxnSpPr>
        <p:spPr>
          <a:xfrm>
            <a:off x="3062160" y="4380235"/>
            <a:ext cx="13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7D3C40-4A0B-46BA-BD7D-0629831EF1F4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3062160" y="4380235"/>
            <a:ext cx="1230440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1FDD84-980C-4EE9-BC53-A0AD6C63B39E}"/>
              </a:ext>
            </a:extLst>
          </p:cNvPr>
          <p:cNvCxnSpPr>
            <a:cxnSpLocks/>
            <a:stCxn id="75" idx="6"/>
            <a:endCxn id="140" idx="1"/>
          </p:cNvCxnSpPr>
          <p:nvPr/>
        </p:nvCxnSpPr>
        <p:spPr>
          <a:xfrm>
            <a:off x="3062160" y="4380235"/>
            <a:ext cx="1377013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7926C81-4FCE-4B05-B61F-B5E335ABB27C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E3832E0-0450-476D-9855-95543D7264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6882" y="4061425"/>
            <a:ext cx="864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06DF56B8-B55C-4F39-90C8-BAA308B48417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E8ACCE-771B-43F6-B580-69C3A74A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ko-KR" altLang="en-US" dirty="0" err="1"/>
              <a:t>버추얼랩을</a:t>
            </a:r>
            <a:r>
              <a:rPr lang="ko-KR" altLang="en-US" dirty="0"/>
              <a:t> 통한 백업 데이터의 활용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95FC20BA-C29C-4374-968A-FA0774748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D76F06C-830B-42F6-B2E5-A461A3FC0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백업 데이터를 활용하여 완결성 검사</a:t>
            </a:r>
            <a:r>
              <a:rPr lang="en-US" altLang="ko-KR" dirty="0"/>
              <a:t>, DEVOPS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ko-KR" altLang="en-US" dirty="0"/>
              <a:t>가상화 서비스 제공 등 다양한 부가가치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6B22D1-85C4-4B52-B081-C3EA9552533A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</a:t>
            </a:r>
            <a:r>
              <a:rPr lang="ko-KR" altLang="en-US" sz="1200" b="1" dirty="0" err="1">
                <a:solidFill>
                  <a:schemeClr val="tx1"/>
                </a:solidFill>
              </a:rPr>
              <a:t>버추얼랩</a:t>
            </a:r>
            <a:r>
              <a:rPr lang="ko-KR" altLang="en-US" sz="1200" b="1" dirty="0">
                <a:solidFill>
                  <a:schemeClr val="tx1"/>
                </a:solidFill>
              </a:rPr>
              <a:t> 개요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EBB4087-A3CD-411D-852D-869AC8262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65719"/>
              </p:ext>
            </p:extLst>
          </p:nvPr>
        </p:nvGraphicFramePr>
        <p:xfrm>
          <a:off x="215999" y="4513021"/>
          <a:ext cx="339497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79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백업 받은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PM(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물리서버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백업본을 백업 마스터 또는 다른 연결된 하이퍼바이저 호스트에서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실행하면서 다양한 추가 솔루션 기능 제공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16A1-E529-4930-9C32-D242245F3FBE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9177128-EC5C-4528-A40C-B58442682497}"/>
              </a:ext>
            </a:extLst>
          </p:cNvPr>
          <p:cNvGrpSpPr/>
          <p:nvPr/>
        </p:nvGrpSpPr>
        <p:grpSpPr>
          <a:xfrm>
            <a:off x="1003617" y="2323232"/>
            <a:ext cx="1819742" cy="1891026"/>
            <a:chOff x="1091192" y="2323232"/>
            <a:chExt cx="1819742" cy="18910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DD2AA60-11FB-4E78-BF60-D4952321B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0797" y="2323232"/>
              <a:ext cx="1410137" cy="96642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90C068-3D7D-4C1C-99E4-63394D19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128" y="3460615"/>
              <a:ext cx="540000" cy="520055"/>
            </a:xfrm>
            <a:prstGeom prst="rect">
              <a:avLst/>
            </a:prstGeom>
          </p:spPr>
        </p:pic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6A573BB7-2427-48D0-909F-CC5FE1B51596}"/>
                </a:ext>
              </a:extLst>
            </p:cNvPr>
            <p:cNvSpPr/>
            <p:nvPr/>
          </p:nvSpPr>
          <p:spPr>
            <a:xfrm flipV="1">
              <a:off x="1748665" y="3296900"/>
              <a:ext cx="914400" cy="26419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714BAFC-6AFF-4C61-AD2C-C9CEB0414706}"/>
                </a:ext>
              </a:extLst>
            </p:cNvPr>
            <p:cNvGrpSpPr/>
            <p:nvPr/>
          </p:nvGrpSpPr>
          <p:grpSpPr>
            <a:xfrm>
              <a:off x="1675462" y="2740028"/>
              <a:ext cx="1060807" cy="360388"/>
              <a:chOff x="1037165" y="4032063"/>
              <a:chExt cx="1060807" cy="3603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579FC3E-E01C-4544-9737-E2F1DA6D7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65" y="4032063"/>
                <a:ext cx="360000" cy="360388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41C1F65-F258-4721-9711-A48E8FE1B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569" y="4032063"/>
                <a:ext cx="360000" cy="360388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946D817-94CA-47FF-9F3F-474E55F83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972" y="4032063"/>
                <a:ext cx="360000" cy="36038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2B7499-086E-467A-A70F-4FD5E4283262}"/>
                </a:ext>
              </a:extLst>
            </p:cNvPr>
            <p:cNvSpPr txBox="1"/>
            <p:nvPr/>
          </p:nvSpPr>
          <p:spPr>
            <a:xfrm>
              <a:off x="1091192" y="3968037"/>
              <a:ext cx="15718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빔 백업 마스터 서버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828AED-154D-4500-971A-53B346F4547A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9638A201-1A91-4659-918A-DB491CA59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6173" y="2209855"/>
            <a:ext cx="648000" cy="64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683B88-9F17-4373-BACF-691D82FD4B77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백업 완결성 검사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복구상황 대비 어플리케이션의 정상시작 여부 사전 검증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315DD-8312-4123-B5FD-CB2182AD54A6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 데이터의 </a:t>
            </a:r>
            <a:r>
              <a:rPr lang="ko-KR" altLang="en-US" sz="1200" b="1" dirty="0" err="1"/>
              <a:t>랜섬웨어</a:t>
            </a:r>
            <a:r>
              <a:rPr lang="ko-KR" altLang="en-US" sz="1200" b="1" dirty="0"/>
              <a:t> 감염여부 검사</a:t>
            </a:r>
            <a:endParaRPr lang="en-US" altLang="ko-KR" sz="1200" b="1" dirty="0"/>
          </a:p>
        </p:txBody>
      </p:sp>
      <p:pic>
        <p:nvPicPr>
          <p:cNvPr id="35" name="그래픽 34" descr="돋보기 아래의 벌레">
            <a:extLst>
              <a:ext uri="{FF2B5EF4-FFF2-40B4-BE49-F238E27FC236}">
                <a16:creationId xmlns:a16="http://schemas.microsoft.com/office/drawing/2014/main" id="{FD19BCED-D274-4DCE-BC90-520128CE4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6173" y="4056235"/>
            <a:ext cx="648000" cy="648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57BDC5C-DDB4-4718-8611-614DB61E9B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1483" y="4979425"/>
            <a:ext cx="877380" cy="64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14D564-E4D7-434A-B26E-90D868D4BAB1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VM/PM(</a:t>
            </a:r>
            <a:r>
              <a:rPr lang="ko-KR" altLang="en-US" sz="1200" b="1" dirty="0"/>
              <a:t>물리서버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장애 시 백업본으로 즉시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가상화 서비스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45963-4FFE-408A-B124-2F9624794712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외부와 분리된 프로덕션과 동일한 가상환경에서 패치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업그레이드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시뮬레이션 등 </a:t>
            </a:r>
            <a:r>
              <a:rPr lang="en-US" altLang="ko-KR" sz="1200" b="1" dirty="0"/>
              <a:t>DEVOPS </a:t>
            </a:r>
            <a:r>
              <a:rPr lang="ko-KR" altLang="en-US" sz="1200" b="1" dirty="0"/>
              <a:t>기능 구현</a:t>
            </a:r>
            <a:endParaRPr lang="en-US" altLang="ko-KR" sz="1200" b="1" dirty="0"/>
          </a:p>
        </p:txBody>
      </p:sp>
      <p:pic>
        <p:nvPicPr>
          <p:cNvPr id="46" name="그래픽 45" descr="화살표가 있는 원">
            <a:extLst>
              <a:ext uri="{FF2B5EF4-FFF2-40B4-BE49-F238E27FC236}">
                <a16:creationId xmlns:a16="http://schemas.microsoft.com/office/drawing/2014/main" id="{197B83D4-D4AE-42B9-96E7-E37839F55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3" y="3133045"/>
            <a:ext cx="648000" cy="648000"/>
          </a:xfrm>
          <a:prstGeom prst="rect">
            <a:avLst/>
          </a:prstGeom>
        </p:spPr>
      </p:pic>
      <p:pic>
        <p:nvPicPr>
          <p:cNvPr id="22" name="그래픽 21" descr="스톱워치">
            <a:extLst>
              <a:ext uri="{FF2B5EF4-FFF2-40B4-BE49-F238E27FC236}">
                <a16:creationId xmlns:a16="http://schemas.microsoft.com/office/drawing/2014/main" id="{F8AD396E-C303-4C60-9AA0-80980310F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6173" y="5902617"/>
            <a:ext cx="648000" cy="64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6F01F4-D59C-4DD3-A725-BCC4B77C8A8D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 상황의 예측가능성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센터이전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업그레이드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장애 대응 매뉴얼 작성시 유용</a:t>
            </a:r>
            <a:endParaRPr lang="en-US" altLang="ko-KR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6B7943B-B086-4EDE-94A0-5BE990950F06}"/>
              </a:ext>
            </a:extLst>
          </p:cNvPr>
          <p:cNvCxnSpPr>
            <a:stCxn id="55" idx="6"/>
            <a:endCxn id="24" idx="1"/>
          </p:cNvCxnSpPr>
          <p:nvPr/>
        </p:nvCxnSpPr>
        <p:spPr>
          <a:xfrm flipV="1">
            <a:off x="3062160" y="2533855"/>
            <a:ext cx="1294013" cy="18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F4E618-92AE-4520-BAC7-573C70716C12}"/>
              </a:ext>
            </a:extLst>
          </p:cNvPr>
          <p:cNvCxnSpPr>
            <a:cxnSpLocks/>
            <a:stCxn id="55" idx="6"/>
            <a:endCxn id="46" idx="1"/>
          </p:cNvCxnSpPr>
          <p:nvPr/>
        </p:nvCxnSpPr>
        <p:spPr>
          <a:xfrm flipV="1">
            <a:off x="3062160" y="3457045"/>
            <a:ext cx="1294013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61A63E4-8DC8-4F23-A648-9CF30AA868CA}"/>
              </a:ext>
            </a:extLst>
          </p:cNvPr>
          <p:cNvCxnSpPr>
            <a:cxnSpLocks/>
            <a:stCxn id="55" idx="6"/>
            <a:endCxn id="35" idx="1"/>
          </p:cNvCxnSpPr>
          <p:nvPr/>
        </p:nvCxnSpPr>
        <p:spPr>
          <a:xfrm>
            <a:off x="3062160" y="4380235"/>
            <a:ext cx="129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BE0658-BC1E-4649-B2B6-62E0AA4BA7F2}"/>
              </a:ext>
            </a:extLst>
          </p:cNvPr>
          <p:cNvCxnSpPr>
            <a:cxnSpLocks/>
            <a:stCxn id="55" idx="6"/>
            <a:endCxn id="36" idx="1"/>
          </p:cNvCxnSpPr>
          <p:nvPr/>
        </p:nvCxnSpPr>
        <p:spPr>
          <a:xfrm>
            <a:off x="3062160" y="4380235"/>
            <a:ext cx="1179323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B85535-4B21-45EF-B335-A9729114F194}"/>
              </a:ext>
            </a:extLst>
          </p:cNvPr>
          <p:cNvCxnSpPr>
            <a:cxnSpLocks/>
            <a:stCxn id="55" idx="6"/>
            <a:endCxn id="22" idx="1"/>
          </p:cNvCxnSpPr>
          <p:nvPr/>
        </p:nvCxnSpPr>
        <p:spPr>
          <a:xfrm>
            <a:off x="3062160" y="4380235"/>
            <a:ext cx="1294013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8FEE-EF1B-4899-AFFD-35B15A86CC29}"/>
              </a:ext>
            </a:extLst>
          </p:cNvPr>
          <p:cNvCxnSpPr>
            <a:cxnSpLocks/>
            <a:stCxn id="29" idx="3"/>
            <a:endCxn id="81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AE57A3-28A1-4C95-89F1-B3FBC5607CDC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복구성공 여부 검증절차 없음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 후 서비스 완결성 검증 없음</a:t>
            </a:r>
            <a:r>
              <a:rPr lang="en-US" altLang="ko-KR" sz="1200" dirty="0"/>
              <a:t>. Checksum </a:t>
            </a:r>
            <a:r>
              <a:rPr lang="ko-KR" altLang="en-US" sz="1200" dirty="0"/>
              <a:t>정도만 제공함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87BB46-946A-421E-813C-06499D9A3519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백업본을 기반으로 프로덕션과 동일한 가상 환경 구성 불가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006686-D0E5-49F8-8DC1-3DEF823BD30B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복구시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랜섬웨어</a:t>
            </a:r>
            <a:r>
              <a:rPr lang="ko-KR" altLang="en-US" sz="1200" dirty="0"/>
              <a:t> 검사 기능 없음</a:t>
            </a:r>
            <a:endParaRPr lang="en-US" altLang="ko-KR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B015A-38E9-4447-8173-A9858A66145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Hyper-V, </a:t>
            </a:r>
            <a:r>
              <a:rPr lang="ko-KR" altLang="en-US" sz="1200" dirty="0"/>
              <a:t>누타닉스 </a:t>
            </a:r>
            <a:r>
              <a:rPr lang="en-US" altLang="ko-KR" sz="1200" dirty="0"/>
              <a:t>AHV</a:t>
            </a:r>
            <a:r>
              <a:rPr lang="ko-KR" altLang="en-US" sz="1200" dirty="0"/>
              <a:t>와 물리환경 지원 안함</a:t>
            </a:r>
            <a:endParaRPr lang="en-US" altLang="ko-KR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93FF8B-139E-4AE5-9F60-63563F800FAE}"/>
              </a:ext>
            </a:extLst>
          </p:cNvPr>
          <p:cNvCxnSpPr>
            <a:cxnSpLocks/>
            <a:stCxn id="34" idx="3"/>
            <a:endCxn id="85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3BD285-D29A-40F0-AAEB-9B87CDC40EDA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7AB707D-77E9-4402-AEA2-FF75CC39D6BB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8F1019-D216-41B2-BCDA-E99CE5FE0CDA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복구상황에서 복구의 성공가능성 또는 소요시간 등에 대한 예측과 판단이 어려움</a:t>
            </a:r>
            <a:endParaRPr lang="en-US" altLang="ko-KR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99B1F44-349D-440B-8AFC-3882694628B6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경고">
            <a:extLst>
              <a:ext uri="{FF2B5EF4-FFF2-40B4-BE49-F238E27FC236}">
                <a16:creationId xmlns:a16="http://schemas.microsoft.com/office/drawing/2014/main" id="{A17085E4-362B-4A35-829E-B2C44FAA37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51" name="그래픽 50" descr="경고">
            <a:extLst>
              <a:ext uri="{FF2B5EF4-FFF2-40B4-BE49-F238E27FC236}">
                <a16:creationId xmlns:a16="http://schemas.microsoft.com/office/drawing/2014/main" id="{D2FBAE3C-296F-488E-9A00-7F1961ED9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52" name="그래픽 51" descr="경고">
            <a:extLst>
              <a:ext uri="{FF2B5EF4-FFF2-40B4-BE49-F238E27FC236}">
                <a16:creationId xmlns:a16="http://schemas.microsoft.com/office/drawing/2014/main" id="{596D039C-C2ED-4A87-A930-CCE48627CA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53" name="그래픽 52" descr="경고">
            <a:extLst>
              <a:ext uri="{FF2B5EF4-FFF2-40B4-BE49-F238E27FC236}">
                <a16:creationId xmlns:a16="http://schemas.microsoft.com/office/drawing/2014/main" id="{6CB3110B-5386-4607-A23E-A86493B1F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58" name="그래픽 57" descr="경고">
            <a:extLst>
              <a:ext uri="{FF2B5EF4-FFF2-40B4-BE49-F238E27FC236}">
                <a16:creationId xmlns:a16="http://schemas.microsoft.com/office/drawing/2014/main" id="{C6C43D71-615B-440F-9158-537E3E010A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eam - Presentation Templates - 2019-02-15.potx" id="{D18825FC-BCF5-484A-94D3-83FD33D72D05}" vid="{4A260477-363E-44B1-96DF-E952EEBF02C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DCFE6A765B249960D0379DBA315E7" ma:contentTypeVersion="0" ma:contentTypeDescription="Create a new document." ma:contentTypeScope="" ma:versionID="8c1dcbd59101838153dc7e61aa700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8654F7-77BF-4E32-8139-935C764A466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689C58-AA00-4AA0-A83F-6B8761540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D25E76-6147-47AC-B690-6B70F51968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- 2019-02-15</Template>
  <TotalTime>615</TotalTime>
  <Words>1809</Words>
  <Application>Microsoft Office PowerPoint</Application>
  <PresentationFormat>와이드스크린</PresentationFormat>
  <Paragraphs>384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Tahoma</vt:lpstr>
      <vt:lpstr>Wingdings</vt:lpstr>
      <vt:lpstr>맑은 고딕</vt:lpstr>
      <vt:lpstr>Office 테마</vt:lpstr>
      <vt:lpstr>PowerPoint 프레젠테이션</vt:lpstr>
      <vt:lpstr>목차</vt:lpstr>
      <vt:lpstr>하이브리드 클라우드 시대의 도래</vt:lpstr>
      <vt:lpstr>하이브리드 클라우드 최적 데이터 보호 솔루션</vt:lpstr>
      <vt:lpstr>백업 데이터의 활용과 고도화</vt:lpstr>
      <vt:lpstr>목차</vt:lpstr>
      <vt:lpstr>물리환경 통합 백업</vt:lpstr>
      <vt:lpstr>가상환경 100% 순수 에이전트리스 백업/복구</vt:lpstr>
      <vt:lpstr>빔 버추얼랩을 통한 백업 데이터의 활용</vt:lpstr>
      <vt:lpstr>뛰어난 호환성과 기술력</vt:lpstr>
      <vt:lpstr>목차</vt:lpstr>
      <vt:lpstr>경쟁 회사 비교 자료</vt:lpstr>
      <vt:lpstr>기술적 경제적 우위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Edward Kim</dc:creator>
  <cp:lastModifiedBy>Shin Dongun</cp:lastModifiedBy>
  <cp:revision>256</cp:revision>
  <dcterms:created xsi:type="dcterms:W3CDTF">2019-06-14T05:35:22Z</dcterms:created>
  <dcterms:modified xsi:type="dcterms:W3CDTF">2020-03-10T02:32:45Z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0x01010036CDCFE6A765B249960D0379DBA315E7</vt:lpwstr>
  </property>
</Properties>
</file>