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20"/>
  </p:notesMasterIdLst>
  <p:sldIdLst>
    <p:sldId id="353" r:id="rId5"/>
    <p:sldId id="422" r:id="rId6"/>
    <p:sldId id="413" r:id="rId7"/>
    <p:sldId id="414" r:id="rId8"/>
    <p:sldId id="425" r:id="rId9"/>
    <p:sldId id="498" r:id="rId10"/>
    <p:sldId id="393" r:id="rId11"/>
    <p:sldId id="394" r:id="rId12"/>
    <p:sldId id="385" r:id="rId13"/>
    <p:sldId id="480" r:id="rId14"/>
    <p:sldId id="355" r:id="rId15"/>
    <p:sldId id="357" r:id="rId16"/>
    <p:sldId id="351" r:id="rId17"/>
    <p:sldId id="409" r:id="rId18"/>
    <p:sldId id="307" r:id="rId19"/>
  </p:sldIdLst>
  <p:sldSz cx="12192000" cy="6858000"/>
  <p:notesSz cx="6858000" cy="9144000"/>
  <p:embeddedFontLst>
    <p:embeddedFont>
      <p:font typeface="Tahoma" panose="020B0604030504040204" pitchFamily="34" charset="0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2C3238"/>
    <a:srgbClr val="7BC144"/>
    <a:srgbClr val="7E8B9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27" autoAdjust="0"/>
  </p:normalViewPr>
  <p:slideViewPr>
    <p:cSldViewPr snapToGrid="0">
      <p:cViewPr varScale="1">
        <p:scale>
          <a:sx n="80" d="100"/>
          <a:sy n="80" d="100"/>
        </p:scale>
        <p:origin x="1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F6D7-DD32-4CC5-B160-5DBDA3A2B3D3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01CB3-C9A7-4E83-AA1B-9FC83A0CD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3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6000" y="540000"/>
            <a:ext cx="5400000" cy="288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41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 + 텍스트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135900" y="1800000"/>
            <a:ext cx="3600000" cy="3600000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2D36F77E-480C-499F-9A3A-30337A6645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4386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4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veeam logo">
            <a:extLst>
              <a:ext uri="{FF2B5EF4-FFF2-40B4-BE49-F238E27FC236}">
                <a16:creationId xmlns:a16="http://schemas.microsoft.com/office/drawing/2014/main" id="{9FC05E17-292D-4F01-82BC-B4E4FBE4B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5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+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52400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+ 리딩메시지 + 텍스트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1353" y="2542076"/>
            <a:ext cx="3840000" cy="2981269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200" b="0">
                <a:latin typeface="+mj-lt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400471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큰제목, 슬라이드 제목 그리고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7791353" y="2542076"/>
            <a:ext cx="3840000" cy="3960000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200" b="0"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9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+ 리딩 메시지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86440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39003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6768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3">
            <a:extLst>
              <a:ext uri="{FF2B5EF4-FFF2-40B4-BE49-F238E27FC236}">
                <a16:creationId xmlns:a16="http://schemas.microsoft.com/office/drawing/2014/main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작성인</a:t>
            </a:r>
            <a:r>
              <a:rPr lang="en-US" altLang="ko-KR" dirty="0"/>
              <a:t>, </a:t>
            </a:r>
            <a:r>
              <a:rPr lang="ko-KR" altLang="en-US"/>
              <a:t>날짜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88383-869D-4876-A293-23B701809161}"/>
              </a:ext>
            </a:extLst>
          </p:cNvPr>
          <p:cNvSpPr/>
          <p:nvPr userDrawn="1"/>
        </p:nvSpPr>
        <p:spPr>
          <a:xfrm>
            <a:off x="4644321" y="6547968"/>
            <a:ext cx="29033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2018 </a:t>
            </a:r>
            <a:r>
              <a:rPr lang="en-US" altLang="ko-KR" sz="1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4003" y="259054"/>
            <a:ext cx="1319144" cy="234581"/>
          </a:xfrm>
          <a:prstGeom prst="rect">
            <a:avLst/>
          </a:prstGeom>
        </p:spPr>
      </p:pic>
      <p:pic>
        <p:nvPicPr>
          <p:cNvPr id="11" name="Picture 27">
            <a:extLst>
              <a:ext uri="{FF2B5EF4-FFF2-40B4-BE49-F238E27FC236}">
                <a16:creationId xmlns:a16="http://schemas.microsoft.com/office/drawing/2014/main" id="{AA79CD6B-0749-4C4B-AA79-30E2B83CD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91" y="5880084"/>
            <a:ext cx="501184" cy="501184"/>
          </a:xfrm>
          <a:prstGeom prst="rect">
            <a:avLst/>
          </a:prstGeom>
        </p:spPr>
      </p:pic>
      <p:pic>
        <p:nvPicPr>
          <p:cNvPr id="13" name="Picture 28">
            <a:extLst>
              <a:ext uri="{FF2B5EF4-FFF2-40B4-BE49-F238E27FC236}">
                <a16:creationId xmlns:a16="http://schemas.microsoft.com/office/drawing/2014/main" id="{D46375E2-3977-4D98-847A-4220DE8F15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20" y="5878738"/>
            <a:ext cx="1205252" cy="503876"/>
          </a:xfrm>
          <a:prstGeom prst="rect">
            <a:avLst/>
          </a:prstGeom>
        </p:spPr>
      </p:pic>
      <p:pic>
        <p:nvPicPr>
          <p:cNvPr id="14" name="Picture 29">
            <a:extLst>
              <a:ext uri="{FF2B5EF4-FFF2-40B4-BE49-F238E27FC236}">
                <a16:creationId xmlns:a16="http://schemas.microsoft.com/office/drawing/2014/main" id="{708DC55F-5568-4DBB-96DE-5B90C56C804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917" y="5840255"/>
            <a:ext cx="1598650" cy="580843"/>
          </a:xfrm>
          <a:prstGeom prst="rect">
            <a:avLst/>
          </a:prstGeom>
        </p:spPr>
      </p:pic>
      <p:pic>
        <p:nvPicPr>
          <p:cNvPr id="15" name="Picture 30">
            <a:extLst>
              <a:ext uri="{FF2B5EF4-FFF2-40B4-BE49-F238E27FC236}">
                <a16:creationId xmlns:a16="http://schemas.microsoft.com/office/drawing/2014/main" id="{8C36A459-B091-4E79-AB4C-F024CC338F9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796" y="5866630"/>
            <a:ext cx="671308" cy="528092"/>
          </a:xfrm>
          <a:prstGeom prst="rect">
            <a:avLst/>
          </a:prstGeom>
        </p:spPr>
      </p:pic>
      <p:pic>
        <p:nvPicPr>
          <p:cNvPr id="16" name="Picture 31">
            <a:extLst>
              <a:ext uri="{FF2B5EF4-FFF2-40B4-BE49-F238E27FC236}">
                <a16:creationId xmlns:a16="http://schemas.microsoft.com/office/drawing/2014/main" id="{4A61BFC5-427B-44E3-9894-A556E5474D9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612" y="5866630"/>
            <a:ext cx="1062139" cy="528092"/>
          </a:xfrm>
          <a:prstGeom prst="rect">
            <a:avLst/>
          </a:prstGeom>
        </p:spPr>
      </p:pic>
      <p:pic>
        <p:nvPicPr>
          <p:cNvPr id="17" name="Picture 32">
            <a:extLst>
              <a:ext uri="{FF2B5EF4-FFF2-40B4-BE49-F238E27FC236}">
                <a16:creationId xmlns:a16="http://schemas.microsoft.com/office/drawing/2014/main" id="{E4290A98-79DC-4D0C-BE08-2878719FCC5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201148" y="5969848"/>
            <a:ext cx="1617470" cy="3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8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B05172-A504-4F3E-BBF8-5F87C50C7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62643" y="1590282"/>
            <a:ext cx="10162685" cy="2203505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62643" y="5534085"/>
            <a:ext cx="7437967" cy="342900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작성인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D88383-869D-4876-A293-23B701809161}"/>
              </a:ext>
            </a:extLst>
          </p:cNvPr>
          <p:cNvSpPr/>
          <p:nvPr userDrawn="1"/>
        </p:nvSpPr>
        <p:spPr>
          <a:xfrm>
            <a:off x="4750119" y="6547968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r">
              <a:buFont typeface="Arial" panose="020B0604020202020204" pitchFamily="34" charset="0"/>
              <a:buNone/>
            </a:pP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Veeam® Software. All rights reserved.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2643" y="443881"/>
            <a:ext cx="1800000" cy="320091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5AE1B9-10CB-4925-A1C1-8B3DD6696C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1950" y="3978275"/>
            <a:ext cx="10162685" cy="5683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B336"/>
                </a:solidFill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223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D69B2B0-45C3-4709-820F-8E54D2BBE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60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5C8E7101-F82C-40DD-BE45-8E7391D78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4946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1B311-7416-4BAD-90AB-D276E49519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2786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 메시지 + 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D31CCE4E-826B-42E3-B5A8-B98AFB3F1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3795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+ 리딩메시지 +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136000" y="1800000"/>
            <a:ext cx="3600000" cy="3600000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A15D6CD-B889-4C24-975C-2F5BA95781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8773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큰제목, 슬라이드 제목 그리고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8136000" y="1800000"/>
            <a:ext cx="3600000" cy="3600000"/>
          </a:xfrm>
          <a:prstGeom prst="rect">
            <a:avLst/>
          </a:prstGeom>
        </p:spPr>
        <p:txBody>
          <a:bodyPr anchor="ctr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940760A3-CD01-4650-A417-39FF57195C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994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C0A5356-100B-4C8C-9E72-2BA801E41197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841492" y="6483096"/>
            <a:ext cx="509016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793722" y="6485986"/>
            <a:ext cx="28488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© 2019 Veeam® Software. All rights reserved.</a:t>
            </a:r>
            <a:endParaRPr lang="ko-KR" altLang="en-US" sz="1000" dirty="0"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  <p:pic>
        <p:nvPicPr>
          <p:cNvPr id="1030" name="Picture 6" descr="Image result for veeam logo">
            <a:extLst>
              <a:ext uri="{FF2B5EF4-FFF2-40B4-BE49-F238E27FC236}">
                <a16:creationId xmlns:a16="http://schemas.microsoft.com/office/drawing/2014/main" id="{B5DAB945-B90C-4194-8E90-D30572E380BC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D5A7379-2C18-4CC4-A284-01BD48627C10}"/>
              </a:ext>
            </a:extLst>
          </p:cNvPr>
          <p:cNvPicPr>
            <a:picLocks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70" r:id="rId3"/>
    <p:sldLayoutId id="2147483650" r:id="rId4"/>
    <p:sldLayoutId id="2147483665" r:id="rId5"/>
    <p:sldLayoutId id="2147483652" r:id="rId6"/>
    <p:sldLayoutId id="2147483664" r:id="rId7"/>
    <p:sldLayoutId id="2147483658" r:id="rId8"/>
    <p:sldLayoutId id="2147483668" r:id="rId9"/>
    <p:sldLayoutId id="2147483666" r:id="rId10"/>
    <p:sldLayoutId id="2147483651" r:id="rId11"/>
    <p:sldLayoutId id="2147483660" r:id="rId12"/>
    <p:sldLayoutId id="2147483672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les.Korea@veeam.com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emf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emf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emf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image" Target="../media/image147.emf"/><Relationship Id="rId7" Type="http://schemas.openxmlformats.org/officeDocument/2006/relationships/image" Target="../media/image151.png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emf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image" Target="../media/image156.emf"/><Relationship Id="rId7" Type="http://schemas.openxmlformats.org/officeDocument/2006/relationships/image" Target="../media/image154.png"/><Relationship Id="rId12" Type="http://schemas.openxmlformats.org/officeDocument/2006/relationships/image" Target="../media/image150.png"/><Relationship Id="rId2" Type="http://schemas.openxmlformats.org/officeDocument/2006/relationships/image" Target="../media/image153.emf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9.png"/><Relationship Id="rId11" Type="http://schemas.openxmlformats.org/officeDocument/2006/relationships/image" Target="../media/image149.emf"/><Relationship Id="rId5" Type="http://schemas.openxmlformats.org/officeDocument/2006/relationships/image" Target="../media/image158.png"/><Relationship Id="rId10" Type="http://schemas.openxmlformats.org/officeDocument/2006/relationships/image" Target="../media/image162.emf"/><Relationship Id="rId4" Type="http://schemas.openxmlformats.org/officeDocument/2006/relationships/image" Target="../media/image157.png"/><Relationship Id="rId9" Type="http://schemas.openxmlformats.org/officeDocument/2006/relationships/image" Target="../media/image16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e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6.jpeg"/><Relationship Id="rId4" Type="http://schemas.openxmlformats.org/officeDocument/2006/relationships/image" Target="../media/image16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veeam.com/industry-leader#analysts-ratings-4" TargetMode="External"/><Relationship Id="rId2" Type="http://schemas.openxmlformats.org/officeDocument/2006/relationships/hyperlink" Target="https://www.veeam.com/wp-idc-semiannual-software-tracker-report.html" TargetMode="Externa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hyperlink" Target="https://451research.com/images/Marketing/press_releases/Pre_Re-Invent_2018_press_release_final_11_22.pdf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wp-idc-semiannual-software-tracker-report-emea.html" TargetMode="External"/><Relationship Id="rId2" Type="http://schemas.openxmlformats.org/officeDocument/2006/relationships/hyperlink" Target="https://go.veeam.com/industry-highlights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veeam.com/executive-blog/idc-report-2017-market-share-growth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3" Type="http://schemas.openxmlformats.org/officeDocument/2006/relationships/hyperlink" Target="https://www.veeam.com/news/veeam-set-on-path-to-be-a-billion-dollar-software-company.html" TargetMode="External"/><Relationship Id="rId21" Type="http://schemas.openxmlformats.org/officeDocument/2006/relationships/image" Target="../media/image42.png"/><Relationship Id="rId34" Type="http://schemas.openxmlformats.org/officeDocument/2006/relationships/image" Target="../media/image55.jpeg"/><Relationship Id="rId7" Type="http://schemas.openxmlformats.org/officeDocument/2006/relationships/image" Target="../media/image28.png"/><Relationship Id="rId12" Type="http://schemas.openxmlformats.org/officeDocument/2006/relationships/image" Target="../media/image33.jpeg"/><Relationship Id="rId17" Type="http://schemas.openxmlformats.org/officeDocument/2006/relationships/image" Target="../media/image38.jpe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jpeg"/><Relationship Id="rId2" Type="http://schemas.openxmlformats.org/officeDocument/2006/relationships/image" Target="../media/image24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gif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jpeg"/><Relationship Id="rId36" Type="http://schemas.openxmlformats.org/officeDocument/2006/relationships/image" Target="../media/image57.jpe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jpeg"/><Relationship Id="rId22" Type="http://schemas.openxmlformats.org/officeDocument/2006/relationships/image" Target="../media/image43.jpeg"/><Relationship Id="rId27" Type="http://schemas.openxmlformats.org/officeDocument/2006/relationships/image" Target="../media/image48.jpe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9" Type="http://schemas.openxmlformats.org/officeDocument/2006/relationships/image" Target="../media/image100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42" Type="http://schemas.openxmlformats.org/officeDocument/2006/relationships/image" Target="../media/image103.png"/><Relationship Id="rId47" Type="http://schemas.openxmlformats.org/officeDocument/2006/relationships/image" Target="../media/image108.png"/><Relationship Id="rId50" Type="http://schemas.openxmlformats.org/officeDocument/2006/relationships/image" Target="../media/image111.png"/><Relationship Id="rId55" Type="http://schemas.openxmlformats.org/officeDocument/2006/relationships/image" Target="../media/image116.png"/><Relationship Id="rId63" Type="http://schemas.openxmlformats.org/officeDocument/2006/relationships/image" Target="../media/image124.png"/><Relationship Id="rId68" Type="http://schemas.openxmlformats.org/officeDocument/2006/relationships/image" Target="../media/image129.png"/><Relationship Id="rId7" Type="http://schemas.openxmlformats.org/officeDocument/2006/relationships/image" Target="../media/image68.jp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jpeg"/><Relationship Id="rId11" Type="http://schemas.openxmlformats.org/officeDocument/2006/relationships/image" Target="../media/image72.jpe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8.png"/><Relationship Id="rId40" Type="http://schemas.openxmlformats.org/officeDocument/2006/relationships/image" Target="../media/image101.png"/><Relationship Id="rId45" Type="http://schemas.openxmlformats.org/officeDocument/2006/relationships/image" Target="../media/image106.png"/><Relationship Id="rId53" Type="http://schemas.openxmlformats.org/officeDocument/2006/relationships/image" Target="../media/image114.png"/><Relationship Id="rId58" Type="http://schemas.openxmlformats.org/officeDocument/2006/relationships/image" Target="../media/image119.png"/><Relationship Id="rId66" Type="http://schemas.openxmlformats.org/officeDocument/2006/relationships/image" Target="../media/image127.png"/><Relationship Id="rId5" Type="http://schemas.openxmlformats.org/officeDocument/2006/relationships/image" Target="../media/image66.jpe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7.png"/><Relationship Id="rId49" Type="http://schemas.openxmlformats.org/officeDocument/2006/relationships/image" Target="../media/image110.png"/><Relationship Id="rId57" Type="http://schemas.openxmlformats.org/officeDocument/2006/relationships/image" Target="../media/image118.png"/><Relationship Id="rId61" Type="http://schemas.openxmlformats.org/officeDocument/2006/relationships/image" Target="../media/image122.png"/><Relationship Id="rId10" Type="http://schemas.openxmlformats.org/officeDocument/2006/relationships/image" Target="../media/image71.gif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4" Type="http://schemas.openxmlformats.org/officeDocument/2006/relationships/image" Target="../media/image105.png"/><Relationship Id="rId52" Type="http://schemas.openxmlformats.org/officeDocument/2006/relationships/image" Target="../media/image113.png"/><Relationship Id="rId60" Type="http://schemas.openxmlformats.org/officeDocument/2006/relationships/image" Target="../media/image121.png"/><Relationship Id="rId65" Type="http://schemas.openxmlformats.org/officeDocument/2006/relationships/image" Target="../media/image126.png"/><Relationship Id="rId4" Type="http://schemas.openxmlformats.org/officeDocument/2006/relationships/image" Target="../media/image65.jp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6.png"/><Relationship Id="rId43" Type="http://schemas.openxmlformats.org/officeDocument/2006/relationships/image" Target="../media/image104.png"/><Relationship Id="rId48" Type="http://schemas.openxmlformats.org/officeDocument/2006/relationships/image" Target="../media/image109.png"/><Relationship Id="rId56" Type="http://schemas.openxmlformats.org/officeDocument/2006/relationships/image" Target="../media/image117.png"/><Relationship Id="rId64" Type="http://schemas.openxmlformats.org/officeDocument/2006/relationships/image" Target="../media/image125.png"/><Relationship Id="rId69" Type="http://schemas.openxmlformats.org/officeDocument/2006/relationships/image" Target="../media/image130.png"/><Relationship Id="rId8" Type="http://schemas.openxmlformats.org/officeDocument/2006/relationships/image" Target="../media/image69.png"/><Relationship Id="rId51" Type="http://schemas.openxmlformats.org/officeDocument/2006/relationships/image" Target="../media/image112.png"/><Relationship Id="rId3" Type="http://schemas.openxmlformats.org/officeDocument/2006/relationships/image" Target="../media/image64.jpe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99.png"/><Relationship Id="rId46" Type="http://schemas.openxmlformats.org/officeDocument/2006/relationships/image" Target="../media/image107.png"/><Relationship Id="rId59" Type="http://schemas.openxmlformats.org/officeDocument/2006/relationships/image" Target="../media/image120.png"/><Relationship Id="rId67" Type="http://schemas.openxmlformats.org/officeDocument/2006/relationships/image" Target="../media/image128.png"/><Relationship Id="rId20" Type="http://schemas.openxmlformats.org/officeDocument/2006/relationships/image" Target="../media/image81.png"/><Relationship Id="rId41" Type="http://schemas.openxmlformats.org/officeDocument/2006/relationships/image" Target="../media/image102.png"/><Relationship Id="rId54" Type="http://schemas.openxmlformats.org/officeDocument/2006/relationships/image" Target="../media/image115.png"/><Relationship Id="rId62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F8AD7C-C7BD-4C53-92DF-2B8DF9B12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336" y="2081349"/>
            <a:ext cx="8840041" cy="1102118"/>
          </a:xfrm>
        </p:spPr>
        <p:txBody>
          <a:bodyPr/>
          <a:lstStyle/>
          <a:p>
            <a:r>
              <a:rPr lang="ko-KR" altLang="en-US" sz="3000" dirty="0"/>
              <a:t>빔 소프트웨어 </a:t>
            </a:r>
            <a:r>
              <a:rPr lang="en-US" altLang="ko-KR" sz="3000" dirty="0"/>
              <a:t>vs. </a:t>
            </a:r>
            <a:r>
              <a:rPr lang="ko-KR" altLang="en-US" sz="3000" dirty="0" err="1"/>
              <a:t>레거시</a:t>
            </a:r>
            <a:r>
              <a:rPr lang="ko-KR" altLang="en-US" sz="3000" dirty="0"/>
              <a:t> 백업 벤더 </a:t>
            </a:r>
            <a:r>
              <a:rPr lang="en-US" altLang="ko-KR" sz="3000" dirty="0"/>
              <a:t>C</a:t>
            </a:r>
            <a:r>
              <a:rPr lang="ko-KR" altLang="en-US" sz="3000" dirty="0"/>
              <a:t>사</a:t>
            </a:r>
            <a:r>
              <a:rPr lang="en-US" altLang="ko-KR" sz="3000" dirty="0"/>
              <a:t>, E</a:t>
            </a:r>
            <a:r>
              <a:rPr lang="ko-KR" altLang="en-US" sz="3000" dirty="0"/>
              <a:t>사</a:t>
            </a:r>
            <a:r>
              <a:rPr lang="en-US" altLang="ko-KR" sz="3000" dirty="0"/>
              <a:t>, V</a:t>
            </a:r>
            <a:r>
              <a:rPr lang="ko-KR" altLang="en-US" sz="3000" dirty="0"/>
              <a:t>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E2581-E3DD-4003-9606-0C06153E6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0822" y="5948952"/>
            <a:ext cx="4590357" cy="342900"/>
          </a:xfrm>
        </p:spPr>
        <p:txBody>
          <a:bodyPr/>
          <a:lstStyle/>
          <a:p>
            <a:r>
              <a:rPr lang="en-US" altLang="ko-KR" sz="1600" dirty="0">
                <a:hlinkClick r:id="rId2"/>
              </a:rPr>
              <a:t>Sales.Korea@veeam.com</a:t>
            </a:r>
            <a:r>
              <a:rPr lang="en-US" altLang="ko-KR" sz="1600" dirty="0"/>
              <a:t>, 2019.04</a:t>
            </a:r>
            <a:endParaRPr lang="ko-KR" altLang="en-US" sz="16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67BB0-DB0E-487A-AB19-CEC9CA9522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2643" y="3351741"/>
            <a:ext cx="6765597" cy="568325"/>
          </a:xfrm>
        </p:spPr>
        <p:txBody>
          <a:bodyPr/>
          <a:lstStyle/>
          <a:p>
            <a:r>
              <a:rPr lang="ko-KR" altLang="en-US" sz="2400" dirty="0"/>
              <a:t>하이브리드 클라우드의 최적 데이터 관리</a:t>
            </a:r>
          </a:p>
        </p:txBody>
      </p:sp>
    </p:spTree>
    <p:extLst>
      <p:ext uri="{BB962C8B-B14F-4D97-AF65-F5344CB8AC3E}">
        <p14:creationId xmlns:p14="http://schemas.microsoft.com/office/powerpoint/2010/main" val="389425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 result for aws s3">
            <a:extLst>
              <a:ext uri="{FF2B5EF4-FFF2-40B4-BE49-F238E27FC236}">
                <a16:creationId xmlns:a16="http://schemas.microsoft.com/office/drawing/2014/main" id="{7246F59C-D2B5-4DA8-8B79-B62F733CF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1" t="20989" r="32844" b="20222"/>
          <a:stretch/>
        </p:blipFill>
        <p:spPr bwMode="auto">
          <a:xfrm>
            <a:off x="6316126" y="1702585"/>
            <a:ext cx="540000" cy="6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CF45ED-B580-4FC7-9880-2E6E8E70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최적 백업 솔루션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2/3</a:t>
            </a:r>
            <a:endParaRPr lang="ko-KR" altLang="en-US" dirty="0"/>
          </a:p>
        </p:txBody>
      </p:sp>
      <p:sp>
        <p:nvSpPr>
          <p:cNvPr id="1046" name="텍스트 개체 틀 1045">
            <a:extLst>
              <a:ext uri="{FF2B5EF4-FFF2-40B4-BE49-F238E27FC236}">
                <a16:creationId xmlns:a16="http://schemas.microsoft.com/office/drawing/2014/main" id="{C2226A70-7756-4A0B-9EE4-B5056AD711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00" y="1080000"/>
            <a:ext cx="10800000" cy="1080000"/>
          </a:xfrm>
        </p:spPr>
        <p:txBody>
          <a:bodyPr/>
          <a:lstStyle/>
          <a:p>
            <a:r>
              <a:rPr lang="ko-KR" altLang="en-US" dirty="0" err="1"/>
              <a:t>오브젝트스토리지</a:t>
            </a:r>
            <a:r>
              <a:rPr lang="ko-KR" altLang="en-US" dirty="0"/>
              <a:t> 저장</a:t>
            </a:r>
            <a:r>
              <a:rPr lang="en-US" altLang="ko-KR" dirty="0"/>
              <a:t>, VM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마이그레이션</a:t>
            </a:r>
            <a:r>
              <a:rPr lang="en-US" altLang="ko-KR" dirty="0"/>
              <a:t>, DR </a:t>
            </a:r>
            <a:r>
              <a:rPr lang="ko-KR" altLang="en-US" dirty="0"/>
              <a:t>등 하이브리드 클라우드에서 요구하는 다양한 환경을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47" name="텍스트 개체 틀 1046">
            <a:extLst>
              <a:ext uri="{FF2B5EF4-FFF2-40B4-BE49-F238E27FC236}">
                <a16:creationId xmlns:a16="http://schemas.microsoft.com/office/drawing/2014/main" id="{E737B981-5476-4C8D-983C-40F788BF7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2235" y="2359288"/>
            <a:ext cx="3149118" cy="3321845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/>
              <a:t>전송과 저장 암호화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중복제거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Exchange, MS SQL, </a:t>
            </a:r>
            <a:r>
              <a:rPr lang="en-US" altLang="ko-KR" dirty="0" err="1"/>
              <a:t>Sharepoint</a:t>
            </a:r>
            <a:r>
              <a:rPr lang="en-US" altLang="ko-KR" dirty="0"/>
              <a:t>, AD </a:t>
            </a:r>
            <a:r>
              <a:rPr lang="ko-KR" altLang="en-US" dirty="0"/>
              <a:t>백업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Oracle RMAN, SAP Hana API </a:t>
            </a:r>
            <a:r>
              <a:rPr lang="ko-KR" altLang="en-US" dirty="0"/>
              <a:t>백업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X86</a:t>
            </a:r>
            <a:r>
              <a:rPr lang="ko-KR" altLang="en-US" dirty="0"/>
              <a:t> 물리 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 err="1"/>
              <a:t>Vmware</a:t>
            </a:r>
            <a:r>
              <a:rPr lang="en-US" altLang="ko-KR" dirty="0"/>
              <a:t>, Hyper-V, Nutanix AHV</a:t>
            </a:r>
            <a:r>
              <a:rPr lang="ko-KR" altLang="en-US" dirty="0"/>
              <a:t>의 에이전트리스 가상화 백업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/>
              <a:t>모든 백업에 대한 클라우드 자동 마이그레이션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/>
              <a:t>모든 백업에 대한 </a:t>
            </a:r>
            <a:r>
              <a:rPr lang="en-US" altLang="ko-KR" dirty="0" err="1"/>
              <a:t>Vmware</a:t>
            </a:r>
            <a:r>
              <a:rPr lang="ko-KR" altLang="en-US" dirty="0"/>
              <a:t>으로 즉시 복구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/>
              <a:t>오피스</a:t>
            </a:r>
            <a:r>
              <a:rPr lang="en-US" altLang="ko-KR" dirty="0"/>
              <a:t>365 </a:t>
            </a:r>
            <a:r>
              <a:rPr lang="ko-KR" altLang="en-US" dirty="0"/>
              <a:t>백업과 내용 검색 지원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dirty="0" err="1"/>
              <a:t>멀티테넌시</a:t>
            </a:r>
            <a:r>
              <a:rPr lang="en-US" altLang="ko-KR" dirty="0"/>
              <a:t>, </a:t>
            </a:r>
            <a:r>
              <a:rPr lang="ko-KR" altLang="en-US" dirty="0"/>
              <a:t>과금</a:t>
            </a:r>
            <a:r>
              <a:rPr lang="en-US" altLang="ko-KR" dirty="0"/>
              <a:t>, </a:t>
            </a:r>
            <a:r>
              <a:rPr lang="ko-KR" altLang="en-US" dirty="0"/>
              <a:t>청구 기능이 포함된 </a:t>
            </a:r>
            <a:r>
              <a:rPr lang="en-US" altLang="ko-KR" dirty="0"/>
              <a:t>BaaS, </a:t>
            </a:r>
            <a:r>
              <a:rPr lang="en-US" altLang="ko-KR" dirty="0" err="1"/>
              <a:t>DRaaS</a:t>
            </a:r>
            <a:r>
              <a:rPr lang="en-US" altLang="ko-KR" dirty="0"/>
              <a:t> </a:t>
            </a:r>
            <a:r>
              <a:rPr lang="ko-KR" altLang="en-US" dirty="0"/>
              <a:t>솔루션 제공</a:t>
            </a:r>
            <a:endParaRPr lang="en-US" altLang="ko-KR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EF3CED5-4B14-48F1-AD78-8D470D915A79}"/>
              </a:ext>
            </a:extLst>
          </p:cNvPr>
          <p:cNvGrpSpPr/>
          <p:nvPr/>
        </p:nvGrpSpPr>
        <p:grpSpPr>
          <a:xfrm>
            <a:off x="2705639" y="3166257"/>
            <a:ext cx="1930400" cy="1232943"/>
            <a:chOff x="4792432" y="3166257"/>
            <a:chExt cx="1930400" cy="123294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BA5CEE-7ED4-4AEF-BFE8-A778F1F58481}"/>
                </a:ext>
              </a:extLst>
            </p:cNvPr>
            <p:cNvSpPr txBox="1"/>
            <p:nvPr/>
          </p:nvSpPr>
          <p:spPr>
            <a:xfrm>
              <a:off x="4792432" y="3962295"/>
              <a:ext cx="1930400" cy="436905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t" anchorCtr="0">
              <a:spAutoFit/>
            </a:bodyPr>
            <a:lstStyle/>
            <a:p>
              <a:pPr algn="ctr" latinLnBrk="0">
                <a:spcAft>
                  <a:spcPts val="200"/>
                </a:spcAft>
              </a:pPr>
              <a:r>
                <a:rPr lang="ko-KR" altLang="en-US" sz="1100" dirty="0"/>
                <a:t>빔 마스터 서버 </a:t>
              </a:r>
              <a:endParaRPr lang="en-US" altLang="ko-KR" sz="1100" dirty="0"/>
            </a:p>
            <a:p>
              <a:pPr algn="ctr" latinLnBrk="0">
                <a:spcAft>
                  <a:spcPts val="200"/>
                </a:spcAft>
              </a:pPr>
              <a:r>
                <a:rPr lang="en-US" altLang="ko-KR" sz="1100" dirty="0"/>
                <a:t>(</a:t>
              </a:r>
              <a:r>
                <a:rPr lang="ko-KR" altLang="en-US" sz="1100" dirty="0" err="1"/>
                <a:t>온프레미스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| </a:t>
              </a:r>
              <a:r>
                <a:rPr lang="ko-KR" altLang="en-US" sz="1100" dirty="0"/>
                <a:t>클라우드</a:t>
              </a:r>
              <a:r>
                <a:rPr lang="en-US" altLang="ko-KR" sz="1100" dirty="0"/>
                <a:t>)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FC8BDB5-B76A-4785-8BFB-1743D360CF26}"/>
                </a:ext>
              </a:extLst>
            </p:cNvPr>
            <p:cNvGrpSpPr/>
            <p:nvPr/>
          </p:nvGrpSpPr>
          <p:grpSpPr>
            <a:xfrm>
              <a:off x="5414735" y="3166257"/>
              <a:ext cx="792351" cy="822571"/>
              <a:chOff x="3707304" y="2118380"/>
              <a:chExt cx="792351" cy="822571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FDF2FC6E-9DAF-49B2-BAD7-E9C30292659F}"/>
                  </a:ext>
                </a:extLst>
              </p:cNvPr>
              <p:cNvGrpSpPr/>
              <p:nvPr/>
            </p:nvGrpSpPr>
            <p:grpSpPr>
              <a:xfrm>
                <a:off x="3780201" y="2118380"/>
                <a:ext cx="540000" cy="469606"/>
                <a:chOff x="3298252" y="2756159"/>
                <a:chExt cx="540000" cy="469606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B0F577CE-CB48-47E9-8CCF-18CFB9113EF4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l="19924" t="2572" r="25258" b="37301"/>
                <a:stretch/>
              </p:blipFill>
              <p:spPr>
                <a:xfrm>
                  <a:off x="3424252" y="2756159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C5F0A9D0-CF99-4BB3-B01E-1CB26FE004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66956"/>
                <a:stretch/>
              </p:blipFill>
              <p:spPr>
                <a:xfrm>
                  <a:off x="3298252" y="3053916"/>
                  <a:ext cx="540000" cy="171849"/>
                </a:xfrm>
                <a:prstGeom prst="rect">
                  <a:avLst/>
                </a:prstGeom>
              </p:spPr>
            </p:pic>
          </p:grp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B5FABADE-864E-44E0-A3F0-40392441B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0654" y="2652951"/>
                <a:ext cx="309001" cy="2880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291DBFC-4FCE-4FB5-ACD1-AF53D084D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7304" y="2652951"/>
                <a:ext cx="309001" cy="2880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CDC2972-9876-4AF5-BAC7-06302D7EEE2A}"/>
              </a:ext>
            </a:extLst>
          </p:cNvPr>
          <p:cNvSpPr txBox="1"/>
          <p:nvPr/>
        </p:nvSpPr>
        <p:spPr>
          <a:xfrm>
            <a:off x="217864" y="6020494"/>
            <a:ext cx="2180952" cy="436905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100" dirty="0"/>
              <a:t>가상환경</a:t>
            </a:r>
            <a:endParaRPr lang="en-US" altLang="ko-KR" sz="1100" dirty="0"/>
          </a:p>
          <a:p>
            <a:pPr algn="ctr" latinLnBrk="0">
              <a:spcAft>
                <a:spcPts val="200"/>
              </a:spcAft>
            </a:pPr>
            <a:r>
              <a:rPr lang="en-US" altLang="ko-KR" sz="1100" dirty="0"/>
              <a:t>(VMware, </a:t>
            </a:r>
            <a:r>
              <a:rPr lang="en-US" altLang="ko-KR" sz="1100" dirty="0" err="1"/>
              <a:t>Hyper-v</a:t>
            </a:r>
            <a:r>
              <a:rPr lang="en-US" altLang="ko-KR" sz="1100" dirty="0"/>
              <a:t>, AHV)</a:t>
            </a:r>
            <a:endParaRPr lang="ko-KR" altLang="en-US" sz="11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03EA3856-52DF-450F-968E-35BF84BF1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47" y="4869272"/>
            <a:ext cx="1495386" cy="1080000"/>
          </a:xfrm>
          <a:prstGeom prst="rect">
            <a:avLst/>
          </a:prstGeom>
        </p:spPr>
      </p:pic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A71C0889-4847-4E64-8ECB-B0C2D1E87A7A}"/>
              </a:ext>
            </a:extLst>
          </p:cNvPr>
          <p:cNvCxnSpPr>
            <a:cxnSpLocks/>
            <a:stCxn id="55" idx="0"/>
            <a:endCxn id="21" idx="1"/>
          </p:cNvCxnSpPr>
          <p:nvPr/>
        </p:nvCxnSpPr>
        <p:spPr>
          <a:xfrm rot="5400000" flipH="1" flipV="1">
            <a:off x="1805919" y="3347249"/>
            <a:ext cx="1024444" cy="2019602"/>
          </a:xfrm>
          <a:prstGeom prst="bentConnector2">
            <a:avLst/>
          </a:prstGeom>
          <a:ln w="12700">
            <a:solidFill>
              <a:srgbClr val="00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52D303-DF9A-4DDB-8764-D5C2404B3BEE}"/>
              </a:ext>
            </a:extLst>
          </p:cNvPr>
          <p:cNvCxnSpPr>
            <a:stCxn id="56" idx="0"/>
            <a:endCxn id="17" idx="2"/>
          </p:cNvCxnSpPr>
          <p:nvPr/>
        </p:nvCxnSpPr>
        <p:spPr>
          <a:xfrm flipV="1">
            <a:off x="3670839" y="4399200"/>
            <a:ext cx="0" cy="1056267"/>
          </a:xfrm>
          <a:prstGeom prst="straightConnector1">
            <a:avLst/>
          </a:prstGeom>
          <a:ln w="12700">
            <a:solidFill>
              <a:srgbClr val="00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5F4E80A7-6D76-4170-8A77-1DB179056D41}"/>
              </a:ext>
            </a:extLst>
          </p:cNvPr>
          <p:cNvCxnSpPr>
            <a:cxnSpLocks/>
            <a:stCxn id="57" idx="0"/>
            <a:endCxn id="20" idx="3"/>
          </p:cNvCxnSpPr>
          <p:nvPr/>
        </p:nvCxnSpPr>
        <p:spPr>
          <a:xfrm rot="16200000" flipV="1">
            <a:off x="5153088" y="2812033"/>
            <a:ext cx="1024444" cy="3090033"/>
          </a:xfrm>
          <a:prstGeom prst="bentConnector2">
            <a:avLst/>
          </a:prstGeom>
          <a:ln w="12700">
            <a:solidFill>
              <a:srgbClr val="00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5DC3C7-BC44-4E27-BEE4-D7F5B4775031}"/>
              </a:ext>
            </a:extLst>
          </p:cNvPr>
          <p:cNvSpPr txBox="1"/>
          <p:nvPr/>
        </p:nvSpPr>
        <p:spPr>
          <a:xfrm>
            <a:off x="6316126" y="6020494"/>
            <a:ext cx="1788399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100" dirty="0" err="1"/>
              <a:t>애저</a:t>
            </a:r>
            <a:r>
              <a:rPr lang="ko-KR" altLang="en-US" sz="1100" dirty="0"/>
              <a:t> </a:t>
            </a:r>
            <a:r>
              <a:rPr lang="en-US" altLang="ko-KR" sz="1100" dirty="0"/>
              <a:t>VM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윈도우 </a:t>
            </a:r>
            <a:r>
              <a:rPr lang="en-US" altLang="ko-KR" sz="1100" dirty="0"/>
              <a:t>| </a:t>
            </a:r>
            <a:r>
              <a:rPr lang="ko-KR" altLang="en-US" sz="1100" dirty="0"/>
              <a:t>리눅스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554E7FF4-3808-485D-8707-7A8121541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3620" y="4869272"/>
            <a:ext cx="1753411" cy="1080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A8949DD-E157-4E7A-9BCF-1543E14FF1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820"/>
          <a:stretch/>
        </p:blipFill>
        <p:spPr>
          <a:xfrm>
            <a:off x="4942748" y="4990640"/>
            <a:ext cx="1440000" cy="958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005F469-7EA8-4C99-B536-83557883F3EA}"/>
              </a:ext>
            </a:extLst>
          </p:cNvPr>
          <p:cNvSpPr txBox="1"/>
          <p:nvPr/>
        </p:nvSpPr>
        <p:spPr>
          <a:xfrm>
            <a:off x="5183935" y="6020494"/>
            <a:ext cx="957627" cy="241980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100" dirty="0"/>
              <a:t>오피스</a:t>
            </a:r>
            <a:r>
              <a:rPr lang="en-US" altLang="ko-KR" sz="1100" dirty="0"/>
              <a:t>365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5515BB-D9AD-4BE0-9A7A-8466307EE409}"/>
              </a:ext>
            </a:extLst>
          </p:cNvPr>
          <p:cNvSpPr txBox="1"/>
          <p:nvPr/>
        </p:nvSpPr>
        <p:spPr>
          <a:xfrm>
            <a:off x="2711440" y="6020494"/>
            <a:ext cx="1788399" cy="436905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100" dirty="0"/>
              <a:t>X86 </a:t>
            </a:r>
            <a:r>
              <a:rPr lang="ko-KR" altLang="en-US" sz="1100" dirty="0"/>
              <a:t>윈도우</a:t>
            </a:r>
            <a:r>
              <a:rPr lang="en-US" altLang="ko-KR" sz="1100" dirty="0"/>
              <a:t>/</a:t>
            </a:r>
            <a:r>
              <a:rPr lang="ko-KR" altLang="en-US" sz="1100" dirty="0"/>
              <a:t>리눅스</a:t>
            </a:r>
            <a:endParaRPr lang="en-US" altLang="ko-KR" sz="1100" dirty="0"/>
          </a:p>
          <a:p>
            <a:pPr algn="ctr" latinLnBrk="0">
              <a:spcAft>
                <a:spcPts val="200"/>
              </a:spcAft>
            </a:pPr>
            <a:r>
              <a:rPr lang="en-US" altLang="ko-KR" sz="1100" dirty="0"/>
              <a:t>(</a:t>
            </a:r>
            <a:r>
              <a:rPr lang="ko-KR" altLang="en-US" sz="1100" dirty="0"/>
              <a:t>물리</a:t>
            </a:r>
            <a:r>
              <a:rPr lang="en-US" altLang="ko-KR" sz="1100" dirty="0"/>
              <a:t>, RHEV, Citrix </a:t>
            </a:r>
            <a:r>
              <a:rPr lang="ko-KR" altLang="en-US" sz="1100" dirty="0"/>
              <a:t>등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FFAFC16-1379-40ED-BA46-1C7B3CEE0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0839" y="5455467"/>
            <a:ext cx="1800000" cy="49380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1EE021D5-8381-4A64-8906-6C751A75A5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07" y="4862346"/>
            <a:ext cx="792000" cy="29061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CE493AF-8AFB-48F4-A300-16DB5DCD072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139" y="5036982"/>
            <a:ext cx="720000" cy="4056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2FDACB6F-DF01-466D-B469-05CCF4FAD36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90" y="5146037"/>
            <a:ext cx="792000" cy="251686"/>
          </a:xfrm>
          <a:prstGeom prst="rect">
            <a:avLst/>
          </a:prstGeom>
        </p:spPr>
      </p:pic>
      <p:pic>
        <p:nvPicPr>
          <p:cNvPr id="1028" name="Picture 4" descr="Image result for exchange">
            <a:extLst>
              <a:ext uri="{FF2B5EF4-FFF2-40B4-BE49-F238E27FC236}">
                <a16:creationId xmlns:a16="http://schemas.microsoft.com/office/drawing/2014/main" id="{A9A5445A-F20C-4915-A4A9-EF388B0B5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24" y="4926422"/>
            <a:ext cx="756000" cy="16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18366F9F-9B0E-46D3-8C68-0A3A1654091E}"/>
              </a:ext>
            </a:extLst>
          </p:cNvPr>
          <p:cNvCxnSpPr>
            <a:cxnSpLocks/>
            <a:stCxn id="22" idx="0"/>
            <a:endCxn id="1035" idx="3"/>
          </p:cNvCxnSpPr>
          <p:nvPr/>
        </p:nvCxnSpPr>
        <p:spPr>
          <a:xfrm rot="16200000" flipV="1">
            <a:off x="2410021" y="1905439"/>
            <a:ext cx="806968" cy="1714668"/>
          </a:xfrm>
          <a:prstGeom prst="bentConnector2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E834802-D285-48AF-AD28-D09FB789C939}"/>
              </a:ext>
            </a:extLst>
          </p:cNvPr>
          <p:cNvSpPr txBox="1"/>
          <p:nvPr/>
        </p:nvSpPr>
        <p:spPr>
          <a:xfrm>
            <a:off x="5022100" y="2799527"/>
            <a:ext cx="1470953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/>
              <a:t>AWS </a:t>
            </a:r>
            <a:r>
              <a:rPr lang="ko-KR" altLang="en-US" sz="1200" dirty="0"/>
              <a:t>클라우드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F63CF47-2096-4A56-BB80-F5148A5F290B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4023903" y="2006225"/>
            <a:ext cx="806969" cy="1513096"/>
          </a:xfrm>
          <a:prstGeom prst="bentConnector2">
            <a:avLst/>
          </a:prstGeom>
          <a:ln>
            <a:solidFill>
              <a:srgbClr val="F7A80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그림 1034">
            <a:extLst>
              <a:ext uri="{FF2B5EF4-FFF2-40B4-BE49-F238E27FC236}">
                <a16:creationId xmlns:a16="http://schemas.microsoft.com/office/drawing/2014/main" id="{2E8A6711-E93F-49A1-9D94-CAEDBAB8BD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783" y="1909289"/>
            <a:ext cx="1520388" cy="900000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97A5152E-065F-44E7-BC2A-9FE6DA3EB9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01610" y="1909289"/>
            <a:ext cx="1301941" cy="9000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3AAD04A-C6F0-4F1A-83A6-14ED79F0C0CD}"/>
              </a:ext>
            </a:extLst>
          </p:cNvPr>
          <p:cNvSpPr txBox="1"/>
          <p:nvPr/>
        </p:nvSpPr>
        <p:spPr>
          <a:xfrm>
            <a:off x="460501" y="2799527"/>
            <a:ext cx="1470953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KT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uCloud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0F20C-8373-4C54-A9F2-086365D4C1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4228" y="1714556"/>
            <a:ext cx="1619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52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A6D8C380-D4AF-443C-B6A1-6CCCAF4A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</a:t>
            </a:r>
            <a:r>
              <a:rPr lang="en-US" altLang="ko-KR" dirty="0"/>
              <a:t>(VMware, Hyper-V)</a:t>
            </a:r>
            <a:r>
              <a:rPr lang="ko-KR" altLang="en-US" dirty="0"/>
              <a:t> 서비스 보호를 위한 가장 진보한 백업 솔루션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72A5B67-5951-4817-8F99-1F6F84E446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41B2AA0-A7FF-4F2D-A090-1C6932D375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에이전트리스 방식으로 장애 자체를 예방하고 모니터링하며 장애 발생시 백업본으로 즉시 서비스가 가능하고 유사시 </a:t>
            </a:r>
            <a:r>
              <a:rPr lang="en-US" altLang="ko-KR" dirty="0"/>
              <a:t>VM, File, DB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시점 복구 등 최단시간내 서비스를 복구할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기술은 </a:t>
            </a:r>
            <a:r>
              <a:rPr lang="ko-KR" altLang="en-US" dirty="0" err="1"/>
              <a:t>레거시</a:t>
            </a:r>
            <a:r>
              <a:rPr lang="ko-KR" altLang="en-US" dirty="0"/>
              <a:t> 백업 벤더에서 제공하지 못하는 기술입니다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931FFC2-94A0-4C1D-87CB-A9625BC2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99" y="3304879"/>
            <a:ext cx="557704" cy="54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866DA7-F848-450D-8C81-C02515174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67" y="3304879"/>
            <a:ext cx="539419" cy="540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B04E0F-B39D-4A22-AEB3-4DF4D0E4C719}"/>
              </a:ext>
            </a:extLst>
          </p:cNvPr>
          <p:cNvGrpSpPr/>
          <p:nvPr/>
        </p:nvGrpSpPr>
        <p:grpSpPr>
          <a:xfrm>
            <a:off x="1988387" y="3074433"/>
            <a:ext cx="8215226" cy="2878667"/>
            <a:chOff x="1862667" y="3209905"/>
            <a:chExt cx="8215226" cy="28786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5400090-7C36-495E-9CCC-986E5E68C2B2}"/>
                </a:ext>
              </a:extLst>
            </p:cNvPr>
            <p:cNvCxnSpPr/>
            <p:nvPr/>
          </p:nvCxnSpPr>
          <p:spPr>
            <a:xfrm>
              <a:off x="1862667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FA014F7-58E8-41F4-9B43-EAFC9E0651D6}"/>
                </a:ext>
              </a:extLst>
            </p:cNvPr>
            <p:cNvCxnSpPr/>
            <p:nvPr/>
          </p:nvCxnSpPr>
          <p:spPr>
            <a:xfrm>
              <a:off x="8024088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6D907CF-CEA8-4449-9F38-7913C775643F}"/>
                </a:ext>
              </a:extLst>
            </p:cNvPr>
            <p:cNvCxnSpPr/>
            <p:nvPr/>
          </p:nvCxnSpPr>
          <p:spPr>
            <a:xfrm>
              <a:off x="3916474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6F5499-DD74-4582-B873-12E54D6112A4}"/>
                </a:ext>
              </a:extLst>
            </p:cNvPr>
            <p:cNvCxnSpPr/>
            <p:nvPr/>
          </p:nvCxnSpPr>
          <p:spPr>
            <a:xfrm>
              <a:off x="5970281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38D3770-7B9E-4DB1-B406-FB7B949A95AC}"/>
                </a:ext>
              </a:extLst>
            </p:cNvPr>
            <p:cNvCxnSpPr/>
            <p:nvPr/>
          </p:nvCxnSpPr>
          <p:spPr>
            <a:xfrm>
              <a:off x="10077893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235EC798-43AA-4278-9E4F-991554147784}"/>
              </a:ext>
            </a:extLst>
          </p:cNvPr>
          <p:cNvCxnSpPr>
            <a:cxnSpLocks/>
            <a:stCxn id="13" idx="0"/>
            <a:endCxn id="12" idx="0"/>
          </p:cNvCxnSpPr>
          <p:nvPr/>
        </p:nvCxnSpPr>
        <p:spPr>
          <a:xfrm rot="16200000" flipV="1">
            <a:off x="1061314" y="2738316"/>
            <a:ext cx="12700" cy="113312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0CBD7E8-FDDC-4496-A7BA-0EAABF5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09" y="3304879"/>
            <a:ext cx="557704" cy="54000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99EEF-AC7A-4877-ADE2-FF661AD43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94" y="3911151"/>
          <a:ext cx="1895524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전체 이미지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가장 최근의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1026" name="Picture 2" descr="Image result for file icon">
            <a:extLst>
              <a:ext uri="{FF2B5EF4-FFF2-40B4-BE49-F238E27FC236}">
                <a16:creationId xmlns:a16="http://schemas.microsoft.com/office/drawing/2014/main" id="{B6105670-53D8-4EEE-B73C-1DFF8D76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0" y="330487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192D0C1-4BE6-4757-B892-ADEC2D13FC33}"/>
              </a:ext>
            </a:extLst>
          </p:cNvPr>
          <p:cNvCxnSpPr>
            <a:cxnSpLocks/>
            <a:stCxn id="1026" idx="0"/>
            <a:endCxn id="31" idx="0"/>
          </p:cNvCxnSpPr>
          <p:nvPr/>
        </p:nvCxnSpPr>
        <p:spPr>
          <a:xfrm rot="16200000" flipV="1">
            <a:off x="2976031" y="2716909"/>
            <a:ext cx="12700" cy="117593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C4E897F-8A8A-4D7E-9AD5-59E9D0D914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93361" y="3911151"/>
          <a:ext cx="1895524" cy="260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으로 파일복구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분의 짧은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RTO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930825-2F5D-4995-A8E4-F3AFFE7D62DE}"/>
              </a:ext>
            </a:extLst>
          </p:cNvPr>
          <p:cNvGrpSpPr/>
          <p:nvPr/>
        </p:nvGrpSpPr>
        <p:grpSpPr>
          <a:xfrm>
            <a:off x="5173083" y="3304879"/>
            <a:ext cx="792000" cy="540000"/>
            <a:chOff x="7479791" y="3328838"/>
            <a:chExt cx="792000" cy="52200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B1F4CBF-8BE5-4E75-A0AD-8F50B54D0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1791" y="3353869"/>
              <a:ext cx="540000" cy="471938"/>
            </a:xfrm>
            <a:prstGeom prst="rect">
              <a:avLst/>
            </a:prstGeom>
          </p:spPr>
        </p:pic>
        <p:pic>
          <p:nvPicPr>
            <p:cNvPr id="1030" name="Picture 6" descr="Image result for digital clock calendar icon">
              <a:extLst>
                <a:ext uri="{FF2B5EF4-FFF2-40B4-BE49-F238E27FC236}">
                  <a16:creationId xmlns:a16="http://schemas.microsoft.com/office/drawing/2014/main" id="{DFCE3B6F-75E2-4B9E-9401-0DECE3EF8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91" y="3328838"/>
              <a:ext cx="522000" cy="52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1FD4C5E-E7BD-4430-BFBE-E0250D9D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457" y="3304879"/>
            <a:ext cx="557704" cy="540000"/>
          </a:xfrm>
          <a:prstGeom prst="rect">
            <a:avLst/>
          </a:prstGeom>
        </p:spPr>
      </p:pic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F7E69ACA-317E-450B-841C-9C73FF4A0A2B}"/>
              </a:ext>
            </a:extLst>
          </p:cNvPr>
          <p:cNvCxnSpPr>
            <a:cxnSpLocks/>
            <a:stCxn id="1030" idx="0"/>
            <a:endCxn id="37" idx="0"/>
          </p:cNvCxnSpPr>
          <p:nvPr/>
        </p:nvCxnSpPr>
        <p:spPr>
          <a:xfrm rot="16200000" flipV="1">
            <a:off x="4911696" y="2782492"/>
            <a:ext cx="12700" cy="10447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210C98D-FD4D-49A1-B264-D4E9A0D17D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13774" y="3911151"/>
          <a:ext cx="1895524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Oracle, MSSQL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시점복구 및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MSSQL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테이블 복구</a:t>
                      </a:r>
                    </a:p>
                  </a:txBody>
                  <a:tcPr marL="18000" marR="18000"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소요시간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F448280E-4217-4F18-B867-D6D913DEA3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35887" y="3911151"/>
          <a:ext cx="1895524" cy="264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8626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실시간 복제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소요시간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49" name="그림 48">
            <a:extLst>
              <a:ext uri="{FF2B5EF4-FFF2-40B4-BE49-F238E27FC236}">
                <a16:creationId xmlns:a16="http://schemas.microsoft.com/office/drawing/2014/main" id="{E37D9BF3-5340-4085-9A09-9876843C7C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1532" y="3278985"/>
            <a:ext cx="758734" cy="5400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12CFAEA-9325-4B03-A647-F32E08A2F8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5955" y="3284969"/>
            <a:ext cx="557704" cy="540000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8B4418-25AC-493C-986A-1288C89DD4A0}"/>
              </a:ext>
            </a:extLst>
          </p:cNvPr>
          <p:cNvCxnSpPr>
            <a:stCxn id="49" idx="1"/>
            <a:endCxn id="54" idx="3"/>
          </p:cNvCxnSpPr>
          <p:nvPr/>
        </p:nvCxnSpPr>
        <p:spPr>
          <a:xfrm flipH="1">
            <a:off x="10893659" y="3548985"/>
            <a:ext cx="417873" cy="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DB137BBA-F35F-4A6F-8DAA-98B7480B45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7482" y="3911151"/>
          <a:ext cx="1895524" cy="26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 최적화 모니터링 및 리포팅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소요시간</a:t>
                      </a: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sp>
        <p:nvSpPr>
          <p:cNvPr id="56" name="말풍선: 사각형 55">
            <a:extLst>
              <a:ext uri="{FF2B5EF4-FFF2-40B4-BE49-F238E27FC236}">
                <a16:creationId xmlns:a16="http://schemas.microsoft.com/office/drawing/2014/main" id="{F21D7C4F-564B-44B8-A42E-874F0ACAC672}"/>
              </a:ext>
            </a:extLst>
          </p:cNvPr>
          <p:cNvSpPr/>
          <p:nvPr/>
        </p:nvSpPr>
        <p:spPr>
          <a:xfrm>
            <a:off x="7115968" y="1620000"/>
            <a:ext cx="1662768" cy="937780"/>
          </a:xfrm>
          <a:prstGeom prst="wedgeRectCallout">
            <a:avLst>
              <a:gd name="adj1" fmla="val -73907"/>
              <a:gd name="adj2" fmla="val 41162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 과정 에이전트리스 방식</a:t>
            </a:r>
            <a:r>
              <a:rPr lang="en-US" altLang="ko-KR" sz="1200" dirty="0">
                <a:solidFill>
                  <a:schemeClr val="tx1"/>
                </a:solidFill>
              </a:rPr>
              <a:t>!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691A755-EC87-4AEF-B5F9-ABDEBB388DEB}"/>
              </a:ext>
            </a:extLst>
          </p:cNvPr>
          <p:cNvSpPr/>
          <p:nvPr/>
        </p:nvSpPr>
        <p:spPr>
          <a:xfrm>
            <a:off x="58994" y="5799665"/>
            <a:ext cx="12074012" cy="764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95E8AEB-469A-492D-802D-A6E51849ED53}"/>
              </a:ext>
            </a:extLst>
          </p:cNvPr>
          <p:cNvGrpSpPr/>
          <p:nvPr/>
        </p:nvGrpSpPr>
        <p:grpSpPr>
          <a:xfrm>
            <a:off x="5496081" y="1647914"/>
            <a:ext cx="1327229" cy="1146585"/>
            <a:chOff x="5496081" y="1647914"/>
            <a:chExt cx="1327229" cy="1146585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12F690DD-2A89-4614-8E4D-9A0669408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44851" y="1647914"/>
              <a:ext cx="720000" cy="69340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1C77B4-05C4-4DEE-B48A-E18838F53D36}"/>
                </a:ext>
              </a:extLst>
            </p:cNvPr>
            <p:cNvSpPr txBox="1"/>
            <p:nvPr/>
          </p:nvSpPr>
          <p:spPr>
            <a:xfrm>
              <a:off x="5786393" y="2332834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F619879-ED19-4F41-BB21-C3BB4A982C33}"/>
                </a:ext>
              </a:extLst>
            </p:cNvPr>
            <p:cNvSpPr/>
            <p:nvPr/>
          </p:nvSpPr>
          <p:spPr>
            <a:xfrm>
              <a:off x="5496081" y="2464233"/>
              <a:ext cx="360000" cy="288000"/>
            </a:xfrm>
            <a:custGeom>
              <a:avLst/>
              <a:gdLst>
                <a:gd name="connsiteX0" fmla="*/ 516467 w 516467"/>
                <a:gd name="connsiteY0" fmla="*/ 0 h 550333"/>
                <a:gd name="connsiteX1" fmla="*/ 143933 w 516467"/>
                <a:gd name="connsiteY1" fmla="*/ 279400 h 550333"/>
                <a:gd name="connsiteX2" fmla="*/ 279400 w 516467"/>
                <a:gd name="connsiteY2" fmla="*/ 330200 h 550333"/>
                <a:gd name="connsiteX3" fmla="*/ 0 w 516467"/>
                <a:gd name="connsiteY3" fmla="*/ 550333 h 5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7" h="550333">
                  <a:moveTo>
                    <a:pt x="516467" y="0"/>
                  </a:moveTo>
                  <a:lnTo>
                    <a:pt x="143933" y="279400"/>
                  </a:lnTo>
                  <a:lnTo>
                    <a:pt x="279400" y="330200"/>
                  </a:lnTo>
                  <a:lnTo>
                    <a:pt x="0" y="55033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9E9463C0-DDFF-4C7A-A929-F555FA27F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1" y="3304879"/>
            <a:ext cx="557704" cy="540000"/>
          </a:xfrm>
          <a:prstGeom prst="rect">
            <a:avLst/>
          </a:prstGeom>
        </p:spPr>
      </p:pic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A8C3FE4-CFAA-40F4-BCCC-A02C5E58AA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88678" y="3911151"/>
          <a:ext cx="1895524" cy="26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소요시간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최소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1BE13B32-A341-41EF-BBCE-C9E44EA71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7888" y="3304879"/>
            <a:ext cx="780411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C77361F-6CDA-41E6-9516-6049A8842B43}"/>
              </a:ext>
            </a:extLst>
          </p:cNvPr>
          <p:cNvSpPr txBox="1"/>
          <p:nvPr/>
        </p:nvSpPr>
        <p:spPr>
          <a:xfrm>
            <a:off x="7114093" y="3040294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서비스 복원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B0BD2D1C-4924-48BD-97E3-B0A9E6C0DECB}"/>
              </a:ext>
            </a:extLst>
          </p:cNvPr>
          <p:cNvSpPr/>
          <p:nvPr/>
        </p:nvSpPr>
        <p:spPr>
          <a:xfrm>
            <a:off x="6826950" y="3150659"/>
            <a:ext cx="319506" cy="5400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F10B2ACB-F76A-4AA5-BBAB-F53AAD3BF1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3602" y="3284969"/>
            <a:ext cx="557704" cy="540000"/>
          </a:xfrm>
          <a:prstGeom prst="rect">
            <a:avLst/>
          </a:prstGeom>
        </p:spPr>
      </p:pic>
      <p:pic>
        <p:nvPicPr>
          <p:cNvPr id="65" name="Picture 128">
            <a:extLst>
              <a:ext uri="{FF2B5EF4-FFF2-40B4-BE49-F238E27FC236}">
                <a16:creationId xmlns:a16="http://schemas.microsoft.com/office/drawing/2014/main" id="{128C5312-9372-4737-9E70-A9393813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4667" y="3291242"/>
            <a:ext cx="502381" cy="49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F554881-5304-4F9F-B24A-3D4234780C22}"/>
              </a:ext>
            </a:extLst>
          </p:cNvPr>
          <p:cNvCxnSpPr/>
          <p:nvPr/>
        </p:nvCxnSpPr>
        <p:spPr>
          <a:xfrm>
            <a:off x="8845370" y="3643599"/>
            <a:ext cx="70770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AD4BC3-3FBD-4A6E-8311-DCAFA06BD33B}"/>
              </a:ext>
            </a:extLst>
          </p:cNvPr>
          <p:cNvSpPr txBox="1"/>
          <p:nvPr/>
        </p:nvSpPr>
        <p:spPr>
          <a:xfrm>
            <a:off x="8821306" y="3625690"/>
            <a:ext cx="726796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900" b="1" dirty="0"/>
              <a:t>Near CDP</a:t>
            </a:r>
            <a:endParaRPr lang="ko-KR" altLang="en-US" sz="900" b="1" dirty="0" err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7CF65E-1F18-4A76-A88E-132FAF1F53B9}"/>
              </a:ext>
            </a:extLst>
          </p:cNvPr>
          <p:cNvCxnSpPr/>
          <p:nvPr/>
        </p:nvCxnSpPr>
        <p:spPr>
          <a:xfrm>
            <a:off x="8742640" y="3298528"/>
            <a:ext cx="845931" cy="0"/>
          </a:xfrm>
          <a:prstGeom prst="straightConnector1">
            <a:avLst/>
          </a:prstGeom>
          <a:ln w="19050">
            <a:solidFill>
              <a:srgbClr val="00B33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5E3B04D-48CA-450D-8587-B6A0D5294A96}"/>
              </a:ext>
            </a:extLst>
          </p:cNvPr>
          <p:cNvSpPr txBox="1"/>
          <p:nvPr/>
        </p:nvSpPr>
        <p:spPr>
          <a:xfrm>
            <a:off x="8821306" y="3059151"/>
            <a:ext cx="726796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900" b="1" dirty="0">
                <a:solidFill>
                  <a:srgbClr val="FF0000"/>
                </a:solidFill>
              </a:rPr>
              <a:t>Failback</a:t>
            </a:r>
            <a:endParaRPr lang="ko-KR" altLang="en-US" sz="900" b="1" dirty="0" err="1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061717-FB7D-4284-AC9A-CA8C1E810764}"/>
              </a:ext>
            </a:extLst>
          </p:cNvPr>
          <p:cNvSpPr txBox="1"/>
          <p:nvPr/>
        </p:nvSpPr>
        <p:spPr>
          <a:xfrm>
            <a:off x="8821306" y="3311229"/>
            <a:ext cx="726796" cy="211203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900" b="1" dirty="0">
                <a:solidFill>
                  <a:srgbClr val="6AC346"/>
                </a:solidFill>
              </a:rPr>
              <a:t>Failover</a:t>
            </a:r>
            <a:endParaRPr lang="ko-KR" altLang="en-US" sz="900" b="1" dirty="0" err="1">
              <a:solidFill>
                <a:srgbClr val="6AC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8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40000"/>
            <a:ext cx="8350485" cy="320064"/>
          </a:xfrm>
        </p:spPr>
        <p:txBody>
          <a:bodyPr/>
          <a:lstStyle/>
          <a:p>
            <a:r>
              <a:rPr lang="en-US" altLang="ko-KR" dirty="0"/>
              <a:t>x86 </a:t>
            </a:r>
            <a:r>
              <a:rPr lang="ko-KR" altLang="en-US" dirty="0"/>
              <a:t>환경</a:t>
            </a:r>
            <a:r>
              <a:rPr lang="en-US" altLang="ko-KR" dirty="0"/>
              <a:t>(</a:t>
            </a:r>
            <a:r>
              <a:rPr lang="ko-KR" altLang="en-US" dirty="0"/>
              <a:t>물리서버</a:t>
            </a:r>
            <a:r>
              <a:rPr lang="en-US" altLang="ko-KR" dirty="0"/>
              <a:t>, Citrix, RHEV, KVM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서비스 보호를 위한 가장 진보한 백업 솔루션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8290C-4308-4F56-8988-93CE8B6177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355B74-CDF7-47CD-B0F0-668B44A21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에이전트 방식으로 장애 자체를 예방하고 모니터링하며 장애 발생시 백업본으로 즉시 서비스가 가능하고 유사시 </a:t>
            </a:r>
            <a:r>
              <a:rPr lang="en-US" altLang="ko-KR" dirty="0"/>
              <a:t>OS, File, DB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시점 복구 등 최단시간내 서비스를 복구할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기술은 </a:t>
            </a:r>
            <a:r>
              <a:rPr lang="ko-KR" altLang="en-US" dirty="0" err="1"/>
              <a:t>레거시</a:t>
            </a:r>
            <a:r>
              <a:rPr lang="ko-KR" altLang="en-US" dirty="0"/>
              <a:t> 백업 벤더에서 제공하지 못하는 기술입니다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1DBCAA6-FC10-4F6E-AC6E-C38F261C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65917"/>
              </p:ext>
            </p:extLst>
          </p:nvPr>
        </p:nvGraphicFramePr>
        <p:xfrm>
          <a:off x="58994" y="3911151"/>
          <a:ext cx="1895524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DB, File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 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필요한 부분만 복구하여 다운타임 단축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가능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5DD746A-118F-43CB-AE8F-96E640B88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58310"/>
              </p:ext>
            </p:extLst>
          </p:nvPr>
        </p:nvGraphicFramePr>
        <p:xfrm>
          <a:off x="2093361" y="3911151"/>
          <a:ext cx="1895524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랜섬웨어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재설치 불필요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FE8E10-402B-4DAB-A644-F66CF51EF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23855"/>
              </p:ext>
            </p:extLst>
          </p:nvPr>
        </p:nvGraphicFramePr>
        <p:xfrm>
          <a:off x="6173299" y="3911151"/>
          <a:ext cx="1895524" cy="26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1-2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분내로 서비스 재개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6DB1B3D-9DFA-4ABE-BC64-27C7DDA3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80962"/>
              </p:ext>
            </p:extLst>
          </p:nvPr>
        </p:nvGraphicFramePr>
        <p:xfrm>
          <a:off x="8222637" y="3911151"/>
          <a:ext cx="1895524" cy="26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마이그레이션 자동화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(P2V, P2C, V2P, C2P)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비용과 시간 인재 가능성 제거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7EC0F64-4AE1-4537-BD52-C51B44A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92169"/>
              </p:ext>
            </p:extLst>
          </p:nvPr>
        </p:nvGraphicFramePr>
        <p:xfrm>
          <a:off x="10290318" y="3911151"/>
          <a:ext cx="1895524" cy="2652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백업본으로 클라우드로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수행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서비스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장애시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클라우드에서 서비스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F84C7E-EBBB-40CE-9031-EB62B165BFA9}"/>
              </a:ext>
            </a:extLst>
          </p:cNvPr>
          <p:cNvSpPr/>
          <p:nvPr/>
        </p:nvSpPr>
        <p:spPr>
          <a:xfrm>
            <a:off x="58994" y="5808134"/>
            <a:ext cx="12074012" cy="7642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964FD0-467C-49BC-A5D2-00C6E07080C4}"/>
              </a:ext>
            </a:extLst>
          </p:cNvPr>
          <p:cNvGrpSpPr/>
          <p:nvPr/>
        </p:nvGrpSpPr>
        <p:grpSpPr>
          <a:xfrm>
            <a:off x="1988387" y="3298527"/>
            <a:ext cx="8215226" cy="3240000"/>
            <a:chOff x="1862667" y="3209905"/>
            <a:chExt cx="8215226" cy="287866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BEF411D-D029-44A0-8BE4-471B736660BF}"/>
                </a:ext>
              </a:extLst>
            </p:cNvPr>
            <p:cNvCxnSpPr/>
            <p:nvPr/>
          </p:nvCxnSpPr>
          <p:spPr>
            <a:xfrm>
              <a:off x="1862667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317DAD-49E2-4622-9FDE-21B449A5A02A}"/>
                </a:ext>
              </a:extLst>
            </p:cNvPr>
            <p:cNvCxnSpPr/>
            <p:nvPr/>
          </p:nvCxnSpPr>
          <p:spPr>
            <a:xfrm>
              <a:off x="8024088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23AA5F0-A46B-4CFA-860A-2808C8825851}"/>
                </a:ext>
              </a:extLst>
            </p:cNvPr>
            <p:cNvCxnSpPr/>
            <p:nvPr/>
          </p:nvCxnSpPr>
          <p:spPr>
            <a:xfrm>
              <a:off x="3916474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92348A7-D14D-4851-8E42-27A4F6E5E7EF}"/>
                </a:ext>
              </a:extLst>
            </p:cNvPr>
            <p:cNvCxnSpPr/>
            <p:nvPr/>
          </p:nvCxnSpPr>
          <p:spPr>
            <a:xfrm>
              <a:off x="5970281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627728-EA09-437D-A357-35682C6A4AAC}"/>
                </a:ext>
              </a:extLst>
            </p:cNvPr>
            <p:cNvCxnSpPr/>
            <p:nvPr/>
          </p:nvCxnSpPr>
          <p:spPr>
            <a:xfrm>
              <a:off x="10077893" y="3209905"/>
              <a:ext cx="0" cy="2878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20FB986-2481-4010-A50A-CC49D3668A46}"/>
              </a:ext>
            </a:extLst>
          </p:cNvPr>
          <p:cNvGrpSpPr/>
          <p:nvPr/>
        </p:nvGrpSpPr>
        <p:grpSpPr>
          <a:xfrm>
            <a:off x="5496081" y="1647914"/>
            <a:ext cx="1327229" cy="1146585"/>
            <a:chOff x="5496081" y="1647914"/>
            <a:chExt cx="1327229" cy="1146585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5DA5EBF-95B6-40AA-843E-53FDFDC56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4851" y="1647914"/>
              <a:ext cx="720000" cy="6934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B30757-5714-4778-82AD-8E78DA1F9F72}"/>
                </a:ext>
              </a:extLst>
            </p:cNvPr>
            <p:cNvSpPr txBox="1"/>
            <p:nvPr/>
          </p:nvSpPr>
          <p:spPr>
            <a:xfrm>
              <a:off x="5786393" y="2332834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A5CB2B8-4376-472D-8C1F-189D16D38EC7}"/>
                </a:ext>
              </a:extLst>
            </p:cNvPr>
            <p:cNvSpPr/>
            <p:nvPr/>
          </p:nvSpPr>
          <p:spPr>
            <a:xfrm>
              <a:off x="5496081" y="2464233"/>
              <a:ext cx="360000" cy="288000"/>
            </a:xfrm>
            <a:custGeom>
              <a:avLst/>
              <a:gdLst>
                <a:gd name="connsiteX0" fmla="*/ 516467 w 516467"/>
                <a:gd name="connsiteY0" fmla="*/ 0 h 550333"/>
                <a:gd name="connsiteX1" fmla="*/ 143933 w 516467"/>
                <a:gd name="connsiteY1" fmla="*/ 279400 h 550333"/>
                <a:gd name="connsiteX2" fmla="*/ 279400 w 516467"/>
                <a:gd name="connsiteY2" fmla="*/ 330200 h 550333"/>
                <a:gd name="connsiteX3" fmla="*/ 0 w 516467"/>
                <a:gd name="connsiteY3" fmla="*/ 550333 h 55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467" h="550333">
                  <a:moveTo>
                    <a:pt x="516467" y="0"/>
                  </a:moveTo>
                  <a:lnTo>
                    <a:pt x="143933" y="279400"/>
                  </a:lnTo>
                  <a:lnTo>
                    <a:pt x="279400" y="330200"/>
                  </a:lnTo>
                  <a:lnTo>
                    <a:pt x="0" y="55033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8DBAA2-C8B9-40F2-99F4-E40A5E340175}"/>
              </a:ext>
            </a:extLst>
          </p:cNvPr>
          <p:cNvGrpSpPr/>
          <p:nvPr/>
        </p:nvGrpSpPr>
        <p:grpSpPr>
          <a:xfrm>
            <a:off x="215899" y="3185027"/>
            <a:ext cx="374291" cy="540000"/>
            <a:chOff x="689467" y="3845428"/>
            <a:chExt cx="374291" cy="54000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3329294-E080-4A8C-9ACF-25C6A293E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59B81EA-40D1-45C7-8BC9-ED4E3772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D2F3A3A3-78E0-445E-A85E-50EAF590C121}"/>
              </a:ext>
            </a:extLst>
          </p:cNvPr>
          <p:cNvCxnSpPr>
            <a:cxnSpLocks/>
            <a:stCxn id="39" idx="0"/>
            <a:endCxn id="28" idx="0"/>
          </p:cNvCxnSpPr>
          <p:nvPr/>
        </p:nvCxnSpPr>
        <p:spPr>
          <a:xfrm rot="16200000" flipV="1">
            <a:off x="991624" y="2596448"/>
            <a:ext cx="12700" cy="117715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0CD34CDB-CA8D-4D28-9AD4-65E47E25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169" y="3185027"/>
            <a:ext cx="546068" cy="54000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2DCEFEB-3568-43AD-89A9-8373C2421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319" y="3185027"/>
            <a:ext cx="470117" cy="54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DE6A70-307D-4F9C-9FB6-05F817E96E22}"/>
              </a:ext>
            </a:extLst>
          </p:cNvPr>
          <p:cNvGrpSpPr/>
          <p:nvPr/>
        </p:nvGrpSpPr>
        <p:grpSpPr>
          <a:xfrm>
            <a:off x="2272349" y="3194544"/>
            <a:ext cx="374291" cy="540000"/>
            <a:chOff x="689467" y="3845428"/>
            <a:chExt cx="374291" cy="540000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80D4EA23-96A8-486F-814C-945C10682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D8EFC82-8423-4EB2-B847-472BB0EA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2813151-4CDF-42E6-AE40-B4F19179D971}"/>
              </a:ext>
            </a:extLst>
          </p:cNvPr>
          <p:cNvCxnSpPr>
            <a:cxnSpLocks/>
            <a:stCxn id="46" idx="0"/>
            <a:endCxn id="51" idx="0"/>
          </p:cNvCxnSpPr>
          <p:nvPr/>
        </p:nvCxnSpPr>
        <p:spPr>
          <a:xfrm rot="16200000" flipH="1" flipV="1">
            <a:off x="3055178" y="2589343"/>
            <a:ext cx="9517" cy="1200883"/>
          </a:xfrm>
          <a:prstGeom prst="curvedConnector3">
            <a:avLst>
              <a:gd name="adj1" fmla="val -2402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0BF39035-9F0A-4838-9CB0-5B64FFBAA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0307" y="3191377"/>
            <a:ext cx="780411" cy="540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BEDB94F-4DF6-4014-9AD5-70888E955A10}"/>
              </a:ext>
            </a:extLst>
          </p:cNvPr>
          <p:cNvSpPr txBox="1"/>
          <p:nvPr/>
        </p:nvSpPr>
        <p:spPr>
          <a:xfrm>
            <a:off x="7226512" y="2936821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서비스 복원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BBBA6DE-883A-4530-8640-E3334F47C4E8}"/>
              </a:ext>
            </a:extLst>
          </p:cNvPr>
          <p:cNvGrpSpPr/>
          <p:nvPr/>
        </p:nvGrpSpPr>
        <p:grpSpPr>
          <a:xfrm>
            <a:off x="6258877" y="3194544"/>
            <a:ext cx="374291" cy="540000"/>
            <a:chOff x="689467" y="3845428"/>
            <a:chExt cx="374291" cy="54000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868D2DEE-31F5-44C6-A7DD-95E60AC9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A82FE3FD-54EC-4029-A949-962BB2005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A0BBD688-76F1-40AC-987F-995B9AF6E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181" y="3185027"/>
            <a:ext cx="374291" cy="540000"/>
          </a:xfrm>
          <a:prstGeom prst="rect">
            <a:avLst/>
          </a:prstGeom>
        </p:spPr>
      </p:pic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748A008-8B32-4457-96AD-FE272EC74A77}"/>
              </a:ext>
            </a:extLst>
          </p:cNvPr>
          <p:cNvSpPr/>
          <p:nvPr/>
        </p:nvSpPr>
        <p:spPr>
          <a:xfrm>
            <a:off x="6694164" y="3056467"/>
            <a:ext cx="560065" cy="5842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54E9771-DD0D-4AB4-99DF-C0FF66F144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9008" y="3185027"/>
            <a:ext cx="556818" cy="5400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962A61-F0BD-4468-B6BD-295FD5443F3C}"/>
              </a:ext>
            </a:extLst>
          </p:cNvPr>
          <p:cNvGrpSpPr/>
          <p:nvPr/>
        </p:nvGrpSpPr>
        <p:grpSpPr>
          <a:xfrm>
            <a:off x="8888240" y="3373074"/>
            <a:ext cx="432000" cy="152400"/>
            <a:chOff x="3788724" y="2611588"/>
            <a:chExt cx="365823" cy="152400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DA71D08-3F51-475A-9D6B-31212E0AAEC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971636" y="24286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EB28961-16D2-43AD-B07D-DAD114D4166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71636" y="2581076"/>
              <a:ext cx="0" cy="36582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22B8D802-26FA-43A7-AC6D-C443AB5329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137" y="3191377"/>
            <a:ext cx="679550" cy="540000"/>
          </a:xfrm>
          <a:prstGeom prst="rect">
            <a:avLst/>
          </a:prstGeom>
        </p:spPr>
      </p:pic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5D6038FD-919F-4991-B162-3B6D924B6298}"/>
              </a:ext>
            </a:extLst>
          </p:cNvPr>
          <p:cNvSpPr/>
          <p:nvPr/>
        </p:nvSpPr>
        <p:spPr>
          <a:xfrm>
            <a:off x="10818033" y="3094759"/>
            <a:ext cx="560065" cy="584200"/>
          </a:xfrm>
          <a:custGeom>
            <a:avLst/>
            <a:gdLst>
              <a:gd name="connsiteX0" fmla="*/ 0 w 609600"/>
              <a:gd name="connsiteY0" fmla="*/ 584200 h 584200"/>
              <a:gd name="connsiteX1" fmla="*/ 609600 w 609600"/>
              <a:gd name="connsiteY1" fmla="*/ 499533 h 584200"/>
              <a:gd name="connsiteX2" fmla="*/ 609600 w 609600"/>
              <a:gd name="connsiteY2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84200">
                <a:moveTo>
                  <a:pt x="0" y="584200"/>
                </a:moveTo>
                <a:lnTo>
                  <a:pt x="609600" y="499533"/>
                </a:lnTo>
                <a:lnTo>
                  <a:pt x="609600" y="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E7F4E53-3807-4AB6-B14D-474E65F9D273}"/>
              </a:ext>
            </a:extLst>
          </p:cNvPr>
          <p:cNvGrpSpPr/>
          <p:nvPr/>
        </p:nvGrpSpPr>
        <p:grpSpPr>
          <a:xfrm>
            <a:off x="10390642" y="3185027"/>
            <a:ext cx="374291" cy="540000"/>
            <a:chOff x="689467" y="3845428"/>
            <a:chExt cx="374291" cy="54000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BA43047-09F8-4E5E-B299-51958CE05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D8CAF0A-4A0E-4146-BD4A-B37AF9077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EECF5B9-134D-4E03-9E6A-B8D64E6A0FB0}"/>
              </a:ext>
            </a:extLst>
          </p:cNvPr>
          <p:cNvGrpSpPr/>
          <p:nvPr/>
        </p:nvGrpSpPr>
        <p:grpSpPr>
          <a:xfrm>
            <a:off x="9381895" y="2922524"/>
            <a:ext cx="655796" cy="389537"/>
            <a:chOff x="7403635" y="2646699"/>
            <a:chExt cx="655796" cy="38953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6777C29-F910-4626-BD46-DE9C95FF2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64577" y="2646699"/>
              <a:ext cx="540000" cy="38953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12BF24-791F-4220-96D7-EF535B9B13CD}"/>
                </a:ext>
              </a:extLst>
            </p:cNvPr>
            <p:cNvSpPr txBox="1"/>
            <p:nvPr/>
          </p:nvSpPr>
          <p:spPr>
            <a:xfrm>
              <a:off x="7403635" y="2672190"/>
              <a:ext cx="6557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/>
                <a:t>클라우드</a:t>
              </a:r>
              <a:endParaRPr lang="en-US" altLang="ko-KR" sz="9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28E7718-0FC5-4B5D-B6DB-12B1BEF5EB4B}"/>
              </a:ext>
            </a:extLst>
          </p:cNvPr>
          <p:cNvSpPr txBox="1"/>
          <p:nvPr/>
        </p:nvSpPr>
        <p:spPr>
          <a:xfrm>
            <a:off x="11304912" y="2936821"/>
            <a:ext cx="100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DR </a:t>
            </a:r>
            <a:r>
              <a:rPr lang="ko-KR" altLang="en-US" sz="1200" dirty="0"/>
              <a:t>서비스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4945E45-30D7-415A-986B-F9254D0A106C}"/>
              </a:ext>
            </a:extLst>
          </p:cNvPr>
          <p:cNvGrpSpPr/>
          <p:nvPr/>
        </p:nvGrpSpPr>
        <p:grpSpPr>
          <a:xfrm>
            <a:off x="5173080" y="3304879"/>
            <a:ext cx="792000" cy="540000"/>
            <a:chOff x="7479791" y="3328838"/>
            <a:chExt cx="792000" cy="52200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67C90C6-7EDC-413B-8080-F0D345D9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31791" y="3353869"/>
              <a:ext cx="540000" cy="471938"/>
            </a:xfrm>
            <a:prstGeom prst="rect">
              <a:avLst/>
            </a:prstGeom>
          </p:spPr>
        </p:pic>
        <p:pic>
          <p:nvPicPr>
            <p:cNvPr id="62" name="Picture 6" descr="Image result for digital clock calendar icon">
              <a:extLst>
                <a:ext uri="{FF2B5EF4-FFF2-40B4-BE49-F238E27FC236}">
                  <a16:creationId xmlns:a16="http://schemas.microsoft.com/office/drawing/2014/main" id="{174276E3-0B23-4CCE-9A11-1854D27C9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791" y="3328838"/>
              <a:ext cx="522000" cy="52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CBA51C34-6606-4999-A4A3-63259430427B}"/>
              </a:ext>
            </a:extLst>
          </p:cNvPr>
          <p:cNvCxnSpPr>
            <a:cxnSpLocks/>
            <a:stCxn id="62" idx="0"/>
            <a:endCxn id="67" idx="0"/>
          </p:cNvCxnSpPr>
          <p:nvPr/>
        </p:nvCxnSpPr>
        <p:spPr>
          <a:xfrm rot="16200000" flipV="1">
            <a:off x="4872119" y="2742918"/>
            <a:ext cx="110335" cy="1013588"/>
          </a:xfrm>
          <a:prstGeom prst="curvedConnector3">
            <a:avLst>
              <a:gd name="adj1" fmla="val 307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F2B3155B-6437-41B7-B003-83CA32D97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9673"/>
              </p:ext>
            </p:extLst>
          </p:nvPr>
        </p:nvGraphicFramePr>
        <p:xfrm>
          <a:off x="4113771" y="3911151"/>
          <a:ext cx="1895524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Oracle, MSSQL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MSSQL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테이블 복구</a:t>
                      </a:r>
                    </a:p>
                  </a:txBody>
                  <a:tcPr marL="18000" marR="18000"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방식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별도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 구성 및 설치 불필요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V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E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dirty="0"/>
                        <a:t>C</a:t>
                      </a:r>
                      <a:r>
                        <a:rPr lang="ko-KR" altLang="en-US" sz="1000" dirty="0"/>
                        <a:t>사 불가</a:t>
                      </a:r>
                      <a:endParaRPr lang="en-US" altLang="ko-KR" sz="100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267487CA-1736-4CA6-9309-AAC019ED6231}"/>
              </a:ext>
            </a:extLst>
          </p:cNvPr>
          <p:cNvGrpSpPr/>
          <p:nvPr/>
        </p:nvGrpSpPr>
        <p:grpSpPr>
          <a:xfrm>
            <a:off x="4233346" y="3194544"/>
            <a:ext cx="374291" cy="540000"/>
            <a:chOff x="689467" y="3845428"/>
            <a:chExt cx="374291" cy="540000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D86F9052-6907-4D59-BD22-903C7D41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2D64197-6FF3-434B-84F5-E8084492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339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F1C102-3E43-4C00-A2BE-E682D1A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회사 비교 자료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E80763-2C86-4D33-8429-B7B24A1BF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7FF394-F18F-4B36-9429-2EBCB9C7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8163"/>
              </p:ext>
            </p:extLst>
          </p:nvPr>
        </p:nvGraphicFramePr>
        <p:xfrm>
          <a:off x="448579" y="1148211"/>
          <a:ext cx="11294842" cy="528627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65785">
                  <a:extLst>
                    <a:ext uri="{9D8B030D-6E8A-4147-A177-3AD203B41FA5}">
                      <a16:colId xmlns:a16="http://schemas.microsoft.com/office/drawing/2014/main" val="1301132609"/>
                    </a:ext>
                  </a:extLst>
                </a:gridCol>
                <a:gridCol w="848348">
                  <a:extLst>
                    <a:ext uri="{9D8B030D-6E8A-4147-A177-3AD203B41FA5}">
                      <a16:colId xmlns:a16="http://schemas.microsoft.com/office/drawing/2014/main" val="2176048091"/>
                    </a:ext>
                  </a:extLst>
                </a:gridCol>
                <a:gridCol w="848348">
                  <a:extLst>
                    <a:ext uri="{9D8B030D-6E8A-4147-A177-3AD203B41FA5}">
                      <a16:colId xmlns:a16="http://schemas.microsoft.com/office/drawing/2014/main" val="2437315457"/>
                    </a:ext>
                  </a:extLst>
                </a:gridCol>
                <a:gridCol w="848348">
                  <a:extLst>
                    <a:ext uri="{9D8B030D-6E8A-4147-A177-3AD203B41FA5}">
                      <a16:colId xmlns:a16="http://schemas.microsoft.com/office/drawing/2014/main" val="1579949365"/>
                    </a:ext>
                  </a:extLst>
                </a:gridCol>
                <a:gridCol w="848348">
                  <a:extLst>
                    <a:ext uri="{9D8B030D-6E8A-4147-A177-3AD203B41FA5}">
                      <a16:colId xmlns:a16="http://schemas.microsoft.com/office/drawing/2014/main" val="3619673964"/>
                    </a:ext>
                  </a:extLst>
                </a:gridCol>
                <a:gridCol w="4135665">
                  <a:extLst>
                    <a:ext uri="{9D8B030D-6E8A-4147-A177-3AD203B41FA5}">
                      <a16:colId xmlns:a16="http://schemas.microsoft.com/office/drawing/2014/main" val="2015943862"/>
                    </a:ext>
                  </a:extLst>
                </a:gridCol>
              </a:tblGrid>
              <a:tr h="264212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err="1">
                          <a:latin typeface="+mn-ea"/>
                          <a:ea typeface="+mn-ea"/>
                        </a:rPr>
                        <a:t>Veeam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V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상세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80935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x86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OS, File, DB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백업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복구 통합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단일 백업 작업으로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OS, File, DB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및 복구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20328"/>
                  </a:ext>
                </a:extLst>
              </a:tr>
              <a:tr h="376267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x86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Oracle RMAN, MS SQL, SAP Hana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백업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Oracle RMAN/Hana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환경 백업 및 복구 지원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24788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x86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윈도우 즉시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x86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데스크톱 장애 시 백업 마스터의 백업본으로 즉시 서비스 재생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48460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x86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VMware, Hyper-V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포맷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Export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X86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서버 백업본을 가상화 포맷으로 변환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82729"/>
                  </a:ext>
                </a:extLst>
              </a:tr>
              <a:tr h="248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VMware, Hyper-V,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Nutanix AHV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에이전트리스 백업</a:t>
                      </a:r>
                      <a:r>
                        <a:rPr lang="en-US" altLang="ko-KR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복구</a:t>
                      </a:r>
                      <a:endParaRPr lang="en-US" altLang="ko-KR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6035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에 에이전트 설치 없이 백업 및 복구 수행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569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marL="0" marR="0" lvl="0" indent="0" algn="l" defTabSz="5143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VMware, Hyper-V, Nutanix AHV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VM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즉시 복구</a:t>
                      </a:r>
                    </a:p>
                  </a:txBody>
                  <a:tcPr marL="107993" marR="107993" marT="6035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가상화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장애 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백업본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으로 즉시 서비스 재생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97427"/>
                  </a:ext>
                </a:extLst>
              </a:tr>
              <a:tr h="324336">
                <a:tc>
                  <a:txBody>
                    <a:bodyPr/>
                    <a:lstStyle/>
                    <a:p>
                      <a:pPr marL="0" marR="0" lvl="0" indent="0" algn="l" defTabSz="5143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VMware, Hyper-V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Agentless MS SQL Table, Oracle </a:t>
                      </a:r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및 시점 복구</a:t>
                      </a:r>
                    </a:p>
                  </a:txBody>
                  <a:tcPr marL="107993" marR="107993" marT="6035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b="1" u="none" dirty="0">
                          <a:latin typeface="+mn-ea"/>
                          <a:ea typeface="+mn-ea"/>
                        </a:rPr>
                        <a:t>에이전트리스</a:t>
                      </a:r>
                      <a:r>
                        <a:rPr lang="ko-KR" altLang="en-US" sz="900" u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u="none" dirty="0">
                          <a:latin typeface="+mn-ea"/>
                          <a:ea typeface="+mn-ea"/>
                        </a:rPr>
                        <a:t>Exchange, MS SQL, Oracle</a:t>
                      </a:r>
                      <a:r>
                        <a:rPr lang="ko-KR" altLang="en-US" sz="900" u="none" dirty="0">
                          <a:latin typeface="+mn-ea"/>
                          <a:ea typeface="+mn-ea"/>
                        </a:rPr>
                        <a:t>의 시점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복구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개체 복구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43818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VMware, Hyper-V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 실시간 모니터링 및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GUI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리포팅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클라이언트의 구성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성능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최적화에 대한 헬스체크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84403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VMware,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Hyper-V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 대한 원격지 실시간 복제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가상화 서비스의 원격지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DR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구축을 위한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단위 복제 기능 제공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92106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VMware, Hyper-V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백업본과 복제본에 대한 무결성 검증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실제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백업본을 실행해서 자동 검증함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11387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MSSQL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테이블 단위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이미지 백업 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MSSSQL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테이블 단위 복구 지원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32910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MSSQL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즉시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MSSQL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장애 시 백업본으로 즉시 서비스 재생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443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Oracle SID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자동 변경 및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Oracle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복구 시 자동으로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SID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변경 후 복구 수행 지원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34665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Exchange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개별 메일 단위 복구 및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en-US" altLang="ko-KR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백업본에서 메일 검색 및 개별 메일 복구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51235"/>
                  </a:ext>
                </a:extLst>
              </a:tr>
              <a:tr h="24867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AWS, Azure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로의 직접 복구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P2V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AWS, Azure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직접 복구기능으로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클라우드로의 마이그레이션 자동화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99292"/>
                  </a:ext>
                </a:extLst>
              </a:tr>
              <a:tr h="347323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오피스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365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백업 및 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오피스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365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데이터를 클라우드 및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온프레미스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환경에 저장을 제공하며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메일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첨부 파일 등 개별 객체에 대한 복구를 제공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5851"/>
                  </a:ext>
                </a:extLst>
              </a:tr>
              <a:tr h="2486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원격지 백업 및 복원방안</a:t>
                      </a:r>
                    </a:p>
                  </a:txBody>
                  <a:tcPr marL="107993" marR="107993" marT="6035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주센터 백업 및 원격지 데이터 복제 기능 지원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91434" marR="91434" marT="45721" marB="4572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39366"/>
                  </a:ext>
                </a:extLst>
              </a:tr>
              <a:tr h="376267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압축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중복제거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암호화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PTL,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VTL,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SAN, NAS,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오브젝트 스토리지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다양한 백업 장치 지원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49">
            <a:extLst>
              <a:ext uri="{FF2B5EF4-FFF2-40B4-BE49-F238E27FC236}">
                <a16:creationId xmlns:a16="http://schemas.microsoft.com/office/drawing/2014/main" id="{6B27C050-E3C9-494F-B1C6-E7B094C9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경제적 우위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59D62D4F-1CD5-4642-9E6A-FFDA7A8A92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소프트웨어는 유연한 라이선스 정책과 기술로 고객의 </a:t>
            </a:r>
            <a:r>
              <a:rPr lang="en-US" altLang="ko-KR" dirty="0"/>
              <a:t>TCO</a:t>
            </a:r>
            <a:r>
              <a:rPr lang="ko-KR" altLang="en-US" dirty="0"/>
              <a:t>를 절약하고 간단하고 간소화된 기술로 최상의 하이브리드 클라우드 데이터 관리 역량을 제공해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D2A13-E60C-40FA-9030-9739D5017A68}"/>
              </a:ext>
            </a:extLst>
          </p:cNvPr>
          <p:cNvSpPr/>
          <p:nvPr/>
        </p:nvSpPr>
        <p:spPr>
          <a:xfrm>
            <a:off x="3366117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101086-E2BC-439D-8FF4-0588E8200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20" y="2532128"/>
            <a:ext cx="758209" cy="224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18CF2-D896-4735-9579-299EB5172691}"/>
              </a:ext>
            </a:extLst>
          </p:cNvPr>
          <p:cNvSpPr txBox="1"/>
          <p:nvPr/>
        </p:nvSpPr>
        <p:spPr>
          <a:xfrm>
            <a:off x="3427330" y="2849966"/>
            <a:ext cx="231003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가상환경의 에이전트리스 방식 백업과 물리환경 </a:t>
            </a:r>
            <a:r>
              <a:rPr lang="en-US" altLang="ko-KR" sz="1050" b="1" dirty="0">
                <a:solidFill>
                  <a:srgbClr val="0070C0"/>
                </a:solidFill>
              </a:rPr>
              <a:t>x86</a:t>
            </a:r>
            <a:r>
              <a:rPr lang="ko-KR" altLang="en-US" sz="1050" b="1" dirty="0">
                <a:solidFill>
                  <a:srgbClr val="0070C0"/>
                </a:solidFill>
              </a:rPr>
              <a:t>의 </a:t>
            </a:r>
            <a:r>
              <a:rPr lang="en-US" altLang="ko-KR" sz="1050" b="1" dirty="0">
                <a:solidFill>
                  <a:srgbClr val="0070C0"/>
                </a:solidFill>
              </a:rPr>
              <a:t>OS, File, DB</a:t>
            </a:r>
            <a:r>
              <a:rPr lang="ko-KR" altLang="en-US" sz="1050" b="1" dirty="0">
                <a:solidFill>
                  <a:srgbClr val="0070C0"/>
                </a:solidFill>
              </a:rPr>
              <a:t> 백업을 하나의 에이전트로 해결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EC1C23-118C-4CCA-AE8A-F420DD5E265E}"/>
              </a:ext>
            </a:extLst>
          </p:cNvPr>
          <p:cNvGrpSpPr/>
          <p:nvPr/>
        </p:nvGrpSpPr>
        <p:grpSpPr>
          <a:xfrm>
            <a:off x="9313272" y="2517591"/>
            <a:ext cx="2432456" cy="2432456"/>
            <a:chOff x="906019" y="3857162"/>
            <a:chExt cx="2432456" cy="2432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957930-6EB9-4CFC-B2E2-38ECCB1E938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B727E8-42FA-43BF-B8A3-4A832C51D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C4DE6E-998A-4252-BECE-1AF834500237}"/>
              </a:ext>
            </a:extLst>
          </p:cNvPr>
          <p:cNvSpPr txBox="1"/>
          <p:nvPr/>
        </p:nvSpPr>
        <p:spPr>
          <a:xfrm>
            <a:off x="9406604" y="2849966"/>
            <a:ext cx="2245793" cy="7524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단순 백업이 아니라 백업으로 가용성을 </a:t>
            </a:r>
            <a:r>
              <a:rPr lang="ko-KR" altLang="en-US" sz="1050" b="1" dirty="0" err="1">
                <a:solidFill>
                  <a:srgbClr val="0070C0"/>
                </a:solidFill>
              </a:rPr>
              <a:t>높일수</a:t>
            </a:r>
            <a:r>
              <a:rPr lang="ko-KR" altLang="en-US" sz="1050" b="1" dirty="0">
                <a:solidFill>
                  <a:srgbClr val="0070C0"/>
                </a:solidFill>
              </a:rPr>
              <a:t> 있는 다양한 기능 제공</a:t>
            </a:r>
            <a:r>
              <a:rPr lang="en-US" altLang="ko-KR" sz="1050" b="1" dirty="0">
                <a:solidFill>
                  <a:srgbClr val="0070C0"/>
                </a:solidFill>
              </a:rPr>
              <a:t>. Instant (VM) Recovery, VM Replication, </a:t>
            </a:r>
            <a:r>
              <a:rPr lang="ko-KR" altLang="en-US" sz="1050" b="1" dirty="0">
                <a:solidFill>
                  <a:srgbClr val="0070C0"/>
                </a:solidFill>
              </a:rPr>
              <a:t>클라우드 마이그레이션</a:t>
            </a:r>
            <a:r>
              <a:rPr lang="en-US" altLang="ko-KR" sz="1050" b="1" dirty="0">
                <a:solidFill>
                  <a:srgbClr val="0070C0"/>
                </a:solidFill>
              </a:rPr>
              <a:t>, DB</a:t>
            </a:r>
            <a:r>
              <a:rPr lang="ko-KR" altLang="en-US" sz="1050" b="1" dirty="0">
                <a:solidFill>
                  <a:srgbClr val="0070C0"/>
                </a:solidFill>
              </a:rPr>
              <a:t> 시점 복구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35D0F0-9917-4FCA-996A-87FDE5A05885}"/>
              </a:ext>
            </a:extLst>
          </p:cNvPr>
          <p:cNvGrpSpPr/>
          <p:nvPr/>
        </p:nvGrpSpPr>
        <p:grpSpPr>
          <a:xfrm>
            <a:off x="392541" y="2517591"/>
            <a:ext cx="2432456" cy="2432456"/>
            <a:chOff x="906019" y="3857162"/>
            <a:chExt cx="2432456" cy="24324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4F9FCC-ED7E-44C7-97AA-B9F4318DDD1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4DD9394-AA8E-4369-A274-7893D7CC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396ED0-E584-4D94-8791-E72C7A3C2342}"/>
              </a:ext>
            </a:extLst>
          </p:cNvPr>
          <p:cNvSpPr txBox="1"/>
          <p:nvPr/>
        </p:nvSpPr>
        <p:spPr>
          <a:xfrm>
            <a:off x="556674" y="2848979"/>
            <a:ext cx="216000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영구라이선스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서브스크립션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월과금</a:t>
            </a:r>
            <a:r>
              <a:rPr lang="ko-KR" altLang="en-US" sz="1050" b="1" dirty="0">
                <a:solidFill>
                  <a:srgbClr val="0070C0"/>
                </a:solidFill>
              </a:rPr>
              <a:t> 등 하이브리드 클라우드 지향 라이선스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492F80-B523-4AA2-B016-B28009C65674}"/>
              </a:ext>
            </a:extLst>
          </p:cNvPr>
          <p:cNvSpPr/>
          <p:nvPr/>
        </p:nvSpPr>
        <p:spPr>
          <a:xfrm>
            <a:off x="6339693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D63BD-F71A-4D2A-A499-71A05786D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6" y="2532128"/>
            <a:ext cx="758209" cy="22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ADD3E-EEAB-4DF5-8CE4-E7D6D8FA695C}"/>
              </a:ext>
            </a:extLst>
          </p:cNvPr>
          <p:cNvSpPr txBox="1"/>
          <p:nvPr/>
        </p:nvSpPr>
        <p:spPr>
          <a:xfrm>
            <a:off x="6655921" y="2849966"/>
            <a:ext cx="1800000" cy="1080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하이브리드 클라우드를 위한 솔루션 포트폴리오</a:t>
            </a:r>
          </a:p>
        </p:txBody>
      </p:sp>
      <p:pic>
        <p:nvPicPr>
          <p:cNvPr id="33" name="Picture 2" descr="cost saving4">
            <a:extLst>
              <a:ext uri="{FF2B5EF4-FFF2-40B4-BE49-F238E27FC236}">
                <a16:creationId xmlns:a16="http://schemas.microsoft.com/office/drawing/2014/main" id="{73C2844F-65F2-4532-B7F2-83999E7FF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8789"/>
          <a:stretch/>
        </p:blipFill>
        <p:spPr bwMode="auto">
          <a:xfrm>
            <a:off x="888769" y="3552993"/>
            <a:ext cx="1440000" cy="13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ppy customer">
            <a:extLst>
              <a:ext uri="{FF2B5EF4-FFF2-40B4-BE49-F238E27FC236}">
                <a16:creationId xmlns:a16="http://schemas.microsoft.com/office/drawing/2014/main" id="{3AB3B002-AF8D-435E-87EE-1AC13891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45" y="3525434"/>
            <a:ext cx="2160000" cy="13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74036F-5AA8-4886-A7C4-09B942607BEA}"/>
              </a:ext>
            </a:extLst>
          </p:cNvPr>
          <p:cNvSpPr txBox="1"/>
          <p:nvPr/>
        </p:nvSpPr>
        <p:spPr>
          <a:xfrm>
            <a:off x="6530011" y="3327139"/>
            <a:ext cx="8458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사용량 기준 과금 및 </a:t>
            </a:r>
            <a:r>
              <a:rPr lang="ko-KR" altLang="en-US" sz="1000" dirty="0" err="1"/>
              <a:t>인보이싱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F985C-24D8-4074-8867-E8E5742FBE51}"/>
              </a:ext>
            </a:extLst>
          </p:cNvPr>
          <p:cNvSpPr txBox="1"/>
          <p:nvPr/>
        </p:nvSpPr>
        <p:spPr>
          <a:xfrm>
            <a:off x="7646440" y="3467863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클라우드 마이그레이션</a:t>
            </a:r>
            <a:r>
              <a:rPr lang="en-US" altLang="ko-KR" sz="1000" dirty="0"/>
              <a:t>, </a:t>
            </a:r>
            <a:r>
              <a:rPr lang="ko-KR" altLang="en-US" sz="1000" dirty="0"/>
              <a:t>오피스 </a:t>
            </a:r>
            <a:r>
              <a:rPr lang="en-US" altLang="ko-KR" sz="1000" dirty="0"/>
              <a:t>365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0AD6B-F091-477A-A965-B4BABAB62E7B}"/>
              </a:ext>
            </a:extLst>
          </p:cNvPr>
          <p:cNvSpPr txBox="1"/>
          <p:nvPr/>
        </p:nvSpPr>
        <p:spPr>
          <a:xfrm>
            <a:off x="6808792" y="4150204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데이터 업로드 다운로드 효율화 기술</a:t>
            </a:r>
          </a:p>
        </p:txBody>
      </p:sp>
      <p:pic>
        <p:nvPicPr>
          <p:cNvPr id="1028" name="Picture 4" descr="Open 24 Hours Neon Sign">
            <a:extLst>
              <a:ext uri="{FF2B5EF4-FFF2-40B4-BE49-F238E27FC236}">
                <a16:creationId xmlns:a16="http://schemas.microsoft.com/office/drawing/2014/main" id="{22D9932D-DBDD-4B09-9DE0-0FCD7F44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00" y="3709231"/>
            <a:ext cx="1800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3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3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한쪽 모서리 25">
            <a:extLst>
              <a:ext uri="{FF2B5EF4-FFF2-40B4-BE49-F238E27FC236}">
                <a16:creationId xmlns:a16="http://schemas.microsoft.com/office/drawing/2014/main" id="{F04D1350-1F0E-4502-8AF7-2BCC2E9E0A38}"/>
              </a:ext>
            </a:extLst>
          </p:cNvPr>
          <p:cNvSpPr/>
          <p:nvPr/>
        </p:nvSpPr>
        <p:spPr>
          <a:xfrm>
            <a:off x="6824133" y="1962617"/>
            <a:ext cx="4665134" cy="4106333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B113857D-D041-4BD9-B377-C48561CB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회사 소개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66984F0-7E3E-46E4-A7F2-FE8E08507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연간 </a:t>
            </a:r>
            <a:r>
              <a:rPr lang="ko-KR" altLang="en-US" dirty="0" err="1"/>
              <a:t>성장율</a:t>
            </a:r>
            <a:r>
              <a:rPr lang="ko-KR" altLang="en-US" dirty="0"/>
              <a:t> </a:t>
            </a:r>
            <a:r>
              <a:rPr lang="en-US" altLang="ko-KR" dirty="0"/>
              <a:t>36%</a:t>
            </a:r>
            <a:r>
              <a:rPr lang="ko-KR" altLang="en-US" dirty="0"/>
              <a:t>의 성장율로 백업 산업에서 가장 빠르게 성장하고 있는 벤더입니다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9EB56A7-AF30-4D3F-9D6B-6C3A7B751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https://www.veeam.com/news/veeam-set-on-path-to-be-a-billion-dollar-software-company.html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3D4F56-46DC-4388-9BBA-98C3C546DA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8885" y="2673084"/>
          <a:ext cx="5242053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405">
                  <a:extLst>
                    <a:ext uri="{9D8B030D-6E8A-4147-A177-3AD203B41FA5}">
                      <a16:colId xmlns:a16="http://schemas.microsoft.com/office/drawing/2014/main" val="527082488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1448538079"/>
                    </a:ext>
                  </a:extLst>
                </a:gridCol>
                <a:gridCol w="3638043">
                  <a:extLst>
                    <a:ext uri="{9D8B030D-6E8A-4147-A177-3AD203B41FA5}">
                      <a16:colId xmlns:a16="http://schemas.microsoft.com/office/drawing/2014/main" val="49548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기업명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빔 소프트웨어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(Veeam Software)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$963M USD (2018)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07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매출순위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프라이빗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클라우드 백업 글로벌 시장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유럽시장 점유율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위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글로벌 시장 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lang="ko-KR" altLang="en-US" sz="12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위</a:t>
                      </a:r>
                      <a:r>
                        <a:rPr lang="en-US" altLang="ko-KR" sz="12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2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56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본사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바르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스위스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사업분야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가상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물리 그리고 클라우드 환경의 백업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복구 및 데이터 관리 소프트웨어 제조와 공급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55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고객사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전세계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330,000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개 이상</a:t>
                      </a:r>
                      <a:endParaRPr lang="ko-KR" altLang="en-US" sz="12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45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임직원수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: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3,500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23588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AC21D31-5A93-4838-8094-69536662E1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5" y="2136344"/>
            <a:ext cx="1260000" cy="372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0AA0C8-FFFB-42B8-AE58-CC1939BB6306}"/>
              </a:ext>
            </a:extLst>
          </p:cNvPr>
          <p:cNvSpPr/>
          <p:nvPr/>
        </p:nvSpPr>
        <p:spPr>
          <a:xfrm>
            <a:off x="7239269" y="4397684"/>
            <a:ext cx="618867" cy="1044000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912D68-F6FF-407D-83D9-EF7E75D89D01}"/>
              </a:ext>
            </a:extLst>
          </p:cNvPr>
          <p:cNvSpPr/>
          <p:nvPr/>
        </p:nvSpPr>
        <p:spPr>
          <a:xfrm>
            <a:off x="8028710" y="4001684"/>
            <a:ext cx="618867" cy="1440000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5722EC-46EA-4E92-9315-25C2241D92BE}"/>
              </a:ext>
            </a:extLst>
          </p:cNvPr>
          <p:cNvSpPr/>
          <p:nvPr/>
        </p:nvSpPr>
        <p:spPr>
          <a:xfrm>
            <a:off x="8818151" y="3641684"/>
            <a:ext cx="618867" cy="1800000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CA5D42-E63F-4D51-AA70-8D8C0A989E7A}"/>
              </a:ext>
            </a:extLst>
          </p:cNvPr>
          <p:cNvSpPr/>
          <p:nvPr/>
        </p:nvSpPr>
        <p:spPr>
          <a:xfrm>
            <a:off x="9607592" y="2849684"/>
            <a:ext cx="618867" cy="2592000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spcAft>
                <a:spcPts val="200"/>
              </a:spcAft>
            </a:pPr>
            <a:r>
              <a:rPr lang="en-US" altLang="ko-KR" sz="1100" dirty="0">
                <a:solidFill>
                  <a:schemeClr val="bg1"/>
                </a:solidFill>
              </a:rPr>
              <a:t>$827M USD</a:t>
            </a:r>
            <a:endParaRPr lang="ko-KR" altLang="en-US" sz="1100" dirty="0" err="1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AF5CD5-FFBA-4B5B-B3E8-6D05A9F14663}"/>
              </a:ext>
            </a:extLst>
          </p:cNvPr>
          <p:cNvSpPr/>
          <p:nvPr/>
        </p:nvSpPr>
        <p:spPr>
          <a:xfrm>
            <a:off x="10397033" y="2201684"/>
            <a:ext cx="618867" cy="3240000"/>
          </a:xfrm>
          <a:prstGeom prst="rect">
            <a:avLst/>
          </a:prstGeom>
          <a:solidFill>
            <a:srgbClr val="00B336"/>
          </a:solidFill>
          <a:ln>
            <a:solidFill>
              <a:srgbClr val="00B3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spcAft>
                <a:spcPts val="200"/>
              </a:spcAft>
            </a:pPr>
            <a:r>
              <a:rPr lang="en-US" altLang="ko-KR" sz="1100" dirty="0">
                <a:solidFill>
                  <a:schemeClr val="bg1"/>
                </a:solidFill>
              </a:rPr>
              <a:t>$963M</a:t>
            </a:r>
          </a:p>
          <a:p>
            <a:pPr algn="ctr" latinLnBrk="0">
              <a:spcAft>
                <a:spcPts val="200"/>
              </a:spcAft>
            </a:pPr>
            <a:r>
              <a:rPr lang="en-US" altLang="ko-KR" sz="1100" dirty="0">
                <a:solidFill>
                  <a:schemeClr val="bg1"/>
                </a:solidFill>
              </a:rPr>
              <a:t>USD</a:t>
            </a:r>
            <a:endParaRPr lang="ko-KR" altLang="en-US" sz="1100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697E-9EFA-440C-9FF1-9235F429AFAA}"/>
              </a:ext>
            </a:extLst>
          </p:cNvPr>
          <p:cNvSpPr txBox="1"/>
          <p:nvPr/>
        </p:nvSpPr>
        <p:spPr>
          <a:xfrm>
            <a:off x="7239269" y="5458196"/>
            <a:ext cx="6188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2014</a:t>
            </a:r>
            <a:endParaRPr lang="ko-KR" altLang="en-US" sz="1200" dirty="0" err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29063-4059-41D3-9430-68AA21EE0D3B}"/>
              </a:ext>
            </a:extLst>
          </p:cNvPr>
          <p:cNvSpPr txBox="1"/>
          <p:nvPr/>
        </p:nvSpPr>
        <p:spPr>
          <a:xfrm>
            <a:off x="8032355" y="5458196"/>
            <a:ext cx="6188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2015</a:t>
            </a:r>
            <a:endParaRPr lang="ko-KR" altLang="en-US" sz="1200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C1BDFE-6E2D-4ECA-8E46-1BCE8F1966F8}"/>
              </a:ext>
            </a:extLst>
          </p:cNvPr>
          <p:cNvSpPr txBox="1"/>
          <p:nvPr/>
        </p:nvSpPr>
        <p:spPr>
          <a:xfrm>
            <a:off x="9618527" y="5458196"/>
            <a:ext cx="6188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2017</a:t>
            </a:r>
            <a:endParaRPr lang="ko-KR" altLang="en-US" sz="12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EBBA6-CC52-4ACB-A628-960BA83308D5}"/>
              </a:ext>
            </a:extLst>
          </p:cNvPr>
          <p:cNvSpPr txBox="1"/>
          <p:nvPr/>
        </p:nvSpPr>
        <p:spPr>
          <a:xfrm>
            <a:off x="8825441" y="5458196"/>
            <a:ext cx="6188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2016</a:t>
            </a:r>
            <a:endParaRPr lang="ko-KR" altLang="en-US" sz="12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A792FC-9E95-4060-BD22-FDA5B1D2BBD8}"/>
              </a:ext>
            </a:extLst>
          </p:cNvPr>
          <p:cNvSpPr txBox="1"/>
          <p:nvPr/>
        </p:nvSpPr>
        <p:spPr>
          <a:xfrm>
            <a:off x="10411614" y="5458196"/>
            <a:ext cx="618867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/>
              <a:t>2018</a:t>
            </a:r>
            <a:endParaRPr lang="ko-KR" altLang="en-US" sz="1200" dirty="0" err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5EB1E7-BE57-4EC3-A33A-1110FCD1BBBA}"/>
              </a:ext>
            </a:extLst>
          </p:cNvPr>
          <p:cNvCxnSpPr/>
          <p:nvPr/>
        </p:nvCxnSpPr>
        <p:spPr>
          <a:xfrm flipV="1">
            <a:off x="7239269" y="2322824"/>
            <a:ext cx="2556664" cy="1570193"/>
          </a:xfrm>
          <a:prstGeom prst="straightConnector1">
            <a:avLst/>
          </a:prstGeom>
          <a:ln w="38100">
            <a:solidFill>
              <a:srgbClr val="00B3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B20833-DEAD-45E6-BBD9-46C00D6BAB0C}"/>
              </a:ext>
            </a:extLst>
          </p:cNvPr>
          <p:cNvSpPr txBox="1"/>
          <p:nvPr/>
        </p:nvSpPr>
        <p:spPr>
          <a:xfrm>
            <a:off x="7662143" y="2657695"/>
            <a:ext cx="1240108" cy="288147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400" b="1" dirty="0"/>
              <a:t>36% YoY </a:t>
            </a:r>
            <a:r>
              <a:rPr lang="ko-KR" altLang="en-US" sz="1400" b="1" dirty="0"/>
              <a:t>성장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65DFF-B4FB-4D4F-AAA4-A3F9203A7F1F}"/>
              </a:ext>
            </a:extLst>
          </p:cNvPr>
          <p:cNvSpPr txBox="1"/>
          <p:nvPr/>
        </p:nvSpPr>
        <p:spPr>
          <a:xfrm>
            <a:off x="7789333" y="5733939"/>
            <a:ext cx="26077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ko-KR" altLang="en-US" sz="1200" dirty="0"/>
              <a:t>빔 소프트웨어 매출 </a:t>
            </a:r>
            <a:r>
              <a:rPr lang="ko-KR" altLang="en-US" sz="1200" dirty="0" err="1"/>
              <a:t>성장율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8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113857D-D041-4BD9-B377-C48561CB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톱 브랜드 데이터 관리 솔루션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66984F0-7E3E-46E4-A7F2-FE8E08507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소프트웨어는 유럽시장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글로벌 상위 탑</a:t>
            </a:r>
            <a:r>
              <a:rPr lang="en-US" altLang="ko-KR" dirty="0"/>
              <a:t>4</a:t>
            </a:r>
            <a:r>
              <a:rPr lang="ko-KR" altLang="en-US" dirty="0"/>
              <a:t>의 백업 및 복구 데이터 관리 솔루션입니다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27A17490-EB1A-416A-96F3-A5E381D3CC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760000"/>
            <a:ext cx="11520000" cy="7200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latin typeface="+mj-lt"/>
              </a:rPr>
              <a:t>IDC Report: Veeam is #1 in EMEA by revenue and unmatched 20.8% market share and YoY growth, https://www.veeam.com/wp-idc-semiannual-software-tracker-report-emea.html</a:t>
            </a:r>
            <a:endParaRPr lang="en-US" altLang="ko-KR" dirty="0">
              <a:latin typeface="+mj-lt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latin typeface="+mj-lt"/>
                <a:cs typeface="Arial" panose="020B0604020202020204" pitchFamily="34" charset="0"/>
              </a:rPr>
              <a:t>Veeam Achieves Market-Leading Revenue Growth in 2H 2017, https://www.veeam.com/executive-blog/idc-report-2017-market-share-growth.html</a:t>
            </a:r>
            <a:endParaRPr lang="ko-KR" alt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EA2D87-4191-4310-833C-8B47A4D6798F}"/>
              </a:ext>
            </a:extLst>
          </p:cNvPr>
          <p:cNvSpPr/>
          <p:nvPr/>
        </p:nvSpPr>
        <p:spPr>
          <a:xfrm>
            <a:off x="1609885" y="2241991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유럽시장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위 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1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449AA7-B6A3-454D-B676-195A91F487AC}"/>
              </a:ext>
            </a:extLst>
          </p:cNvPr>
          <p:cNvSpPr/>
          <p:nvPr/>
        </p:nvSpPr>
        <p:spPr>
          <a:xfrm>
            <a:off x="7864063" y="2241991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글로벌 탑</a:t>
            </a:r>
            <a:r>
              <a:rPr lang="en-US" altLang="ko-KR" sz="1200" b="1" dirty="0">
                <a:solidFill>
                  <a:schemeClr val="tx1"/>
                </a:solidFill>
              </a:rPr>
              <a:t>4 </a:t>
            </a:r>
            <a:r>
              <a:rPr lang="ko-KR" altLang="en-US" sz="1200" b="1" dirty="0">
                <a:solidFill>
                  <a:schemeClr val="tx1"/>
                </a:solidFill>
              </a:rPr>
              <a:t>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2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5E7702B-0E74-4F7F-A920-382576C9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757058"/>
            <a:ext cx="6335422" cy="25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0FF6B0-93DC-45AA-964F-741FB015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18" y="2757058"/>
            <a:ext cx="488655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B113857D-D041-4BD9-B377-C48561CB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 3</a:t>
            </a:r>
            <a:r>
              <a:rPr lang="ko-KR" altLang="en-US" dirty="0"/>
              <a:t>기관 평가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66984F0-7E3E-46E4-A7F2-FE8E08507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소프트웨어는 경쟁사 대비 짧은 </a:t>
            </a:r>
            <a:r>
              <a:rPr lang="ko-KR" altLang="en-US" dirty="0" err="1"/>
              <a:t>업력에도</a:t>
            </a:r>
            <a:r>
              <a:rPr lang="ko-KR" altLang="en-US" dirty="0"/>
              <a:t> 불구 </a:t>
            </a:r>
            <a:r>
              <a:rPr lang="ko-KR" altLang="en-US" dirty="0" err="1"/>
              <a:t>가트너</a:t>
            </a:r>
            <a:r>
              <a:rPr lang="ko-KR" altLang="en-US" dirty="0"/>
              <a:t> 매직 </a:t>
            </a:r>
            <a:r>
              <a:rPr lang="ko-KR" altLang="en-US" dirty="0" err="1"/>
              <a:t>쿼드런트의</a:t>
            </a:r>
            <a:r>
              <a:rPr lang="ko-KR" altLang="en-US" dirty="0"/>
              <a:t> 리더군에 </a:t>
            </a:r>
            <a:r>
              <a:rPr lang="ko-KR" altLang="en-US" dirty="0" err="1"/>
              <a:t>속해있는</a:t>
            </a:r>
            <a:r>
              <a:rPr lang="ko-KR" altLang="en-US" dirty="0"/>
              <a:t> 톱 브랜드 제품이며 </a:t>
            </a:r>
            <a:r>
              <a:rPr lang="en-US" altLang="ko-KR" dirty="0"/>
              <a:t>IDC </a:t>
            </a:r>
            <a:r>
              <a:rPr lang="ko-KR" altLang="en-US" dirty="0"/>
              <a:t>선정 가장 빠르게 성장하는 백업 벤더입니다</a:t>
            </a:r>
            <a:r>
              <a:rPr lang="en-US" altLang="ko-KR" dirty="0"/>
              <a:t>.</a:t>
            </a:r>
          </a:p>
        </p:txBody>
      </p:sp>
      <p:sp>
        <p:nvSpPr>
          <p:cNvPr id="23" name="텍스트 개체 틀 6">
            <a:extLst>
              <a:ext uri="{FF2B5EF4-FFF2-40B4-BE49-F238E27FC236}">
                <a16:creationId xmlns:a16="http://schemas.microsoft.com/office/drawing/2014/main" id="{68BA8157-7F64-4B1E-8C62-81B3891B65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760000"/>
            <a:ext cx="11520000" cy="720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Veeam Positioned in the Leaders Quadrant of the Gartner 2017 Magic Quadrant, </a:t>
            </a:r>
            <a:r>
              <a:rPr lang="en-US" altLang="ko-KR" dirty="0">
                <a:hlinkClick r:id="rId2"/>
              </a:rPr>
              <a:t>https://www.veeam.com/wp-idc-semiannual-software-tracker-report.html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Put your confidence in the vendor with market-leading revenue growth, </a:t>
            </a:r>
            <a:r>
              <a:rPr lang="en-US" altLang="ko-KR" dirty="0">
                <a:hlinkClick r:id="rId3"/>
              </a:rPr>
              <a:t>https://go.veeam.com/industry-leader#analysts-ratings-4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27F16C-1E50-4CC8-8790-DF9E533B20B3}"/>
              </a:ext>
            </a:extLst>
          </p:cNvPr>
          <p:cNvSpPr/>
          <p:nvPr/>
        </p:nvSpPr>
        <p:spPr>
          <a:xfrm>
            <a:off x="1216329" y="1830908"/>
            <a:ext cx="360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Gartner</a:t>
            </a: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평가 </a:t>
            </a:r>
            <a:r>
              <a:rPr lang="ko-KR" alt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리더군</a:t>
            </a: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제품</a:t>
            </a:r>
            <a:r>
              <a:rPr lang="en-US" altLang="ko-KR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9AE996-7478-45D2-92EA-93ABF8A95E70}"/>
              </a:ext>
            </a:extLst>
          </p:cNvPr>
          <p:cNvSpPr/>
          <p:nvPr/>
        </p:nvSpPr>
        <p:spPr>
          <a:xfrm>
            <a:off x="6891864" y="1830908"/>
            <a:ext cx="3600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지속적인 발전이 가능한 기업</a:t>
            </a:r>
            <a:r>
              <a:rPr lang="en-US" altLang="ko-KR" sz="14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75EEBAB-734C-40D0-B2EE-FDC3A3D73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329" y="2399127"/>
            <a:ext cx="3240000" cy="3319673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C9978BA6-E75D-4D5E-83D5-EC3A5C888EDB}"/>
              </a:ext>
            </a:extLst>
          </p:cNvPr>
          <p:cNvSpPr/>
          <p:nvPr/>
        </p:nvSpPr>
        <p:spPr>
          <a:xfrm>
            <a:off x="3378203" y="3455356"/>
            <a:ext cx="540000" cy="5400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A85E55-F351-46D3-A7AB-FA635B77D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64" y="2578054"/>
            <a:ext cx="5400000" cy="28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7675A472-F6FA-4801-BDC7-AAE2EDEE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시대의 도래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F4116B8-6805-4CE1-BDFF-FAF25CA82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451 Research, 69% of enterprises will have hybrid IT environments by 2019, </a:t>
            </a:r>
            <a:r>
              <a:rPr lang="en-US" altLang="ko-KR" dirty="0">
                <a:hlinkClick r:id="rId2"/>
              </a:rPr>
              <a:t>https://451research.com/images/Marketing/press_releases/Pre_Re-Invent_2018_press_release_final_11_22.pdf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0B1B010-DAEB-4A7D-A6CB-BD5787C3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오늘의 </a:t>
            </a:r>
            <a:r>
              <a:rPr lang="en-US" altLang="ko-KR" dirty="0"/>
              <a:t>IT </a:t>
            </a:r>
            <a:r>
              <a:rPr lang="ko-KR" altLang="en-US" dirty="0"/>
              <a:t>인프라는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/>
              <a:t>x86, </a:t>
            </a:r>
            <a:r>
              <a:rPr lang="ko-KR" altLang="en-US" dirty="0" err="1"/>
              <a:t>프라이빗</a:t>
            </a:r>
            <a:r>
              <a:rPr lang="en-US" altLang="ko-KR" dirty="0"/>
              <a:t>/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 </a:t>
            </a:r>
            <a:r>
              <a:rPr lang="en-US" altLang="ko-KR" dirty="0"/>
              <a:t>(AWS, Azure) </a:t>
            </a:r>
            <a:r>
              <a:rPr lang="ko-KR" altLang="en-US" dirty="0"/>
              <a:t>등 다양한 층의 클라우드가 존재하는 하이브리드 클라우드로 변해가고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FCE89-F279-48F0-91CA-B2A96BD0E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9" name="말풍선: 타원형 58">
            <a:extLst>
              <a:ext uri="{FF2B5EF4-FFF2-40B4-BE49-F238E27FC236}">
                <a16:creationId xmlns:a16="http://schemas.microsoft.com/office/drawing/2014/main" id="{F38ED8EB-35B2-437F-9872-8DBB83BBB63E}"/>
              </a:ext>
            </a:extLst>
          </p:cNvPr>
          <p:cNvSpPr/>
          <p:nvPr/>
        </p:nvSpPr>
        <p:spPr>
          <a:xfrm>
            <a:off x="5429842" y="1911288"/>
            <a:ext cx="2891567" cy="2254479"/>
          </a:xfrm>
          <a:prstGeom prst="wedgeEllipseCallout">
            <a:avLst>
              <a:gd name="adj1" fmla="val 36324"/>
              <a:gd name="adj2" fmla="val 56757"/>
            </a:avLst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이제는 하이브리드 클라우드 시대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!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F1A75A-7DF4-4236-BC5D-3490FFD4F1A1}"/>
              </a:ext>
            </a:extLst>
          </p:cNvPr>
          <p:cNvCxnSpPr>
            <a:cxnSpLocks/>
          </p:cNvCxnSpPr>
          <p:nvPr/>
        </p:nvCxnSpPr>
        <p:spPr>
          <a:xfrm>
            <a:off x="780231" y="4430012"/>
            <a:ext cx="976007" cy="0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D0076A4-A710-4437-BF2B-DC7373432444}"/>
              </a:ext>
            </a:extLst>
          </p:cNvPr>
          <p:cNvCxnSpPr>
            <a:cxnSpLocks/>
          </p:cNvCxnSpPr>
          <p:nvPr/>
        </p:nvCxnSpPr>
        <p:spPr>
          <a:xfrm>
            <a:off x="1773903" y="4430012"/>
            <a:ext cx="1708013" cy="0"/>
          </a:xfrm>
          <a:prstGeom prst="straightConnector1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solid"/>
            <a:tailEnd type="arrow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E64E064-A613-4B45-B716-1592E2EF3BC4}"/>
              </a:ext>
            </a:extLst>
          </p:cNvPr>
          <p:cNvCxnSpPr>
            <a:cxnSpLocks/>
          </p:cNvCxnSpPr>
          <p:nvPr/>
        </p:nvCxnSpPr>
        <p:spPr>
          <a:xfrm>
            <a:off x="1756239" y="4430012"/>
            <a:ext cx="0" cy="1329988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ysDash"/>
            <a:tailEnd type="none"/>
          </a:ln>
          <a:effectLst/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7028ACD-6FC5-475F-938E-1EBDBD621484}"/>
              </a:ext>
            </a:extLst>
          </p:cNvPr>
          <p:cNvSpPr txBox="1"/>
          <p:nvPr/>
        </p:nvSpPr>
        <p:spPr>
          <a:xfrm>
            <a:off x="325736" y="4641418"/>
            <a:ext cx="1782558" cy="75307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686030"/>
            <a:r>
              <a:rPr lang="en-US" altLang="ko-KR" sz="2600" b="1" dirty="0">
                <a:solidFill>
                  <a:srgbClr val="000000">
                    <a:lumMod val="50000"/>
                    <a:lumOff val="50000"/>
                  </a:srgbClr>
                </a:solidFill>
                <a:cs typeface="Arial" panose="020B0604020202020204" pitchFamily="34" charset="0"/>
              </a:rPr>
              <a:t>Unix</a:t>
            </a:r>
            <a:endParaRPr lang="ko-KR" altLang="en-US" sz="2600" b="1" dirty="0">
              <a:solidFill>
                <a:srgbClr val="000000">
                  <a:lumMod val="50000"/>
                  <a:lumOff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51C478-DB4E-4942-ABAD-E821A6D70B69}"/>
              </a:ext>
            </a:extLst>
          </p:cNvPr>
          <p:cNvSpPr txBox="1"/>
          <p:nvPr/>
        </p:nvSpPr>
        <p:spPr>
          <a:xfrm>
            <a:off x="1421849" y="4712018"/>
            <a:ext cx="1782558" cy="61187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686030"/>
            <a:r>
              <a:rPr lang="en-US" altLang="ko-KR" sz="2000" b="1" dirty="0">
                <a:solidFill>
                  <a:srgbClr val="000000">
                    <a:lumMod val="50000"/>
                    <a:lumOff val="50000"/>
                  </a:srgbClr>
                </a:solidFill>
                <a:cs typeface="Arial" panose="020B0604020202020204" pitchFamily="34" charset="0"/>
              </a:rPr>
              <a:t>Unix</a:t>
            </a:r>
            <a:endParaRPr lang="ko-KR" altLang="en-US" sz="2000" b="1" dirty="0">
              <a:solidFill>
                <a:srgbClr val="000000">
                  <a:lumMod val="50000"/>
                  <a:lumOff val="5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C42C54-E063-4A34-9C49-26AAA307B724}"/>
              </a:ext>
            </a:extLst>
          </p:cNvPr>
          <p:cNvSpPr txBox="1"/>
          <p:nvPr/>
        </p:nvSpPr>
        <p:spPr>
          <a:xfrm>
            <a:off x="2244244" y="4782618"/>
            <a:ext cx="1782558" cy="47067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686030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x86</a:t>
            </a:r>
            <a:endParaRPr lang="ko-KR" altLang="en-US" sz="1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2E529-3401-42B0-A7A4-9266903AC380}"/>
              </a:ext>
            </a:extLst>
          </p:cNvPr>
          <p:cNvSpPr txBox="1"/>
          <p:nvPr/>
        </p:nvSpPr>
        <p:spPr>
          <a:xfrm>
            <a:off x="620681" y="3425976"/>
            <a:ext cx="1245197" cy="11010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685800" latinLnBrk="0">
              <a:spcAft>
                <a:spcPts val="200"/>
              </a:spcAft>
            </a:pP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~  2000</a:t>
            </a:r>
            <a:endParaRPr lang="ko-KR" altLang="en-US" sz="1600" b="1" dirty="0" err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7BD6834-4355-4724-B6E2-BE40C8C42C0E}"/>
              </a:ext>
            </a:extLst>
          </p:cNvPr>
          <p:cNvSpPr txBox="1"/>
          <p:nvPr/>
        </p:nvSpPr>
        <p:spPr>
          <a:xfrm>
            <a:off x="1941545" y="3425976"/>
            <a:ext cx="1245197" cy="11010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defTabSz="685800" latinLnBrk="0">
              <a:spcAft>
                <a:spcPts val="200"/>
              </a:spcAft>
            </a:pPr>
            <a:r>
              <a:rPr lang="en-US" altLang="ko-KR" sz="1600" b="1" dirty="0">
                <a:solidFill>
                  <a:srgbClr val="000000"/>
                </a:solidFill>
                <a:cs typeface="Arial" panose="020B0604020202020204" pitchFamily="34" charset="0"/>
              </a:rPr>
              <a:t>~  2010</a:t>
            </a:r>
            <a:endParaRPr lang="ko-KR" altLang="en-US" sz="1600" b="1" dirty="0" err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07AF4F-6F4C-4A71-845D-70E38CA67076}"/>
              </a:ext>
            </a:extLst>
          </p:cNvPr>
          <p:cNvGrpSpPr/>
          <p:nvPr/>
        </p:nvGrpSpPr>
        <p:grpSpPr>
          <a:xfrm>
            <a:off x="2882895" y="3425976"/>
            <a:ext cx="8962840" cy="2334024"/>
            <a:chOff x="2882895" y="3425976"/>
            <a:chExt cx="8962840" cy="233402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A48D86E-74A6-406F-AFF4-6FC8BF48644E}"/>
                </a:ext>
              </a:extLst>
            </p:cNvPr>
            <p:cNvSpPr txBox="1"/>
            <p:nvPr/>
          </p:nvSpPr>
          <p:spPr>
            <a:xfrm>
              <a:off x="2882895" y="4829686"/>
              <a:ext cx="1782558" cy="376536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 defTabSz="686030"/>
              <a:r>
                <a:rPr lang="en-US" altLang="ko-KR" sz="1000" b="1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Arial" panose="020B0604020202020204" pitchFamily="34" charset="0"/>
                </a:rPr>
                <a:t>Unix</a:t>
              </a:r>
              <a:endParaRPr lang="ko-KR" altLang="en-US" sz="1000" b="1" dirty="0">
                <a:solidFill>
                  <a:srgbClr val="000000">
                    <a:lumMod val="50000"/>
                    <a:lumOff val="50000"/>
                  </a:srgbClr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7EB5D9C-B3DA-44F3-A75E-E8F04B06DDA5}"/>
                </a:ext>
              </a:extLst>
            </p:cNvPr>
            <p:cNvGrpSpPr/>
            <p:nvPr/>
          </p:nvGrpSpPr>
          <p:grpSpPr>
            <a:xfrm>
              <a:off x="3481916" y="3425976"/>
              <a:ext cx="8363819" cy="2334024"/>
              <a:chOff x="3481916" y="3425976"/>
              <a:chExt cx="8363819" cy="2334024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751E1D1-B8C1-4598-8AE2-2247AC33A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5148" y="4430012"/>
                <a:ext cx="292802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5EC660F-C337-4FA3-8862-A4E8DCD90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5433" y="4430012"/>
                <a:ext cx="536804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4675631F-F877-463C-B250-7FF416AF7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916" y="4500217"/>
                <a:ext cx="3253" cy="1259783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65000"/>
                  </a:srgbClr>
                </a:solidFill>
                <a:prstDash val="sysDash"/>
                <a:tailEnd type="none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C58DDC0C-3671-40AD-B8AE-0CECA669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3170" y="4430012"/>
                <a:ext cx="0" cy="132998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65000"/>
                  </a:srgbClr>
                </a:solidFill>
                <a:prstDash val="sysDash"/>
                <a:tailEnd type="none"/>
              </a:ln>
              <a:effectLst/>
            </p:spPr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4CFF43-D459-4171-B3DF-B9F2EB3D6637}"/>
                  </a:ext>
                </a:extLst>
              </p:cNvPr>
              <p:cNvSpPr txBox="1"/>
              <p:nvPr/>
            </p:nvSpPr>
            <p:spPr>
              <a:xfrm>
                <a:off x="3551629" y="4641417"/>
                <a:ext cx="1782558" cy="753074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en-US" altLang="ko-KR" sz="2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x86</a:t>
                </a:r>
                <a:endParaRPr lang="ko-KR" altLang="en-US" sz="2600" b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C2EF76-0E32-4F71-94E7-06AB3CDDE478}"/>
                  </a:ext>
                </a:extLst>
              </p:cNvPr>
              <p:cNvSpPr txBox="1"/>
              <p:nvPr/>
            </p:nvSpPr>
            <p:spPr>
              <a:xfrm>
                <a:off x="4594036" y="4561253"/>
                <a:ext cx="1782558" cy="447138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ko-KR" altLang="en-US" sz="1300" b="1" dirty="0">
                    <a:solidFill>
                      <a:srgbClr val="00B336"/>
                    </a:solidFill>
                    <a:cs typeface="Arial" panose="020B0604020202020204" pitchFamily="34" charset="0"/>
                  </a:rPr>
                  <a:t>가상화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2C99C8-4926-4D5C-B367-EDC6003EA1B7}"/>
                  </a:ext>
                </a:extLst>
              </p:cNvPr>
              <p:cNvSpPr txBox="1"/>
              <p:nvPr/>
            </p:nvSpPr>
            <p:spPr>
              <a:xfrm>
                <a:off x="4594036" y="5123853"/>
                <a:ext cx="1782558" cy="376536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ko-KR" altLang="en-US" sz="10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클라우드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F58AD3-E2BF-4557-8B30-1C55B80AF560}"/>
                  </a:ext>
                </a:extLst>
              </p:cNvPr>
              <p:cNvSpPr txBox="1"/>
              <p:nvPr/>
            </p:nvSpPr>
            <p:spPr>
              <a:xfrm>
                <a:off x="4293072" y="3425976"/>
                <a:ext cx="1245197" cy="11010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 defTabSz="685800" latinLnBrk="0">
                  <a:spcAft>
                    <a:spcPts val="200"/>
                  </a:spcAft>
                </a:pPr>
                <a:r>
                  <a:rPr lang="en-US" altLang="ko-KR" sz="1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~  2019</a:t>
                </a:r>
                <a:endParaRPr lang="ko-KR" altLang="en-US" sz="1600" b="1" dirty="0" err="1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61A01F7-7EAB-4CAD-8B49-1131F36B98BB}"/>
                  </a:ext>
                </a:extLst>
              </p:cNvPr>
              <p:cNvSpPr txBox="1"/>
              <p:nvPr/>
            </p:nvSpPr>
            <p:spPr>
              <a:xfrm>
                <a:off x="8380446" y="3425976"/>
                <a:ext cx="1245197" cy="110106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 anchor="ctr" anchorCtr="0">
                <a:noAutofit/>
              </a:bodyPr>
              <a:lstStyle/>
              <a:p>
                <a:pPr algn="ctr" defTabSz="685800" latinLnBrk="0">
                  <a:spcAft>
                    <a:spcPts val="200"/>
                  </a:spcAft>
                </a:pPr>
                <a:r>
                  <a:rPr lang="en-US" altLang="ko-KR" sz="1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2019 +</a:t>
                </a:r>
                <a:endParaRPr lang="ko-KR" altLang="en-US" sz="1600" b="1" dirty="0" err="1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3CD237C-3745-4651-999D-CF135138E39B}"/>
                  </a:ext>
                </a:extLst>
              </p:cNvPr>
              <p:cNvSpPr txBox="1"/>
              <p:nvPr/>
            </p:nvSpPr>
            <p:spPr>
              <a:xfrm>
                <a:off x="6394382" y="4759084"/>
                <a:ext cx="1782558" cy="517738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en-US" altLang="ko-KR" sz="16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x86</a:t>
                </a:r>
                <a:endParaRPr lang="ko-KR" altLang="en-US" sz="1600" b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C057139-B7BC-4EA0-97C7-6D153E33C061}"/>
                  </a:ext>
                </a:extLst>
              </p:cNvPr>
              <p:cNvSpPr txBox="1"/>
              <p:nvPr/>
            </p:nvSpPr>
            <p:spPr>
              <a:xfrm>
                <a:off x="7764599" y="4648945"/>
                <a:ext cx="1782558" cy="753074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ko-KR" altLang="en-US" sz="2600" b="1" dirty="0">
                    <a:solidFill>
                      <a:srgbClr val="00B336"/>
                    </a:solidFill>
                    <a:cs typeface="Arial" panose="020B0604020202020204" pitchFamily="34" charset="0"/>
                  </a:rPr>
                  <a:t>가상화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607694-F09D-4CF5-ADD0-784C97C1FBEC}"/>
                  </a:ext>
                </a:extLst>
              </p:cNvPr>
              <p:cNvSpPr txBox="1"/>
              <p:nvPr/>
            </p:nvSpPr>
            <p:spPr>
              <a:xfrm>
                <a:off x="9633161" y="4625411"/>
                <a:ext cx="2212574" cy="800140"/>
              </a:xfrm>
              <a:prstGeom prst="rect">
                <a:avLst/>
              </a:prstGeom>
            </p:spPr>
            <p:txBody>
              <a:bodyPr wrap="square" rtlCol="0" anchor="ctr">
                <a:spAutoFit/>
              </a:bodyPr>
              <a:lstStyle/>
              <a:p>
                <a:pPr algn="ctr" defTabSz="686030"/>
                <a:r>
                  <a:rPr lang="ko-KR" altLang="en-US" sz="28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클라우드</a:t>
                </a:r>
              </a:p>
            </p:txBody>
          </p: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37D4655-A437-4E0A-9AB9-5B6F54BD308E}"/>
              </a:ext>
            </a:extLst>
          </p:cNvPr>
          <p:cNvGrpSpPr/>
          <p:nvPr/>
        </p:nvGrpSpPr>
        <p:grpSpPr>
          <a:xfrm>
            <a:off x="4181070" y="2015630"/>
            <a:ext cx="7664665" cy="1718805"/>
            <a:chOff x="3015434" y="1579411"/>
            <a:chExt cx="5654218" cy="1123944"/>
          </a:xfrm>
        </p:grpSpPr>
        <p:pic>
          <p:nvPicPr>
            <p:cNvPr id="82" name="Picture 8" descr="Image result for Veeam">
              <a:extLst>
                <a:ext uri="{FF2B5EF4-FFF2-40B4-BE49-F238E27FC236}">
                  <a16:creationId xmlns:a16="http://schemas.microsoft.com/office/drawing/2014/main" id="{C7821A33-6991-495E-8E88-894BE4D69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087" y="1916678"/>
              <a:ext cx="2495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4">
              <a:extLst>
                <a:ext uri="{FF2B5EF4-FFF2-40B4-BE49-F238E27FC236}">
                  <a16:creationId xmlns:a16="http://schemas.microsoft.com/office/drawing/2014/main" id="{1F701F20-5D0A-4650-A85D-4F2B1997B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5434" y="1579411"/>
              <a:ext cx="1080000" cy="1080000"/>
            </a:xfrm>
            <a:prstGeom prst="rect">
              <a:avLst/>
            </a:prstGeom>
          </p:spPr>
        </p:pic>
        <p:pic>
          <p:nvPicPr>
            <p:cNvPr id="84" name="Picture 38">
              <a:extLst>
                <a:ext uri="{FF2B5EF4-FFF2-40B4-BE49-F238E27FC236}">
                  <a16:creationId xmlns:a16="http://schemas.microsoft.com/office/drawing/2014/main" id="{B11452D0-0426-45F6-B888-9FE6D1F5B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268" y="1623355"/>
              <a:ext cx="1080000" cy="10800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F283FDE-DD1B-430A-8DCE-29403B1E595C}"/>
                </a:ext>
              </a:extLst>
            </p:cNvPr>
            <p:cNvSpPr txBox="1"/>
            <p:nvPr/>
          </p:nvSpPr>
          <p:spPr>
            <a:xfrm>
              <a:off x="7919762" y="1872462"/>
              <a:ext cx="749890" cy="715581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40</a:t>
              </a:r>
              <a:r>
                <a:rPr kumimoji="0" lang="ko-KR" altLang="en-US" sz="135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분기 연속 성장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CD7E4F5-55EA-4654-A917-9F879C80B8AA}"/>
              </a:ext>
            </a:extLst>
          </p:cNvPr>
          <p:cNvGrpSpPr/>
          <p:nvPr/>
        </p:nvGrpSpPr>
        <p:grpSpPr>
          <a:xfrm>
            <a:off x="461687" y="1947923"/>
            <a:ext cx="3074513" cy="2437192"/>
            <a:chOff x="271648" y="1535137"/>
            <a:chExt cx="2268066" cy="159370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72A0C17-7AFE-4871-BD15-B7737AAD3100}"/>
                </a:ext>
              </a:extLst>
            </p:cNvPr>
            <p:cNvGrpSpPr/>
            <p:nvPr/>
          </p:nvGrpSpPr>
          <p:grpSpPr>
            <a:xfrm>
              <a:off x="271648" y="1535137"/>
              <a:ext cx="2268066" cy="896792"/>
              <a:chOff x="271648" y="1535137"/>
              <a:chExt cx="2268066" cy="896792"/>
            </a:xfrm>
          </p:grpSpPr>
          <p:pic>
            <p:nvPicPr>
              <p:cNvPr id="89" name="Picture 4" descr="Image result for EMC">
                <a:extLst>
                  <a:ext uri="{FF2B5EF4-FFF2-40B4-BE49-F238E27FC236}">
                    <a16:creationId xmlns:a16="http://schemas.microsoft.com/office/drawing/2014/main" id="{D1B57435-E7BD-49DA-BBE5-238536F60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2824" y="1535137"/>
                <a:ext cx="1066890" cy="7072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2" descr="Related image">
                <a:extLst>
                  <a:ext uri="{FF2B5EF4-FFF2-40B4-BE49-F238E27FC236}">
                    <a16:creationId xmlns:a16="http://schemas.microsoft.com/office/drawing/2014/main" id="{92C7EF5A-3265-4092-A8DD-75793A5BA8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648" y="1571036"/>
                <a:ext cx="1314991" cy="6574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6" descr="Image result for IBM">
                <a:extLst>
                  <a:ext uri="{FF2B5EF4-FFF2-40B4-BE49-F238E27FC236}">
                    <a16:creationId xmlns:a16="http://schemas.microsoft.com/office/drawing/2014/main" id="{6D8E9F40-9D39-4666-8DCC-C6797736E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732" y="2145455"/>
                <a:ext cx="716184" cy="2864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FB8150C3-4EE2-47B8-9F70-11C0A051883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069" y="1659531"/>
              <a:ext cx="0" cy="1469311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65000"/>
                </a:srgbClr>
              </a:solidFill>
              <a:prstDash val="sysDash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131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0FC6D37-673C-4A09-ADE0-6B1F3857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8B0594-004A-44F9-B4CC-C8AFE2ED32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Veeam is now the clear market leader, </a:t>
            </a:r>
            <a:r>
              <a:rPr lang="en-US" altLang="ko-KR" u="sng" dirty="0">
                <a:hlinkClick r:id="rId2"/>
              </a:rPr>
              <a:t>Veeamhttps://go.veeam.com/industry-highlights</a:t>
            </a:r>
            <a:endParaRPr lang="en-US" altLang="ko-KR" u="sng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IDC Report: Veeam is #1 in EMEA by revenue and unmatched 20.8% market share and YoY growth, </a:t>
            </a:r>
            <a:r>
              <a:rPr lang="en-US" altLang="ko-KR" dirty="0">
                <a:hlinkClick r:id="rId3"/>
              </a:rPr>
              <a:t>https://www.veeam.com/wp-idc-semiannual-software-tracker-report-emea.html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Veeam Achieves Market-Leading Revenue Growth in 2H 2017, </a:t>
            </a:r>
            <a:r>
              <a:rPr lang="en-US" altLang="ko-KR" dirty="0">
                <a:hlinkClick r:id="rId4"/>
              </a:rPr>
              <a:t>https://www.veeam.com/executive-blog/idc-report-2017-market-share-growth.html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676859-290E-4AB7-9C4C-9453849AE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하이브리드 클라우드 백업 </a:t>
            </a:r>
            <a:r>
              <a:rPr lang="en-US" altLang="ko-KR" dirty="0"/>
              <a:t>1</a:t>
            </a:r>
            <a:r>
              <a:rPr lang="ko-KR" altLang="en-US" dirty="0"/>
              <a:t>위 기업으로써 전세계 </a:t>
            </a:r>
            <a:r>
              <a:rPr lang="en-US" altLang="ko-KR" dirty="0"/>
              <a:t>330,000 </a:t>
            </a:r>
            <a:r>
              <a:rPr lang="ko-KR" altLang="en-US" dirty="0"/>
              <a:t>이상의 고객을 통해 검증된 기술력과 최고의 가성비를 제공합니다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A9104-2D70-487F-91BB-C2153954DA51}"/>
              </a:ext>
            </a:extLst>
          </p:cNvPr>
          <p:cNvSpPr txBox="1"/>
          <p:nvPr/>
        </p:nvSpPr>
        <p:spPr>
          <a:xfrm>
            <a:off x="502024" y="2525407"/>
            <a:ext cx="5253317" cy="1467444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>
            <a:defPPr>
              <a:defRPr lang="ko-KR"/>
            </a:defPPr>
            <a:lvl1pPr marL="285750" lvl="0" indent="-285750" latinLnBrk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400" b="1"/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글로벌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가상환경 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백업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글로벌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AWS </a:t>
            </a:r>
            <a:r>
              <a:rPr lang="ko-KR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퍼블릭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 클라우드 백업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ko-KR" dirty="0"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r>
              <a:rPr lang="en-US" altLang="ko-KR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ko-K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유럽 전체 백업시장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물리환경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가상환경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클라우드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글로벌 전체 백업시장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(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물리환경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가상환경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클라우드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867D1-304E-43AE-AF39-DFBEFE5EFF16}"/>
              </a:ext>
            </a:extLst>
          </p:cNvPr>
          <p:cNvSpPr txBox="1"/>
          <p:nvPr/>
        </p:nvSpPr>
        <p:spPr>
          <a:xfrm>
            <a:off x="6096000" y="2497844"/>
            <a:ext cx="5952067" cy="3401628"/>
          </a:xfrm>
          <a:prstGeom prst="rect">
            <a:avLst/>
          </a:prstGeom>
          <a:noFill/>
        </p:spPr>
        <p:txBody>
          <a:bodyPr wrap="square" lIns="36000" tIns="36000" rIns="36000" bIns="36000" rtlCol="0" anchor="t" anchorCtr="0">
            <a:spAutoFit/>
          </a:bodyPr>
          <a:lstStyle>
            <a:defPPr>
              <a:defRPr lang="ko-KR"/>
            </a:defPPr>
            <a:lvl1pPr marL="285750" lvl="0" indent="-285750" latinLnBrk="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  <a:defRPr sz="1400" b="1"/>
            </a:lvl1pPr>
          </a:lstStyle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VMware, Hyper-V, Nutanix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에이전트리스 백업 및 복구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VMware, Hyper-V, Nutanix VM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장애시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백업본으로 즉시 서비스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VMware, Hyper-V,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Nutanix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 에이전트리스 어플리케이션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/DB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시점 복구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VMware, Hyper-V,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물리환경 모니터링 및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리포팅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– Veeam One</a:t>
            </a: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서버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데스크톱의 단일 에이전트 </a:t>
            </a:r>
            <a:r>
              <a:rPr lang="en-US" altLang="ko-K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DB, OS, File </a:t>
            </a: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백업 및 복구</a:t>
            </a:r>
            <a:endParaRPr lang="en-US" altLang="ko-K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x86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데스크톱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장애시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백업본으로 즉시 서비스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AWS, Azure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로의 클라우드 백업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마이그레이션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DR</a:t>
            </a: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오피스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365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온프레미스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클라우드 백업 및 복구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E-Discovery</a:t>
            </a:r>
          </a:p>
          <a:p>
            <a:pPr marL="177800" indent="-177800">
              <a:lnSpc>
                <a:spcPct val="120000"/>
              </a:lnSpc>
              <a:spcAft>
                <a:spcPts val="1000"/>
              </a:spcAft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최적화 라이선스 구조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27CCBE-1DF9-4DC2-8292-397D47D900D8}"/>
              </a:ext>
            </a:extLst>
          </p:cNvPr>
          <p:cNvSpPr/>
          <p:nvPr/>
        </p:nvSpPr>
        <p:spPr>
          <a:xfrm>
            <a:off x="1768376" y="1739240"/>
            <a:ext cx="2720613" cy="500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빔 소프트웨어 주요 하이라이트</a:t>
            </a:r>
            <a:endParaRPr lang="ko-KR" altLang="en-US" sz="14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C5E0-DE9F-4C8A-A724-BCC49D9152BC}"/>
              </a:ext>
            </a:extLst>
          </p:cNvPr>
          <p:cNvSpPr/>
          <p:nvPr/>
        </p:nvSpPr>
        <p:spPr>
          <a:xfrm>
            <a:off x="7767520" y="1739240"/>
            <a:ext cx="2174736" cy="50049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제품 주요 기능</a:t>
            </a:r>
            <a:endParaRPr lang="ko-KR" altLang="en-US" sz="14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5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D8C559-C2CF-48CD-8C71-0D9D9ED9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433" y="2931665"/>
            <a:ext cx="5445288" cy="252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C2AF1F-F8CE-4CAF-A82E-42452AD9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글로벌 레퍼런스</a:t>
            </a:r>
            <a:endParaRPr lang="ko-KR" altLang="en-US" dirty="0"/>
          </a:p>
        </p:txBody>
      </p:sp>
      <p:sp>
        <p:nvSpPr>
          <p:cNvPr id="1026" name="텍스트 개체 틀 1025">
            <a:extLst>
              <a:ext uri="{FF2B5EF4-FFF2-40B4-BE49-F238E27FC236}">
                <a16:creationId xmlns:a16="http://schemas.microsoft.com/office/drawing/2014/main" id="{5988D91F-E350-4377-A7CE-C57EA1422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전세계 </a:t>
            </a:r>
            <a:r>
              <a:rPr lang="en-US" altLang="ko-KR" dirty="0"/>
              <a:t>330,000 </a:t>
            </a:r>
            <a:r>
              <a:rPr lang="ko-KR" altLang="en-US" dirty="0"/>
              <a:t>이상의 고객이 빔 소프트웨어를 사용 중이며</a:t>
            </a:r>
            <a:r>
              <a:rPr lang="en-US" altLang="ko-KR" dirty="0"/>
              <a:t>, </a:t>
            </a:r>
            <a:r>
              <a:rPr lang="ko-KR" altLang="en-US" dirty="0" err="1"/>
              <a:t>포춘</a:t>
            </a:r>
            <a:r>
              <a:rPr lang="ko-KR" altLang="en-US" dirty="0"/>
              <a:t> </a:t>
            </a:r>
            <a:r>
              <a:rPr lang="en-US" altLang="ko-KR" dirty="0"/>
              <a:t>500</a:t>
            </a:r>
            <a:r>
              <a:rPr lang="ko-KR" altLang="en-US" dirty="0"/>
              <a:t>대 기업이 빔 소프트웨어를 사용하고 있습니다</a:t>
            </a:r>
            <a:r>
              <a:rPr lang="en-US" altLang="ko-KR" baseline="30000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27" name="텍스트 개체 틀 1026">
            <a:extLst>
              <a:ext uri="{FF2B5EF4-FFF2-40B4-BE49-F238E27FC236}">
                <a16:creationId xmlns:a16="http://schemas.microsoft.com/office/drawing/2014/main" id="{69061D76-84A2-4835-A34B-6D1E3CCF87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https://www.veeam.com/news/veeam-set-on-path-to-be-a-billion-dollar-software-company.html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D0E451-EA84-4BE5-A33A-088009E74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462" y="2686581"/>
            <a:ext cx="704489" cy="360000"/>
          </a:xfrm>
          <a:prstGeom prst="rect">
            <a:avLst/>
          </a:prstGeom>
        </p:spPr>
      </p:pic>
      <p:pic>
        <p:nvPicPr>
          <p:cNvPr id="8" name="Picture 6" descr="Image result for johnson and johnson">
            <a:extLst>
              <a:ext uri="{FF2B5EF4-FFF2-40B4-BE49-F238E27FC236}">
                <a16:creationId xmlns:a16="http://schemas.microsoft.com/office/drawing/2014/main" id="{53BA3087-10F0-41FC-AEBB-0B7D89214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286" y="2776581"/>
            <a:ext cx="1190936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bnp paribas">
            <a:extLst>
              <a:ext uri="{FF2B5EF4-FFF2-40B4-BE49-F238E27FC236}">
                <a16:creationId xmlns:a16="http://schemas.microsoft.com/office/drawing/2014/main" id="{3538F8AB-B3EB-484A-9A26-8A639769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961" y="1995052"/>
            <a:ext cx="171347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deloitte">
            <a:extLst>
              <a:ext uri="{FF2B5EF4-FFF2-40B4-BE49-F238E27FC236}">
                <a16:creationId xmlns:a16="http://schemas.microsoft.com/office/drawing/2014/main" id="{F258DF67-86C9-415D-BF47-D622D88A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793" y="2794581"/>
            <a:ext cx="96899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Image result for PwC">
            <a:extLst>
              <a:ext uri="{FF2B5EF4-FFF2-40B4-BE49-F238E27FC236}">
                <a16:creationId xmlns:a16="http://schemas.microsoft.com/office/drawing/2014/main" id="{FE54B7B6-573C-4E20-BD71-53597BD66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6763" r="18727" b="15746"/>
          <a:stretch/>
        </p:blipFill>
        <p:spPr bwMode="auto">
          <a:xfrm>
            <a:off x="9281311" y="2587250"/>
            <a:ext cx="720000" cy="55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File:KPMG logo.svg">
            <a:extLst>
              <a:ext uri="{FF2B5EF4-FFF2-40B4-BE49-F238E27FC236}">
                <a16:creationId xmlns:a16="http://schemas.microsoft.com/office/drawing/2014/main" id="{123C0101-62C9-4897-9E20-72E57CC2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400" y="2758581"/>
            <a:ext cx="52205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 descr="Visa.svg">
            <a:extLst>
              <a:ext uri="{FF2B5EF4-FFF2-40B4-BE49-F238E27FC236}">
                <a16:creationId xmlns:a16="http://schemas.microsoft.com/office/drawing/2014/main" id="{453A22B3-696A-46B5-B600-94AD1AB1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28" y="1995052"/>
            <a:ext cx="56692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8" descr="Image result for wells fargo bank">
            <a:extLst>
              <a:ext uri="{FF2B5EF4-FFF2-40B4-BE49-F238E27FC236}">
                <a16:creationId xmlns:a16="http://schemas.microsoft.com/office/drawing/2014/main" id="{3F3891F7-B802-4D43-A4CC-0FA63A60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42" y="2723394"/>
            <a:ext cx="360000" cy="2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0" descr="Image result for mitsubishi ufj">
            <a:extLst>
              <a:ext uri="{FF2B5EF4-FFF2-40B4-BE49-F238E27FC236}">
                <a16:creationId xmlns:a16="http://schemas.microsoft.com/office/drawing/2014/main" id="{3CE0E896-4A79-4D29-90DD-2C03D597B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70" r="2837" b="34119"/>
          <a:stretch/>
        </p:blipFill>
        <p:spPr bwMode="auto">
          <a:xfrm>
            <a:off x="7002961" y="2776581"/>
            <a:ext cx="755236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2" descr="Image result for AXA">
            <a:extLst>
              <a:ext uri="{FF2B5EF4-FFF2-40B4-BE49-F238E27FC236}">
                <a16:creationId xmlns:a16="http://schemas.microsoft.com/office/drawing/2014/main" id="{39F90211-6598-41B0-A434-0B3CF050E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872" y="26865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4" descr="Image result for reassure">
            <a:extLst>
              <a:ext uri="{FF2B5EF4-FFF2-40B4-BE49-F238E27FC236}">
                <a16:creationId xmlns:a16="http://schemas.microsoft.com/office/drawing/2014/main" id="{42AFB20F-6301-41B8-B256-90DA237B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731" y="19590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" descr="Image result for ernst and young">
            <a:extLst>
              <a:ext uri="{FF2B5EF4-FFF2-40B4-BE49-F238E27FC236}">
                <a16:creationId xmlns:a16="http://schemas.microsoft.com/office/drawing/2014/main" id="{89A6544A-2E92-4CD9-B123-C0911F41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002" y="1995052"/>
            <a:ext cx="43149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8" descr="Image result for walmart">
            <a:extLst>
              <a:ext uri="{FF2B5EF4-FFF2-40B4-BE49-F238E27FC236}">
                <a16:creationId xmlns:a16="http://schemas.microsoft.com/office/drawing/2014/main" id="{BD3B0271-2943-4A26-A759-EB49D0C7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33" y="1995052"/>
            <a:ext cx="81663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2" descr="Image result for ge healthcare">
            <a:extLst>
              <a:ext uri="{FF2B5EF4-FFF2-40B4-BE49-F238E27FC236}">
                <a16:creationId xmlns:a16="http://schemas.microsoft.com/office/drawing/2014/main" id="{3ADF239C-CCED-4876-BAD1-F7199B84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16" y="1995052"/>
            <a:ext cx="106830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4" descr="Image result for ge oil and gas">
            <a:extLst>
              <a:ext uri="{FF2B5EF4-FFF2-40B4-BE49-F238E27FC236}">
                <a16:creationId xmlns:a16="http://schemas.microsoft.com/office/drawing/2014/main" id="{677CD81D-96D6-4BB4-9297-F451C978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52" y="1995052"/>
            <a:ext cx="94945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58" descr="Image result for mercedes benz logo">
            <a:extLst>
              <a:ext uri="{FF2B5EF4-FFF2-40B4-BE49-F238E27FC236}">
                <a16:creationId xmlns:a16="http://schemas.microsoft.com/office/drawing/2014/main" id="{1C598233-96CD-4506-968C-B96742A71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313" y="1959052"/>
            <a:ext cx="768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0" descr="Image result for bmw logo">
            <a:extLst>
              <a:ext uri="{FF2B5EF4-FFF2-40B4-BE49-F238E27FC236}">
                <a16:creationId xmlns:a16="http://schemas.microsoft.com/office/drawing/2014/main" id="{FF79AA5E-A535-4F42-B3AC-88D951793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5542" y="1995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2" descr="Image result for AT&amp;T labs">
            <a:extLst>
              <a:ext uri="{FF2B5EF4-FFF2-40B4-BE49-F238E27FC236}">
                <a16:creationId xmlns:a16="http://schemas.microsoft.com/office/drawing/2014/main" id="{C8913FBD-BE57-4095-A28C-578D8766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68" y="2686581"/>
            <a:ext cx="87626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4" descr="Image result for verizon logo">
            <a:extLst>
              <a:ext uri="{FF2B5EF4-FFF2-40B4-BE49-F238E27FC236}">
                <a16:creationId xmlns:a16="http://schemas.microsoft.com/office/drawing/2014/main" id="{CD186C24-28B9-4AF7-B29D-9D6A0552BB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9" b="29942"/>
          <a:stretch/>
        </p:blipFill>
        <p:spPr bwMode="auto">
          <a:xfrm>
            <a:off x="2062225" y="2686581"/>
            <a:ext cx="124314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6" descr="Image result for general motors">
            <a:extLst>
              <a:ext uri="{FF2B5EF4-FFF2-40B4-BE49-F238E27FC236}">
                <a16:creationId xmlns:a16="http://schemas.microsoft.com/office/drawing/2014/main" id="{6A046812-B502-4009-83B9-D46A413E1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9" y="26865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8" descr="Image result for tesla motors logo">
            <a:extLst>
              <a:ext uri="{FF2B5EF4-FFF2-40B4-BE49-F238E27FC236}">
                <a16:creationId xmlns:a16="http://schemas.microsoft.com/office/drawing/2014/main" id="{8A466FB6-DD73-4506-9038-711D29395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87" y="1995052"/>
            <a:ext cx="278999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0" descr="Image result for ericsson">
            <a:extLst>
              <a:ext uri="{FF2B5EF4-FFF2-40B4-BE49-F238E27FC236}">
                <a16:creationId xmlns:a16="http://schemas.microsoft.com/office/drawing/2014/main" id="{18181C4F-478C-462F-82DA-4A2648546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667" y="1995052"/>
            <a:ext cx="41141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2" descr="Image result for ing">
            <a:extLst>
              <a:ext uri="{FF2B5EF4-FFF2-40B4-BE49-F238E27FC236}">
                <a16:creationId xmlns:a16="http://schemas.microsoft.com/office/drawing/2014/main" id="{E5137F1C-C416-469D-8205-27339D9E23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" t="28398" b="36325"/>
          <a:stretch/>
        </p:blipFill>
        <p:spPr bwMode="auto">
          <a:xfrm>
            <a:off x="4342040" y="2740581"/>
            <a:ext cx="833664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apple logo">
            <a:extLst>
              <a:ext uri="{FF2B5EF4-FFF2-40B4-BE49-F238E27FC236}">
                <a16:creationId xmlns:a16="http://schemas.microsoft.com/office/drawing/2014/main" id="{2DA572C4-C2B0-493F-8F21-F1E78CAB4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73" y="352276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ank of china">
            <a:extLst>
              <a:ext uri="{FF2B5EF4-FFF2-40B4-BE49-F238E27FC236}">
                <a16:creationId xmlns:a16="http://schemas.microsoft.com/office/drawing/2014/main" id="{CE8256A8-D806-4FBE-AAA7-B03F2052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74" y="3486761"/>
            <a:ext cx="672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exxon">
            <a:extLst>
              <a:ext uri="{FF2B5EF4-FFF2-40B4-BE49-F238E27FC236}">
                <a16:creationId xmlns:a16="http://schemas.microsoft.com/office/drawing/2014/main" id="{1B024E17-4934-4B3E-AAD0-1550C165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48" y="3504761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oyota logo">
            <a:extLst>
              <a:ext uri="{FF2B5EF4-FFF2-40B4-BE49-F238E27FC236}">
                <a16:creationId xmlns:a16="http://schemas.microsoft.com/office/drawing/2014/main" id="{93990A4F-7D63-4120-934D-C5D93190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75" y="3504761"/>
            <a:ext cx="855772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icbc logo">
            <a:extLst>
              <a:ext uri="{FF2B5EF4-FFF2-40B4-BE49-F238E27FC236}">
                <a16:creationId xmlns:a16="http://schemas.microsoft.com/office/drawing/2014/main" id="{20235E1F-8EFD-41DC-9946-34C0F698B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72" y="3558761"/>
            <a:ext cx="1062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lockheed martin logo">
            <a:extLst>
              <a:ext uri="{FF2B5EF4-FFF2-40B4-BE49-F238E27FC236}">
                <a16:creationId xmlns:a16="http://schemas.microsoft.com/office/drawing/2014/main" id="{1FB346C5-D5B1-43A7-BC03-9B0B5CFE2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99" y="3558761"/>
            <a:ext cx="132477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siemens logo">
            <a:extLst>
              <a:ext uri="{FF2B5EF4-FFF2-40B4-BE49-F238E27FC236}">
                <a16:creationId xmlns:a16="http://schemas.microsoft.com/office/drawing/2014/main" id="{192E2BCC-9B2D-4264-9EDA-27EB53CFF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" y="3558761"/>
            <a:ext cx="108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societe generale logo">
            <a:extLst>
              <a:ext uri="{FF2B5EF4-FFF2-40B4-BE49-F238E27FC236}">
                <a16:creationId xmlns:a16="http://schemas.microsoft.com/office/drawing/2014/main" id="{D2E58A4C-C27A-452B-ABBB-6AFD9BFE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49" y="3558761"/>
            <a:ext cx="1438502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boehringer ingelheim">
            <a:extLst>
              <a:ext uri="{FF2B5EF4-FFF2-40B4-BE49-F238E27FC236}">
                <a16:creationId xmlns:a16="http://schemas.microsoft.com/office/drawing/2014/main" id="{30F9606A-9CAB-49A1-8955-0AAA4C9A1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951" y="3558761"/>
            <a:ext cx="1088161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vodafone logo">
            <a:extLst>
              <a:ext uri="{FF2B5EF4-FFF2-40B4-BE49-F238E27FC236}">
                <a16:creationId xmlns:a16="http://schemas.microsoft.com/office/drawing/2014/main" id="{F0D2A500-5D8B-45C4-AB13-85354B52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" y="1995052"/>
            <a:ext cx="45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USAF">
            <a:extLst>
              <a:ext uri="{FF2B5EF4-FFF2-40B4-BE49-F238E27FC236}">
                <a16:creationId xmlns:a16="http://schemas.microsoft.com/office/drawing/2014/main" id="{969473DF-7507-40F9-BEFA-5F9469F1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5" y="4379943"/>
            <a:ext cx="64367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s navy logo">
            <a:extLst>
              <a:ext uri="{FF2B5EF4-FFF2-40B4-BE49-F238E27FC236}">
                <a16:creationId xmlns:a16="http://schemas.microsoft.com/office/drawing/2014/main" id="{54F1DA7F-12D2-444D-B943-1A300234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25" y="437994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US department of defence logo">
            <a:extLst>
              <a:ext uri="{FF2B5EF4-FFF2-40B4-BE49-F238E27FC236}">
                <a16:creationId xmlns:a16="http://schemas.microsoft.com/office/drawing/2014/main" id="{B2AB078E-F855-40E2-AA31-5EB3B15D8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82" y="4379943"/>
            <a:ext cx="5405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US army logo">
            <a:extLst>
              <a:ext uri="{FF2B5EF4-FFF2-40B4-BE49-F238E27FC236}">
                <a16:creationId xmlns:a16="http://schemas.microsoft.com/office/drawing/2014/main" id="{51327AFB-26DD-48BD-8AB0-043722079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38" y="437994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airbus logo">
            <a:extLst>
              <a:ext uri="{FF2B5EF4-FFF2-40B4-BE49-F238E27FC236}">
                <a16:creationId xmlns:a16="http://schemas.microsoft.com/office/drawing/2014/main" id="{CA8CE820-708B-4C4B-A402-AE0EC00D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929" y="4513162"/>
            <a:ext cx="1440000" cy="2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7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C6C0F8-8BB2-4408-A584-0BD93743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레프런스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5690976-3D90-4E91-BECB-DBBA49DD2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공공</a:t>
            </a:r>
            <a:r>
              <a:rPr lang="en-US" altLang="ko-KR" dirty="0"/>
              <a:t>, </a:t>
            </a:r>
            <a:r>
              <a:rPr lang="ko-KR" altLang="en-US" dirty="0"/>
              <a:t>제조</a:t>
            </a:r>
            <a:r>
              <a:rPr lang="en-US" altLang="ko-KR" dirty="0"/>
              <a:t>, </a:t>
            </a:r>
            <a:r>
              <a:rPr lang="ko-KR" altLang="en-US" dirty="0"/>
              <a:t>금융의 다양한 고객사에서 검증된 솔루션입니다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8C4E6F-B35E-4CBA-8116-C52F854BD35B}"/>
              </a:ext>
            </a:extLst>
          </p:cNvPr>
          <p:cNvGrpSpPr/>
          <p:nvPr/>
        </p:nvGrpSpPr>
        <p:grpSpPr>
          <a:xfrm>
            <a:off x="511730" y="1588969"/>
            <a:ext cx="11079079" cy="4650486"/>
            <a:chOff x="511730" y="1588969"/>
            <a:chExt cx="11079079" cy="46504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2E614AF-38F3-4000-9379-7082E3634F1F}"/>
                </a:ext>
              </a:extLst>
            </p:cNvPr>
            <p:cNvSpPr/>
            <p:nvPr/>
          </p:nvSpPr>
          <p:spPr>
            <a:xfrm>
              <a:off x="8931871" y="2011166"/>
              <a:ext cx="2658938" cy="4228289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35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D8D0297-B9A8-47B0-A029-ECC2D376C10F}"/>
                </a:ext>
              </a:extLst>
            </p:cNvPr>
            <p:cNvSpPr/>
            <p:nvPr/>
          </p:nvSpPr>
          <p:spPr>
            <a:xfrm>
              <a:off x="8923483" y="1595404"/>
              <a:ext cx="2667326" cy="399444"/>
            </a:xfrm>
            <a:prstGeom prst="rect">
              <a:avLst/>
            </a:prstGeom>
            <a:solidFill>
              <a:srgbClr val="00B33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공공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10" name="Picture 66">
              <a:extLst>
                <a:ext uri="{FF2B5EF4-FFF2-40B4-BE49-F238E27FC236}">
                  <a16:creationId xmlns:a16="http://schemas.microsoft.com/office/drawing/2014/main" id="{BCDEAD16-C82C-48B9-BDB2-3A52F8DBC0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1" t="55270" r="39310" b="15985"/>
            <a:stretch>
              <a:fillRect/>
            </a:stretch>
          </p:blipFill>
          <p:spPr bwMode="auto">
            <a:xfrm>
              <a:off x="2495409" y="3909539"/>
              <a:ext cx="622151" cy="333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0E1634-1CD3-401C-AC05-067A86EAF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7" t="25014" r="12867" b="17157"/>
            <a:stretch/>
          </p:blipFill>
          <p:spPr>
            <a:xfrm>
              <a:off x="4951132" y="5846056"/>
              <a:ext cx="1037059" cy="288306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D326D3E-E446-4F08-8188-7A128B222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50" r="36361" b="50073"/>
            <a:stretch/>
          </p:blipFill>
          <p:spPr>
            <a:xfrm>
              <a:off x="2169921" y="2686618"/>
              <a:ext cx="975590" cy="19943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92DBB65-DFAF-4D73-BC95-ED0C96517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4" t="29577" r="7292"/>
            <a:stretch/>
          </p:blipFill>
          <p:spPr>
            <a:xfrm>
              <a:off x="2144626" y="4371213"/>
              <a:ext cx="838336" cy="31321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DCED49D-765E-481F-BB31-4590BE3557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2" t="21639"/>
            <a:stretch/>
          </p:blipFill>
          <p:spPr>
            <a:xfrm>
              <a:off x="1481233" y="5811411"/>
              <a:ext cx="570860" cy="29210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F5261A5-B4E8-47F5-A3CC-FD370C26F9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37" t="66769"/>
            <a:stretch/>
          </p:blipFill>
          <p:spPr>
            <a:xfrm>
              <a:off x="6338923" y="3737455"/>
              <a:ext cx="1005345" cy="286006"/>
            </a:xfrm>
            <a:prstGeom prst="rect">
              <a:avLst/>
            </a:prstGeom>
          </p:spPr>
        </p:pic>
        <p:pic>
          <p:nvPicPr>
            <p:cNvPr id="16" name="Picture 2" descr="한독 영문 국문 CI">
              <a:extLst>
                <a:ext uri="{FF2B5EF4-FFF2-40B4-BE49-F238E27FC236}">
                  <a16:creationId xmlns:a16="http://schemas.microsoft.com/office/drawing/2014/main" id="{434F5AC3-9518-4FEC-BB86-679CCAED33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9" t="8315" r="43338"/>
            <a:stretch/>
          </p:blipFill>
          <p:spPr bwMode="auto">
            <a:xfrm>
              <a:off x="3535782" y="5227482"/>
              <a:ext cx="890661" cy="512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File:KT Logo.svg">
              <a:extLst>
                <a:ext uri="{FF2B5EF4-FFF2-40B4-BE49-F238E27FC236}">
                  <a16:creationId xmlns:a16="http://schemas.microsoft.com/office/drawing/2014/main" id="{D166AEFF-8569-4C80-9729-B500B7B8F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1549" y="2193814"/>
              <a:ext cx="386049" cy="343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한국투자캐피탈">
              <a:extLst>
                <a:ext uri="{FF2B5EF4-FFF2-40B4-BE49-F238E27FC236}">
                  <a16:creationId xmlns:a16="http://schemas.microsoft.com/office/drawing/2014/main" id="{2D12AC59-2608-4BA5-8656-5A94EA930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60" y="3467442"/>
              <a:ext cx="1458387" cy="183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한국재정정보원">
              <a:extLst>
                <a:ext uri="{FF2B5EF4-FFF2-40B4-BE49-F238E27FC236}">
                  <a16:creationId xmlns:a16="http://schemas.microsoft.com/office/drawing/2014/main" id="{DBC60DCD-8290-4D65-96F9-57950266D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4933" y="4073858"/>
              <a:ext cx="1417327" cy="341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0" descr="SAMSUNG BIOLOGICS">
              <a:extLst>
                <a:ext uri="{FF2B5EF4-FFF2-40B4-BE49-F238E27FC236}">
                  <a16:creationId xmlns:a16="http://schemas.microsoft.com/office/drawing/2014/main" id="{8C0B16DA-65DA-43B5-9340-D3FFDF73A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006" y="2900678"/>
              <a:ext cx="804313" cy="28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4165C67-D0ED-4814-B15C-82B1A3F0C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74008" y="5677875"/>
              <a:ext cx="793729" cy="43579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8983561-EB0D-44B9-86F9-903626769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47278" y="4212124"/>
              <a:ext cx="642491" cy="407931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3A1F353-A001-463B-9EA3-2E51E229C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883653" y="4420542"/>
              <a:ext cx="1670838" cy="323862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E992D4C-1820-4129-8E45-694A099A6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394338" y="5089031"/>
              <a:ext cx="1130076" cy="323862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411AC69-1824-4E60-AE84-6DFC090A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724794" y="5255507"/>
              <a:ext cx="927998" cy="471483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1DFA8C2-2653-494F-85BA-F20D1780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087365" y="4802380"/>
              <a:ext cx="703215" cy="404505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FF624912-0DFC-45B1-A6F8-E96A340D6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46900" y="5809658"/>
              <a:ext cx="677554" cy="28955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5F51223-E093-4234-8CD5-86F56E80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086272" y="5125403"/>
              <a:ext cx="1158350" cy="27280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78853A5-66C2-4163-909E-153BAA8D5492}"/>
                </a:ext>
              </a:extLst>
            </p:cNvPr>
            <p:cNvSpPr/>
            <p:nvPr/>
          </p:nvSpPr>
          <p:spPr>
            <a:xfrm>
              <a:off x="6123217" y="2004229"/>
              <a:ext cx="2658938" cy="4228289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35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9A5EA39-1BBA-459E-9838-26B273ACF5C9}"/>
                </a:ext>
              </a:extLst>
            </p:cNvPr>
            <p:cNvSpPr/>
            <p:nvPr/>
          </p:nvSpPr>
          <p:spPr>
            <a:xfrm>
              <a:off x="6114828" y="1596856"/>
              <a:ext cx="2667328" cy="399444"/>
            </a:xfrm>
            <a:prstGeom prst="rect">
              <a:avLst/>
            </a:prstGeom>
            <a:solidFill>
              <a:srgbClr val="00B33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통신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교육 외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9C37B5-64CB-46DD-9F77-A8F8EAF38B5C}"/>
                </a:ext>
              </a:extLst>
            </p:cNvPr>
            <p:cNvSpPr/>
            <p:nvPr/>
          </p:nvSpPr>
          <p:spPr>
            <a:xfrm>
              <a:off x="3329253" y="2004731"/>
              <a:ext cx="2658938" cy="4228289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35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43BD66A-9BAB-4347-B58F-A3B333EE813A}"/>
                </a:ext>
              </a:extLst>
            </p:cNvPr>
            <p:cNvSpPr/>
            <p:nvPr/>
          </p:nvSpPr>
          <p:spPr>
            <a:xfrm>
              <a:off x="3329254" y="1588969"/>
              <a:ext cx="2658938" cy="399444"/>
            </a:xfrm>
            <a:prstGeom prst="rect">
              <a:avLst/>
            </a:prstGeom>
            <a:solidFill>
              <a:srgbClr val="00B33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제조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9599DDB-AC13-40F2-9980-1D3F110EF40C}"/>
                </a:ext>
              </a:extLst>
            </p:cNvPr>
            <p:cNvSpPr/>
            <p:nvPr/>
          </p:nvSpPr>
          <p:spPr>
            <a:xfrm>
              <a:off x="520117" y="2004731"/>
              <a:ext cx="2658938" cy="4228289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35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57A7B53-5843-4D6A-98FB-93CBF5E1FC8A}"/>
                </a:ext>
              </a:extLst>
            </p:cNvPr>
            <p:cNvSpPr/>
            <p:nvPr/>
          </p:nvSpPr>
          <p:spPr>
            <a:xfrm>
              <a:off x="511730" y="1588969"/>
              <a:ext cx="2667325" cy="399444"/>
            </a:xfrm>
            <a:prstGeom prst="rect">
              <a:avLst/>
            </a:prstGeom>
            <a:solidFill>
              <a:srgbClr val="00B336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금융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solidFill>
                    <a:schemeClr val="bg1"/>
                  </a:solidFill>
                  <a:latin typeface="+mn-ea"/>
                </a:rPr>
                <a:t>유통</a:t>
              </a:r>
              <a:endParaRPr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442140A0-DFAB-458C-9D0C-A24BA073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64756" y="2111446"/>
              <a:ext cx="1560730" cy="344577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77F2475-A9EF-41FC-8BC7-CCE8708E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1191" y="4326621"/>
              <a:ext cx="1458387" cy="37704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2A7C8D2-8EDC-4468-8855-8C75EC9D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800104" y="2162705"/>
              <a:ext cx="788433" cy="43751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475C41D9-2D31-4127-BF95-EA57DD2B3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451002" y="4198784"/>
              <a:ext cx="933087" cy="47394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A3747CE8-636E-4334-BAA3-6B4AB9F1C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669389" y="2107737"/>
              <a:ext cx="785478" cy="771452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34B7750-2386-40E3-84CB-86EA1C7E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8989404" y="2134332"/>
              <a:ext cx="1653536" cy="36103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78475EF7-E69F-4BBD-B39A-8B7360B1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976498" y="5862901"/>
              <a:ext cx="1845159" cy="340088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029A3C1-9D83-4B23-B1D5-704095F5A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109685" y="5688101"/>
              <a:ext cx="1530575" cy="36624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2A455073-8034-4013-A416-3B11D4DB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010431" y="5553636"/>
              <a:ext cx="1506333" cy="272800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05B7CD1-FA27-4157-8847-DD9757B7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978351" y="2497904"/>
              <a:ext cx="1661065" cy="471168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724ABFB-4083-471A-B637-2D88569A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057625" y="3010704"/>
              <a:ext cx="1070237" cy="31477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4E1BAAA-B9FE-44E6-BA47-F8E70EBEA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354328" y="5785517"/>
              <a:ext cx="1622092" cy="409385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21F0C1A-2A69-412B-8EB5-DDC829DA3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681241" y="2855264"/>
              <a:ext cx="1015104" cy="35951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5AE5C5F-C3FA-4E1D-ACE0-CF43015A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6236407" y="2812274"/>
              <a:ext cx="1223623" cy="368403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82F4050-F0F9-44C7-88BF-7BB97B34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535705" y="3229814"/>
              <a:ext cx="1223624" cy="42218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5858981-DB3B-4CFC-9C55-12E3C1897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710710" y="3343726"/>
              <a:ext cx="1204965" cy="3588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FD2BD35-9839-4DDD-B8F7-BDE6A2037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448289" y="4625794"/>
              <a:ext cx="1273375" cy="46450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B26459D-8758-4F1B-B901-35BDA797D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223059" y="4669936"/>
              <a:ext cx="1125388" cy="443066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449E3A0-F8D0-44CB-94B5-CF64B1E1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3409251" y="4754606"/>
              <a:ext cx="1282132" cy="378065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F3076921-AB74-4586-A692-4C0128A99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330034" y="2014823"/>
              <a:ext cx="784900" cy="54672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689D49A-B844-465C-8C58-ECDE6D55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24259" y="3010552"/>
              <a:ext cx="1065444" cy="288105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F836C19-788A-4A34-8E60-6354D9D99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093763" y="5131842"/>
              <a:ext cx="1350763" cy="436006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A003F6-85D0-4B21-AE35-BE7465BE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592153" y="5270967"/>
              <a:ext cx="1237355" cy="304580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58438CA5-CB12-4E0C-889D-B79E24A37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5216185" y="4157485"/>
              <a:ext cx="658221" cy="501214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37934DB-D214-484D-BD27-D2679428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89253" y="5584305"/>
              <a:ext cx="955441" cy="3560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9137182-5EE1-4F1E-B8BE-AE4076BE7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589253" y="2987616"/>
              <a:ext cx="853493" cy="547617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E361264-76CA-4DA0-B759-BA638E04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3433230" y="3739228"/>
              <a:ext cx="1004548" cy="394644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942B3AB-51B5-4B0C-A4DB-54B81FCD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9024673" y="3035467"/>
              <a:ext cx="1319868" cy="371213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F19533ED-3E0A-44BA-949A-B47DDF4B3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9052617" y="3479482"/>
              <a:ext cx="1308256" cy="405483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D9A2552-299F-4F2E-88D2-E092C12BF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6299961" y="5372777"/>
              <a:ext cx="677555" cy="689123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50E050EB-B3F6-4A9D-AC97-F3E38AB64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3433230" y="3310741"/>
              <a:ext cx="1204964" cy="39024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A7211A1C-A1AD-4D7F-8CE3-711A3298C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798238" y="4764285"/>
              <a:ext cx="947975" cy="410588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2061B0D-3D0B-41C2-BD5F-72D4D8D9F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0481619" y="3731568"/>
              <a:ext cx="1074491" cy="292500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5524D84A-8CC4-47E9-BA14-1299753F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2196192" y="3434927"/>
              <a:ext cx="918742" cy="340087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1A4236B9-3D4F-41A6-B8E8-674D7F9E4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9034871" y="4693352"/>
              <a:ext cx="1561139" cy="365221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9B73B1D-0F8F-4447-956A-D42E2A35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6204544" y="3260959"/>
              <a:ext cx="1326028" cy="286006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37C793FF-8B2C-432B-8B60-15975F2F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7480074" y="3659676"/>
              <a:ext cx="918435" cy="425511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DB962448-288D-494C-A353-DAC07F26B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7499708" y="2787437"/>
              <a:ext cx="1184097" cy="341932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D46017FA-10C9-43A7-A2B3-625C12E3F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6318262" y="4067888"/>
              <a:ext cx="1069536" cy="557621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67A8CA1-763A-4C81-83C0-363C32CDF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673135" y="2210765"/>
              <a:ext cx="1051686" cy="366317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A7A2EFF-5C12-420D-B35A-E9B37C4EF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7568101" y="4167351"/>
              <a:ext cx="811000" cy="319082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8CB308A3-E95F-45BA-A6F7-B3485C31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1894242" y="5268485"/>
              <a:ext cx="1127205" cy="281801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4CB3E0C0-129E-4C15-B14B-1B1FDEE69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601191" y="4821346"/>
              <a:ext cx="1237355" cy="36558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B341BB2A-ECC1-47A6-BA18-1FF85D864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75281" y="2570502"/>
              <a:ext cx="1589762" cy="326105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3665DF4C-1FF4-48E1-BFBE-40391FB53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5098478" y="2107006"/>
              <a:ext cx="772123" cy="562547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AE5FD653-1214-452E-ADD9-D6423F075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4272515" y="2091106"/>
              <a:ext cx="735349" cy="601119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72A84673-C82C-4D11-BA5F-C8C6024F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3510658" y="2064025"/>
              <a:ext cx="704523" cy="628200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101ACC1A-7B67-4FDD-B6A3-8065C8D60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559468" y="3809156"/>
              <a:ext cx="1910923" cy="414539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E4AB94AE-53DF-48DD-B64A-EB1287127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4552658" y="3763710"/>
              <a:ext cx="810066" cy="370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25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6BBE-7C5B-4742-B8A6-0C5B2242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클라우드의 최적 백업 솔루션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E34709-A992-490A-98C7-DC4D2D717B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00" y="1080000"/>
            <a:ext cx="10800000" cy="1080000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백업의 모든 플랫폼과 시나리오를 지원하는 유일한 통합 백업 솔루션입니다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E352D-3C49-44A2-8D97-EF001E753F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446955"/>
            <a:ext cx="11520000" cy="978555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베리타스는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백업을 위해 </a:t>
            </a:r>
            <a:r>
              <a:rPr lang="en-US" altLang="ko-KR" dirty="0"/>
              <a:t>VSR </a:t>
            </a:r>
            <a:r>
              <a:rPr lang="ko-KR" altLang="en-US" dirty="0"/>
              <a:t>제품을 보유하고 있으나 윈도우에서만 사용 가능</a:t>
            </a:r>
            <a:r>
              <a:rPr lang="en-US" altLang="ko-KR" dirty="0"/>
              <a:t>. </a:t>
            </a:r>
            <a:r>
              <a:rPr lang="ko-KR" altLang="en-US" dirty="0" err="1"/>
              <a:t>리눅스용</a:t>
            </a:r>
            <a:r>
              <a:rPr lang="ko-KR" altLang="en-US" dirty="0"/>
              <a:t> 제품도 있으나 호환성과 기능이 상당히 떨어짐</a:t>
            </a:r>
            <a:r>
              <a:rPr lang="en-US" altLang="ko-KR" dirty="0"/>
              <a:t>. </a:t>
            </a:r>
            <a:r>
              <a:rPr lang="ko-KR" altLang="en-US" dirty="0"/>
              <a:t>유닉스에 대한 부분은 솔루션 없음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EMC</a:t>
            </a:r>
            <a:r>
              <a:rPr lang="ko-KR" altLang="en-US" dirty="0"/>
              <a:t>는 자체적으로 </a:t>
            </a:r>
            <a:r>
              <a:rPr lang="en-US" altLang="ko-KR" dirty="0"/>
              <a:t>OS </a:t>
            </a:r>
            <a:r>
              <a:rPr lang="ko-KR" altLang="en-US" dirty="0"/>
              <a:t>백업 솔루션이 없으며 </a:t>
            </a:r>
            <a:r>
              <a:rPr lang="en-US" altLang="ko-KR" dirty="0"/>
              <a:t>Networker/Avamar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File </a:t>
            </a:r>
            <a:r>
              <a:rPr lang="ko-KR" altLang="en-US" dirty="0" err="1"/>
              <a:t>백업까지만</a:t>
            </a:r>
            <a:r>
              <a:rPr lang="ko-KR" altLang="en-US" dirty="0"/>
              <a:t> 가능</a:t>
            </a:r>
            <a:r>
              <a:rPr lang="en-US" altLang="ko-KR" dirty="0"/>
              <a:t>. OS </a:t>
            </a:r>
            <a:r>
              <a:rPr lang="ko-KR" altLang="en-US" dirty="0"/>
              <a:t>백업을 위해서는 별도의 전문 솔루션을 </a:t>
            </a:r>
            <a:r>
              <a:rPr lang="ko-KR" altLang="en-US" dirty="0" err="1"/>
              <a:t>구매해야함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컴볼트는</a:t>
            </a:r>
            <a:r>
              <a:rPr lang="ko-KR" altLang="en-US" dirty="0"/>
              <a:t> 유닉스와 윈도우를 지원하는 </a:t>
            </a:r>
            <a:r>
              <a:rPr lang="en-US" altLang="ko-KR" dirty="0"/>
              <a:t>OS </a:t>
            </a:r>
            <a:r>
              <a:rPr lang="ko-KR" altLang="en-US" dirty="0"/>
              <a:t>백업 기능이 제품 포트폴리오에 있기는 하나 제품에 이슈가 많아서 도입사례가 거의 없음</a:t>
            </a:r>
            <a:r>
              <a:rPr lang="en-US" altLang="ko-KR" dirty="0"/>
              <a:t>. OS</a:t>
            </a:r>
            <a:r>
              <a:rPr lang="ko-KR" altLang="en-US" dirty="0"/>
              <a:t> 백업을 위해서는 별도의 전문 솔루션을 </a:t>
            </a:r>
            <a:r>
              <a:rPr lang="ko-KR" altLang="en-US" dirty="0" err="1"/>
              <a:t>구매해야함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빔 소프트웨어는 </a:t>
            </a:r>
            <a:r>
              <a:rPr lang="en-US" altLang="ko-KR" dirty="0"/>
              <a:t>DB, File, OS </a:t>
            </a:r>
            <a:r>
              <a:rPr lang="ko-KR" altLang="en-US" dirty="0"/>
              <a:t>백업의 모든 영역에 대해서 유닉스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윈도우를 지원함</a:t>
            </a:r>
            <a:r>
              <a:rPr lang="en-US" altLang="ko-KR" dirty="0"/>
              <a:t>. </a:t>
            </a:r>
            <a:r>
              <a:rPr lang="ko-KR" altLang="en-US" dirty="0"/>
              <a:t>하나의 에이전트</a:t>
            </a:r>
            <a:r>
              <a:rPr lang="en-US" altLang="ko-KR" dirty="0"/>
              <a:t>,</a:t>
            </a:r>
            <a:r>
              <a:rPr lang="ko-KR" altLang="en-US" dirty="0"/>
              <a:t> 한번의 백업으로 </a:t>
            </a:r>
            <a:r>
              <a:rPr lang="en-US" altLang="ko-KR" dirty="0"/>
              <a:t>DB, File, OS</a:t>
            </a:r>
            <a:r>
              <a:rPr lang="ko-KR" altLang="en-US" dirty="0"/>
              <a:t>의 다양한 복구 시나리오 가능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아크로니스는</a:t>
            </a:r>
            <a:r>
              <a:rPr lang="ko-KR" altLang="en-US" dirty="0"/>
              <a:t> 유닉스 백업 지원 제품이 없음</a:t>
            </a:r>
            <a:r>
              <a:rPr lang="en-US" altLang="ko-KR" dirty="0"/>
              <a:t>. </a:t>
            </a:r>
            <a:r>
              <a:rPr lang="ko-KR" altLang="en-US" dirty="0"/>
              <a:t>윈도우 </a:t>
            </a:r>
            <a:r>
              <a:rPr lang="en-US" altLang="ko-KR" dirty="0"/>
              <a:t>OS </a:t>
            </a:r>
            <a:r>
              <a:rPr lang="ko-KR" altLang="en-US" dirty="0"/>
              <a:t>백업과 일부 리눅스</a:t>
            </a:r>
            <a:r>
              <a:rPr lang="en-US" altLang="ko-KR" dirty="0"/>
              <a:t> OS </a:t>
            </a:r>
            <a:r>
              <a:rPr lang="ko-KR" altLang="en-US" dirty="0"/>
              <a:t>백업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x86 </a:t>
            </a:r>
            <a:r>
              <a:rPr lang="ko-KR" altLang="en-US" dirty="0"/>
              <a:t>가상화만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아크서브는</a:t>
            </a:r>
            <a:r>
              <a:rPr lang="ko-KR" altLang="en-US" dirty="0"/>
              <a:t> 유닉스 백업 지원 제품이 없음</a:t>
            </a:r>
            <a:r>
              <a:rPr lang="en-US" altLang="ko-KR" dirty="0"/>
              <a:t>. </a:t>
            </a:r>
            <a:r>
              <a:rPr lang="ko-KR" altLang="en-US" dirty="0"/>
              <a:t>윈도우 </a:t>
            </a:r>
            <a:r>
              <a:rPr lang="en-US" altLang="ko-KR" dirty="0"/>
              <a:t>OS </a:t>
            </a:r>
            <a:r>
              <a:rPr lang="ko-KR" altLang="en-US" dirty="0"/>
              <a:t>백업과 일부 리눅스 </a:t>
            </a:r>
            <a:r>
              <a:rPr lang="en-US" altLang="ko-KR" dirty="0"/>
              <a:t>OS </a:t>
            </a:r>
            <a:r>
              <a:rPr lang="ko-KR" altLang="en-US" dirty="0"/>
              <a:t>백업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x86 </a:t>
            </a:r>
            <a:r>
              <a:rPr lang="ko-KR" altLang="en-US" dirty="0"/>
              <a:t>가상화만 지원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8B59D0-7CDA-4D9E-A92B-4BABD0A4F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04480"/>
              </p:ext>
            </p:extLst>
          </p:nvPr>
        </p:nvGraphicFramePr>
        <p:xfrm>
          <a:off x="625645" y="1780452"/>
          <a:ext cx="11000299" cy="340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383">
                  <a:extLst>
                    <a:ext uri="{9D8B030D-6E8A-4147-A177-3AD203B41FA5}">
                      <a16:colId xmlns:a16="http://schemas.microsoft.com/office/drawing/2014/main" val="2824655038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3956535246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2676189111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1496532975"/>
                    </a:ext>
                  </a:extLst>
                </a:gridCol>
                <a:gridCol w="1833384">
                  <a:extLst>
                    <a:ext uri="{9D8B030D-6E8A-4147-A177-3AD203B41FA5}">
                      <a16:colId xmlns:a16="http://schemas.microsoft.com/office/drawing/2014/main" val="3329626605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697023240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벤더사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온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프레미스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프라이빗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퍼블릭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클라우드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91573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VMware, Hyper-V, AHV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04417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베리타스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Netbackup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95202"/>
                  </a:ext>
                </a:extLst>
              </a:tr>
              <a:tr h="47726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Networker 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Avamar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4850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컴볼트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Simpana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9334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Software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Backup &amp; Recovery</a:t>
                      </a:r>
                      <a:r>
                        <a:rPr lang="en-US" altLang="ko-KR" sz="1600" b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물리환경에서 클라우드까지 전 영역 통합 지원</a:t>
                      </a:r>
                      <a:endParaRPr lang="ko-KR" altLang="en-US" sz="1600" b="1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0457355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아크로니스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0417793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아크서브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8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055464"/>
      </p:ext>
    </p:extLst>
  </p:cSld>
  <p:clrMapOvr>
    <a:masterClrMapping/>
  </p:clrMapOvr>
</p:sld>
</file>

<file path=ppt/theme/theme1.xml><?xml version="1.0" encoding="utf-8"?>
<a:theme xmlns:a="http://schemas.openxmlformats.org/drawingml/2006/main" name="업가드 마스터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</a:spPr>
      <a:bodyPr rtlCol="0" anchor="ctr"/>
      <a:lstStyle>
        <a:defPPr algn="ctr" latinLnBrk="0">
          <a:spcAft>
            <a:spcPts val="200"/>
          </a:spcAft>
          <a:defRPr sz="11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latinLnBrk="0">
          <a:spcAft>
            <a:spcPts val="200"/>
          </a:spcAft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eam - Presentation Templates - 2018-10-28.potx" id="{36790183-BDF9-4727-90E8-090172F590A8}" vid="{805A49EF-4FD0-4EEC-972B-7943D78FBA0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8B1C29-982A-42F2-AA01-8235C43F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3E9D57E-C71F-44C3-8C84-C23BB6F7D421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B7A0D5F-0A41-40BB-8403-1C9CA80C51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- 2018-10-28</Template>
  <TotalTime>0</TotalTime>
  <Words>2126</Words>
  <Application>Microsoft Office PowerPoint</Application>
  <PresentationFormat>와이드스크린</PresentationFormat>
  <Paragraphs>442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Tahoma</vt:lpstr>
      <vt:lpstr>Wingdings</vt:lpstr>
      <vt:lpstr>맑은 고딕</vt:lpstr>
      <vt:lpstr>업가드 마스터 슬라이드</vt:lpstr>
      <vt:lpstr>PowerPoint 프레젠테이션</vt:lpstr>
      <vt:lpstr>빔 회사 소개</vt:lpstr>
      <vt:lpstr>글로벌 톱 브랜드 데이터 관리 솔루션</vt:lpstr>
      <vt:lpstr>제 3기관 평가</vt:lpstr>
      <vt:lpstr>하이브리드 클라우드 시대의 도래</vt:lpstr>
      <vt:lpstr>요약</vt:lpstr>
      <vt:lpstr>글로벌 레퍼런스</vt:lpstr>
      <vt:lpstr>국내 레프런스</vt:lpstr>
      <vt:lpstr>하이브리드 클라우드의 최적 백업 솔루션</vt:lpstr>
      <vt:lpstr>하이브리드 클라우드 최적 백업 솔루션 – 2/3</vt:lpstr>
      <vt:lpstr>가상환경(VMware, Hyper-V) 서비스 보호를 위한 가장 진보한 백업 솔루션</vt:lpstr>
      <vt:lpstr>x86 환경(물리서버, Citrix, RHEV, KVM 등) 서비스 보호를 위한 가장 진보한 백업 솔루션</vt:lpstr>
      <vt:lpstr>경쟁 회사 비교 자료</vt:lpstr>
      <vt:lpstr>기술적 경제적 우위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2018-11-15T05:55:09Z</dcterms:created>
  <dcterms:modified xsi:type="dcterms:W3CDTF">2019-07-25T23:17:10Z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