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53" r:id="rId3"/>
    <p:sldId id="425" r:id="rId4"/>
    <p:sldId id="360" r:id="rId5"/>
    <p:sldId id="426" r:id="rId6"/>
    <p:sldId id="357" r:id="rId7"/>
    <p:sldId id="359" r:id="rId8"/>
    <p:sldId id="355" r:id="rId9"/>
    <p:sldId id="427" r:id="rId10"/>
    <p:sldId id="351" r:id="rId11"/>
    <p:sldId id="429" r:id="rId12"/>
    <p:sldId id="35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2ED"/>
    <a:srgbClr val="00B388"/>
    <a:srgbClr val="EF8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07D53-9569-49F8-BB4F-7C8F94209771}" v="89" dt="2020-11-19T07:07:56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un Shin" userId="f006cbaf-5ce9-4997-9cc0-14bf25afbe96" providerId="ADAL" clId="{CD640858-C4B1-45F1-8689-AEA3C4D9E225}"/>
    <pc:docChg chg="undo modSld">
      <pc:chgData name="Dongun Shin" userId="f006cbaf-5ce9-4997-9cc0-14bf25afbe96" providerId="ADAL" clId="{CD640858-C4B1-45F1-8689-AEA3C4D9E225}" dt="2020-11-19T07:08:26.032" v="258" actId="1035"/>
      <pc:docMkLst>
        <pc:docMk/>
      </pc:docMkLst>
      <pc:sldChg chg="addSp modSp">
        <pc:chgData name="Dongun Shin" userId="f006cbaf-5ce9-4997-9cc0-14bf25afbe96" providerId="ADAL" clId="{CD640858-C4B1-45F1-8689-AEA3C4D9E225}" dt="2020-11-19T07:08:26.032" v="258" actId="1035"/>
        <pc:sldMkLst>
          <pc:docMk/>
          <pc:sldMk cId="2598453933" sldId="429"/>
        </pc:sldMkLst>
        <pc:spChg chg="add mod">
          <ac:chgData name="Dongun Shin" userId="f006cbaf-5ce9-4997-9cc0-14bf25afbe96" providerId="ADAL" clId="{CD640858-C4B1-45F1-8689-AEA3C4D9E225}" dt="2020-11-19T07:08:26.032" v="258" actId="1035"/>
          <ac:spMkLst>
            <pc:docMk/>
            <pc:sldMk cId="2598453933" sldId="429"/>
            <ac:spMk id="6" creationId="{475410F1-032D-4CDF-9084-1195A7C49250}"/>
          </ac:spMkLst>
        </pc:spChg>
        <pc:graphicFrameChg chg="mod modGraphic">
          <ac:chgData name="Dongun Shin" userId="f006cbaf-5ce9-4997-9cc0-14bf25afbe96" providerId="ADAL" clId="{CD640858-C4B1-45F1-8689-AEA3C4D9E225}" dt="2020-11-19T07:07:07.137" v="205" actId="14100"/>
          <ac:graphicFrameMkLst>
            <pc:docMk/>
            <pc:sldMk cId="2598453933" sldId="429"/>
            <ac:graphicFrameMk id="5" creationId="{4B1676E9-68CB-4C3D-AC49-BB85F587386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.Korea@veeam.com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Channels.Korea@veeam.com" TargetMode="External"/><Relationship Id="rId4" Type="http://schemas.openxmlformats.org/officeDocument/2006/relationships/hyperlink" Target="mailto:SEs.Korea@veeam.com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>
            <a:extLst>
              <a:ext uri="{FF2B5EF4-FFF2-40B4-BE49-F238E27FC236}">
                <a16:creationId xmlns:a16="http://schemas.microsoft.com/office/drawing/2014/main" id="{E00CA6ED-F1D8-49DF-8C1A-F4B6C6F15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-48637"/>
            <a:ext cx="12190720" cy="5651770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8126" y="1268474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4317" y="3900120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806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F845FE-0EAE-4C27-A34D-0A16FCA69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" name="Picture 2" descr="Image result for veeam logo">
            <a:extLst>
              <a:ext uri="{FF2B5EF4-FFF2-40B4-BE49-F238E27FC236}">
                <a16:creationId xmlns:a16="http://schemas.microsoft.com/office/drawing/2014/main" id="{68BFC7DC-0D3C-49D1-A933-7A44F6F222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0DECCD-DF87-41EC-A1C7-833DD0070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F6DA78-2507-4960-9FE5-296430C89432}"/>
              </a:ext>
            </a:extLst>
          </p:cNvPr>
          <p:cNvCxnSpPr/>
          <p:nvPr userDrawn="1"/>
        </p:nvCxnSpPr>
        <p:spPr>
          <a:xfrm>
            <a:off x="359923" y="2908570"/>
            <a:ext cx="11215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62254C5-4CBB-4EF2-8653-F7DD8CDC1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894950"/>
            <a:ext cx="5400000" cy="159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4CE766-54F1-44E6-B28C-8D892FF303F6}"/>
              </a:ext>
            </a:extLst>
          </p:cNvPr>
          <p:cNvSpPr txBox="1"/>
          <p:nvPr userDrawn="1"/>
        </p:nvSpPr>
        <p:spPr>
          <a:xfrm>
            <a:off x="6410528" y="4543458"/>
            <a:ext cx="5165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13494</a:t>
            </a:r>
            <a:r>
              <a:rPr lang="ko-KR" altLang="en-US" dirty="0"/>
              <a:t> 경기도 성남시 분당구 </a:t>
            </a:r>
            <a:r>
              <a:rPr lang="ko-KR" altLang="en-US" dirty="0" err="1"/>
              <a:t>판교역로</a:t>
            </a:r>
            <a:r>
              <a:rPr lang="ko-KR" altLang="en-US" dirty="0"/>
              <a:t> </a:t>
            </a:r>
            <a:r>
              <a:rPr lang="en-US" altLang="ko-KR" dirty="0"/>
              <a:t>231,</a:t>
            </a:r>
          </a:p>
          <a:p>
            <a:r>
              <a:rPr lang="en-US" altLang="ko-KR" dirty="0"/>
              <a:t>H</a:t>
            </a:r>
            <a:r>
              <a:rPr lang="ko-KR" altLang="en-US" dirty="0"/>
              <a:t>스퀘어 </a:t>
            </a:r>
            <a:r>
              <a:rPr lang="en-US" altLang="ko-KR" dirty="0"/>
              <a:t>S</a:t>
            </a:r>
            <a:r>
              <a:rPr lang="ko-KR" altLang="en-US" dirty="0"/>
              <a:t>동 </a:t>
            </a:r>
            <a:r>
              <a:rPr lang="en-US" altLang="ko-KR" dirty="0"/>
              <a:t>906</a:t>
            </a:r>
            <a:r>
              <a:rPr lang="ko-KR" altLang="en-US" dirty="0"/>
              <a:t>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영업팀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Sales.Korea@veeam.com</a:t>
            </a:r>
            <a:endParaRPr lang="en-US" altLang="ko-KR" dirty="0"/>
          </a:p>
          <a:p>
            <a:r>
              <a:rPr lang="ko-KR" altLang="en-US" dirty="0"/>
              <a:t>기술팀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SEs.Korea@veeam.com</a:t>
            </a:r>
            <a:endParaRPr lang="en-US" altLang="ko-KR" dirty="0"/>
          </a:p>
          <a:p>
            <a:r>
              <a:rPr lang="ko-KR" altLang="en-US" dirty="0" err="1"/>
              <a:t>채널팀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Channels.Korea@veeam.com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66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슬라이드 제목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fld id="{35E10A36-61A7-43CA-9030-8C625AA7898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4D69B2B0-45C3-4709-820F-8E54D2BBE8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400000" cy="360362"/>
          </a:xfrm>
          <a:prstGeom prst="rect">
            <a:avLst/>
          </a:prstGeom>
        </p:spPr>
        <p:txBody>
          <a:bodyPr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034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D190E4-9BCF-4D0A-A0EF-C9EBD86E00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"/>
            <a:ext cx="12191999" cy="6871061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21811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r="6331" b="1997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" t="1" r="-7" b="337"/>
          <a:stretch/>
        </p:blipFill>
        <p:spPr bwMode="auto">
          <a:xfrm>
            <a:off x="0" y="-7200"/>
            <a:ext cx="12192000" cy="68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" t="1" r="-7" b="337"/>
          <a:stretch/>
        </p:blipFill>
        <p:spPr bwMode="auto">
          <a:xfrm>
            <a:off x="0" y="-7200"/>
            <a:ext cx="12192000" cy="687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41B3480-F675-42AA-A9CD-C1F9DAC34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7703E6-3262-4FF1-888E-9BE977D4A248}"/>
              </a:ext>
            </a:extLst>
          </p:cNvPr>
          <p:cNvSpPr/>
          <p:nvPr userDrawn="1"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rgbClr val="00B336"/>
          </a:solidFill>
          <a:ln>
            <a:solidFill>
              <a:srgbClr val="7B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739219" y="6518829"/>
            <a:ext cx="2903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6" descr="Image result for veeam logo">
            <a:extLst>
              <a:ext uri="{FF2B5EF4-FFF2-40B4-BE49-F238E27FC236}">
                <a16:creationId xmlns:a16="http://schemas.microsoft.com/office/drawing/2014/main" id="{4F6AD2A7-6D1F-4C46-ACC8-A0EBA80DCC3B}"/>
              </a:ext>
            </a:extLst>
          </p:cNvPr>
          <p:cNvPicPr>
            <a:picLocks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1915"/>
          <a:stretch/>
        </p:blipFill>
        <p:spPr bwMode="auto">
          <a:xfrm>
            <a:off x="10995468" y="6547206"/>
            <a:ext cx="900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A09EFF-8D1A-45B4-994A-D8439E877931}"/>
              </a:ext>
            </a:extLst>
          </p:cNvPr>
          <p:cNvPicPr>
            <a:picLocks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13248"/>
            <a:ext cx="90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4" r:id="rId7"/>
    <p:sldLayoutId id="2147483657" r:id="rId8"/>
    <p:sldLayoutId id="2147483653" r:id="rId9"/>
    <p:sldLayoutId id="2147483656" r:id="rId10"/>
    <p:sldLayoutId id="2147483652" r:id="rId11"/>
    <p:sldLayoutId id="2147483655" r:id="rId12"/>
    <p:sldLayoutId id="2147483658" r:id="rId13"/>
    <p:sldLayoutId id="2147483659" r:id="rId14"/>
    <p:sldLayoutId id="2147483663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tas.com/content/support/en_US/doc/140865876-140865884-0/v141085790-140865884" TargetMode="External"/><Relationship Id="rId2" Type="http://schemas.openxmlformats.org/officeDocument/2006/relationships/hyperlink" Target="https://www.veritas.com/support/en_US/doc/109268087-132539595-0/v109268196-132539595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451research.com/images/Marketing/press_releases/Pre_Re-Invent_2018_press_release_final_11_22.pdf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11" Type="http://schemas.openxmlformats.org/officeDocument/2006/relationships/image" Target="../media/image23.svg"/><Relationship Id="rId5" Type="http://schemas.openxmlformats.org/officeDocument/2006/relationships/image" Target="../media/image18.sv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8.sv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11" Type="http://schemas.openxmlformats.org/officeDocument/2006/relationships/image" Target="../media/image17.png"/><Relationship Id="rId5" Type="http://schemas.openxmlformats.org/officeDocument/2006/relationships/image" Target="../media/image29.png"/><Relationship Id="rId10" Type="http://schemas.openxmlformats.org/officeDocument/2006/relationships/image" Target="../media/image16.svg"/><Relationship Id="rId4" Type="http://schemas.openxmlformats.org/officeDocument/2006/relationships/image" Target="../media/image28.sv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svg"/><Relationship Id="rId3" Type="http://schemas.openxmlformats.org/officeDocument/2006/relationships/image" Target="../media/image35.emf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6.svg"/><Relationship Id="rId2" Type="http://schemas.openxmlformats.org/officeDocument/2006/relationships/image" Target="../media/image34.emf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sv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5" Type="http://schemas.openxmlformats.org/officeDocument/2006/relationships/image" Target="../media/image16.svg"/><Relationship Id="rId10" Type="http://schemas.openxmlformats.org/officeDocument/2006/relationships/image" Target="../media/image41.png"/><Relationship Id="rId4" Type="http://schemas.openxmlformats.org/officeDocument/2006/relationships/image" Target="../media/image30.emf"/><Relationship Id="rId9" Type="http://schemas.openxmlformats.org/officeDocument/2006/relationships/image" Target="../media/image4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88E5F07-6FC2-42BF-91F4-2818C15FCA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sz="3000" dirty="0"/>
          </a:p>
          <a:p>
            <a:r>
              <a:rPr lang="ko-KR" altLang="en-US" sz="3000" dirty="0">
                <a:solidFill>
                  <a:srgbClr val="00B050"/>
                </a:solidFill>
              </a:rPr>
              <a:t>하이브리드 클라우드 환경에서의</a:t>
            </a:r>
            <a:endParaRPr lang="en-US" altLang="ko-KR" sz="3000" dirty="0">
              <a:solidFill>
                <a:srgbClr val="00B050"/>
              </a:solidFill>
            </a:endParaRPr>
          </a:p>
          <a:p>
            <a:r>
              <a:rPr lang="ko-KR" altLang="en-US" sz="2000" dirty="0"/>
              <a:t>빔 솔루션 </a:t>
            </a:r>
            <a:r>
              <a:rPr lang="en-US" altLang="ko-KR" sz="2000" dirty="0"/>
              <a:t>vs. </a:t>
            </a:r>
            <a:r>
              <a:rPr lang="ko-KR" altLang="en-US" sz="2000" dirty="0" err="1"/>
              <a:t>레거시</a:t>
            </a:r>
            <a:r>
              <a:rPr lang="ko-KR" altLang="en-US" sz="2000" dirty="0"/>
              <a:t> </a:t>
            </a:r>
            <a:r>
              <a:rPr lang="en-US" altLang="ko-KR" sz="2000" dirty="0"/>
              <a:t>V</a:t>
            </a:r>
            <a:r>
              <a:rPr lang="ko-KR" altLang="en-US" sz="2000" dirty="0"/>
              <a:t>사 </a:t>
            </a:r>
            <a:r>
              <a:rPr lang="en-US" altLang="ko-KR" sz="2000" dirty="0"/>
              <a:t>N</a:t>
            </a:r>
            <a:r>
              <a:rPr lang="ko-KR" altLang="en-US" sz="2000" dirty="0"/>
              <a:t>제품 비교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A7F265-7F49-43E7-99FC-FECDA035FD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6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2DF1C102-3E43-4C00-A2BE-E682D1A7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소프트웨어 </a:t>
            </a:r>
            <a:r>
              <a:rPr lang="en-US" altLang="ko-KR" dirty="0"/>
              <a:t>vs. </a:t>
            </a:r>
            <a:r>
              <a:rPr lang="ko-KR" altLang="en-US" dirty="0"/>
              <a:t>다른 </a:t>
            </a:r>
            <a:r>
              <a:rPr lang="en-US" altLang="ko-KR" dirty="0"/>
              <a:t>V</a:t>
            </a:r>
            <a:r>
              <a:rPr lang="ko-KR" altLang="en-US" dirty="0"/>
              <a:t>사 </a:t>
            </a:r>
            <a:r>
              <a:rPr lang="en-US" altLang="ko-KR" dirty="0"/>
              <a:t>N</a:t>
            </a:r>
            <a:r>
              <a:rPr lang="ko-KR" altLang="en-US" dirty="0"/>
              <a:t>제품 </a:t>
            </a:r>
            <a:r>
              <a:rPr lang="en-US" altLang="ko-KR" dirty="0"/>
              <a:t>– </a:t>
            </a:r>
            <a:r>
              <a:rPr lang="ko-KR" altLang="en-US" dirty="0"/>
              <a:t>소프트웨어 기능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9E80763-2C86-4D33-8429-B7B24A1BF7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FFDAD42-54AF-4ECF-99E0-CEE69646D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66908"/>
              </p:ext>
            </p:extLst>
          </p:nvPr>
        </p:nvGraphicFramePr>
        <p:xfrm>
          <a:off x="333375" y="1295400"/>
          <a:ext cx="11535520" cy="5022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18394">
                  <a:extLst>
                    <a:ext uri="{9D8B030D-6E8A-4147-A177-3AD203B41FA5}">
                      <a16:colId xmlns:a16="http://schemas.microsoft.com/office/drawing/2014/main" val="1301132609"/>
                    </a:ext>
                  </a:extLst>
                </a:gridCol>
                <a:gridCol w="1012791">
                  <a:extLst>
                    <a:ext uri="{9D8B030D-6E8A-4147-A177-3AD203B41FA5}">
                      <a16:colId xmlns:a16="http://schemas.microsoft.com/office/drawing/2014/main" val="2176048091"/>
                    </a:ext>
                  </a:extLst>
                </a:gridCol>
                <a:gridCol w="1012791">
                  <a:extLst>
                    <a:ext uri="{9D8B030D-6E8A-4147-A177-3AD203B41FA5}">
                      <a16:colId xmlns:a16="http://schemas.microsoft.com/office/drawing/2014/main" val="2437315457"/>
                    </a:ext>
                  </a:extLst>
                </a:gridCol>
                <a:gridCol w="5491544">
                  <a:extLst>
                    <a:ext uri="{9D8B030D-6E8A-4147-A177-3AD203B41FA5}">
                      <a16:colId xmlns:a16="http://schemas.microsoft.com/office/drawing/2014/main" val="2015943862"/>
                    </a:ext>
                  </a:extLst>
                </a:gridCol>
              </a:tblGrid>
              <a:tr h="416898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/>
                        <a:t>항목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8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1" dirty="0" err="1"/>
                        <a:t>Veeam</a:t>
                      </a:r>
                      <a:endParaRPr lang="ko-KR" altLang="en-US" sz="1400" b="1" dirty="0"/>
                    </a:p>
                  </a:txBody>
                  <a:tcPr anchor="ctr"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8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1" dirty="0"/>
                        <a:t>V</a:t>
                      </a:r>
                      <a:r>
                        <a:rPr lang="ko-KR" altLang="en-US" sz="1200" b="1" dirty="0"/>
                        <a:t>사</a:t>
                      </a:r>
                      <a:r>
                        <a:rPr lang="en-US" altLang="ko-KR" sz="1200" b="1" dirty="0"/>
                        <a:t> N</a:t>
                      </a:r>
                      <a:r>
                        <a:rPr lang="ko-KR" altLang="en-US" sz="1200" b="1" dirty="0"/>
                        <a:t>제품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8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/>
                        <a:t>상세 설명</a:t>
                      </a:r>
                    </a:p>
                  </a:txBody>
                  <a:tcPr anchor="ctr"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780935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의 실시간 모니터링 및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GUI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리포팅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빔 소프트웨어의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Veeam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One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솔루션으로 백업 클라이언트의 구성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성능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최적화에 대한 헬스체크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783098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Hyper-V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 대한 준실시간 원격지 복제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빔 소프트웨어는 가상화 서비스의 원격지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DR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구축을 위한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단위 복제 기능 제공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0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제품은 준실시간 복제 기능 지원 안함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842858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Nutanix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AHV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Agentless MS SQL Table,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Oracle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및 시점 복구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b="0" u="none" dirty="0">
                          <a:solidFill>
                            <a:schemeClr val="tx1"/>
                          </a:solidFill>
                        </a:rPr>
                        <a:t>빔 소프트웨어는 </a:t>
                      </a: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</a:rPr>
                        <a:t>에이전트리스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Exchange, MS SQL 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테이블</a:t>
                      </a:r>
                      <a:r>
                        <a:rPr lang="en-US" altLang="ko-KR" sz="800" u="none" dirty="0">
                          <a:solidFill>
                            <a:schemeClr val="tx1"/>
                          </a:solidFill>
                        </a:rPr>
                        <a:t>, Oracle</a:t>
                      </a:r>
                      <a:r>
                        <a:rPr lang="ko-KR" altLang="en-US" sz="800" u="none" dirty="0">
                          <a:solidFill>
                            <a:schemeClr val="tx1"/>
                          </a:solidFill>
                        </a:rPr>
                        <a:t>의 시점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419645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Hyper-V, Nutanix AHV Instant VM Recovery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약함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빔 소프트웨어는 가상화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장애 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백업본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으로 즉시 서비스 재생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0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제품은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Nutanix AHV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를 지원 못하며 지원하는 플랫폼도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어플라이언스에서만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지원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94771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백업본과 복제본에 대한 복구 검증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빔 소프트웨어는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SureReplica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800" dirty="0" err="1">
                          <a:solidFill>
                            <a:schemeClr val="tx1"/>
                          </a:solidFill>
                        </a:rPr>
                        <a:t>SureBackup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등의 기능으로 실제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백업본을 실행해서 자동 검증함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0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CRC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체크만 지원하며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복구 검증을 위해 실제로 실행하면서 테스트하는 기능은 없음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083807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리눅스 물리 서버의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Oracle, Oracle RAC, MS SQL,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</a:rPr>
                        <a:t>Mysqp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PostgreSQL, SAP Hana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빔 소프트웨어의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Agent plugin for Oracle RMAN/Hana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으로 지원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0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사도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백업 지원함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451646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리눅스 물리 서버의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OS, File,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이미지 기반 백업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복구 통합 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빔 소프트웨어의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Agent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솔루션은 하나의 에이전트와 백업세션으로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OS, File, DB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백업 및 복구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개의 서로 다른 제품과 에이전트를 사용해야 하며 최신 버전 리눅스의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백업을 지원 못함 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662182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리눅스 물리 서버의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Instant Recovery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서버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데스크톱 장애 시 백업 마스터의 백업본으로 즉시 서비스 재생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53790"/>
                  </a:ext>
                </a:extLst>
              </a:tr>
              <a:tr h="442701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리눅스 물리 서버를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VMware, Hyper-V, Nutanix AHV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마이그레이션 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물리 서버 백업으로 손쉬운 가상화 마이그레이션 지원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057426"/>
                  </a:ext>
                </a:extLst>
              </a:tr>
              <a:tr h="441421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AWS, Azure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로의 직접 복구 및 마이그레이션 툴 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빔 소프트웨어의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Restore to AWS , Restore to Azure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기능으로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클라우드로의 마이그레이션 자동화 지원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0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제품은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지원안함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337338"/>
                  </a:ext>
                </a:extLst>
              </a:tr>
              <a:tr h="374593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오피스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365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및 복구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약함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사는 백업 저장소로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사 자체 클라우드만 지원하며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온프레미스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저장은 지원하지 않음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또한 복구 시 복수의 메일계정 복구가 불가하며 하나의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</a:rPr>
                        <a:t>복구세션에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하나의 메일계정만 지원함</a:t>
                      </a:r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183748"/>
                  </a:ext>
                </a:extLst>
              </a:tr>
              <a:tr h="298368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압축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중복제거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암호화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PTL,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VTL,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SAN, NAS,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오브젝트 스토리지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지원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en-US" altLang="ko-KR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54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0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1F9C1-FF7E-4784-9223-19AFC32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소프트웨어 </a:t>
            </a:r>
            <a:r>
              <a:rPr lang="en-US" altLang="ko-KR" dirty="0"/>
              <a:t>vs. </a:t>
            </a:r>
            <a:r>
              <a:rPr lang="ko-KR" altLang="en-US" dirty="0"/>
              <a:t>다른 </a:t>
            </a:r>
            <a:r>
              <a:rPr lang="en-US" altLang="ko-KR" dirty="0"/>
              <a:t>V</a:t>
            </a:r>
            <a:r>
              <a:rPr lang="ko-KR" altLang="en-US" dirty="0"/>
              <a:t>사 </a:t>
            </a:r>
            <a:r>
              <a:rPr lang="en-US" altLang="ko-KR" dirty="0"/>
              <a:t>N</a:t>
            </a:r>
            <a:r>
              <a:rPr lang="ko-KR" altLang="en-US" dirty="0"/>
              <a:t>제품 </a:t>
            </a:r>
            <a:r>
              <a:rPr lang="en-US" altLang="ko-KR" dirty="0"/>
              <a:t>– </a:t>
            </a:r>
            <a:r>
              <a:rPr lang="ko-KR" altLang="en-US" dirty="0"/>
              <a:t>하드웨어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AE8065-C782-475B-837E-C02E504455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Group 153">
            <a:extLst>
              <a:ext uri="{FF2B5EF4-FFF2-40B4-BE49-F238E27FC236}">
                <a16:creationId xmlns:a16="http://schemas.microsoft.com/office/drawing/2014/main" id="{4B1676E9-68CB-4C3D-AC49-BB85F5873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077601"/>
              </p:ext>
            </p:extLst>
          </p:nvPr>
        </p:nvGraphicFramePr>
        <p:xfrm>
          <a:off x="333374" y="1287111"/>
          <a:ext cx="11535517" cy="4779685"/>
        </p:xfrm>
        <a:graphic>
          <a:graphicData uri="http://schemas.openxmlformats.org/drawingml/2006/table">
            <a:tbl>
              <a:tblPr/>
              <a:tblGrid>
                <a:gridCol w="759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116">
                  <a:extLst>
                    <a:ext uri="{9D8B030D-6E8A-4147-A177-3AD203B41FA5}">
                      <a16:colId xmlns:a16="http://schemas.microsoft.com/office/drawing/2014/main" val="2361590733"/>
                    </a:ext>
                  </a:extLst>
                </a:gridCol>
                <a:gridCol w="1962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6575">
                <a:tc gridSpan="2"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38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VERITAS NBU5240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388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VERITAS NBU5250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388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20TB Model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388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40TB Model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388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"/>
                        </a:defRPr>
                      </a:lvl1pPr>
                      <a:lvl2pPr marL="457189" algn="l" defTabSz="45718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"/>
                        </a:defRPr>
                      </a:lvl2pPr>
                      <a:lvl3pPr marL="914377" algn="l" defTabSz="45718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"/>
                        </a:defRPr>
                      </a:lvl3pPr>
                      <a:lvl4pPr marL="1371566" algn="l" defTabSz="45718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"/>
                        </a:defRPr>
                      </a:lvl4pPr>
                      <a:lvl5pPr marL="1828754" algn="l" defTabSz="45718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"/>
                        </a:defRPr>
                      </a:lvl5pPr>
                      <a:lvl6pPr marL="2285943" algn="l" defTabSz="45718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"/>
                        </a:defRPr>
                      </a:lvl6pPr>
                      <a:lvl7pPr marL="2743131" algn="l" defTabSz="45718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"/>
                        </a:defRPr>
                      </a:lvl7pPr>
                      <a:lvl8pPr marL="3200320" algn="l" defTabSz="45718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"/>
                        </a:defRPr>
                      </a:lvl8pPr>
                      <a:lvl9pPr marL="3657509" algn="l" defTabSz="457189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맑은 고딕" panose="020B0503020000020004" pitchFamily="50" charset="-127"/>
                          <a:cs typeface="+mn-cs"/>
                        </a:rPr>
                        <a:t>60TB Model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3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965">
                <a:tc gridSpan="2"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 아키텍처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 서버 및 미디어 서버 포함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 서버 및 미디어 서버 포함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 서버 및 미디어 서버 포함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 서버 및 미디어 서버 포함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 서버 및 미디어 서버 포함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965">
                <a:tc gridSpan="2"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중복제거 방식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Inline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Inline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Inline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Inline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Inline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965">
                <a:tc gridSpan="2"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중복제거 위치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Target, Source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혼용 가능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Target, Source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혼용 가능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Source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Source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Target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Source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포함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975">
                <a:tc gridSpan="2"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중복제거 알고리즘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지정 길이 방식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(Configurable Fixed Length)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지정 길이 방식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(Configurable Fixed Length)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지정 길이 방식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(Configurable Fixed Length)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지정 길이 방식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(Configurable Fixed Length)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지정 길이 방식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(Configurable Fixed Length)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65">
                <a:tc gridSpan="2"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암호화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방식 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965">
                <a:tc rowSpan="7"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어플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라이언스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CPU Cores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it-IT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20 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cores </a:t>
                      </a:r>
                      <a:r>
                        <a:rPr kumimoji="0" lang="it-IT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(Intel® Xenon® E5-2630 v4 2.20GHz processors.</a:t>
                      </a: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)</a:t>
                      </a:r>
                      <a:endParaRPr kumimoji="0" lang="it-IT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맑은 고딕"/>
                        <a:cs typeface="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24 cores (Intel® Xeon® Silver 4214 2.2GHz Processor)</a:t>
                      </a:r>
                      <a:endParaRPr kumimoji="0" lang="it-IT" altLang="ko-KR" sz="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맑은 고딕"/>
                        <a:cs typeface="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cores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cores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cores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96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Memory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64GB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256GB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64GB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), 512GB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32GB</a:t>
                      </a:r>
                      <a:endParaRPr lang="en-SG" sz="90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64GB</a:t>
                      </a:r>
                      <a:endParaRPr lang="en-SG" altLang="ko-KR" sz="90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128GB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5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Disk Type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7200 rpm SAS HDD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7200 rpm SAS HDD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 : SSD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 : 7200 rpm SAS HDD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OS : SSD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: SAS LFF Smart Carrier 4-pack HDD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OS : SSD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DATA : SAS LFF Smart Carrier 4-pack HDD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797474"/>
                  </a:ext>
                </a:extLst>
              </a:tr>
              <a:tr h="32097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용량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최소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4TB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322TB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최소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10TB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422TB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20TB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altLang="ko-KR" sz="900" dirty="0">
                          <a:latin typeface="+mn-ea"/>
                          <a:ea typeface="+mn-ea"/>
                        </a:rPr>
                        <a:t>40TB</a:t>
                      </a:r>
                      <a:endParaRPr lang="en-SG" sz="900" dirty="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60TB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975">
                <a:tc vMerge="1"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용량확장단위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49TB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65TB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975">
                <a:tc vMerge="1"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FC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8G (</a:t>
                      </a:r>
                      <a:r>
                        <a:rPr kumimoji="0" lang="ko-KR" altLang="en-US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최대 </a:t>
                      </a: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10 Port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16G (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최대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 Port)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16G/32G(Option)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16G/32G(Option)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16G/32G(Option)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975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Network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1GbE * 8 Port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10GbE * 8 Port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1GbE * 4 Port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10GbE * 6 Port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1GbE * 4 Port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맑은 고딕"/>
                          <a:cs typeface=""/>
                        </a:rPr>
                        <a:t>10GbE * 2 Port(Option)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/>
                          <a:cs typeface=""/>
                        </a:rPr>
                        <a:t>1GbE * 4 Port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/>
                          <a:cs typeface=""/>
                        </a:rPr>
                        <a:t>10GbE * 2 Port(Option)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/>
                          <a:cs typeface=""/>
                        </a:rPr>
                        <a:t>1GbE * 4 Port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/>
                          <a:cs typeface=""/>
                        </a:rPr>
                        <a:t>10GbE * 2 Port(Option)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965">
                <a:tc gridSpan="2"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DB6EC"/>
                        </a:buClr>
                        <a:buSzPct val="75000"/>
                        <a:buFont typeface="Wingdings 2" pitchFamily="18" charset="2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백업 인터페이스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2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Disk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기반 백업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Disk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기반 백업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Disk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기반 백업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Disk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기반 백업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1pPr>
                      <a:lvl2pPr marL="457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2pPr>
                      <a:lvl3pPr marL="914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3pPr>
                      <a:lvl4pPr marL="1371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4pPr>
                      <a:lvl5pPr marL="18288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5pPr>
                      <a:lvl6pPr marL="22860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6pPr>
                      <a:lvl7pPr marL="27432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7pPr>
                      <a:lvl8pPr marL="32004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8pPr>
                      <a:lvl9pPr marL="3657600" algn="l" defTabSz="4572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6699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Disk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기반 백업</a:t>
                      </a:r>
                    </a:p>
                  </a:txBody>
                  <a:tcPr marL="36000" marR="36000" marT="0" marB="0" anchor="ctr" horzOverflow="overflow">
                    <a:lnL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5410F1-032D-4CDF-9084-1195A7C49250}"/>
              </a:ext>
            </a:extLst>
          </p:cNvPr>
          <p:cNvSpPr txBox="1"/>
          <p:nvPr/>
        </p:nvSpPr>
        <p:spPr>
          <a:xfrm>
            <a:off x="333374" y="6086475"/>
            <a:ext cx="115355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rgbClr val="00B050"/>
                </a:solidFill>
              </a:rPr>
              <a:t>NBU 5240 - </a:t>
            </a:r>
            <a:r>
              <a:rPr lang="en-US" altLang="ko-KR" sz="1050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https://www.veritas.com/support/en_US/doc/109268087-132539595-0/v109268196-132539595</a:t>
            </a:r>
            <a:endParaRPr lang="en-US" altLang="ko-KR" sz="1050" dirty="0">
              <a:solidFill>
                <a:srgbClr val="00B050"/>
              </a:solidFill>
            </a:endParaRPr>
          </a:p>
          <a:p>
            <a:r>
              <a:rPr lang="en-US" altLang="ko-KR" sz="1050" dirty="0">
                <a:solidFill>
                  <a:srgbClr val="00B050"/>
                </a:solidFill>
              </a:rPr>
              <a:t>NBU 5250 - </a:t>
            </a:r>
            <a:r>
              <a:rPr lang="en-US" altLang="ko-KR" sz="1050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https://www.veritas.com/content/support/en_US/doc/140865876-140865884-0/v141085790-140865884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453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707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45175-AE42-41D4-BC5C-074966D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9F139-E13F-4439-8EFD-3088CF685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E641B4-6798-41E6-AF20-3B232537C03A}"/>
              </a:ext>
            </a:extLst>
          </p:cNvPr>
          <p:cNvSpPr/>
          <p:nvPr/>
        </p:nvSpPr>
        <p:spPr>
          <a:xfrm>
            <a:off x="3846742" y="2493309"/>
            <a:ext cx="4679191" cy="464093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520E46C-6064-48B0-B01F-8DDB49BE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752" y="2439520"/>
            <a:ext cx="5611519" cy="140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환경의 최적 솔루션 빔 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인프라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환경별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상세 비교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기능별 비교 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1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7675A472-F6FA-4801-BDC7-AAE2EDEE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하이브리드 클라우드 시대의 도래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F4116B8-6805-4CE1-BDFF-FAF25CA82C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451 Research, 69% of enterprises will have hybrid IT environments by 2019, </a:t>
            </a:r>
            <a:r>
              <a:rPr lang="en-US" altLang="ko-KR" dirty="0">
                <a:hlinkClick r:id="rId2"/>
              </a:rPr>
              <a:t>https://451research.com/images/Marketing/press_releases/Pre_Re-Invent_2018_press_release_final_11_22.pdf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0B1B010-DAEB-4A7D-A6CB-BD5787C3D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오늘의 </a:t>
            </a:r>
            <a:r>
              <a:rPr lang="en-US" altLang="ko-KR" dirty="0"/>
              <a:t>IT </a:t>
            </a:r>
            <a:r>
              <a:rPr lang="ko-KR" altLang="en-US" dirty="0"/>
              <a:t>인프라는 </a:t>
            </a:r>
            <a:r>
              <a:rPr lang="ko-KR" altLang="en-US" dirty="0" err="1"/>
              <a:t>온프레미스</a:t>
            </a:r>
            <a:r>
              <a:rPr lang="ko-KR" altLang="en-US" dirty="0"/>
              <a:t> </a:t>
            </a:r>
            <a:r>
              <a:rPr lang="en-US" altLang="ko-KR" dirty="0"/>
              <a:t>x86, </a:t>
            </a:r>
            <a:r>
              <a:rPr lang="ko-KR" altLang="en-US" dirty="0" err="1"/>
              <a:t>프라이빗</a:t>
            </a:r>
            <a:r>
              <a:rPr lang="en-US" altLang="ko-KR" dirty="0"/>
              <a:t>/</a:t>
            </a:r>
            <a:r>
              <a:rPr lang="ko-KR" altLang="en-US" dirty="0" err="1"/>
              <a:t>퍼블릭</a:t>
            </a:r>
            <a:r>
              <a:rPr lang="ko-KR" altLang="en-US" dirty="0"/>
              <a:t> 클라우드 </a:t>
            </a:r>
            <a:r>
              <a:rPr lang="en-US" altLang="ko-KR" dirty="0"/>
              <a:t>(AWS, Azure) </a:t>
            </a:r>
            <a:r>
              <a:rPr lang="ko-KR" altLang="en-US" dirty="0"/>
              <a:t>등 다양한 층의 클라우드가 존재하는 하이브리드 클라우드로 변해가고 있습니다</a:t>
            </a:r>
            <a:r>
              <a:rPr lang="en-US" altLang="ko-KR" dirty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DFCE89-F279-48F0-91CA-B2A96BD0E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0DBB974-44FE-44EB-BA7B-1C41241BA355}"/>
              </a:ext>
            </a:extLst>
          </p:cNvPr>
          <p:cNvCxnSpPr/>
          <p:nvPr/>
        </p:nvCxnSpPr>
        <p:spPr>
          <a:xfrm>
            <a:off x="336001" y="4145461"/>
            <a:ext cx="144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D9A750F-5A57-4598-97DE-D378B8987394}"/>
              </a:ext>
            </a:extLst>
          </p:cNvPr>
          <p:cNvCxnSpPr/>
          <p:nvPr/>
        </p:nvCxnSpPr>
        <p:spPr>
          <a:xfrm>
            <a:off x="1776001" y="4145461"/>
            <a:ext cx="216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DA707BE-AF7C-436E-8429-E8FE3A78613A}"/>
              </a:ext>
            </a:extLst>
          </p:cNvPr>
          <p:cNvCxnSpPr/>
          <p:nvPr/>
        </p:nvCxnSpPr>
        <p:spPr>
          <a:xfrm>
            <a:off x="3936001" y="4145461"/>
            <a:ext cx="324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24114A-1A9D-4E6D-8676-2A2BDEA91846}"/>
              </a:ext>
            </a:extLst>
          </p:cNvPr>
          <p:cNvCxnSpPr/>
          <p:nvPr/>
        </p:nvCxnSpPr>
        <p:spPr>
          <a:xfrm>
            <a:off x="7134868" y="4145461"/>
            <a:ext cx="4680000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1D1562-E04E-41F3-B662-E637E6E8BC8B}"/>
              </a:ext>
            </a:extLst>
          </p:cNvPr>
          <p:cNvSpPr txBox="1"/>
          <p:nvPr/>
        </p:nvSpPr>
        <p:spPr>
          <a:xfrm>
            <a:off x="336001" y="3290023"/>
            <a:ext cx="144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~  2000</a:t>
            </a:r>
            <a:endParaRPr lang="ko-KR" altLang="en-US" sz="2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474A4-4CD8-421E-8880-2ED5A4C69A6E}"/>
              </a:ext>
            </a:extLst>
          </p:cNvPr>
          <p:cNvSpPr txBox="1"/>
          <p:nvPr/>
        </p:nvSpPr>
        <p:spPr>
          <a:xfrm>
            <a:off x="1776001" y="3290023"/>
            <a:ext cx="216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~ 2010</a:t>
            </a:r>
            <a:endParaRPr lang="ko-KR" altLang="en-US" sz="2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D32EA-E6D6-4D63-9887-69AE81F4068B}"/>
              </a:ext>
            </a:extLst>
          </p:cNvPr>
          <p:cNvSpPr txBox="1"/>
          <p:nvPr/>
        </p:nvSpPr>
        <p:spPr>
          <a:xfrm>
            <a:off x="3936001" y="3290023"/>
            <a:ext cx="324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~ 2019</a:t>
            </a:r>
            <a:endParaRPr lang="ko-KR" altLang="en-US" sz="2000" b="1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F06E9-DF2E-4363-975F-9893253CBDBA}"/>
              </a:ext>
            </a:extLst>
          </p:cNvPr>
          <p:cNvSpPr txBox="1"/>
          <p:nvPr/>
        </p:nvSpPr>
        <p:spPr>
          <a:xfrm>
            <a:off x="7134868" y="3290023"/>
            <a:ext cx="4680000" cy="72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2020+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597A224-A058-4A19-829B-437CC80ADEF8}"/>
              </a:ext>
            </a:extLst>
          </p:cNvPr>
          <p:cNvCxnSpPr/>
          <p:nvPr/>
        </p:nvCxnSpPr>
        <p:spPr>
          <a:xfrm>
            <a:off x="1776001" y="4229548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C981D78-7037-497E-A1C6-CE3EE6B649CF}"/>
              </a:ext>
            </a:extLst>
          </p:cNvPr>
          <p:cNvCxnSpPr/>
          <p:nvPr/>
        </p:nvCxnSpPr>
        <p:spPr>
          <a:xfrm>
            <a:off x="3936001" y="4229548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9112DAC-1924-4383-8527-854AD749F79B}"/>
              </a:ext>
            </a:extLst>
          </p:cNvPr>
          <p:cNvCxnSpPr/>
          <p:nvPr/>
        </p:nvCxnSpPr>
        <p:spPr>
          <a:xfrm>
            <a:off x="7176001" y="4229548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922EE0-6832-4BB3-A02F-94A15324783A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4345224"/>
          <a:ext cx="1314992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92">
                  <a:extLst>
                    <a:ext uri="{9D8B030D-6E8A-4147-A177-3AD203B41FA5}">
                      <a16:colId xmlns:a16="http://schemas.microsoft.com/office/drawing/2014/main" val="842071291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  <a:endParaRPr lang="ko-KR" altLang="en-US" sz="4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436CA23-BDF5-4F6E-9742-69794840ACCB}"/>
              </a:ext>
            </a:extLst>
          </p:cNvPr>
          <p:cNvGraphicFramePr>
            <a:graphicFrameLocks noGrp="1"/>
          </p:cNvGraphicFramePr>
          <p:nvPr/>
        </p:nvGraphicFramePr>
        <p:xfrm>
          <a:off x="1862671" y="4345224"/>
          <a:ext cx="1986662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29">
                  <a:extLst>
                    <a:ext uri="{9D8B030D-6E8A-4147-A177-3AD203B41FA5}">
                      <a16:colId xmlns:a16="http://schemas.microsoft.com/office/drawing/2014/main" val="842071291"/>
                    </a:ext>
                  </a:extLst>
                </a:gridCol>
                <a:gridCol w="801333">
                  <a:extLst>
                    <a:ext uri="{9D8B030D-6E8A-4147-A177-3AD203B41FA5}">
                      <a16:colId xmlns:a16="http://schemas.microsoft.com/office/drawing/2014/main" val="2197780370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  <a:endParaRPr lang="ko-KR" altLang="en-US" sz="3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x86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C0B556F-D337-4149-8B30-25A087948E86}"/>
              </a:ext>
            </a:extLst>
          </p:cNvPr>
          <p:cNvGraphicFramePr>
            <a:graphicFrameLocks noGrp="1"/>
          </p:cNvGraphicFramePr>
          <p:nvPr/>
        </p:nvGraphicFramePr>
        <p:xfrm>
          <a:off x="4022671" y="4345224"/>
          <a:ext cx="3066661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753">
                  <a:extLst>
                    <a:ext uri="{9D8B030D-6E8A-4147-A177-3AD203B41FA5}">
                      <a16:colId xmlns:a16="http://schemas.microsoft.com/office/drawing/2014/main" val="842071291"/>
                    </a:ext>
                  </a:extLst>
                </a:gridCol>
                <a:gridCol w="1008484">
                  <a:extLst>
                    <a:ext uri="{9D8B030D-6E8A-4147-A177-3AD203B41FA5}">
                      <a16:colId xmlns:a16="http://schemas.microsoft.com/office/drawing/2014/main" val="2197780370"/>
                    </a:ext>
                  </a:extLst>
                </a:gridCol>
                <a:gridCol w="863892">
                  <a:extLst>
                    <a:ext uri="{9D8B030D-6E8A-4147-A177-3AD203B41FA5}">
                      <a16:colId xmlns:a16="http://schemas.microsoft.com/office/drawing/2014/main" val="3412101478"/>
                    </a:ext>
                  </a:extLst>
                </a:gridCol>
                <a:gridCol w="688532">
                  <a:extLst>
                    <a:ext uri="{9D8B030D-6E8A-4147-A177-3AD203B41FA5}">
                      <a16:colId xmlns:a16="http://schemas.microsoft.com/office/drawing/2014/main" val="2489397171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Unix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x86</a:t>
                      </a:r>
                      <a:endParaRPr lang="ko-KR" altLang="en-US" sz="4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360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00B336"/>
                          </a:solidFill>
                        </a:rPr>
                        <a:t>가상화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0070C0"/>
                          </a:solidFill>
                        </a:rPr>
                        <a:t>클라우드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F82EB0A-37EE-447E-B36C-D6356FF43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273587"/>
              </p:ext>
            </p:extLst>
          </p:nvPr>
        </p:nvGraphicFramePr>
        <p:xfrm>
          <a:off x="7442693" y="4345224"/>
          <a:ext cx="4064351" cy="719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84">
                  <a:extLst>
                    <a:ext uri="{9D8B030D-6E8A-4147-A177-3AD203B41FA5}">
                      <a16:colId xmlns:a16="http://schemas.microsoft.com/office/drawing/2014/main" val="21977803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12101478"/>
                    </a:ext>
                  </a:extLst>
                </a:gridCol>
                <a:gridCol w="1851767">
                  <a:extLst>
                    <a:ext uri="{9D8B030D-6E8A-4147-A177-3AD203B41FA5}">
                      <a16:colId xmlns:a16="http://schemas.microsoft.com/office/drawing/2014/main" val="2489397171"/>
                    </a:ext>
                  </a:extLst>
                </a:gridCol>
              </a:tblGrid>
              <a:tr h="7199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x86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b="1" dirty="0">
                          <a:solidFill>
                            <a:srgbClr val="00B336"/>
                          </a:solidFill>
                        </a:rPr>
                        <a:t>가상화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000" dirty="0">
                          <a:solidFill>
                            <a:srgbClr val="0070C0"/>
                          </a:solidFill>
                        </a:rPr>
                        <a:t>클라우드</a:t>
                      </a:r>
                    </a:p>
                  </a:txBody>
                  <a:tcPr marL="36000" marR="36000" marT="36000" marB="36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109309"/>
                  </a:ext>
                </a:extLst>
              </a:tr>
            </a:tbl>
          </a:graphicData>
        </a:graphic>
      </p:graphicFrame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7F5B0987-621B-4F3E-96FE-2915615D3134}"/>
              </a:ext>
            </a:extLst>
          </p:cNvPr>
          <p:cNvSpPr/>
          <p:nvPr/>
        </p:nvSpPr>
        <p:spPr>
          <a:xfrm>
            <a:off x="6529668" y="2175796"/>
            <a:ext cx="2133107" cy="1474227"/>
          </a:xfrm>
          <a:prstGeom prst="wedgeEllipseCallout">
            <a:avLst>
              <a:gd name="adj1" fmla="val 36324"/>
              <a:gd name="adj2" fmla="val 56757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400" b="1" dirty="0">
                <a:solidFill>
                  <a:schemeClr val="tx1"/>
                </a:solidFill>
              </a:rPr>
              <a:t>이제는 하이브리드 클라우드 시대</a:t>
            </a:r>
            <a:r>
              <a:rPr lang="en-US" altLang="ko-KR" sz="1400" b="1" dirty="0">
                <a:solidFill>
                  <a:schemeClr val="tx1"/>
                </a:solidFill>
              </a:rPr>
              <a:t>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1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9F660-C708-458D-AC58-E63D827E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퍼블릭</a:t>
            </a:r>
            <a:r>
              <a:rPr lang="ko-KR" altLang="en-US" dirty="0"/>
              <a:t> 클라우드를 포함하는 하이브리드 환경 최적 데이터 보호 솔루션</a:t>
            </a:r>
          </a:p>
        </p:txBody>
      </p:sp>
      <p:sp>
        <p:nvSpPr>
          <p:cNvPr id="55" name="텍스트 개체 틀 54">
            <a:extLst>
              <a:ext uri="{FF2B5EF4-FFF2-40B4-BE49-F238E27FC236}">
                <a16:creationId xmlns:a16="http://schemas.microsoft.com/office/drawing/2014/main" id="{18D7298F-6D87-4985-9368-77AE1B1AC3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7" name="텍스트 개체 틀 56">
            <a:extLst>
              <a:ext uri="{FF2B5EF4-FFF2-40B4-BE49-F238E27FC236}">
                <a16:creationId xmlns:a16="http://schemas.microsoft.com/office/drawing/2014/main" id="{78E73C26-B945-4E4A-BC1E-57B20A5A4A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VMware,</a:t>
            </a:r>
            <a:r>
              <a:rPr lang="ko-KR" altLang="en-US" dirty="0"/>
              <a:t> </a:t>
            </a:r>
            <a:r>
              <a:rPr lang="en-US" altLang="ko-KR" dirty="0"/>
              <a:t>Hyper-V</a:t>
            </a:r>
            <a:r>
              <a:rPr lang="ko-KR" altLang="en-US" dirty="0"/>
              <a:t> 에서만 지원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AWS</a:t>
            </a:r>
            <a:r>
              <a:rPr lang="ko-KR" altLang="en-US" dirty="0"/>
              <a:t>만 지원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AWS S3, Azure BLOB, IBM ICOS, S3</a:t>
            </a:r>
            <a:r>
              <a:rPr lang="ko-KR" altLang="en-US" dirty="0"/>
              <a:t> 호환 스토리지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CB9D4-2E3B-409D-A3D0-29F2CBA756AA}"/>
              </a:ext>
            </a:extLst>
          </p:cNvPr>
          <p:cNvGrpSpPr/>
          <p:nvPr/>
        </p:nvGrpSpPr>
        <p:grpSpPr>
          <a:xfrm>
            <a:off x="882480" y="3286632"/>
            <a:ext cx="374291" cy="816695"/>
            <a:chOff x="1407414" y="3500999"/>
            <a:chExt cx="374291" cy="816695"/>
          </a:xfrm>
        </p:grpSpPr>
        <p:pic>
          <p:nvPicPr>
            <p:cNvPr id="1026" name="Picture 2" descr="Image result for windows">
              <a:extLst>
                <a:ext uri="{FF2B5EF4-FFF2-40B4-BE49-F238E27FC236}">
                  <a16:creationId xmlns:a16="http://schemas.microsoft.com/office/drawing/2014/main" id="{38ADF197-E0B8-4513-B12B-C093CF63E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559" y="3500999"/>
              <a:ext cx="252000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01B57CBA-7B37-48E0-BC6C-155F4435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7414" y="3777694"/>
              <a:ext cx="374291" cy="540000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49397A-F5D5-4C92-AA57-BD3C45C4A8A9}"/>
              </a:ext>
            </a:extLst>
          </p:cNvPr>
          <p:cNvGrpSpPr/>
          <p:nvPr/>
        </p:nvGrpSpPr>
        <p:grpSpPr>
          <a:xfrm>
            <a:off x="1371965" y="3286632"/>
            <a:ext cx="374291" cy="816695"/>
            <a:chOff x="1896899" y="3500999"/>
            <a:chExt cx="374291" cy="816695"/>
          </a:xfrm>
        </p:grpSpPr>
        <p:pic>
          <p:nvPicPr>
            <p:cNvPr id="1030" name="Picture 6" descr="Image result for linux penguin">
              <a:extLst>
                <a:ext uri="{FF2B5EF4-FFF2-40B4-BE49-F238E27FC236}">
                  <a16:creationId xmlns:a16="http://schemas.microsoft.com/office/drawing/2014/main" id="{4DAB7CC5-97E0-419A-8F04-E1A48F2E1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7707" y="3500999"/>
              <a:ext cx="212675" cy="2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C8EF9AC-CDFF-43C3-86B7-9F8753525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6899" y="3777694"/>
              <a:ext cx="374291" cy="540000"/>
            </a:xfrm>
            <a:prstGeom prst="rect">
              <a:avLst/>
            </a:prstGeom>
          </p:spPr>
        </p:pic>
      </p:grpSp>
      <p:sp>
        <p:nvSpPr>
          <p:cNvPr id="37" name="오른쪽 대괄호 36">
            <a:extLst>
              <a:ext uri="{FF2B5EF4-FFF2-40B4-BE49-F238E27FC236}">
                <a16:creationId xmlns:a16="http://schemas.microsoft.com/office/drawing/2014/main" id="{3761BC4B-FFEB-4903-BD4E-68471D7E0039}"/>
              </a:ext>
            </a:extLst>
          </p:cNvPr>
          <p:cNvSpPr/>
          <p:nvPr/>
        </p:nvSpPr>
        <p:spPr>
          <a:xfrm rot="5400000">
            <a:off x="2022434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오른쪽 대괄호 68">
            <a:extLst>
              <a:ext uri="{FF2B5EF4-FFF2-40B4-BE49-F238E27FC236}">
                <a16:creationId xmlns:a16="http://schemas.microsoft.com/office/drawing/2014/main" id="{482756CD-9039-42DD-963D-10CD52C4DF6E}"/>
              </a:ext>
            </a:extLst>
          </p:cNvPr>
          <p:cNvSpPr/>
          <p:nvPr/>
        </p:nvSpPr>
        <p:spPr>
          <a:xfrm rot="5400000">
            <a:off x="6006000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오른쪽 대괄호 69">
            <a:extLst>
              <a:ext uri="{FF2B5EF4-FFF2-40B4-BE49-F238E27FC236}">
                <a16:creationId xmlns:a16="http://schemas.microsoft.com/office/drawing/2014/main" id="{2EA0BA82-34B1-4F5B-842B-247D48086F48}"/>
              </a:ext>
            </a:extLst>
          </p:cNvPr>
          <p:cNvSpPr/>
          <p:nvPr/>
        </p:nvSpPr>
        <p:spPr>
          <a:xfrm rot="5400000">
            <a:off x="9962599" y="155989"/>
            <a:ext cx="180000" cy="36000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488E4B-49BD-401F-B80A-F144C3F4CD08}"/>
              </a:ext>
            </a:extLst>
          </p:cNvPr>
          <p:cNvSpPr txBox="1"/>
          <p:nvPr/>
        </p:nvSpPr>
        <p:spPr>
          <a:xfrm>
            <a:off x="1011767" y="1711540"/>
            <a:ext cx="2201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물리환경 </a:t>
            </a:r>
            <a:r>
              <a:rPr lang="en-US" altLang="ko-KR" sz="1200" b="1" dirty="0"/>
              <a:t>x86</a:t>
            </a:r>
            <a:endParaRPr lang="ko-KR" altLang="en-US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9E5D29-BEEA-4EAA-87C7-F0DB4A630766}"/>
              </a:ext>
            </a:extLst>
          </p:cNvPr>
          <p:cNvSpPr txBox="1"/>
          <p:nvPr/>
        </p:nvSpPr>
        <p:spPr>
          <a:xfrm>
            <a:off x="4385732" y="1711540"/>
            <a:ext cx="351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프라이빗</a:t>
            </a:r>
            <a:r>
              <a:rPr lang="ko-KR" altLang="en-US" sz="1200" b="1" dirty="0"/>
              <a:t> 클라우드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5BC487-7E0D-4145-95FC-300882D112C8}"/>
              </a:ext>
            </a:extLst>
          </p:cNvPr>
          <p:cNvSpPr txBox="1"/>
          <p:nvPr/>
        </p:nvSpPr>
        <p:spPr>
          <a:xfrm>
            <a:off x="8297466" y="1711540"/>
            <a:ext cx="3510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/>
              <a:t>퍼블릭</a:t>
            </a:r>
            <a:r>
              <a:rPr lang="ko-KR" altLang="en-US" sz="1200" b="1" dirty="0"/>
              <a:t> 클라우드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7E245B3-3742-4506-89A0-8BEAC30FFC1C}"/>
              </a:ext>
            </a:extLst>
          </p:cNvPr>
          <p:cNvCxnSpPr/>
          <p:nvPr/>
        </p:nvCxnSpPr>
        <p:spPr>
          <a:xfrm>
            <a:off x="4102100" y="3583554"/>
            <a:ext cx="0" cy="216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3051E48-915F-42A1-A016-E5CA12169030}"/>
              </a:ext>
            </a:extLst>
          </p:cNvPr>
          <p:cNvCxnSpPr/>
          <p:nvPr/>
        </p:nvCxnSpPr>
        <p:spPr>
          <a:xfrm>
            <a:off x="8089900" y="3583554"/>
            <a:ext cx="0" cy="216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원호 48">
            <a:extLst>
              <a:ext uri="{FF2B5EF4-FFF2-40B4-BE49-F238E27FC236}">
                <a16:creationId xmlns:a16="http://schemas.microsoft.com/office/drawing/2014/main" id="{6419957D-ED93-4CFE-9AF8-67AFE22125A4}"/>
              </a:ext>
            </a:extLst>
          </p:cNvPr>
          <p:cNvSpPr/>
          <p:nvPr/>
        </p:nvSpPr>
        <p:spPr>
          <a:xfrm>
            <a:off x="702734" y="1286932"/>
            <a:ext cx="10786533" cy="978932"/>
          </a:xfrm>
          <a:prstGeom prst="arc">
            <a:avLst>
              <a:gd name="adj1" fmla="val 10820560"/>
              <a:gd name="adj2" fmla="val 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8D4C83-48C4-42D5-810B-D96937A1D558}"/>
              </a:ext>
            </a:extLst>
          </p:cNvPr>
          <p:cNvSpPr txBox="1"/>
          <p:nvPr/>
        </p:nvSpPr>
        <p:spPr>
          <a:xfrm>
            <a:off x="4657066" y="1102266"/>
            <a:ext cx="287786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하이브리드 클라우드</a:t>
            </a: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4CF25199-CED1-4891-9666-AC7899738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29488"/>
              </p:ext>
            </p:extLst>
          </p:nvPr>
        </p:nvGraphicFramePr>
        <p:xfrm>
          <a:off x="336000" y="4209394"/>
          <a:ext cx="357642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OS BMR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</a:rPr>
                        <a:t>이미지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 및 복구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백업본으로 즉시 서비스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DB (Oracle RMAN, SAP Hana, MS SQL, MySQL, DB2, Exchange, AD)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287DAE28-F4A9-452F-AA08-BD1CE4D8E6B3}"/>
              </a:ext>
            </a:extLst>
          </p:cNvPr>
          <p:cNvSpPr txBox="1"/>
          <p:nvPr/>
        </p:nvSpPr>
        <p:spPr>
          <a:xfrm>
            <a:off x="1746256" y="3456996"/>
            <a:ext cx="232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</a:t>
            </a:r>
            <a:r>
              <a:rPr lang="en-US" altLang="ko-KR" sz="1200" dirty="0"/>
              <a:t>/</a:t>
            </a:r>
            <a:r>
              <a:rPr lang="ko-KR" altLang="en-US" sz="1200" dirty="0"/>
              <a:t>리눅스 서버 </a:t>
            </a:r>
            <a:r>
              <a:rPr lang="en-US" altLang="ko-KR" sz="1200" dirty="0"/>
              <a:t>OS, DB </a:t>
            </a:r>
            <a:r>
              <a:rPr lang="ko-KR" altLang="en-US" sz="1200" dirty="0"/>
              <a:t>백업 및 복구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AIX, </a:t>
            </a:r>
            <a:r>
              <a:rPr lang="ko-KR" altLang="en-US" sz="1200" dirty="0" err="1"/>
              <a:t>솔라리스</a:t>
            </a:r>
            <a:r>
              <a:rPr lang="ko-KR" altLang="en-US" sz="1200" dirty="0"/>
              <a:t> </a:t>
            </a:r>
            <a:r>
              <a:rPr lang="en-US" altLang="ko-KR" sz="1200" dirty="0"/>
              <a:t>OS</a:t>
            </a:r>
            <a:r>
              <a:rPr lang="ko-KR" altLang="en-US" sz="1200" dirty="0"/>
              <a:t>백업</a:t>
            </a:r>
            <a:endParaRPr lang="en-US" altLang="ko-KR" sz="1200" dirty="0"/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2EF1952-7F41-4B41-B3FB-222DC00F34A1}"/>
              </a:ext>
            </a:extLst>
          </p:cNvPr>
          <p:cNvGraphicFramePr>
            <a:graphicFrameLocks noGrp="1"/>
          </p:cNvGraphicFramePr>
          <p:nvPr/>
        </p:nvGraphicFramePr>
        <p:xfrm>
          <a:off x="4321110" y="4209394"/>
          <a:ext cx="3576429" cy="153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 이미지 복구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파일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테이블 단위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, 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시점복구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가상환경 최적화 및 장애 예방 모니터링</a:t>
                      </a:r>
                      <a:r>
                        <a:rPr lang="en-US" altLang="ko-KR" sz="90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pic>
        <p:nvPicPr>
          <p:cNvPr id="67" name="그림 66">
            <a:extLst>
              <a:ext uri="{FF2B5EF4-FFF2-40B4-BE49-F238E27FC236}">
                <a16:creationId xmlns:a16="http://schemas.microsoft.com/office/drawing/2014/main" id="{25880830-ACE8-45CC-96E7-A081ABA52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798" y="3146075"/>
            <a:ext cx="900000" cy="7200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F4AE1A45-B764-4EA7-A4F3-323FE7958E54}"/>
              </a:ext>
            </a:extLst>
          </p:cNvPr>
          <p:cNvSpPr txBox="1"/>
          <p:nvPr/>
        </p:nvSpPr>
        <p:spPr>
          <a:xfrm>
            <a:off x="4568799" y="3826328"/>
            <a:ext cx="899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가상환경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F6348B8-6779-4D21-B411-8DA60FF7A284}"/>
              </a:ext>
            </a:extLst>
          </p:cNvPr>
          <p:cNvSpPr txBox="1"/>
          <p:nvPr/>
        </p:nvSpPr>
        <p:spPr>
          <a:xfrm>
            <a:off x="5501518" y="3456996"/>
            <a:ext cx="1947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VMware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Nutanix AHV</a:t>
            </a:r>
            <a:endParaRPr lang="en-US" altLang="ko-KR" sz="1200" baseline="300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Hyper-V</a:t>
            </a: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D4515D1B-F554-439A-854D-D9C91C269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466" y="3219330"/>
            <a:ext cx="1396105" cy="883997"/>
          </a:xfrm>
          <a:prstGeom prst="rect">
            <a:avLst/>
          </a:prstGeom>
        </p:spPr>
      </p:pic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DD977122-31F8-45A3-8039-46C3C0773A0C}"/>
              </a:ext>
            </a:extLst>
          </p:cNvPr>
          <p:cNvGraphicFramePr>
            <a:graphicFrameLocks noGrp="1"/>
          </p:cNvGraphicFramePr>
          <p:nvPr/>
        </p:nvGraphicFramePr>
        <p:xfrm>
          <a:off x="8252599" y="4209394"/>
          <a:ext cx="3576429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067">
                  <a:extLst>
                    <a:ext uri="{9D8B030D-6E8A-4147-A177-3AD203B41FA5}">
                      <a16:colId xmlns:a16="http://schemas.microsoft.com/office/drawing/2014/main" val="3027451661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1782619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238437504"/>
                    </a:ext>
                  </a:extLst>
                </a:gridCol>
                <a:gridCol w="505454">
                  <a:extLst>
                    <a:ext uri="{9D8B030D-6E8A-4147-A177-3AD203B41FA5}">
                      <a16:colId xmlns:a16="http://schemas.microsoft.com/office/drawing/2014/main" val="3251428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지원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사</a:t>
                      </a: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통 이미지 복구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에이전트리스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복구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586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오브젝트 스토리지 지원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불가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99"/>
                  </a:ext>
                </a:extLst>
              </a:tr>
            </a:tbl>
          </a:graphicData>
        </a:graphic>
      </p:graphicFrame>
      <p:sp>
        <p:nvSpPr>
          <p:cNvPr id="110" name="TextBox 109">
            <a:extLst>
              <a:ext uri="{FF2B5EF4-FFF2-40B4-BE49-F238E27FC236}">
                <a16:creationId xmlns:a16="http://schemas.microsoft.com/office/drawing/2014/main" id="{5AE8581B-17B3-437E-9DCB-D9156382921C}"/>
              </a:ext>
            </a:extLst>
          </p:cNvPr>
          <p:cNvSpPr txBox="1"/>
          <p:nvPr/>
        </p:nvSpPr>
        <p:spPr>
          <a:xfrm>
            <a:off x="9737421" y="3272330"/>
            <a:ext cx="2070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MS Azure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KT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네이버 클라우드 플랫폼</a:t>
            </a:r>
            <a:endParaRPr lang="en-US" altLang="ko-KR" sz="1200" dirty="0"/>
          </a:p>
        </p:txBody>
      </p:sp>
      <p:cxnSp>
        <p:nvCxnSpPr>
          <p:cNvPr id="111" name="연결선: 구부러짐 110">
            <a:extLst>
              <a:ext uri="{FF2B5EF4-FFF2-40B4-BE49-F238E27FC236}">
                <a16:creationId xmlns:a16="http://schemas.microsoft.com/office/drawing/2014/main" id="{B7A073FD-13D2-4DDE-A1EB-1D816EA873CB}"/>
              </a:ext>
            </a:extLst>
          </p:cNvPr>
          <p:cNvCxnSpPr>
            <a:cxnSpLocks/>
            <a:stCxn id="1030" idx="0"/>
            <a:endCxn id="102" idx="0"/>
          </p:cNvCxnSpPr>
          <p:nvPr/>
        </p:nvCxnSpPr>
        <p:spPr>
          <a:xfrm rot="16200000" flipH="1">
            <a:off x="3931923" y="913820"/>
            <a:ext cx="170364" cy="4915989"/>
          </a:xfrm>
          <a:prstGeom prst="curvedConnector3">
            <a:avLst>
              <a:gd name="adj1" fmla="val -13418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2C7A1C2-CB4C-4994-A457-841B4F75529B}"/>
              </a:ext>
            </a:extLst>
          </p:cNvPr>
          <p:cNvGrpSpPr/>
          <p:nvPr/>
        </p:nvGrpSpPr>
        <p:grpSpPr>
          <a:xfrm>
            <a:off x="2904072" y="2539697"/>
            <a:ext cx="2125130" cy="524317"/>
            <a:chOff x="3149603" y="2580040"/>
            <a:chExt cx="2125130" cy="524317"/>
          </a:xfrm>
        </p:grpSpPr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A3F9DCD3-DBF1-43DD-BCBC-C71F43B56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348" y="2580040"/>
              <a:ext cx="385641" cy="360000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DB69775-7C65-4F2D-8833-F07E238DDF59}"/>
                </a:ext>
              </a:extLst>
            </p:cNvPr>
            <p:cNvSpPr txBox="1"/>
            <p:nvPr/>
          </p:nvSpPr>
          <p:spPr>
            <a:xfrm>
              <a:off x="3149603" y="2858136"/>
              <a:ext cx="21251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P2V, V2P </a:t>
              </a:r>
              <a:r>
                <a:rPr lang="ko-KR" altLang="en-US" sz="1000" dirty="0"/>
                <a:t>마이그레이션 자동화</a:t>
              </a:r>
            </a:p>
          </p:txBody>
        </p:sp>
      </p:grp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C2BBF4E8-F2CD-4AA9-9576-91CEF7ABA62F}"/>
              </a:ext>
            </a:extLst>
          </p:cNvPr>
          <p:cNvCxnSpPr>
            <a:cxnSpLocks/>
            <a:stCxn id="102" idx="0"/>
            <a:endCxn id="110" idx="0"/>
          </p:cNvCxnSpPr>
          <p:nvPr/>
        </p:nvCxnSpPr>
        <p:spPr>
          <a:xfrm rot="5400000" flipH="1" flipV="1">
            <a:off x="8531505" y="1215925"/>
            <a:ext cx="184666" cy="4297477"/>
          </a:xfrm>
          <a:prstGeom prst="curvedConnector3">
            <a:avLst>
              <a:gd name="adj1" fmla="val 22379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5D4A4DE8-3EB4-43A9-8719-F62A8F4EB274}"/>
              </a:ext>
            </a:extLst>
          </p:cNvPr>
          <p:cNvGrpSpPr/>
          <p:nvPr/>
        </p:nvGrpSpPr>
        <p:grpSpPr>
          <a:xfrm>
            <a:off x="7730072" y="2539697"/>
            <a:ext cx="2125130" cy="524317"/>
            <a:chOff x="3149603" y="2580040"/>
            <a:chExt cx="2125130" cy="524317"/>
          </a:xfrm>
        </p:grpSpPr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id="{FF33238E-D647-4AC7-92AD-7B5438020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9348" y="2580040"/>
              <a:ext cx="385641" cy="360000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BE0FBD-5538-4C23-A6EF-D52EE8201E38}"/>
                </a:ext>
              </a:extLst>
            </p:cNvPr>
            <p:cNvSpPr txBox="1"/>
            <p:nvPr/>
          </p:nvSpPr>
          <p:spPr>
            <a:xfrm>
              <a:off x="3149603" y="2858136"/>
              <a:ext cx="212513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V2C, C2V </a:t>
              </a:r>
              <a:r>
                <a:rPr lang="ko-KR" altLang="en-US" sz="1000" dirty="0"/>
                <a:t>마이그레이션 자동화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EADC51-F67E-42DF-841C-2C945D4A3B8C}"/>
              </a:ext>
            </a:extLst>
          </p:cNvPr>
          <p:cNvSpPr/>
          <p:nvPr/>
        </p:nvSpPr>
        <p:spPr>
          <a:xfrm>
            <a:off x="567269" y="2091635"/>
            <a:ext cx="110574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u="sng" dirty="0">
                <a:solidFill>
                  <a:srgbClr val="0070C0"/>
                </a:solidFill>
              </a:rPr>
              <a:t>물리환경</a:t>
            </a:r>
            <a:r>
              <a:rPr lang="en-US" altLang="ko-KR" sz="1200" b="1" u="sng" dirty="0">
                <a:solidFill>
                  <a:srgbClr val="0070C0"/>
                </a:solidFill>
              </a:rPr>
              <a:t>, </a:t>
            </a:r>
            <a:r>
              <a:rPr lang="ko-KR" altLang="en-US" sz="1200" b="1" u="sng" dirty="0">
                <a:solidFill>
                  <a:srgbClr val="0070C0"/>
                </a:solidFill>
              </a:rPr>
              <a:t>가상환경</a:t>
            </a:r>
            <a:r>
              <a:rPr lang="en-US" altLang="ko-KR" sz="1200" b="1" u="sng" dirty="0">
                <a:solidFill>
                  <a:srgbClr val="0070C0"/>
                </a:solidFill>
              </a:rPr>
              <a:t>, </a:t>
            </a:r>
            <a:r>
              <a:rPr lang="ko-KR" altLang="en-US" sz="1200" b="1" u="sng" dirty="0" err="1">
                <a:solidFill>
                  <a:srgbClr val="0070C0"/>
                </a:solidFill>
              </a:rPr>
              <a:t>프라이빗</a:t>
            </a:r>
            <a:r>
              <a:rPr lang="en-US" altLang="ko-KR" sz="1200" b="1" u="sng" dirty="0">
                <a:solidFill>
                  <a:srgbClr val="0070C0"/>
                </a:solidFill>
              </a:rPr>
              <a:t>/</a:t>
            </a:r>
            <a:r>
              <a:rPr lang="ko-KR" altLang="en-US" sz="1200" b="1" u="sng" dirty="0" err="1">
                <a:solidFill>
                  <a:srgbClr val="0070C0"/>
                </a:solidFill>
              </a:rPr>
              <a:t>퍼블릭</a:t>
            </a:r>
            <a:r>
              <a:rPr lang="ko-KR" altLang="en-US" sz="1200" b="1" u="sng" dirty="0">
                <a:solidFill>
                  <a:srgbClr val="0070C0"/>
                </a:solidFill>
              </a:rPr>
              <a:t> 클라우드 환경 구분없이 교차사용 가능한 라이선스</a:t>
            </a:r>
            <a:endParaRPr lang="en-US" altLang="ko-KR" sz="1200" b="1" u="sng" dirty="0">
              <a:solidFill>
                <a:srgbClr val="0070C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3E6B7C97-5F60-43B9-B70E-9674A279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11" y="3563327"/>
            <a:ext cx="374291" cy="54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74BC3-53D6-4144-B73A-B1B8211593AD}"/>
              </a:ext>
            </a:extLst>
          </p:cNvPr>
          <p:cNvSpPr txBox="1"/>
          <p:nvPr/>
        </p:nvSpPr>
        <p:spPr>
          <a:xfrm>
            <a:off x="158634" y="3146075"/>
            <a:ext cx="723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AIX</a:t>
            </a:r>
          </a:p>
          <a:p>
            <a:pPr algn="ctr"/>
            <a:r>
              <a:rPr lang="ko-KR" altLang="en-US" sz="1000" dirty="0" err="1"/>
              <a:t>솔라리스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8682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45175-AE42-41D4-BC5C-074966D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9F139-E13F-4439-8EFD-3088CF685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E641B4-6798-41E6-AF20-3B232537C03A}"/>
              </a:ext>
            </a:extLst>
          </p:cNvPr>
          <p:cNvSpPr/>
          <p:nvPr/>
        </p:nvSpPr>
        <p:spPr>
          <a:xfrm>
            <a:off x="3846742" y="2964907"/>
            <a:ext cx="4679191" cy="464093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520E46C-6064-48B0-B01F-8DDB49BE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752" y="2439520"/>
            <a:ext cx="5611519" cy="140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환경의 최적 솔루션 빔 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인프라 </a:t>
            </a:r>
            <a:r>
              <a:rPr lang="ko-KR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환경별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상세 비교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기능별 비교 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4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3CF28-E96A-4F9E-9C02-22C55155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물리환경 통합 백업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6C744AA2-552C-4A36-900E-BBABB78492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2D2C9515-77C4-4DBC-94F0-FFF3493D2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899" y="1080000"/>
            <a:ext cx="11519999" cy="1080000"/>
          </a:xfrm>
        </p:spPr>
        <p:txBody>
          <a:bodyPr/>
          <a:lstStyle/>
          <a:p>
            <a:r>
              <a:rPr lang="en-US" altLang="ko-KR" dirty="0"/>
              <a:t>OS, </a:t>
            </a:r>
            <a:r>
              <a:rPr lang="ko-KR" altLang="en-US" dirty="0"/>
              <a:t>파일</a:t>
            </a:r>
            <a:r>
              <a:rPr lang="en-US" altLang="ko-KR" dirty="0"/>
              <a:t>, DB</a:t>
            </a:r>
            <a:r>
              <a:rPr lang="ko-KR" altLang="en-US" dirty="0"/>
              <a:t>를 하나의 빔 솔루션으로 </a:t>
            </a:r>
            <a:r>
              <a:rPr lang="ko-KR" altLang="en-US" dirty="0" err="1"/>
              <a:t>통합할수</a:t>
            </a:r>
            <a:r>
              <a:rPr lang="ko-KR" altLang="en-US" dirty="0"/>
              <a:t> 있으며 </a:t>
            </a:r>
            <a:r>
              <a:rPr lang="ko-KR" altLang="en-US" dirty="0" err="1"/>
              <a:t>장애시</a:t>
            </a:r>
            <a:r>
              <a:rPr lang="ko-KR" altLang="en-US" dirty="0"/>
              <a:t> 백업본으로 즉시 </a:t>
            </a:r>
            <a:r>
              <a:rPr lang="ko-KR" altLang="en-US" dirty="0" err="1"/>
              <a:t>서비스할수</a:t>
            </a:r>
            <a:r>
              <a:rPr lang="ko-KR" altLang="en-US" dirty="0"/>
              <a:t> 있는 인스턴트 리커버리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92B23AB5-BE6A-4011-968D-8218A7E83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207"/>
              </p:ext>
            </p:extLst>
          </p:nvPr>
        </p:nvGraphicFramePr>
        <p:xfrm>
          <a:off x="216000" y="4513021"/>
          <a:ext cx="3737933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933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 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리눅스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AIX,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솔라리스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순수 에이전트리스 백업과 복구로 관리포인트와 잠재적 장애요소를 줄이고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등의 복구를 통해 경쟁사 대비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 더 빠른 복구 성능 제공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556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C9BBF0-3ABA-498B-A2DC-309DBA8C0512}"/>
              </a:ext>
            </a:extLst>
          </p:cNvPr>
          <p:cNvSpPr/>
          <p:nvPr/>
        </p:nvSpPr>
        <p:spPr>
          <a:xfrm>
            <a:off x="850922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물리환경 백업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복구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EB6441-EAAE-4C3C-9DEC-49B97C3C0A72}"/>
              </a:ext>
            </a:extLst>
          </p:cNvPr>
          <p:cNvSpPr/>
          <p:nvPr/>
        </p:nvSpPr>
        <p:spPr>
          <a:xfrm>
            <a:off x="5033434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솔루션 장점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활용예시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1E8656-4DE0-4939-AFEB-AB099F04EEC1}"/>
              </a:ext>
            </a:extLst>
          </p:cNvPr>
          <p:cNvSpPr/>
          <p:nvPr/>
        </p:nvSpPr>
        <p:spPr>
          <a:xfrm>
            <a:off x="9502233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경쟁 </a:t>
            </a:r>
            <a:r>
              <a:rPr lang="en-US" altLang="ko-KR" sz="1200" b="1" dirty="0">
                <a:solidFill>
                  <a:schemeClr val="tx1"/>
                </a:solidFill>
              </a:rPr>
              <a:t>V</a:t>
            </a:r>
            <a:r>
              <a:rPr lang="ko-KR" altLang="en-US" sz="1200" b="1" dirty="0">
                <a:solidFill>
                  <a:schemeClr val="tx1"/>
                </a:solidFill>
              </a:rPr>
              <a:t>사 </a:t>
            </a:r>
            <a:r>
              <a:rPr lang="en-US" altLang="ko-KR" sz="1200" b="1" dirty="0">
                <a:solidFill>
                  <a:schemeClr val="tx1"/>
                </a:solidFill>
              </a:rPr>
              <a:t>N</a:t>
            </a:r>
            <a:r>
              <a:rPr lang="ko-KR" altLang="en-US" sz="1200" b="1" dirty="0">
                <a:solidFill>
                  <a:schemeClr val="tx1"/>
                </a:solidFill>
              </a:rPr>
              <a:t>제품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0CEEB32-F9BF-43BD-946D-43DA0F74DBA5}"/>
              </a:ext>
            </a:extLst>
          </p:cNvPr>
          <p:cNvSpPr txBox="1"/>
          <p:nvPr/>
        </p:nvSpPr>
        <p:spPr>
          <a:xfrm>
            <a:off x="5070518" y="405623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물리서버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장애 시 백업본으로 즉시 </a:t>
            </a:r>
            <a:r>
              <a:rPr lang="en-US" altLang="ko-KR" sz="1200" b="1" dirty="0"/>
              <a:t>VM </a:t>
            </a:r>
            <a:r>
              <a:rPr lang="ko-KR" altLang="en-US" sz="1200" b="1" dirty="0"/>
              <a:t>가상화 서비스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장애시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RTO 5-10</a:t>
            </a:r>
            <a:r>
              <a:rPr lang="ko-KR" altLang="en-US" sz="1200" b="1" dirty="0"/>
              <a:t>분으로 획기적 감소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endParaRPr lang="en-US" altLang="ko-KR" sz="1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4BAF34B-2AAC-40F9-A511-5442A507801F}"/>
              </a:ext>
            </a:extLst>
          </p:cNvPr>
          <p:cNvSpPr txBox="1"/>
          <p:nvPr/>
        </p:nvSpPr>
        <p:spPr>
          <a:xfrm>
            <a:off x="5070518" y="313304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비용절감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관리포인트 간소화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2</a:t>
            </a:r>
            <a:r>
              <a:rPr lang="ko-KR" altLang="en-US" sz="1200" b="1" dirty="0"/>
              <a:t>개 </a:t>
            </a:r>
            <a:r>
              <a:rPr lang="en-US" altLang="ko-KR" sz="1200" b="1" dirty="0"/>
              <a:t>vs.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개 솔루션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 하나의 백업 작업으로 서버 부하 감소</a:t>
            </a:r>
            <a:endParaRPr lang="en-US" altLang="ko-KR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8B50C58-0CD0-48C2-86A7-1433A1F23F3B}"/>
              </a:ext>
            </a:extLst>
          </p:cNvPr>
          <p:cNvSpPr txBox="1"/>
          <p:nvPr/>
        </p:nvSpPr>
        <p:spPr>
          <a:xfrm>
            <a:off x="5070518" y="5902617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DB, </a:t>
            </a:r>
            <a:r>
              <a:rPr lang="ko-KR" altLang="en-US" sz="1200" b="1" dirty="0"/>
              <a:t>파일단위 복구 기능 제공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오라클 </a:t>
            </a:r>
            <a:r>
              <a:rPr lang="en-US" altLang="ko-KR" sz="1200" b="1" dirty="0"/>
              <a:t>RMAN, SAP Hana, MS SQL, MySQL, MariaDB </a:t>
            </a:r>
            <a:r>
              <a:rPr lang="ko-KR" altLang="en-US" sz="1200" b="1" dirty="0"/>
              <a:t>백업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복구 가능</a:t>
            </a:r>
            <a:endParaRPr lang="en-US" altLang="ko-KR" sz="12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7AE0F1-B9B0-4012-A9E4-96A3A602ADC4}"/>
              </a:ext>
            </a:extLst>
          </p:cNvPr>
          <p:cNvSpPr txBox="1"/>
          <p:nvPr/>
        </p:nvSpPr>
        <p:spPr>
          <a:xfrm>
            <a:off x="5070518" y="2209855"/>
            <a:ext cx="2880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하나의 빔</a:t>
            </a:r>
            <a:r>
              <a:rPr lang="en-US" altLang="ko-KR" sz="1200" b="1" dirty="0"/>
              <a:t>(Veeam) </a:t>
            </a:r>
            <a:r>
              <a:rPr lang="ko-KR" altLang="en-US" sz="1200" b="1" dirty="0"/>
              <a:t>솔루션으로 </a:t>
            </a:r>
            <a:r>
              <a:rPr lang="en-US" altLang="ko-KR" sz="1200" b="1" dirty="0"/>
              <a:t>OS, DB, File</a:t>
            </a:r>
            <a:r>
              <a:rPr lang="ko-KR" altLang="en-US" sz="1200" b="1" dirty="0"/>
              <a:t>의 물리환경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가지 요소 백업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복구 해결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A7E56-7490-45AF-A35C-F1DB8941ED75}"/>
              </a:ext>
            </a:extLst>
          </p:cNvPr>
          <p:cNvSpPr txBox="1"/>
          <p:nvPr/>
        </p:nvSpPr>
        <p:spPr>
          <a:xfrm>
            <a:off x="5070518" y="497942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P2C </a:t>
            </a:r>
            <a:r>
              <a:rPr lang="ko-KR" altLang="en-US" sz="1200" b="1" dirty="0" err="1"/>
              <a:t>퍼블릭</a:t>
            </a:r>
            <a:r>
              <a:rPr lang="ko-KR" altLang="en-US" sz="1200" b="1" dirty="0"/>
              <a:t> 클라우드 마이그레이션 및 </a:t>
            </a:r>
            <a:r>
              <a:rPr lang="en-US" altLang="ko-KR" sz="1200" b="1" dirty="0"/>
              <a:t>DR</a:t>
            </a:r>
            <a:r>
              <a:rPr lang="ko-KR" altLang="en-US" sz="1200" b="1" dirty="0"/>
              <a:t> 자동화 툴 제공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마이그레이션 기간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인력 대폭단축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endParaRPr lang="en-US" altLang="ko-KR" sz="12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D0B3DA-7B7E-42C6-9F07-F951CA2EE1C0}"/>
              </a:ext>
            </a:extLst>
          </p:cNvPr>
          <p:cNvSpPr txBox="1"/>
          <p:nvPr/>
        </p:nvSpPr>
        <p:spPr>
          <a:xfrm>
            <a:off x="9304799" y="2209855"/>
            <a:ext cx="252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OS </a:t>
            </a:r>
            <a:r>
              <a:rPr lang="ko-KR" altLang="en-US" sz="1200" dirty="0"/>
              <a:t>백업 솔루션과 </a:t>
            </a:r>
            <a:r>
              <a:rPr lang="en-US" altLang="ko-KR" sz="1200" dirty="0"/>
              <a:t>DB+</a:t>
            </a:r>
            <a:r>
              <a:rPr lang="ko-KR" altLang="en-US" sz="1200" dirty="0"/>
              <a:t>파일 백업 솔루션 별도 필요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유닉스 </a:t>
            </a:r>
            <a:r>
              <a:rPr lang="en-US" altLang="ko-KR" sz="1200" dirty="0"/>
              <a:t>OS </a:t>
            </a:r>
            <a:r>
              <a:rPr lang="ko-KR" altLang="en-US" sz="1200" dirty="0"/>
              <a:t>백업 솔루션 없음</a:t>
            </a:r>
            <a:endParaRPr lang="en-US" altLang="ko-KR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3ED02B-1316-45F9-AA09-650732235C15}"/>
              </a:ext>
            </a:extLst>
          </p:cNvPr>
          <p:cNvSpPr txBox="1"/>
          <p:nvPr/>
        </p:nvSpPr>
        <p:spPr>
          <a:xfrm>
            <a:off x="9304799" y="313304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2</a:t>
            </a:r>
            <a:r>
              <a:rPr lang="ko-KR" altLang="en-US" sz="1200" dirty="0"/>
              <a:t>개의 서로 다른 개별 솔루션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en-US" altLang="ko-KR" sz="1200" dirty="0"/>
              <a:t>2</a:t>
            </a:r>
            <a:r>
              <a:rPr lang="ko-KR" altLang="en-US" sz="1200" dirty="0"/>
              <a:t>배의 비용</a:t>
            </a:r>
            <a:r>
              <a:rPr lang="en-US" altLang="ko-KR" sz="1200" dirty="0"/>
              <a:t>, 2</a:t>
            </a:r>
            <a:r>
              <a:rPr lang="ko-KR" altLang="en-US" sz="1200" dirty="0"/>
              <a:t>회의 백업작업</a:t>
            </a:r>
            <a:r>
              <a:rPr lang="en-US" altLang="ko-KR" sz="1200" dirty="0"/>
              <a:t>, 2</a:t>
            </a:r>
            <a:r>
              <a:rPr lang="ko-KR" altLang="en-US" sz="1200" dirty="0"/>
              <a:t>배의 관리포인트</a:t>
            </a:r>
            <a:endParaRPr lang="en-US" altLang="ko-KR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7B708D-7DEA-4FDC-AD48-F775EFF8D6AE}"/>
              </a:ext>
            </a:extLst>
          </p:cNvPr>
          <p:cNvSpPr txBox="1"/>
          <p:nvPr/>
        </p:nvSpPr>
        <p:spPr>
          <a:xfrm>
            <a:off x="9304799" y="405623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장애 원인파악후 필요한 데이터 복구 시간은 최소 </a:t>
            </a:r>
            <a:r>
              <a:rPr lang="en-US" altLang="ko-KR" sz="1200" dirty="0"/>
              <a:t>60-120</a:t>
            </a:r>
            <a:r>
              <a:rPr lang="ko-KR" altLang="en-US" sz="1200" dirty="0"/>
              <a:t>분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빔 대비 </a:t>
            </a:r>
            <a:r>
              <a:rPr lang="en-US" altLang="ko-KR" sz="1200" dirty="0"/>
              <a:t>RTO</a:t>
            </a:r>
            <a:r>
              <a:rPr lang="ko-KR" altLang="en-US" sz="1200" dirty="0"/>
              <a:t>는 </a:t>
            </a:r>
            <a:r>
              <a:rPr lang="en-US" altLang="ko-KR" sz="1200" dirty="0"/>
              <a:t>10-20</a:t>
            </a:r>
            <a:r>
              <a:rPr lang="ko-KR" altLang="en-US" sz="1200" dirty="0"/>
              <a:t>배 차이</a:t>
            </a:r>
            <a:endParaRPr lang="en-US" altLang="ko-KR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A101D2-C500-43B8-A2B1-2FEFA671EDC9}"/>
              </a:ext>
            </a:extLst>
          </p:cNvPr>
          <p:cNvSpPr txBox="1"/>
          <p:nvPr/>
        </p:nvSpPr>
        <p:spPr>
          <a:xfrm>
            <a:off x="9304799" y="497942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퍼블릭</a:t>
            </a:r>
            <a:r>
              <a:rPr lang="ko-KR" altLang="en-US" sz="1200" dirty="0"/>
              <a:t> 클라우드 마이그레이션 툴 또는 </a:t>
            </a:r>
            <a:r>
              <a:rPr lang="en-US" altLang="ko-KR" sz="1200" dirty="0"/>
              <a:t>DR </a:t>
            </a:r>
            <a:r>
              <a:rPr lang="ko-KR" altLang="en-US" sz="1200" dirty="0"/>
              <a:t>자동화 기능 없음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6DC696-4561-4BAC-B7BE-505658A43042}"/>
              </a:ext>
            </a:extLst>
          </p:cNvPr>
          <p:cNvSpPr txBox="1"/>
          <p:nvPr/>
        </p:nvSpPr>
        <p:spPr>
          <a:xfrm>
            <a:off x="9302165" y="5902617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DB, </a:t>
            </a:r>
            <a:r>
              <a:rPr lang="ko-KR" altLang="en-US" sz="1200" dirty="0"/>
              <a:t>파일 백업</a:t>
            </a:r>
            <a:r>
              <a:rPr lang="en-US" altLang="ko-KR" sz="1200" dirty="0"/>
              <a:t>/</a:t>
            </a:r>
            <a:r>
              <a:rPr lang="ko-KR" altLang="en-US" sz="1200" dirty="0"/>
              <a:t>복구 기능 제공</a:t>
            </a:r>
            <a:endParaRPr lang="en-US" altLang="ko-KR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8F1C00-0966-4879-AD5A-4F957725CD0A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7950518" y="2533021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E7585DF-15E3-4FBE-8A4D-3F7328D40EE7}"/>
              </a:ext>
            </a:extLst>
          </p:cNvPr>
          <p:cNvCxnSpPr>
            <a:cxnSpLocks/>
            <a:stCxn id="132" idx="3"/>
            <a:endCxn id="37" idx="1"/>
          </p:cNvCxnSpPr>
          <p:nvPr/>
        </p:nvCxnSpPr>
        <p:spPr>
          <a:xfrm>
            <a:off x="7950518" y="438023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DDE3E-0785-4161-AD4D-CCBE586ED8BB}"/>
              </a:ext>
            </a:extLst>
          </p:cNvPr>
          <p:cNvCxnSpPr>
            <a:cxnSpLocks/>
            <a:stCxn id="134" idx="3"/>
            <a:endCxn id="36" idx="1"/>
          </p:cNvCxnSpPr>
          <p:nvPr/>
        </p:nvCxnSpPr>
        <p:spPr>
          <a:xfrm>
            <a:off x="7950518" y="345704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780292-C48E-4A20-8464-35BEF06B7648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50518" y="530342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C09CD6E-D4D6-4717-BE6F-545F5DC4EB48}"/>
              </a:ext>
            </a:extLst>
          </p:cNvPr>
          <p:cNvCxnSpPr>
            <a:cxnSpLocks/>
            <a:stCxn id="135" idx="3"/>
            <a:endCxn id="39" idx="1"/>
          </p:cNvCxnSpPr>
          <p:nvPr/>
        </p:nvCxnSpPr>
        <p:spPr>
          <a:xfrm>
            <a:off x="7950518" y="6226617"/>
            <a:ext cx="13516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래픽 44" descr="경고">
            <a:extLst>
              <a:ext uri="{FF2B5EF4-FFF2-40B4-BE49-F238E27FC236}">
                <a16:creationId xmlns:a16="http://schemas.microsoft.com/office/drawing/2014/main" id="{0FE02A71-B9F0-4B1C-A0D7-9612F5B22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2208186"/>
            <a:ext cx="648000" cy="648000"/>
          </a:xfrm>
          <a:prstGeom prst="rect">
            <a:avLst/>
          </a:prstGeom>
        </p:spPr>
      </p:pic>
      <p:pic>
        <p:nvPicPr>
          <p:cNvPr id="46" name="그래픽 45" descr="경고">
            <a:extLst>
              <a:ext uri="{FF2B5EF4-FFF2-40B4-BE49-F238E27FC236}">
                <a16:creationId xmlns:a16="http://schemas.microsoft.com/office/drawing/2014/main" id="{8669B7C6-795D-4F3A-B4DE-038CCB83E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3133045"/>
            <a:ext cx="648000" cy="648000"/>
          </a:xfrm>
          <a:prstGeom prst="rect">
            <a:avLst/>
          </a:prstGeom>
        </p:spPr>
      </p:pic>
      <p:pic>
        <p:nvPicPr>
          <p:cNvPr id="47" name="그래픽 46" descr="경고">
            <a:extLst>
              <a:ext uri="{FF2B5EF4-FFF2-40B4-BE49-F238E27FC236}">
                <a16:creationId xmlns:a16="http://schemas.microsoft.com/office/drawing/2014/main" id="{7A130345-6F03-4B09-8291-077D112BD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4056235"/>
            <a:ext cx="648000" cy="648000"/>
          </a:xfrm>
          <a:prstGeom prst="rect">
            <a:avLst/>
          </a:prstGeom>
        </p:spPr>
      </p:pic>
      <p:pic>
        <p:nvPicPr>
          <p:cNvPr id="48" name="그래픽 47" descr="경고">
            <a:extLst>
              <a:ext uri="{FF2B5EF4-FFF2-40B4-BE49-F238E27FC236}">
                <a16:creationId xmlns:a16="http://schemas.microsoft.com/office/drawing/2014/main" id="{C0A776E3-1FBC-4F8A-878B-EA38287C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659" y="4979425"/>
            <a:ext cx="648000" cy="648000"/>
          </a:xfrm>
          <a:prstGeom prst="rect">
            <a:avLst/>
          </a:prstGeom>
        </p:spPr>
      </p:pic>
      <p:pic>
        <p:nvPicPr>
          <p:cNvPr id="49" name="그래픽 48" descr="경고">
            <a:extLst>
              <a:ext uri="{FF2B5EF4-FFF2-40B4-BE49-F238E27FC236}">
                <a16:creationId xmlns:a16="http://schemas.microsoft.com/office/drawing/2014/main" id="{9DF0BCFC-92E3-4C86-A6EF-336976AFD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03659" y="5902617"/>
            <a:ext cx="648000" cy="64800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93E165-EECE-4023-A32E-8C0C0A7E36D4}"/>
              </a:ext>
            </a:extLst>
          </p:cNvPr>
          <p:cNvCxnSpPr>
            <a:cxnSpLocks/>
            <a:stCxn id="75" idx="6"/>
            <a:endCxn id="60" idx="2"/>
          </p:cNvCxnSpPr>
          <p:nvPr/>
        </p:nvCxnSpPr>
        <p:spPr>
          <a:xfrm flipV="1">
            <a:off x="3062160" y="2423762"/>
            <a:ext cx="1256985" cy="195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5F577AF-3C29-4F40-BA20-9AEDFB2155A8}"/>
              </a:ext>
            </a:extLst>
          </p:cNvPr>
          <p:cNvCxnSpPr>
            <a:cxnSpLocks/>
            <a:stCxn id="75" idx="6"/>
          </p:cNvCxnSpPr>
          <p:nvPr/>
        </p:nvCxnSpPr>
        <p:spPr>
          <a:xfrm flipV="1">
            <a:off x="3062160" y="3457045"/>
            <a:ext cx="1310516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545CA5F-774C-49A0-B143-47DEC71DD616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062160" y="4380235"/>
            <a:ext cx="10669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7D3C40-4A0B-46BA-BD7D-0629831EF1F4}"/>
              </a:ext>
            </a:extLst>
          </p:cNvPr>
          <p:cNvCxnSpPr>
            <a:cxnSpLocks/>
            <a:stCxn id="75" idx="6"/>
            <a:endCxn id="117" idx="1"/>
          </p:cNvCxnSpPr>
          <p:nvPr/>
        </p:nvCxnSpPr>
        <p:spPr>
          <a:xfrm>
            <a:off x="3062160" y="4380235"/>
            <a:ext cx="1066969" cy="89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51FDD84-980C-4EE9-BC53-A0AD6C63B39E}"/>
              </a:ext>
            </a:extLst>
          </p:cNvPr>
          <p:cNvCxnSpPr>
            <a:cxnSpLocks/>
            <a:stCxn id="75" idx="6"/>
            <a:endCxn id="120" idx="1"/>
          </p:cNvCxnSpPr>
          <p:nvPr/>
        </p:nvCxnSpPr>
        <p:spPr>
          <a:xfrm>
            <a:off x="3062160" y="4380235"/>
            <a:ext cx="1307487" cy="18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7926C81-4FCE-4B05-B61F-B5E335ABB27C}"/>
              </a:ext>
            </a:extLst>
          </p:cNvPr>
          <p:cNvSpPr/>
          <p:nvPr/>
        </p:nvSpPr>
        <p:spPr>
          <a:xfrm>
            <a:off x="2414160" y="405623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6" name="그림 85">
            <a:extLst>
              <a:ext uri="{FF2B5EF4-FFF2-40B4-BE49-F238E27FC236}">
                <a16:creationId xmlns:a16="http://schemas.microsoft.com/office/drawing/2014/main" id="{F7E455A0-B352-4C29-95E2-119749079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30" y="2752030"/>
            <a:ext cx="499055" cy="720000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30A7374-8DFA-49C1-B216-0BE796F9E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37192"/>
              </p:ext>
            </p:extLst>
          </p:nvPr>
        </p:nvGraphicFramePr>
        <p:xfrm>
          <a:off x="927410" y="2801882"/>
          <a:ext cx="2620180" cy="67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180">
                  <a:extLst>
                    <a:ext uri="{9D8B030D-6E8A-4147-A177-3AD203B41FA5}">
                      <a16:colId xmlns:a16="http://schemas.microsoft.com/office/drawing/2014/main" val="1121608885"/>
                    </a:ext>
                  </a:extLst>
                </a:gridCol>
              </a:tblGrid>
              <a:tr h="33507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DB,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볼륨 단위 백업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복구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94788"/>
                  </a:ext>
                </a:extLst>
              </a:tr>
              <a:tr h="3350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유닉스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리눅스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윈도우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복구</a:t>
                      </a:r>
                    </a:p>
                  </a:txBody>
                  <a:tcPr anchor="b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03995"/>
                  </a:ext>
                </a:extLst>
              </a:tr>
            </a:tbl>
          </a:graphicData>
        </a:graphic>
      </p:graphicFrame>
      <p:sp>
        <p:nvSpPr>
          <p:cNvPr id="60" name="말풍선: 타원형 59">
            <a:extLst>
              <a:ext uri="{FF2B5EF4-FFF2-40B4-BE49-F238E27FC236}">
                <a16:creationId xmlns:a16="http://schemas.microsoft.com/office/drawing/2014/main" id="{36F92D6A-92C5-4F46-ACC7-9AFD6F65CF1A}"/>
              </a:ext>
            </a:extLst>
          </p:cNvPr>
          <p:cNvSpPr/>
          <p:nvPr/>
        </p:nvSpPr>
        <p:spPr>
          <a:xfrm>
            <a:off x="4319145" y="2160000"/>
            <a:ext cx="609496" cy="527524"/>
          </a:xfrm>
          <a:prstGeom prst="wedgeEllipseCallou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latin typeface="+mn-ea"/>
                <a:cs typeface="Aharoni" panose="020B0604020202020204" pitchFamily="2" charset="-79"/>
              </a:rPr>
              <a:t>1</a:t>
            </a:r>
            <a:endParaRPr lang="ko-KR" altLang="en-US" sz="2800" b="1" dirty="0">
              <a:latin typeface="+mn-ea"/>
              <a:cs typeface="Aharoni" panose="020B0604020202020204" pitchFamily="2" charset="-79"/>
            </a:endParaRPr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1F98F880-6631-4389-A6FA-5CE590246B86}"/>
              </a:ext>
            </a:extLst>
          </p:cNvPr>
          <p:cNvSpPr/>
          <p:nvPr/>
        </p:nvSpPr>
        <p:spPr>
          <a:xfrm>
            <a:off x="4371893" y="3336235"/>
            <a:ext cx="504000" cy="444810"/>
          </a:xfrm>
          <a:prstGeom prst="downArrow">
            <a:avLst>
              <a:gd name="adj1" fmla="val 61009"/>
              <a:gd name="adj2" fmla="val 35321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6" name="그림 115">
            <a:extLst>
              <a:ext uri="{FF2B5EF4-FFF2-40B4-BE49-F238E27FC236}">
                <a16:creationId xmlns:a16="http://schemas.microsoft.com/office/drawing/2014/main" id="{5BDBAE33-D3E4-41D8-920D-D647800E6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9129" y="4128235"/>
            <a:ext cx="803250" cy="504000"/>
          </a:xfrm>
          <a:prstGeom prst="rect">
            <a:avLst/>
          </a:prstGeom>
        </p:spPr>
      </p:pic>
      <p:pic>
        <p:nvPicPr>
          <p:cNvPr id="117" name="그림 116">
            <a:extLst>
              <a:ext uri="{FF2B5EF4-FFF2-40B4-BE49-F238E27FC236}">
                <a16:creationId xmlns:a16="http://schemas.microsoft.com/office/drawing/2014/main" id="{BFFB0BD4-CAD9-4926-971A-431EDBAF15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9129" y="5024427"/>
            <a:ext cx="803250" cy="504000"/>
          </a:xfrm>
          <a:prstGeom prst="rect">
            <a:avLst/>
          </a:prstGeom>
        </p:spPr>
      </p:pic>
      <p:pic>
        <p:nvPicPr>
          <p:cNvPr id="120" name="그림 119">
            <a:extLst>
              <a:ext uri="{FF2B5EF4-FFF2-40B4-BE49-F238E27FC236}">
                <a16:creationId xmlns:a16="http://schemas.microsoft.com/office/drawing/2014/main" id="{BE57B193-1B18-4F4B-93A8-0FD62F4444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9647" y="5956617"/>
            <a:ext cx="546068" cy="540000"/>
          </a:xfrm>
          <a:prstGeom prst="rect">
            <a:avLst/>
          </a:prstGeom>
        </p:spPr>
      </p:pic>
      <p:pic>
        <p:nvPicPr>
          <p:cNvPr id="4" name="그래픽 3" descr="동전">
            <a:extLst>
              <a:ext uri="{FF2B5EF4-FFF2-40B4-BE49-F238E27FC236}">
                <a16:creationId xmlns:a16="http://schemas.microsoft.com/office/drawing/2014/main" id="{661D1E3A-DF2A-4666-9676-BAF6C17461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12285" y="3004122"/>
            <a:ext cx="360000" cy="360000"/>
          </a:xfrm>
          <a:prstGeom prst="rect">
            <a:avLst/>
          </a:prstGeom>
        </p:spPr>
      </p:pic>
      <p:pic>
        <p:nvPicPr>
          <p:cNvPr id="6" name="그래픽 5" descr="시계">
            <a:extLst>
              <a:ext uri="{FF2B5EF4-FFF2-40B4-BE49-F238E27FC236}">
                <a16:creationId xmlns:a16="http://schemas.microsoft.com/office/drawing/2014/main" id="{B3D8307A-D844-48EA-8129-E25B051F6A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23893" y="3004122"/>
            <a:ext cx="360000" cy="36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FAB30-532C-4E06-90D0-A0FBA74EAF43}"/>
              </a:ext>
            </a:extLst>
          </p:cNvPr>
          <p:cNvSpPr txBox="1"/>
          <p:nvPr/>
        </p:nvSpPr>
        <p:spPr>
          <a:xfrm>
            <a:off x="343630" y="3505703"/>
            <a:ext cx="499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물리서버</a:t>
            </a:r>
          </a:p>
        </p:txBody>
      </p:sp>
    </p:spTree>
    <p:extLst>
      <p:ext uri="{BB962C8B-B14F-4D97-AF65-F5344CB8AC3E}">
        <p14:creationId xmlns:p14="http://schemas.microsoft.com/office/powerpoint/2010/main" val="401421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3CF28-E96A-4F9E-9C02-22C55155F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 </a:t>
            </a:r>
            <a:r>
              <a:rPr lang="en-US" altLang="ko-KR" dirty="0"/>
              <a:t>100% </a:t>
            </a:r>
            <a:r>
              <a:rPr lang="ko-KR" altLang="en-US" dirty="0"/>
              <a:t>순수 에이전트리스 백업</a:t>
            </a:r>
            <a:r>
              <a:rPr lang="en-US" altLang="ko-KR" dirty="0"/>
              <a:t>/</a:t>
            </a:r>
            <a:r>
              <a:rPr lang="ko-KR" altLang="en-US" dirty="0"/>
              <a:t>복구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6C744AA2-552C-4A36-900E-BBABB78492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2D2C9515-77C4-4DBC-94F0-FFF3493D2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가상환경 </a:t>
            </a:r>
            <a:r>
              <a:rPr lang="en-US" altLang="ko-KR" dirty="0"/>
              <a:t>100% </a:t>
            </a:r>
            <a:r>
              <a:rPr lang="ko-KR" altLang="en-US" dirty="0"/>
              <a:t>순수 에이전트리스 백업</a:t>
            </a:r>
            <a:r>
              <a:rPr lang="en-US" altLang="ko-KR" dirty="0"/>
              <a:t>/</a:t>
            </a:r>
            <a:r>
              <a:rPr lang="ko-KR" altLang="en-US" dirty="0"/>
              <a:t>복구 기능으로 관리포인트를 간소화하고 경쟁사보다 </a:t>
            </a:r>
            <a:r>
              <a:rPr lang="en-US" altLang="ko-KR" dirty="0"/>
              <a:t>3-40</a:t>
            </a:r>
            <a:r>
              <a:rPr lang="ko-KR" altLang="en-US" dirty="0"/>
              <a:t>배 더 빠른 복구성능을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92B23AB5-BE6A-4011-968D-8218A7E832F9}"/>
              </a:ext>
            </a:extLst>
          </p:cNvPr>
          <p:cNvGraphicFramePr>
            <a:graphicFrameLocks noGrp="1"/>
          </p:cNvGraphicFramePr>
          <p:nvPr/>
        </p:nvGraphicFramePr>
        <p:xfrm>
          <a:off x="216000" y="4513021"/>
          <a:ext cx="3737933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933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 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VMware, Nutanix AHV, Hyper-V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순수 에이전트리스 백업과 복구로 관리포인트와 잠재적 장애요소를 줄이고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파일단위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DB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등의 복구를 통해 경쟁사 대비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3-40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 더 빠른 복구 성능 제공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55621"/>
                  </a:ext>
                </a:extLst>
              </a:tr>
            </a:tbl>
          </a:graphicData>
        </a:graphic>
      </p:graphicFrame>
      <p:grpSp>
        <p:nvGrpSpPr>
          <p:cNvPr id="81" name="그룹 80">
            <a:extLst>
              <a:ext uri="{FF2B5EF4-FFF2-40B4-BE49-F238E27FC236}">
                <a16:creationId xmlns:a16="http://schemas.microsoft.com/office/drawing/2014/main" id="{1912BB9D-0720-45F5-B857-2F2CC8F74E83}"/>
              </a:ext>
            </a:extLst>
          </p:cNvPr>
          <p:cNvGrpSpPr/>
          <p:nvPr/>
        </p:nvGrpSpPr>
        <p:grpSpPr>
          <a:xfrm>
            <a:off x="1558313" y="2046348"/>
            <a:ext cx="1036917" cy="1146585"/>
            <a:chOff x="1470353" y="1986581"/>
            <a:chExt cx="1036917" cy="1146585"/>
          </a:xfrm>
        </p:grpSpPr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8605B36C-C247-495E-B955-6F5F1A1B0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8811" y="1986581"/>
              <a:ext cx="720000" cy="69340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239F34-352C-4FC5-ADB0-61104A4391BE}"/>
                </a:ext>
              </a:extLst>
            </p:cNvPr>
            <p:cNvSpPr txBox="1"/>
            <p:nvPr/>
          </p:nvSpPr>
          <p:spPr>
            <a:xfrm>
              <a:off x="1470353" y="2671501"/>
              <a:ext cx="10369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빔 백업 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마스터 서버</a:t>
              </a:r>
            </a:p>
          </p:txBody>
        </p:sp>
      </p:grp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FAD60CC3-6226-4C76-B964-BFB62C21D807}"/>
              </a:ext>
            </a:extLst>
          </p:cNvPr>
          <p:cNvSpPr/>
          <p:nvPr/>
        </p:nvSpPr>
        <p:spPr>
          <a:xfrm>
            <a:off x="1248310" y="3189852"/>
            <a:ext cx="360000" cy="288000"/>
          </a:xfrm>
          <a:custGeom>
            <a:avLst/>
            <a:gdLst>
              <a:gd name="connsiteX0" fmla="*/ 516467 w 516467"/>
              <a:gd name="connsiteY0" fmla="*/ 0 h 550333"/>
              <a:gd name="connsiteX1" fmla="*/ 143933 w 516467"/>
              <a:gd name="connsiteY1" fmla="*/ 279400 h 550333"/>
              <a:gd name="connsiteX2" fmla="*/ 279400 w 516467"/>
              <a:gd name="connsiteY2" fmla="*/ 330200 h 550333"/>
              <a:gd name="connsiteX3" fmla="*/ 0 w 516467"/>
              <a:gd name="connsiteY3" fmla="*/ 550333 h 5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467" h="550333">
                <a:moveTo>
                  <a:pt x="516467" y="0"/>
                </a:moveTo>
                <a:lnTo>
                  <a:pt x="143933" y="279400"/>
                </a:lnTo>
                <a:lnTo>
                  <a:pt x="279400" y="330200"/>
                </a:lnTo>
                <a:lnTo>
                  <a:pt x="0" y="550333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DC9BBF0-3ABA-498B-A2DC-309DBA8C0512}"/>
              </a:ext>
            </a:extLst>
          </p:cNvPr>
          <p:cNvSpPr/>
          <p:nvPr/>
        </p:nvSpPr>
        <p:spPr>
          <a:xfrm>
            <a:off x="850922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에이전트리스 백업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복구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DEB6441-EAAE-4C3C-9DEC-49B97C3C0A72}"/>
              </a:ext>
            </a:extLst>
          </p:cNvPr>
          <p:cNvSpPr/>
          <p:nvPr/>
        </p:nvSpPr>
        <p:spPr>
          <a:xfrm>
            <a:off x="5033434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솔루션 장점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활용예시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D1E8656-4DE0-4939-AFEB-AB099F04EEC1}"/>
              </a:ext>
            </a:extLst>
          </p:cNvPr>
          <p:cNvSpPr/>
          <p:nvPr/>
        </p:nvSpPr>
        <p:spPr>
          <a:xfrm>
            <a:off x="9502233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경쟁 </a:t>
            </a:r>
            <a:r>
              <a:rPr lang="en-US" altLang="ko-KR" sz="1200" b="1" dirty="0">
                <a:solidFill>
                  <a:schemeClr val="tx1"/>
                </a:solidFill>
              </a:rPr>
              <a:t>V</a:t>
            </a:r>
            <a:r>
              <a:rPr lang="ko-KR" altLang="en-US" sz="1200" b="1" dirty="0">
                <a:solidFill>
                  <a:schemeClr val="tx1"/>
                </a:solidFill>
              </a:rPr>
              <a:t>사 </a:t>
            </a:r>
            <a:r>
              <a:rPr lang="en-US" altLang="ko-KR" sz="1200" b="1" dirty="0">
                <a:solidFill>
                  <a:schemeClr val="tx1"/>
                </a:solidFill>
              </a:rPr>
              <a:t>N</a:t>
            </a:r>
            <a:r>
              <a:rPr lang="ko-KR" altLang="en-US" sz="1200" b="1" dirty="0">
                <a:solidFill>
                  <a:schemeClr val="tx1"/>
                </a:solidFill>
              </a:rPr>
              <a:t>제품</a:t>
            </a:r>
          </a:p>
        </p:txBody>
      </p:sp>
      <p:pic>
        <p:nvPicPr>
          <p:cNvPr id="89" name="그래픽 88" descr="네트워크">
            <a:extLst>
              <a:ext uri="{FF2B5EF4-FFF2-40B4-BE49-F238E27FC236}">
                <a16:creationId xmlns:a16="http://schemas.microsoft.com/office/drawing/2014/main" id="{D92514B6-378A-4327-A7B2-32BDCE860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4882" y="2209855"/>
            <a:ext cx="648000" cy="648000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9E40AA54-3F78-46B9-9B6E-92EE209F4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6771" y="3577440"/>
            <a:ext cx="1080000" cy="97799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20CEEB32-F9BF-43BD-946D-43DA0F74DBA5}"/>
              </a:ext>
            </a:extLst>
          </p:cNvPr>
          <p:cNvSpPr txBox="1"/>
          <p:nvPr/>
        </p:nvSpPr>
        <p:spPr>
          <a:xfrm>
            <a:off x="5070518" y="405623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>
                <a:solidFill>
                  <a:srgbClr val="FF0000"/>
                </a:solidFill>
              </a:rPr>
              <a:t>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CDP VM </a:t>
            </a:r>
            <a:r>
              <a:rPr lang="ko-KR" altLang="en-US" sz="1200" b="1" dirty="0"/>
              <a:t>복제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페일오버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페일백</a:t>
            </a:r>
            <a:r>
              <a:rPr lang="ko-KR" altLang="en-US" sz="1200" b="1" dirty="0"/>
              <a:t> 지원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장애시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DR</a:t>
            </a:r>
            <a:r>
              <a:rPr lang="ko-KR" altLang="en-US" sz="1200" b="1" dirty="0"/>
              <a:t>사이트에서 즉시 서비스</a:t>
            </a:r>
            <a:endParaRPr lang="en-US" altLang="ko-KR" sz="1200" b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4BAF34B-2AAC-40F9-A511-5442A507801F}"/>
              </a:ext>
            </a:extLst>
          </p:cNvPr>
          <p:cNvSpPr txBox="1"/>
          <p:nvPr/>
        </p:nvSpPr>
        <p:spPr>
          <a:xfrm>
            <a:off x="5070518" y="313304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100" b="1" dirty="0"/>
              <a:t>DB</a:t>
            </a:r>
            <a:r>
              <a:rPr lang="ko-KR" altLang="en-US" sz="1100" b="1" dirty="0"/>
              <a:t>시점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테이블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이메일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개체단위 복구</a:t>
            </a:r>
            <a:endParaRPr lang="en-US" altLang="ko-KR" sz="1100" b="1" dirty="0"/>
          </a:p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VM</a:t>
            </a:r>
            <a:r>
              <a:rPr lang="ko-KR" altLang="en-US" sz="1200" b="1" dirty="0"/>
              <a:t>단위 복구속도 대비 </a:t>
            </a:r>
            <a:r>
              <a:rPr lang="en-US" altLang="ko-KR" sz="1200" b="1" dirty="0"/>
              <a:t>3-40</a:t>
            </a:r>
            <a:r>
              <a:rPr lang="ko-KR" altLang="en-US" sz="1200" b="1" dirty="0"/>
              <a:t>배 빠른 복구성능</a:t>
            </a:r>
            <a:endParaRPr lang="en-US" altLang="ko-KR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8B50C58-0CD0-48C2-86A7-1433A1F23F3B}"/>
              </a:ext>
            </a:extLst>
          </p:cNvPr>
          <p:cNvSpPr txBox="1"/>
          <p:nvPr/>
        </p:nvSpPr>
        <p:spPr>
          <a:xfrm>
            <a:off x="5070518" y="5902617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 err="1"/>
              <a:t>장애시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백업받은</a:t>
            </a:r>
            <a:r>
              <a:rPr lang="ko-KR" altLang="en-US" sz="1200" b="1" dirty="0"/>
              <a:t> 데이터로 </a:t>
            </a:r>
            <a:r>
              <a:rPr lang="en-US" altLang="ko-KR" sz="1200" b="1" dirty="0"/>
              <a:t>VM</a:t>
            </a:r>
            <a:r>
              <a:rPr lang="ko-KR" altLang="en-US" sz="1200" b="1" dirty="0"/>
              <a:t>단위 에이전트리스 복구 지원</a:t>
            </a:r>
            <a:endParaRPr lang="en-US" altLang="ko-KR" sz="1200" b="1" dirty="0"/>
          </a:p>
        </p:txBody>
      </p:sp>
      <p:pic>
        <p:nvPicPr>
          <p:cNvPr id="140" name="그림 139">
            <a:extLst>
              <a:ext uri="{FF2B5EF4-FFF2-40B4-BE49-F238E27FC236}">
                <a16:creationId xmlns:a16="http://schemas.microsoft.com/office/drawing/2014/main" id="{8317CE10-68C9-4178-8414-454B7B194D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173" y="5956617"/>
            <a:ext cx="539419" cy="5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EFCDC3-50D3-45B2-91DD-E3A4147861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742" y="3151045"/>
            <a:ext cx="606280" cy="612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07AE0F1-B9B0-4012-A9E4-96A3A602ADC4}"/>
              </a:ext>
            </a:extLst>
          </p:cNvPr>
          <p:cNvSpPr txBox="1"/>
          <p:nvPr/>
        </p:nvSpPr>
        <p:spPr>
          <a:xfrm>
            <a:off x="5070518" y="2209854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관리포인트 및 잠재적 장애요소 제거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설치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배포와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운영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버전관리의 용이성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에이전트리스로 </a:t>
            </a:r>
            <a:r>
              <a:rPr lang="en-US" altLang="ko-KR" sz="1200" b="1" dirty="0"/>
              <a:t>VM </a:t>
            </a:r>
            <a:r>
              <a:rPr lang="ko-KR" altLang="en-US" sz="1200" b="1" dirty="0"/>
              <a:t>부하는 미미함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8A7E56-7490-45AF-A35C-F1DB8941ED75}"/>
              </a:ext>
            </a:extLst>
          </p:cNvPr>
          <p:cNvSpPr txBox="1"/>
          <p:nvPr/>
        </p:nvSpPr>
        <p:spPr>
          <a:xfrm>
            <a:off x="5070518" y="4979425"/>
            <a:ext cx="2880000" cy="648000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가상환경 인프라 성능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잠재적 장애요소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구성 모니터링을 통해 장애를 예방하는 가시성 확보</a:t>
            </a:r>
            <a:endParaRPr lang="en-US" altLang="ko-KR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54D23F-06BE-4E4C-BB47-E38B624F85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336" y="5051425"/>
            <a:ext cx="607092" cy="504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D0B3DA-7B7E-42C6-9F07-F951CA2EE1C0}"/>
              </a:ext>
            </a:extLst>
          </p:cNvPr>
          <p:cNvSpPr txBox="1"/>
          <p:nvPr/>
        </p:nvSpPr>
        <p:spPr>
          <a:xfrm>
            <a:off x="9304799" y="2209855"/>
            <a:ext cx="2520000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dirty="0"/>
              <a:t>DB</a:t>
            </a:r>
            <a:r>
              <a:rPr lang="ko-KR" altLang="en-US" sz="1200" dirty="0"/>
              <a:t> 백업 또는 파일단위 복구가 필요할 경우 반드시 에이전트 방식으로 구성</a:t>
            </a:r>
            <a:r>
              <a:rPr lang="en-US" altLang="ko-KR" sz="1200" dirty="0"/>
              <a:t>. VM</a:t>
            </a:r>
            <a:r>
              <a:rPr lang="ko-KR" altLang="en-US" sz="1200" dirty="0"/>
              <a:t>부하 상승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3ED02B-1316-45F9-AA09-650732235C15}"/>
              </a:ext>
            </a:extLst>
          </p:cNvPr>
          <p:cNvSpPr txBox="1"/>
          <p:nvPr/>
        </p:nvSpPr>
        <p:spPr>
          <a:xfrm>
            <a:off x="9304799" y="313304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000" dirty="0"/>
              <a:t>에이전트리스 방식으로는 </a:t>
            </a:r>
            <a:r>
              <a:rPr lang="en-US" altLang="ko-KR" sz="1000" dirty="0"/>
              <a:t>VM</a:t>
            </a:r>
            <a:r>
              <a:rPr lang="ko-KR" altLang="en-US" sz="1000" dirty="0"/>
              <a:t>단위 백업만 지원하며 에이전트리스 오라클 </a:t>
            </a:r>
            <a:r>
              <a:rPr lang="en-US" altLang="ko-KR" sz="1000" dirty="0"/>
              <a:t>DB </a:t>
            </a:r>
            <a:r>
              <a:rPr lang="ko-KR" altLang="en-US" sz="1000" dirty="0"/>
              <a:t>시점복구 기능 없음</a:t>
            </a:r>
            <a:endParaRPr lang="en-US" altLang="ko-KR" sz="1000" dirty="0"/>
          </a:p>
          <a:p>
            <a:pPr marL="171450" indent="-171450" latinLnBrk="0">
              <a:buFontTx/>
              <a:buChar char="-"/>
            </a:pPr>
            <a:r>
              <a:rPr lang="ko-KR" altLang="en-US" sz="1000" dirty="0"/>
              <a:t>빔 대비 </a:t>
            </a:r>
            <a:r>
              <a:rPr lang="en-US" altLang="ko-KR" sz="1000" dirty="0"/>
              <a:t>3-40</a:t>
            </a:r>
            <a:r>
              <a:rPr lang="ko-KR" altLang="en-US" sz="1000" dirty="0"/>
              <a:t>배 느린 복구성능</a:t>
            </a:r>
            <a:endParaRPr lang="en-US" altLang="ko-KR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7B708D-7DEA-4FDC-AD48-F775EFF8D6AE}"/>
              </a:ext>
            </a:extLst>
          </p:cNvPr>
          <p:cNvSpPr txBox="1"/>
          <p:nvPr/>
        </p:nvSpPr>
        <p:spPr>
          <a:xfrm>
            <a:off x="9304799" y="405623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준</a:t>
            </a:r>
            <a:r>
              <a:rPr lang="ko-KR" altLang="en-US" sz="1000" dirty="0"/>
              <a:t> </a:t>
            </a:r>
            <a:r>
              <a:rPr lang="en-US" altLang="ko-KR" sz="1000" dirty="0"/>
              <a:t>CDP VM </a:t>
            </a:r>
            <a:r>
              <a:rPr lang="ko-KR" altLang="en-US" sz="1000" dirty="0"/>
              <a:t>복제 기능 없음</a:t>
            </a:r>
            <a:endParaRPr lang="en-US" altLang="ko-KR" sz="1000" dirty="0"/>
          </a:p>
          <a:p>
            <a:pPr marL="171450" indent="-171450" latinLnBrk="0">
              <a:buFontTx/>
              <a:buChar char="-"/>
            </a:pPr>
            <a:r>
              <a:rPr lang="ko-KR" altLang="en-US" sz="1000" dirty="0"/>
              <a:t>가상환경 </a:t>
            </a:r>
            <a:r>
              <a:rPr lang="en-US" altLang="ko-KR" sz="1000" dirty="0"/>
              <a:t>DR</a:t>
            </a:r>
            <a:r>
              <a:rPr lang="ko-KR" altLang="en-US" sz="1000" dirty="0"/>
              <a:t> 사이트 구축의 어려움</a:t>
            </a:r>
            <a:endParaRPr lang="en-US" altLang="ko-KR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A101D2-C500-43B8-A2B1-2FEFA671EDC9}"/>
              </a:ext>
            </a:extLst>
          </p:cNvPr>
          <p:cNvSpPr txBox="1"/>
          <p:nvPr/>
        </p:nvSpPr>
        <p:spPr>
          <a:xfrm>
            <a:off x="9304799" y="497942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가상환경 인프라 자체의 최적화 상태를 모니터링해주는 유사 기능 없음</a:t>
            </a:r>
            <a:endParaRPr lang="en-US" altLang="ko-KR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6DC696-4561-4BAC-B7BE-505658A43042}"/>
              </a:ext>
            </a:extLst>
          </p:cNvPr>
          <p:cNvSpPr txBox="1"/>
          <p:nvPr/>
        </p:nvSpPr>
        <p:spPr>
          <a:xfrm>
            <a:off x="9302165" y="5902617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장애시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백업받은</a:t>
            </a:r>
            <a:r>
              <a:rPr lang="ko-KR" altLang="en-US" sz="1200" dirty="0"/>
              <a:t> 데이터로 </a:t>
            </a:r>
            <a:r>
              <a:rPr lang="en-US" altLang="ko-KR" sz="1200" dirty="0"/>
              <a:t>VM</a:t>
            </a:r>
            <a:r>
              <a:rPr lang="ko-KR" altLang="en-US" sz="1200" dirty="0"/>
              <a:t>단위 에이전트리스 복구 지원</a:t>
            </a:r>
            <a:endParaRPr lang="en-US" altLang="ko-KR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48F1C00-0966-4879-AD5A-4F957725CD0A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 flipV="1">
            <a:off x="7950518" y="2533021"/>
            <a:ext cx="1354281" cy="83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E7585DF-15E3-4FBE-8A4D-3F7328D40EE7}"/>
              </a:ext>
            </a:extLst>
          </p:cNvPr>
          <p:cNvCxnSpPr>
            <a:cxnSpLocks/>
            <a:stCxn id="132" idx="3"/>
            <a:endCxn id="37" idx="1"/>
          </p:cNvCxnSpPr>
          <p:nvPr/>
        </p:nvCxnSpPr>
        <p:spPr>
          <a:xfrm>
            <a:off x="7950518" y="438023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78DDE3E-0785-4161-AD4D-CCBE586ED8BB}"/>
              </a:ext>
            </a:extLst>
          </p:cNvPr>
          <p:cNvCxnSpPr>
            <a:cxnSpLocks/>
            <a:stCxn id="134" idx="3"/>
            <a:endCxn id="36" idx="1"/>
          </p:cNvCxnSpPr>
          <p:nvPr/>
        </p:nvCxnSpPr>
        <p:spPr>
          <a:xfrm>
            <a:off x="7950518" y="345704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780292-C48E-4A20-8464-35BEF06B7648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>
            <a:off x="7950518" y="530342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C09CD6E-D4D6-4717-BE6F-545F5DC4EB48}"/>
              </a:ext>
            </a:extLst>
          </p:cNvPr>
          <p:cNvCxnSpPr>
            <a:cxnSpLocks/>
            <a:stCxn id="135" idx="3"/>
            <a:endCxn id="39" idx="1"/>
          </p:cNvCxnSpPr>
          <p:nvPr/>
        </p:nvCxnSpPr>
        <p:spPr>
          <a:xfrm>
            <a:off x="7950518" y="6226617"/>
            <a:ext cx="13516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래픽 44" descr="경고">
            <a:extLst>
              <a:ext uri="{FF2B5EF4-FFF2-40B4-BE49-F238E27FC236}">
                <a16:creationId xmlns:a16="http://schemas.microsoft.com/office/drawing/2014/main" id="{0FE02A71-B9F0-4B1C-A0D7-9612F5B22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2208186"/>
            <a:ext cx="648000" cy="648000"/>
          </a:xfrm>
          <a:prstGeom prst="rect">
            <a:avLst/>
          </a:prstGeom>
        </p:spPr>
      </p:pic>
      <p:pic>
        <p:nvPicPr>
          <p:cNvPr id="46" name="그래픽 45" descr="경고">
            <a:extLst>
              <a:ext uri="{FF2B5EF4-FFF2-40B4-BE49-F238E27FC236}">
                <a16:creationId xmlns:a16="http://schemas.microsoft.com/office/drawing/2014/main" id="{8669B7C6-795D-4F3A-B4DE-038CCB83E0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3133045"/>
            <a:ext cx="648000" cy="648000"/>
          </a:xfrm>
          <a:prstGeom prst="rect">
            <a:avLst/>
          </a:prstGeom>
        </p:spPr>
      </p:pic>
      <p:pic>
        <p:nvPicPr>
          <p:cNvPr id="47" name="그래픽 46" descr="경고">
            <a:extLst>
              <a:ext uri="{FF2B5EF4-FFF2-40B4-BE49-F238E27FC236}">
                <a16:creationId xmlns:a16="http://schemas.microsoft.com/office/drawing/2014/main" id="{7A130345-6F03-4B09-8291-077D112BD7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4056235"/>
            <a:ext cx="648000" cy="648000"/>
          </a:xfrm>
          <a:prstGeom prst="rect">
            <a:avLst/>
          </a:prstGeom>
        </p:spPr>
      </p:pic>
      <p:pic>
        <p:nvPicPr>
          <p:cNvPr id="48" name="그래픽 47" descr="경고">
            <a:extLst>
              <a:ext uri="{FF2B5EF4-FFF2-40B4-BE49-F238E27FC236}">
                <a16:creationId xmlns:a16="http://schemas.microsoft.com/office/drawing/2014/main" id="{C0A776E3-1FBC-4F8A-878B-EA38287CE4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3659" y="4979425"/>
            <a:ext cx="648000" cy="648000"/>
          </a:xfrm>
          <a:prstGeom prst="rect">
            <a:avLst/>
          </a:prstGeom>
        </p:spPr>
      </p:pic>
      <p:pic>
        <p:nvPicPr>
          <p:cNvPr id="49" name="그래픽 48" descr="경고">
            <a:extLst>
              <a:ext uri="{FF2B5EF4-FFF2-40B4-BE49-F238E27FC236}">
                <a16:creationId xmlns:a16="http://schemas.microsoft.com/office/drawing/2014/main" id="{9DF0BCFC-92E3-4C86-A6EF-336976AFD6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3659" y="5902617"/>
            <a:ext cx="648000" cy="648000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93E165-EECE-4023-A32E-8C0C0A7E36D4}"/>
              </a:ext>
            </a:extLst>
          </p:cNvPr>
          <p:cNvCxnSpPr>
            <a:cxnSpLocks/>
            <a:stCxn id="75" idx="6"/>
            <a:endCxn id="89" idx="1"/>
          </p:cNvCxnSpPr>
          <p:nvPr/>
        </p:nvCxnSpPr>
        <p:spPr>
          <a:xfrm flipV="1">
            <a:off x="3062160" y="2533855"/>
            <a:ext cx="1322722" cy="18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5F577AF-3C29-4F40-BA20-9AEDFB2155A8}"/>
              </a:ext>
            </a:extLst>
          </p:cNvPr>
          <p:cNvCxnSpPr>
            <a:cxnSpLocks/>
            <a:stCxn id="75" idx="6"/>
            <a:endCxn id="5" idx="1"/>
          </p:cNvCxnSpPr>
          <p:nvPr/>
        </p:nvCxnSpPr>
        <p:spPr>
          <a:xfrm flipV="1">
            <a:off x="3062160" y="3457045"/>
            <a:ext cx="1343582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545CA5F-774C-49A0-B143-47DEC71DD616}"/>
              </a:ext>
            </a:extLst>
          </p:cNvPr>
          <p:cNvCxnSpPr>
            <a:cxnSpLocks/>
          </p:cNvCxnSpPr>
          <p:nvPr/>
        </p:nvCxnSpPr>
        <p:spPr>
          <a:xfrm>
            <a:off x="3062160" y="4380235"/>
            <a:ext cx="130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37D3C40-4A0B-46BA-BD7D-0629831EF1F4}"/>
              </a:ext>
            </a:extLst>
          </p:cNvPr>
          <p:cNvCxnSpPr>
            <a:cxnSpLocks/>
            <a:stCxn id="75" idx="6"/>
          </p:cNvCxnSpPr>
          <p:nvPr/>
        </p:nvCxnSpPr>
        <p:spPr>
          <a:xfrm>
            <a:off x="3062160" y="4380235"/>
            <a:ext cx="1230440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51FDD84-980C-4EE9-BC53-A0AD6C63B39E}"/>
              </a:ext>
            </a:extLst>
          </p:cNvPr>
          <p:cNvCxnSpPr>
            <a:cxnSpLocks/>
            <a:stCxn id="75" idx="6"/>
            <a:endCxn id="140" idx="1"/>
          </p:cNvCxnSpPr>
          <p:nvPr/>
        </p:nvCxnSpPr>
        <p:spPr>
          <a:xfrm>
            <a:off x="3062160" y="4380235"/>
            <a:ext cx="1377013" cy="18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A7926C81-4FCE-4B05-B61F-B5E335ABB27C}"/>
              </a:ext>
            </a:extLst>
          </p:cNvPr>
          <p:cNvSpPr/>
          <p:nvPr/>
        </p:nvSpPr>
        <p:spPr>
          <a:xfrm>
            <a:off x="2414160" y="405623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E3832E0-0450-476D-9855-95543D7264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76882" y="4061425"/>
            <a:ext cx="864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4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타원 54">
            <a:extLst>
              <a:ext uri="{FF2B5EF4-FFF2-40B4-BE49-F238E27FC236}">
                <a16:creationId xmlns:a16="http://schemas.microsoft.com/office/drawing/2014/main" id="{06DF56B8-B55C-4F39-90C8-BAA308B48417}"/>
              </a:ext>
            </a:extLst>
          </p:cNvPr>
          <p:cNvSpPr/>
          <p:nvPr/>
        </p:nvSpPr>
        <p:spPr>
          <a:xfrm>
            <a:off x="2414160" y="4056235"/>
            <a:ext cx="648000" cy="648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E8ACCE-771B-43F6-B580-69C3A74A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</a:t>
            </a:r>
            <a:r>
              <a:rPr lang="ko-KR" altLang="en-US" dirty="0" err="1"/>
              <a:t>버추얼랩을</a:t>
            </a:r>
            <a:r>
              <a:rPr lang="ko-KR" altLang="en-US" dirty="0"/>
              <a:t> 통한 백업 데이터의 활용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95FC20BA-C29C-4374-968A-FA07747486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D76F06C-830B-42F6-B2E5-A461A3FC01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백업 데이터를 활용하여 완결성 검사</a:t>
            </a:r>
            <a:r>
              <a:rPr lang="en-US" altLang="ko-KR" dirty="0"/>
              <a:t>, DEVOPS </a:t>
            </a:r>
            <a:r>
              <a:rPr lang="ko-KR" altLang="en-US" dirty="0"/>
              <a:t>적용</a:t>
            </a:r>
            <a:r>
              <a:rPr lang="en-US" altLang="ko-KR" dirty="0"/>
              <a:t>, </a:t>
            </a:r>
            <a:r>
              <a:rPr lang="ko-KR" altLang="en-US" dirty="0"/>
              <a:t>가상화 서비스 제공 등 다양한 부가가치 기능을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6B22D1-85C4-4B52-B081-C3EA9552533A}"/>
              </a:ext>
            </a:extLst>
          </p:cNvPr>
          <p:cNvSpPr/>
          <p:nvPr/>
        </p:nvSpPr>
        <p:spPr>
          <a:xfrm>
            <a:off x="850922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</a:t>
            </a:r>
            <a:r>
              <a:rPr lang="ko-KR" altLang="en-US" sz="1200" b="1" dirty="0" err="1">
                <a:solidFill>
                  <a:schemeClr val="tx1"/>
                </a:solidFill>
              </a:rPr>
              <a:t>버추얼랩</a:t>
            </a:r>
            <a:r>
              <a:rPr lang="ko-KR" altLang="en-US" sz="1200" b="1" dirty="0">
                <a:solidFill>
                  <a:schemeClr val="tx1"/>
                </a:solidFill>
              </a:rPr>
              <a:t> 개요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EBB4087-A3CD-411D-852D-869AC8262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65719"/>
              </p:ext>
            </p:extLst>
          </p:nvPr>
        </p:nvGraphicFramePr>
        <p:xfrm>
          <a:off x="215999" y="4513021"/>
          <a:ext cx="339497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4979">
                  <a:extLst>
                    <a:ext uri="{9D8B030D-6E8A-4147-A177-3AD203B41FA5}">
                      <a16:colId xmlns:a16="http://schemas.microsoft.com/office/drawing/2014/main" val="813553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지원 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71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VMware, Nutanix AHV, Hyper-V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x86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윈도우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리눅스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2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기능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요약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7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백업 받은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PM(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물리서버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백업본을 백업 마스터 또는 다른 연결된 하이퍼바이저 호스트에서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VM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실행하면서 다양한 추가 솔루션 기능 제공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065562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1216A1-E529-4930-9C32-D242245F3FBE}"/>
              </a:ext>
            </a:extLst>
          </p:cNvPr>
          <p:cNvSpPr/>
          <p:nvPr/>
        </p:nvSpPr>
        <p:spPr>
          <a:xfrm>
            <a:off x="5033434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빔 솔루션 장점 </a:t>
            </a:r>
            <a:r>
              <a:rPr lang="en-US" altLang="ko-KR" sz="1200" b="1" dirty="0">
                <a:solidFill>
                  <a:schemeClr val="tx1"/>
                </a:solidFill>
              </a:rPr>
              <a:t>/ </a:t>
            </a:r>
            <a:r>
              <a:rPr lang="ko-KR" altLang="en-US" sz="1200" b="1" dirty="0">
                <a:solidFill>
                  <a:schemeClr val="tx1"/>
                </a:solidFill>
              </a:rPr>
              <a:t>활용예시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9177128-EC5C-4528-A40C-B58442682497}"/>
              </a:ext>
            </a:extLst>
          </p:cNvPr>
          <p:cNvGrpSpPr/>
          <p:nvPr/>
        </p:nvGrpSpPr>
        <p:grpSpPr>
          <a:xfrm>
            <a:off x="1003617" y="2323232"/>
            <a:ext cx="1819742" cy="1891026"/>
            <a:chOff x="1091192" y="2323232"/>
            <a:chExt cx="1819742" cy="18910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DD2AA60-11FB-4E78-BF60-D4952321B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0797" y="2323232"/>
              <a:ext cx="1410137" cy="96642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190C068-3D7D-4C1C-99E4-63394D19F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7128" y="3460615"/>
              <a:ext cx="540000" cy="520055"/>
            </a:xfrm>
            <a:prstGeom prst="rect">
              <a:avLst/>
            </a:prstGeom>
          </p:spPr>
        </p:pic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6A573BB7-2427-48D0-909F-CC5FE1B51596}"/>
                </a:ext>
              </a:extLst>
            </p:cNvPr>
            <p:cNvSpPr/>
            <p:nvPr/>
          </p:nvSpPr>
          <p:spPr>
            <a:xfrm flipV="1">
              <a:off x="1748665" y="3296900"/>
              <a:ext cx="914400" cy="26419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714BAFC-6AFF-4C61-AD2C-C9CEB0414706}"/>
                </a:ext>
              </a:extLst>
            </p:cNvPr>
            <p:cNvGrpSpPr/>
            <p:nvPr/>
          </p:nvGrpSpPr>
          <p:grpSpPr>
            <a:xfrm>
              <a:off x="1675462" y="2740028"/>
              <a:ext cx="1060807" cy="360388"/>
              <a:chOff x="1037165" y="4032063"/>
              <a:chExt cx="1060807" cy="360388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579FC3E-E01C-4544-9737-E2F1DA6D7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165" y="4032063"/>
                <a:ext cx="360000" cy="360388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841C1F65-F258-4721-9711-A48E8FE1B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569" y="4032063"/>
                <a:ext cx="360000" cy="360388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946D817-94CA-47FF-9F3F-474E55F833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7972" y="4032063"/>
                <a:ext cx="360000" cy="360388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2B7499-086E-467A-A70F-4FD5E4283262}"/>
                </a:ext>
              </a:extLst>
            </p:cNvPr>
            <p:cNvSpPr txBox="1"/>
            <p:nvPr/>
          </p:nvSpPr>
          <p:spPr>
            <a:xfrm>
              <a:off x="1091192" y="3968037"/>
              <a:ext cx="15718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빔 백업 마스터 서버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828AED-154D-4500-971A-53B346F4547A}"/>
              </a:ext>
            </a:extLst>
          </p:cNvPr>
          <p:cNvSpPr/>
          <p:nvPr/>
        </p:nvSpPr>
        <p:spPr>
          <a:xfrm>
            <a:off x="9502233" y="1490636"/>
            <a:ext cx="2125133" cy="3725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경쟁 </a:t>
            </a:r>
            <a:r>
              <a:rPr lang="en-US" altLang="ko-KR" sz="1200" b="1" dirty="0">
                <a:solidFill>
                  <a:schemeClr val="tx1"/>
                </a:solidFill>
              </a:rPr>
              <a:t>V</a:t>
            </a:r>
            <a:r>
              <a:rPr lang="ko-KR" altLang="en-US" sz="1200" b="1" dirty="0">
                <a:solidFill>
                  <a:schemeClr val="tx1"/>
                </a:solidFill>
              </a:rPr>
              <a:t>사 </a:t>
            </a:r>
            <a:r>
              <a:rPr lang="en-US" altLang="ko-KR" sz="1200" b="1" dirty="0">
                <a:solidFill>
                  <a:schemeClr val="tx1"/>
                </a:solidFill>
              </a:rPr>
              <a:t>N</a:t>
            </a:r>
            <a:r>
              <a:rPr lang="ko-KR" altLang="en-US" sz="1200" b="1" dirty="0">
                <a:solidFill>
                  <a:schemeClr val="tx1"/>
                </a:solidFill>
              </a:rPr>
              <a:t>제품</a:t>
            </a:r>
          </a:p>
        </p:txBody>
      </p:sp>
      <p:pic>
        <p:nvPicPr>
          <p:cNvPr id="24" name="그래픽 23" descr="점검 목록">
            <a:extLst>
              <a:ext uri="{FF2B5EF4-FFF2-40B4-BE49-F238E27FC236}">
                <a16:creationId xmlns:a16="http://schemas.microsoft.com/office/drawing/2014/main" id="{9638A201-1A91-4659-918A-DB491CA59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56173" y="2209855"/>
            <a:ext cx="648000" cy="64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683B88-9F17-4373-BACF-691D82FD4B77}"/>
              </a:ext>
            </a:extLst>
          </p:cNvPr>
          <p:cNvSpPr txBox="1"/>
          <p:nvPr/>
        </p:nvSpPr>
        <p:spPr>
          <a:xfrm>
            <a:off x="5070518" y="2209855"/>
            <a:ext cx="288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백업 완결성 검사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복구상황 대비 어플리케이션의 정상시작 여부 사전 검증</a:t>
            </a:r>
            <a:endParaRPr lang="en-US" altLang="ko-KR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2315DD-8312-4123-B5FD-CB2182AD54A6}"/>
              </a:ext>
            </a:extLst>
          </p:cNvPr>
          <p:cNvSpPr txBox="1"/>
          <p:nvPr/>
        </p:nvSpPr>
        <p:spPr>
          <a:xfrm>
            <a:off x="5070518" y="405623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복구 데이터의 </a:t>
            </a:r>
            <a:r>
              <a:rPr lang="ko-KR" altLang="en-US" sz="1200" b="1" dirty="0" err="1"/>
              <a:t>랜섬웨어</a:t>
            </a:r>
            <a:r>
              <a:rPr lang="ko-KR" altLang="en-US" sz="1200" b="1" dirty="0"/>
              <a:t> 감염여부 검사</a:t>
            </a:r>
            <a:endParaRPr lang="en-US" altLang="ko-KR" sz="1200" b="1" dirty="0"/>
          </a:p>
        </p:txBody>
      </p:sp>
      <p:pic>
        <p:nvPicPr>
          <p:cNvPr id="35" name="그래픽 34" descr="돋보기 아래의 벌레">
            <a:extLst>
              <a:ext uri="{FF2B5EF4-FFF2-40B4-BE49-F238E27FC236}">
                <a16:creationId xmlns:a16="http://schemas.microsoft.com/office/drawing/2014/main" id="{FD19BCED-D274-4DCE-BC90-520128CE4C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56173" y="4056235"/>
            <a:ext cx="648000" cy="64800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57BDC5C-DDB4-4718-8611-614DB61E9B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1483" y="4979425"/>
            <a:ext cx="877380" cy="648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14D564-E4D7-434A-B26E-90D868D4BAB1}"/>
              </a:ext>
            </a:extLst>
          </p:cNvPr>
          <p:cNvSpPr txBox="1"/>
          <p:nvPr/>
        </p:nvSpPr>
        <p:spPr>
          <a:xfrm>
            <a:off x="5070518" y="497942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en-US" altLang="ko-KR" sz="1200" b="1" dirty="0"/>
              <a:t>VM/PM(</a:t>
            </a:r>
            <a:r>
              <a:rPr lang="ko-KR" altLang="en-US" sz="1200" b="1" dirty="0"/>
              <a:t>물리서버</a:t>
            </a:r>
            <a:r>
              <a:rPr lang="en-US" altLang="ko-KR" sz="1200" b="1" dirty="0"/>
              <a:t>) </a:t>
            </a:r>
            <a:r>
              <a:rPr lang="ko-KR" altLang="en-US" sz="1200" b="1" dirty="0" err="1"/>
              <a:t>장애시</a:t>
            </a:r>
            <a:r>
              <a:rPr lang="ko-KR" altLang="en-US" sz="1200" b="1" dirty="0"/>
              <a:t> 백업본으로 즉시 </a:t>
            </a:r>
            <a:r>
              <a:rPr lang="en-US" altLang="ko-KR" sz="1200" b="1" dirty="0"/>
              <a:t>VM </a:t>
            </a:r>
            <a:r>
              <a:rPr lang="ko-KR" altLang="en-US" sz="1200" b="1" dirty="0"/>
              <a:t>가상화 서비스</a:t>
            </a:r>
            <a:endParaRPr lang="en-US" altLang="ko-KR" sz="1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245963-4FFE-408A-B124-2F9624794712}"/>
              </a:ext>
            </a:extLst>
          </p:cNvPr>
          <p:cNvSpPr txBox="1"/>
          <p:nvPr/>
        </p:nvSpPr>
        <p:spPr>
          <a:xfrm>
            <a:off x="5070518" y="3133045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외부와 분리된 프로덕션과 동일한 가상환경에서 패치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업그레이드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시뮬레이션 등 </a:t>
            </a:r>
            <a:r>
              <a:rPr lang="en-US" altLang="ko-KR" sz="1200" b="1" dirty="0"/>
              <a:t>DEVOPS </a:t>
            </a:r>
            <a:r>
              <a:rPr lang="ko-KR" altLang="en-US" sz="1200" b="1" dirty="0"/>
              <a:t>기능 구현</a:t>
            </a:r>
            <a:endParaRPr lang="en-US" altLang="ko-KR" sz="1200" b="1" dirty="0"/>
          </a:p>
        </p:txBody>
      </p:sp>
      <p:pic>
        <p:nvPicPr>
          <p:cNvPr id="46" name="그래픽 45" descr="화살표가 있는 원">
            <a:extLst>
              <a:ext uri="{FF2B5EF4-FFF2-40B4-BE49-F238E27FC236}">
                <a16:creationId xmlns:a16="http://schemas.microsoft.com/office/drawing/2014/main" id="{197B83D4-D4AE-42B9-96E7-E37839F556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56173" y="3133045"/>
            <a:ext cx="648000" cy="648000"/>
          </a:xfrm>
          <a:prstGeom prst="rect">
            <a:avLst/>
          </a:prstGeom>
        </p:spPr>
      </p:pic>
      <p:pic>
        <p:nvPicPr>
          <p:cNvPr id="22" name="그래픽 21" descr="스톱워치">
            <a:extLst>
              <a:ext uri="{FF2B5EF4-FFF2-40B4-BE49-F238E27FC236}">
                <a16:creationId xmlns:a16="http://schemas.microsoft.com/office/drawing/2014/main" id="{F8AD396E-C303-4C60-9AA0-80980310FC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56173" y="5902617"/>
            <a:ext cx="648000" cy="648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36F01F4-D59C-4DD3-A725-BCC4B77C8A8D}"/>
              </a:ext>
            </a:extLst>
          </p:cNvPr>
          <p:cNvSpPr txBox="1"/>
          <p:nvPr/>
        </p:nvSpPr>
        <p:spPr>
          <a:xfrm>
            <a:off x="5070518" y="5902617"/>
            <a:ext cx="288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복구 상황의 예측가능성</a:t>
            </a:r>
            <a:endParaRPr lang="en-US" altLang="ko-KR" sz="1200" b="1" dirty="0"/>
          </a:p>
          <a:p>
            <a:pPr marL="171450" indent="-171450" latinLnBrk="0">
              <a:buFontTx/>
              <a:buChar char="-"/>
            </a:pPr>
            <a:r>
              <a:rPr lang="ko-KR" altLang="en-US" sz="1200" b="1" dirty="0"/>
              <a:t>센터이전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업그레이드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장애 대응 매뉴얼 작성시 유용</a:t>
            </a:r>
            <a:endParaRPr lang="en-US" altLang="ko-KR" sz="1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6B7943B-B086-4EDE-94A0-5BE990950F06}"/>
              </a:ext>
            </a:extLst>
          </p:cNvPr>
          <p:cNvCxnSpPr>
            <a:stCxn id="55" idx="6"/>
            <a:endCxn id="24" idx="1"/>
          </p:cNvCxnSpPr>
          <p:nvPr/>
        </p:nvCxnSpPr>
        <p:spPr>
          <a:xfrm flipV="1">
            <a:off x="3062160" y="2533855"/>
            <a:ext cx="1294013" cy="18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F4E618-92AE-4520-BAC7-573C70716C12}"/>
              </a:ext>
            </a:extLst>
          </p:cNvPr>
          <p:cNvCxnSpPr>
            <a:cxnSpLocks/>
            <a:stCxn id="55" idx="6"/>
            <a:endCxn id="46" idx="1"/>
          </p:cNvCxnSpPr>
          <p:nvPr/>
        </p:nvCxnSpPr>
        <p:spPr>
          <a:xfrm flipV="1">
            <a:off x="3062160" y="3457045"/>
            <a:ext cx="1294013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61A63E4-8DC8-4F23-A648-9CF30AA868CA}"/>
              </a:ext>
            </a:extLst>
          </p:cNvPr>
          <p:cNvCxnSpPr>
            <a:cxnSpLocks/>
            <a:stCxn id="55" idx="6"/>
            <a:endCxn id="35" idx="1"/>
          </p:cNvCxnSpPr>
          <p:nvPr/>
        </p:nvCxnSpPr>
        <p:spPr>
          <a:xfrm>
            <a:off x="3062160" y="4380235"/>
            <a:ext cx="1294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4BE0658-BC1E-4649-B2B6-62E0AA4BA7F2}"/>
              </a:ext>
            </a:extLst>
          </p:cNvPr>
          <p:cNvCxnSpPr>
            <a:cxnSpLocks/>
            <a:stCxn id="55" idx="6"/>
            <a:endCxn id="36" idx="1"/>
          </p:cNvCxnSpPr>
          <p:nvPr/>
        </p:nvCxnSpPr>
        <p:spPr>
          <a:xfrm>
            <a:off x="3062160" y="4380235"/>
            <a:ext cx="1179323" cy="9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7B85535-4B21-45EF-B335-A9729114F194}"/>
              </a:ext>
            </a:extLst>
          </p:cNvPr>
          <p:cNvCxnSpPr>
            <a:cxnSpLocks/>
            <a:stCxn id="55" idx="6"/>
            <a:endCxn id="22" idx="1"/>
          </p:cNvCxnSpPr>
          <p:nvPr/>
        </p:nvCxnSpPr>
        <p:spPr>
          <a:xfrm>
            <a:off x="3062160" y="4380235"/>
            <a:ext cx="1294013" cy="184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7038FEE-EF1B-4899-AFFD-35B15A86CC29}"/>
              </a:ext>
            </a:extLst>
          </p:cNvPr>
          <p:cNvCxnSpPr>
            <a:cxnSpLocks/>
            <a:stCxn id="29" idx="3"/>
            <a:endCxn id="81" idx="1"/>
          </p:cNvCxnSpPr>
          <p:nvPr/>
        </p:nvCxnSpPr>
        <p:spPr>
          <a:xfrm>
            <a:off x="7950518" y="2533021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FAE57A3-28A1-4C95-89F1-B3FBC5607CDC}"/>
              </a:ext>
            </a:extLst>
          </p:cNvPr>
          <p:cNvSpPr txBox="1"/>
          <p:nvPr/>
        </p:nvSpPr>
        <p:spPr>
          <a:xfrm>
            <a:off x="9304799" y="2209855"/>
            <a:ext cx="25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복구성공 여부 검증절차 없음</a:t>
            </a:r>
            <a:endParaRPr lang="en-US" altLang="ko-KR" sz="1200" dirty="0"/>
          </a:p>
          <a:p>
            <a:pPr marL="171450" indent="-171450" latinLnBrk="0">
              <a:buFontTx/>
              <a:buChar char="-"/>
            </a:pPr>
            <a:r>
              <a:rPr lang="ko-KR" altLang="en-US" sz="1200" dirty="0"/>
              <a:t>복구 후 서비스 완결성 검증 없음</a:t>
            </a:r>
            <a:r>
              <a:rPr lang="en-US" altLang="ko-KR" sz="1200" dirty="0"/>
              <a:t>. Checksum </a:t>
            </a:r>
            <a:r>
              <a:rPr lang="ko-KR" altLang="en-US" sz="1200" dirty="0"/>
              <a:t>정도만 제공함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87BB46-946A-421E-813C-06499D9A3519}"/>
              </a:ext>
            </a:extLst>
          </p:cNvPr>
          <p:cNvSpPr txBox="1"/>
          <p:nvPr/>
        </p:nvSpPr>
        <p:spPr>
          <a:xfrm>
            <a:off x="9304799" y="313304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백업본을 기반으로 프로덕션과 동일한 가상 환경 구성 불가</a:t>
            </a:r>
            <a:endParaRPr lang="en-US" altLang="ko-KR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1006686-D0E5-49F8-8DC1-3DEF823BD30B}"/>
              </a:ext>
            </a:extLst>
          </p:cNvPr>
          <p:cNvSpPr txBox="1"/>
          <p:nvPr/>
        </p:nvSpPr>
        <p:spPr>
          <a:xfrm>
            <a:off x="9304799" y="405623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 err="1"/>
              <a:t>복구시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랜섬웨어</a:t>
            </a:r>
            <a:r>
              <a:rPr lang="ko-KR" altLang="en-US" sz="1200" dirty="0"/>
              <a:t> 검사 기능 없음</a:t>
            </a:r>
            <a:endParaRPr lang="en-US" altLang="ko-KR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9B015A-38E9-4447-8173-A9858A661459}"/>
              </a:ext>
            </a:extLst>
          </p:cNvPr>
          <p:cNvSpPr txBox="1"/>
          <p:nvPr/>
        </p:nvSpPr>
        <p:spPr>
          <a:xfrm>
            <a:off x="9304799" y="4979425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누타닉스 </a:t>
            </a:r>
            <a:r>
              <a:rPr lang="en-US" altLang="ko-KR" sz="1200" dirty="0"/>
              <a:t>AHV</a:t>
            </a:r>
            <a:r>
              <a:rPr lang="ko-KR" altLang="en-US" sz="1200" dirty="0"/>
              <a:t>와 물리환경 </a:t>
            </a:r>
            <a:r>
              <a:rPr lang="ko-KR" altLang="en-US" sz="1200" dirty="0" err="1"/>
              <a:t>지원안함</a:t>
            </a:r>
            <a:endParaRPr lang="en-US" altLang="ko-KR" sz="12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693FF8B-139E-4AE5-9F60-63563F800FAE}"/>
              </a:ext>
            </a:extLst>
          </p:cNvPr>
          <p:cNvCxnSpPr>
            <a:cxnSpLocks/>
            <a:stCxn id="34" idx="3"/>
            <a:endCxn id="85" idx="1"/>
          </p:cNvCxnSpPr>
          <p:nvPr/>
        </p:nvCxnSpPr>
        <p:spPr>
          <a:xfrm>
            <a:off x="7950518" y="438023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A3BD285-D29A-40F0-AAEB-9B87CDC40EDA}"/>
              </a:ext>
            </a:extLst>
          </p:cNvPr>
          <p:cNvCxnSpPr>
            <a:cxnSpLocks/>
            <a:stCxn id="31" idx="3"/>
            <a:endCxn id="84" idx="1"/>
          </p:cNvCxnSpPr>
          <p:nvPr/>
        </p:nvCxnSpPr>
        <p:spPr>
          <a:xfrm>
            <a:off x="7950518" y="345704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7AB707D-77E9-4402-AEA2-FF75CC39D6BB}"/>
              </a:ext>
            </a:extLst>
          </p:cNvPr>
          <p:cNvCxnSpPr>
            <a:cxnSpLocks/>
            <a:stCxn id="43" idx="3"/>
            <a:endCxn id="86" idx="1"/>
          </p:cNvCxnSpPr>
          <p:nvPr/>
        </p:nvCxnSpPr>
        <p:spPr>
          <a:xfrm>
            <a:off x="7950518" y="5303425"/>
            <a:ext cx="1354281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C8F1019-D216-41B2-BCDA-E99CE5FE0CDA}"/>
              </a:ext>
            </a:extLst>
          </p:cNvPr>
          <p:cNvSpPr txBox="1"/>
          <p:nvPr/>
        </p:nvSpPr>
        <p:spPr>
          <a:xfrm>
            <a:off x="9302165" y="5902617"/>
            <a:ext cx="2520000" cy="648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71450" indent="-171450" latinLnBrk="0">
              <a:buFontTx/>
              <a:buChar char="-"/>
            </a:pPr>
            <a:r>
              <a:rPr lang="ko-KR" altLang="en-US" sz="1200" dirty="0"/>
              <a:t>복구상황에서 복구의 성공가능성 또는 소요시간 등에 대한 예측과 판단이 어려움</a:t>
            </a:r>
            <a:endParaRPr lang="en-US" altLang="ko-KR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99B1F44-349D-440B-8AFC-3882694628B6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>
            <a:off x="7950518" y="6226617"/>
            <a:ext cx="1351647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래픽 18" descr="경고">
            <a:extLst>
              <a:ext uri="{FF2B5EF4-FFF2-40B4-BE49-F238E27FC236}">
                <a16:creationId xmlns:a16="http://schemas.microsoft.com/office/drawing/2014/main" id="{A17085E4-362B-4A35-829E-B2C44FAA37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2208186"/>
            <a:ext cx="648000" cy="648000"/>
          </a:xfrm>
          <a:prstGeom prst="rect">
            <a:avLst/>
          </a:prstGeom>
        </p:spPr>
      </p:pic>
      <p:pic>
        <p:nvPicPr>
          <p:cNvPr id="51" name="그래픽 50" descr="경고">
            <a:extLst>
              <a:ext uri="{FF2B5EF4-FFF2-40B4-BE49-F238E27FC236}">
                <a16:creationId xmlns:a16="http://schemas.microsoft.com/office/drawing/2014/main" id="{D2FBAE3C-296F-488E-9A00-7F1961ED98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3133045"/>
            <a:ext cx="648000" cy="648000"/>
          </a:xfrm>
          <a:prstGeom prst="rect">
            <a:avLst/>
          </a:prstGeom>
        </p:spPr>
      </p:pic>
      <p:pic>
        <p:nvPicPr>
          <p:cNvPr id="52" name="그래픽 51" descr="경고">
            <a:extLst>
              <a:ext uri="{FF2B5EF4-FFF2-40B4-BE49-F238E27FC236}">
                <a16:creationId xmlns:a16="http://schemas.microsoft.com/office/drawing/2014/main" id="{596D039C-C2ED-4A87-A930-CCE48627CA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4056235"/>
            <a:ext cx="648000" cy="648000"/>
          </a:xfrm>
          <a:prstGeom prst="rect">
            <a:avLst/>
          </a:prstGeom>
        </p:spPr>
      </p:pic>
      <p:pic>
        <p:nvPicPr>
          <p:cNvPr id="53" name="그래픽 52" descr="경고">
            <a:extLst>
              <a:ext uri="{FF2B5EF4-FFF2-40B4-BE49-F238E27FC236}">
                <a16:creationId xmlns:a16="http://schemas.microsoft.com/office/drawing/2014/main" id="{6CB3110B-5386-4607-A23E-A86493B1F9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03659" y="4979425"/>
            <a:ext cx="648000" cy="648000"/>
          </a:xfrm>
          <a:prstGeom prst="rect">
            <a:avLst/>
          </a:prstGeom>
        </p:spPr>
      </p:pic>
      <p:pic>
        <p:nvPicPr>
          <p:cNvPr id="58" name="그래픽 57" descr="경고">
            <a:extLst>
              <a:ext uri="{FF2B5EF4-FFF2-40B4-BE49-F238E27FC236}">
                <a16:creationId xmlns:a16="http://schemas.microsoft.com/office/drawing/2014/main" id="{C6C43D71-615B-440F-9158-537E3E010AB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03659" y="5902617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9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45175-AE42-41D4-BC5C-074966D6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9F139-E13F-4439-8EFD-3088CF685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E641B4-6798-41E6-AF20-3B232537C03A}"/>
              </a:ext>
            </a:extLst>
          </p:cNvPr>
          <p:cNvSpPr/>
          <p:nvPr/>
        </p:nvSpPr>
        <p:spPr>
          <a:xfrm>
            <a:off x="3846742" y="3429000"/>
            <a:ext cx="4679191" cy="464093"/>
          </a:xfrm>
          <a:prstGeom prst="rect">
            <a:avLst/>
          </a:prstGeom>
          <a:solidFill>
            <a:srgbClr val="00B3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520E46C-6064-48B0-B01F-8DDB49BED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752" y="2439520"/>
            <a:ext cx="5611519" cy="14005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환경의 최적 솔루션 빔 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인프라 환경 별 상세 비교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latinLnBrk="0">
              <a:lnSpc>
                <a:spcPct val="200000"/>
              </a:lnSpc>
              <a:buFontTx/>
              <a:buAutoNum type="arabicPeriod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기능별 비교 요약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048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eam - Presentation Templates - 2019-02-15.potx" id="{D18825FC-BCF5-484A-94D3-83FD33D72D05}" vid="{4A260477-363E-44B1-96DF-E952EEBF02C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- 2019-02-15</Template>
  <TotalTime>577</TotalTime>
  <Words>1834</Words>
  <Application>Microsoft Office PowerPoint</Application>
  <PresentationFormat>와이드스크린</PresentationFormat>
  <Paragraphs>347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Tahoma</vt:lpstr>
      <vt:lpstr>Wingdings</vt:lpstr>
      <vt:lpstr>Wingdings 2</vt:lpstr>
      <vt:lpstr>맑은 고딕</vt:lpstr>
      <vt:lpstr>Office 테마</vt:lpstr>
      <vt:lpstr>PowerPoint 프레젠테이션</vt:lpstr>
      <vt:lpstr>목차</vt:lpstr>
      <vt:lpstr>하이브리드 클라우드 시대의 도래</vt:lpstr>
      <vt:lpstr>퍼블릭 클라우드를 포함하는 하이브리드 환경 최적 데이터 보호 솔루션</vt:lpstr>
      <vt:lpstr>목차</vt:lpstr>
      <vt:lpstr>물리환경 통합 백업</vt:lpstr>
      <vt:lpstr>가상환경 100% 순수 에이전트리스 백업/복구</vt:lpstr>
      <vt:lpstr>빔 버추얼랩을 통한 백업 데이터의 활용</vt:lpstr>
      <vt:lpstr>목차</vt:lpstr>
      <vt:lpstr>빔 소프트웨어 vs. 다른 V사 N제품 – 소프트웨어 기능</vt:lpstr>
      <vt:lpstr>빔 소프트웨어 vs. 다른 V사 N제품 – 하드웨어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Edward Kim</dc:creator>
  <cp:lastModifiedBy>Dongun Shin</cp:lastModifiedBy>
  <cp:revision>227</cp:revision>
  <dcterms:created xsi:type="dcterms:W3CDTF">2019-06-14T05:35:22Z</dcterms:created>
  <dcterms:modified xsi:type="dcterms:W3CDTF">2020-11-19T07:08:35Z</dcterms:modified>
</cp:coreProperties>
</file>