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56" r:id="rId3"/>
    <p:sldId id="30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0C555-D710-4966-A9DD-705D1A789860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8D030-58B5-41AF-8DB7-2CE95A2CE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812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mailto:Sales.Korea@veeam.com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Channels.Korea@veeam.com" TargetMode="External"/><Relationship Id="rId4" Type="http://schemas.openxmlformats.org/officeDocument/2006/relationships/hyperlink" Target="mailto:SEs.Korea@veeam.com" TargetMode="Externa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>
            <a:extLst>
              <a:ext uri="{FF2B5EF4-FFF2-40B4-BE49-F238E27FC236}">
                <a16:creationId xmlns:a16="http://schemas.microsoft.com/office/drawing/2014/main" id="{E00CA6ED-F1D8-49DF-8C1A-F4B6C6F15C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0" y="-48637"/>
            <a:ext cx="12190720" cy="5651770"/>
          </a:xfrm>
          <a:prstGeom prst="rect">
            <a:avLst/>
          </a:prstGeom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8F18575D-EFB2-4843-A28B-55AD5FBD4E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08126" y="1268474"/>
            <a:ext cx="9150349" cy="8032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2830ABC2-AF2F-4EEF-82A7-4A1FD943B3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64317" y="3900120"/>
            <a:ext cx="7437967" cy="3429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빔 소프트웨어 코리아</a:t>
            </a:r>
            <a:r>
              <a:rPr lang="en-US" altLang="ko-KR" dirty="0"/>
              <a:t>, https://www.veeam.com/ko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806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리딩 메시지+글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94AEFB-A2F9-4EA1-8CCF-B5B8A7520B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9900FA3-B846-474C-B7B9-9AD7934200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899" y="1080000"/>
            <a:ext cx="11519999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  <p:sp>
        <p:nvSpPr>
          <p:cNvPr id="7" name="텍스트 개체 틀 9">
            <a:extLst>
              <a:ext uri="{FF2B5EF4-FFF2-40B4-BE49-F238E27FC236}">
                <a16:creationId xmlns:a16="http://schemas.microsoft.com/office/drawing/2014/main" id="{524F806B-607F-4234-BFC3-3B2C7ECD0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36000" y="2199847"/>
            <a:ext cx="3600000" cy="3524213"/>
          </a:xfrm>
          <a:prstGeom prst="rect">
            <a:avLst/>
          </a:prstGeom>
        </p:spPr>
        <p:txBody>
          <a:bodyPr anchor="t"/>
          <a:lstStyle>
            <a:lvl1pPr defTabSz="134541" latinLnBrk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2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825" b="0"/>
            </a:lvl2pPr>
            <a:lvl3pPr>
              <a:defRPr sz="825" b="0"/>
            </a:lvl3pPr>
            <a:lvl4pPr>
              <a:defRPr sz="825" b="0"/>
            </a:lvl4pPr>
            <a:lvl5pPr>
              <a:defRPr sz="825" b="0"/>
            </a:lvl5pPr>
          </a:lstStyle>
          <a:p>
            <a:pPr lvl="0"/>
            <a:r>
              <a:rPr lang="ko-KR" altLang="en-US" dirty="0"/>
              <a:t>맑은 고딕</a:t>
            </a:r>
            <a:r>
              <a:rPr lang="en-US" altLang="ko-KR" dirty="0"/>
              <a:t>, Arial, </a:t>
            </a:r>
            <a:r>
              <a:rPr lang="ko-KR" altLang="en-US" dirty="0"/>
              <a:t>폰트 크기 </a:t>
            </a:r>
            <a:r>
              <a:rPr lang="en-US" altLang="ko-KR" dirty="0"/>
              <a:t>12</a:t>
            </a:r>
          </a:p>
          <a:p>
            <a:pPr lvl="0"/>
            <a:r>
              <a:rPr lang="en-US" altLang="ko-KR" dirty="0"/>
              <a:t>	</a:t>
            </a:r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666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글박스+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78F845FE-0EAE-4C27-A34D-0A16FCA693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텍스트 개체 틀 9">
            <a:extLst>
              <a:ext uri="{FF2B5EF4-FFF2-40B4-BE49-F238E27FC236}">
                <a16:creationId xmlns:a16="http://schemas.microsoft.com/office/drawing/2014/main" id="{888969FD-DB21-491C-A554-87E1C0BE1D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36000" y="2199847"/>
            <a:ext cx="3600000" cy="3524213"/>
          </a:xfrm>
          <a:prstGeom prst="rect">
            <a:avLst/>
          </a:prstGeom>
        </p:spPr>
        <p:txBody>
          <a:bodyPr anchor="t"/>
          <a:lstStyle>
            <a:lvl1pPr defTabSz="134541" latinLnBrk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2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825" b="0"/>
            </a:lvl2pPr>
            <a:lvl3pPr>
              <a:defRPr sz="825" b="0"/>
            </a:lvl3pPr>
            <a:lvl4pPr>
              <a:defRPr sz="825" b="0"/>
            </a:lvl4pPr>
            <a:lvl5pPr>
              <a:defRPr sz="825" b="0"/>
            </a:lvl5pPr>
          </a:lstStyle>
          <a:p>
            <a:pPr lvl="0"/>
            <a:r>
              <a:rPr lang="ko-KR" altLang="en-US" dirty="0"/>
              <a:t>맑은 고딕</a:t>
            </a:r>
            <a:r>
              <a:rPr lang="en-US" altLang="ko-KR" dirty="0"/>
              <a:t>, Arial, </a:t>
            </a:r>
            <a:r>
              <a:rPr lang="ko-KR" altLang="en-US" dirty="0"/>
              <a:t>폰트 크기 </a:t>
            </a:r>
            <a:r>
              <a:rPr lang="en-US" altLang="ko-KR" dirty="0"/>
              <a:t>12</a:t>
            </a:r>
          </a:p>
          <a:p>
            <a:pPr lvl="0"/>
            <a:r>
              <a:rPr lang="en-US" altLang="ko-KR" dirty="0"/>
              <a:t>	</a:t>
            </a:r>
          </a:p>
          <a:p>
            <a:pPr lvl="0"/>
            <a:endParaRPr lang="ko-KR" altLang="en-US" dirty="0"/>
          </a:p>
        </p:txBody>
      </p:sp>
      <p:sp>
        <p:nvSpPr>
          <p:cNvPr id="8" name="텍스트 개체 틀 8">
            <a:extLst>
              <a:ext uri="{FF2B5EF4-FFF2-40B4-BE49-F238E27FC236}">
                <a16:creationId xmlns:a16="http://schemas.microsoft.com/office/drawing/2014/main" id="{EB1C3A7A-52C0-4577-B852-50CD52A7E4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</p:spTree>
    <p:extLst>
      <p:ext uri="{BB962C8B-B14F-4D97-AF65-F5344CB8AC3E}">
        <p14:creationId xmlns:p14="http://schemas.microsoft.com/office/powerpoint/2010/main" val="2554278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리딩 메시지+글박스+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B4ECEC7B-F028-4DA2-8DCB-853BB64517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2DB62F8-7145-465D-BC4F-A02554C128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899" y="1080000"/>
            <a:ext cx="11519999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  <p:sp>
        <p:nvSpPr>
          <p:cNvPr id="8" name="텍스트 개체 틀 9">
            <a:extLst>
              <a:ext uri="{FF2B5EF4-FFF2-40B4-BE49-F238E27FC236}">
                <a16:creationId xmlns:a16="http://schemas.microsoft.com/office/drawing/2014/main" id="{63CFF15C-DE6B-4231-A6B7-866C77ED1C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36000" y="2199847"/>
            <a:ext cx="3600000" cy="3524213"/>
          </a:xfrm>
          <a:prstGeom prst="rect">
            <a:avLst/>
          </a:prstGeom>
        </p:spPr>
        <p:txBody>
          <a:bodyPr anchor="t"/>
          <a:lstStyle>
            <a:lvl1pPr defTabSz="134541" latinLnBrk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2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825" b="0"/>
            </a:lvl2pPr>
            <a:lvl3pPr>
              <a:defRPr sz="825" b="0"/>
            </a:lvl3pPr>
            <a:lvl4pPr>
              <a:defRPr sz="825" b="0"/>
            </a:lvl4pPr>
            <a:lvl5pPr>
              <a:defRPr sz="825" b="0"/>
            </a:lvl5pPr>
          </a:lstStyle>
          <a:p>
            <a:pPr lvl="0"/>
            <a:r>
              <a:rPr lang="ko-KR" altLang="en-US" dirty="0"/>
              <a:t>맑은 고딕</a:t>
            </a:r>
            <a:r>
              <a:rPr lang="en-US" altLang="ko-KR" dirty="0"/>
              <a:t>, Arial, </a:t>
            </a:r>
            <a:r>
              <a:rPr lang="ko-KR" altLang="en-US" dirty="0"/>
              <a:t>폰트 크기 </a:t>
            </a:r>
            <a:r>
              <a:rPr lang="en-US" altLang="ko-KR" dirty="0"/>
              <a:t>12</a:t>
            </a:r>
          </a:p>
          <a:p>
            <a:pPr lvl="0"/>
            <a:r>
              <a:rPr lang="en-US" altLang="ko-KR" dirty="0"/>
              <a:t>	</a:t>
            </a:r>
          </a:p>
          <a:p>
            <a:pPr lvl="0"/>
            <a:endParaRPr lang="ko-KR" altLang="en-US" dirty="0"/>
          </a:p>
        </p:txBody>
      </p:sp>
      <p:sp>
        <p:nvSpPr>
          <p:cNvPr id="7" name="텍스트 개체 틀 8">
            <a:extLst>
              <a:ext uri="{FF2B5EF4-FFF2-40B4-BE49-F238E27FC236}">
                <a16:creationId xmlns:a16="http://schemas.microsoft.com/office/drawing/2014/main" id="{FF0E48D1-00AE-43D4-A9A8-E8A88AAD1F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</p:spTree>
    <p:extLst>
      <p:ext uri="{BB962C8B-B14F-4D97-AF65-F5344CB8AC3E}">
        <p14:creationId xmlns:p14="http://schemas.microsoft.com/office/powerpoint/2010/main" val="1207024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F97443-A1F1-43CB-BE24-D5F96E5B38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337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끝맺음 슬라이드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F97443-A1F1-43CB-BE24-D5F96E5B38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4" name="Picture 2" descr="Image result for veeam logo">
            <a:extLst>
              <a:ext uri="{FF2B5EF4-FFF2-40B4-BE49-F238E27FC236}">
                <a16:creationId xmlns:a16="http://schemas.microsoft.com/office/drawing/2014/main" id="{68BFC7DC-0D3C-49D1-A933-7A44F6F222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049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끝맺음 슬라이드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0DECCD-DF87-41EC-A1C7-833DD0070E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4F6DA78-2507-4960-9FE5-296430C89432}"/>
              </a:ext>
            </a:extLst>
          </p:cNvPr>
          <p:cNvCxnSpPr/>
          <p:nvPr userDrawn="1"/>
        </p:nvCxnSpPr>
        <p:spPr>
          <a:xfrm>
            <a:off x="359923" y="2908570"/>
            <a:ext cx="11215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262254C5-4CBB-4EF2-8653-F7DD8CDC18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23" y="894950"/>
            <a:ext cx="5400000" cy="1598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4CE766-54F1-44E6-B28C-8D892FF303F6}"/>
              </a:ext>
            </a:extLst>
          </p:cNvPr>
          <p:cNvSpPr txBox="1"/>
          <p:nvPr userDrawn="1"/>
        </p:nvSpPr>
        <p:spPr>
          <a:xfrm>
            <a:off x="6410528" y="4543458"/>
            <a:ext cx="51653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13494</a:t>
            </a:r>
            <a:r>
              <a:rPr lang="ko-KR" altLang="en-US" dirty="0"/>
              <a:t> 경기도 성남시 분당구 </a:t>
            </a:r>
            <a:r>
              <a:rPr lang="ko-KR" altLang="en-US" dirty="0" err="1"/>
              <a:t>판교역로</a:t>
            </a:r>
            <a:r>
              <a:rPr lang="ko-KR" altLang="en-US" dirty="0"/>
              <a:t> </a:t>
            </a:r>
            <a:r>
              <a:rPr lang="en-US" altLang="ko-KR" dirty="0"/>
              <a:t>231,</a:t>
            </a:r>
          </a:p>
          <a:p>
            <a:r>
              <a:rPr lang="en-US" altLang="ko-KR" dirty="0"/>
              <a:t>H</a:t>
            </a:r>
            <a:r>
              <a:rPr lang="ko-KR" altLang="en-US" dirty="0"/>
              <a:t>스퀘어 </a:t>
            </a:r>
            <a:r>
              <a:rPr lang="en-US" altLang="ko-KR" dirty="0"/>
              <a:t>S</a:t>
            </a:r>
            <a:r>
              <a:rPr lang="ko-KR" altLang="en-US" dirty="0"/>
              <a:t>동 </a:t>
            </a:r>
            <a:r>
              <a:rPr lang="en-US" altLang="ko-KR" dirty="0"/>
              <a:t>906</a:t>
            </a:r>
            <a:r>
              <a:rPr lang="ko-KR" altLang="en-US" dirty="0"/>
              <a:t>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영업팀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Sales.Korea@veeam.com</a:t>
            </a:r>
            <a:endParaRPr lang="en-US" altLang="ko-KR" dirty="0"/>
          </a:p>
          <a:p>
            <a:r>
              <a:rPr lang="ko-KR" altLang="en-US" dirty="0"/>
              <a:t>기술팀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SEs.Korea@veeam.com</a:t>
            </a:r>
            <a:endParaRPr lang="en-US" altLang="ko-KR" dirty="0"/>
          </a:p>
          <a:p>
            <a:r>
              <a:rPr lang="ko-KR" altLang="en-US" dirty="0" err="1"/>
              <a:t>채널팀</a:t>
            </a:r>
            <a:r>
              <a:rPr lang="en-US" altLang="ko-KR" dirty="0"/>
              <a:t>: </a:t>
            </a:r>
            <a:r>
              <a:rPr lang="en-US" altLang="ko-KR" dirty="0">
                <a:hlinkClick r:id="rId5"/>
              </a:rPr>
              <a:t>Channels.Korea@veeam.com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2668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veeam logo">
            <a:extLst>
              <a:ext uri="{FF2B5EF4-FFF2-40B4-BE49-F238E27FC236}">
                <a16:creationId xmlns:a16="http://schemas.microsoft.com/office/drawing/2014/main" id="{9FC05E17-292D-4F01-82BC-B4E4FBE4B4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9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D190E4-9BCF-4D0A-A0EF-C9EBD86E00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531"/>
            <a:ext cx="12191999" cy="6871061"/>
          </a:xfrm>
          <a:prstGeom prst="rect">
            <a:avLst/>
          </a:prstGeom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8F18575D-EFB2-4843-A28B-55AD5FBD4E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4945" y="2392599"/>
            <a:ext cx="9150349" cy="8032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2830ABC2-AF2F-4EEF-82A7-4A1FD943B3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945" y="3589728"/>
            <a:ext cx="7437967" cy="3429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빔 소프트웨어 코리아</a:t>
            </a:r>
            <a:r>
              <a:rPr lang="en-US" altLang="ko-KR" dirty="0"/>
              <a:t>, https://www.veeam.com/ko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B516D6-9BFD-4991-A45D-A9060946F7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45" y="218113"/>
            <a:ext cx="1800000" cy="5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8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veeam.com/content/dam/veeam/global/banners/vcom-banner-cloud-data-management.jpg?ck=1542644530965">
            <a:extLst>
              <a:ext uri="{FF2B5EF4-FFF2-40B4-BE49-F238E27FC236}">
                <a16:creationId xmlns:a16="http://schemas.microsoft.com/office/drawing/2014/main" id="{0ABDC2BB-5953-40D7-9935-AEB94BB2942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4" r="6331" b="19977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8F18575D-EFB2-4843-A28B-55AD5FBD4E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4945" y="2392599"/>
            <a:ext cx="9150349" cy="8032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2830ABC2-AF2F-4EEF-82A7-4A1FD943B3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945" y="3589728"/>
            <a:ext cx="7437967" cy="3429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빔 소프트웨어 코리아</a:t>
            </a:r>
            <a:r>
              <a:rPr lang="en-US" altLang="ko-KR" dirty="0"/>
              <a:t>, https://www.veeam.com/ko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B516D6-9BFD-4991-A45D-A9060946F7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45" y="724943"/>
            <a:ext cx="1800000" cy="5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3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표지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veeam.com/content/dam/veeam/global/banners/vcom-banner-cloud-data-management.jpg?ck=1542644530965">
            <a:extLst>
              <a:ext uri="{FF2B5EF4-FFF2-40B4-BE49-F238E27FC236}">
                <a16:creationId xmlns:a16="http://schemas.microsoft.com/office/drawing/2014/main" id="{0ABDC2BB-5953-40D7-9935-AEB94BB2942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0" t="1" r="-7" b="337"/>
          <a:stretch/>
        </p:blipFill>
        <p:spPr bwMode="auto">
          <a:xfrm>
            <a:off x="0" y="-7200"/>
            <a:ext cx="12192000" cy="68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8F18575D-EFB2-4843-A28B-55AD5FBD4E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4945" y="2392599"/>
            <a:ext cx="9150349" cy="8032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2830ABC2-AF2F-4EEF-82A7-4A1FD943B3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945" y="3589728"/>
            <a:ext cx="7437967" cy="3429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빔 소프트웨어 코리아</a:t>
            </a:r>
            <a:r>
              <a:rPr lang="en-US" altLang="ko-KR" dirty="0"/>
              <a:t>, https://www.veeam.com/ko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B516D6-9BFD-4991-A45D-A9060946F7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45" y="724943"/>
            <a:ext cx="1800000" cy="5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6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표지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veeam.com/content/dam/veeam/global/banners/vcom-banner-cloud-data-management.jpg?ck=1542644530965">
            <a:extLst>
              <a:ext uri="{FF2B5EF4-FFF2-40B4-BE49-F238E27FC236}">
                <a16:creationId xmlns:a16="http://schemas.microsoft.com/office/drawing/2014/main" id="{0ABDC2BB-5953-40D7-9935-AEB94BB2942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0" t="1" r="-7" b="337"/>
          <a:stretch/>
        </p:blipFill>
        <p:spPr bwMode="auto">
          <a:xfrm>
            <a:off x="0" y="-7200"/>
            <a:ext cx="12192000" cy="68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8F18575D-EFB2-4843-A28B-55AD5FBD4E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4945" y="2392599"/>
            <a:ext cx="9150349" cy="8032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2830ABC2-AF2F-4EEF-82A7-4A1FD943B3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945" y="3589728"/>
            <a:ext cx="7437967" cy="3429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빔 소프트웨어 코리아</a:t>
            </a:r>
            <a:r>
              <a:rPr lang="en-US" altLang="ko-KR" dirty="0"/>
              <a:t>, https://www.veeam.com/ko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B516D6-9BFD-4991-A45D-A9060946F7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45" y="724943"/>
            <a:ext cx="1800000" cy="5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94AEFB-A2F9-4EA1-8CCF-B5B8A7520B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7616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리딩 메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B4ECEC7B-F028-4DA2-8DCB-853BB64517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2DB62F8-7145-465D-BC4F-A02554C128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899" y="1080000"/>
            <a:ext cx="11519999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</p:spTree>
    <p:extLst>
      <p:ext uri="{BB962C8B-B14F-4D97-AF65-F5344CB8AC3E}">
        <p14:creationId xmlns:p14="http://schemas.microsoft.com/office/powerpoint/2010/main" val="256811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94AEFB-A2F9-4EA1-8CCF-B5B8A7520B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B382BB48-C7B3-4B5A-8BAB-F848C9F283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</p:spTree>
    <p:extLst>
      <p:ext uri="{BB962C8B-B14F-4D97-AF65-F5344CB8AC3E}">
        <p14:creationId xmlns:p14="http://schemas.microsoft.com/office/powerpoint/2010/main" val="3292329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리딩 메시지+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69CFA7D3-0843-4A5F-9ED5-8529E3F50B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DF30CE-72AF-458A-8ACA-0761616CD6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899" y="1080000"/>
            <a:ext cx="11519999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F41B3480-F675-42AA-A9CD-C1F9DAC34B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475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5A72BE-DAFE-4F0C-9A1D-D7E517D98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515939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7703E6-3262-4FF1-888E-9BE977D4A248}"/>
              </a:ext>
            </a:extLst>
          </p:cNvPr>
          <p:cNvSpPr/>
          <p:nvPr userDrawn="1"/>
        </p:nvSpPr>
        <p:spPr>
          <a:xfrm>
            <a:off x="0" y="0"/>
            <a:ext cx="12192000" cy="1001949"/>
          </a:xfrm>
          <a:prstGeom prst="rect">
            <a:avLst/>
          </a:prstGeom>
          <a:solidFill>
            <a:srgbClr val="00B336"/>
          </a:solidFill>
          <a:ln>
            <a:solidFill>
              <a:srgbClr val="7BC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200"/>
              </a:spcAft>
            </a:pPr>
            <a:endParaRPr lang="ko-KR" altLang="en-US" sz="1100" dirty="0" err="1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제목 개체 틀 1">
            <a:extLst>
              <a:ext uri="{FF2B5EF4-FFF2-40B4-BE49-F238E27FC236}">
                <a16:creationId xmlns:a16="http://schemas.microsoft.com/office/drawing/2014/main" id="{FE13CC63-C543-4B45-A4B8-FC5F2C78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540000"/>
            <a:ext cx="7200000" cy="28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9440FD-A32B-4FBD-84ED-BB1C35F6F1A4}"/>
              </a:ext>
            </a:extLst>
          </p:cNvPr>
          <p:cNvSpPr/>
          <p:nvPr userDrawn="1"/>
        </p:nvSpPr>
        <p:spPr>
          <a:xfrm>
            <a:off x="739219" y="6518829"/>
            <a:ext cx="29033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2019 Veeam® Software. All rights reserved.</a:t>
            </a:r>
            <a:endParaRPr lang="ko-KR" altLang="en-US" sz="1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Picture 6" descr="Image result for veeam logo">
            <a:extLst>
              <a:ext uri="{FF2B5EF4-FFF2-40B4-BE49-F238E27FC236}">
                <a16:creationId xmlns:a16="http://schemas.microsoft.com/office/drawing/2014/main" id="{4F6AD2A7-6D1F-4C46-ACC8-A0EBA80DCC3B}"/>
              </a:ext>
            </a:extLst>
          </p:cNvPr>
          <p:cNvPicPr>
            <a:picLocks noChangeArrowheads="1"/>
          </p:cNvPicPr>
          <p:nvPr userDrawn="1"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11915"/>
          <a:stretch/>
        </p:blipFill>
        <p:spPr bwMode="auto">
          <a:xfrm>
            <a:off x="10995468" y="6547206"/>
            <a:ext cx="900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6A09EFF-8D1A-45B4-994A-D8439E877931}"/>
              </a:ext>
            </a:extLst>
          </p:cNvPr>
          <p:cNvPicPr>
            <a:picLocks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468" y="613248"/>
            <a:ext cx="90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9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1" r:id="rId6"/>
    <p:sldLayoutId id="2147483654" r:id="rId7"/>
    <p:sldLayoutId id="2147483657" r:id="rId8"/>
    <p:sldLayoutId id="2147483653" r:id="rId9"/>
    <p:sldLayoutId id="2147483656" r:id="rId10"/>
    <p:sldLayoutId id="2147483652" r:id="rId11"/>
    <p:sldLayoutId id="2147483655" r:id="rId12"/>
    <p:sldLayoutId id="2147483658" r:id="rId13"/>
    <p:sldLayoutId id="2147483659" r:id="rId14"/>
    <p:sldLayoutId id="2147483663" r:id="rId15"/>
    <p:sldLayoutId id="2147483664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quest.com/technical-documents/netvault-backup/current%20version/compatibility-guide/9#TOPIC-333517" TargetMode="External"/><Relationship Id="rId2" Type="http://schemas.openxmlformats.org/officeDocument/2006/relationships/hyperlink" Target="https://www.gartner.com/doc/3775264/magic-quadrant-data-center-backup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quest.com/products/rapid-recovery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88E5F07-6FC2-42BF-91F4-2818C15FCA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빔 소프트웨어 </a:t>
            </a:r>
            <a:r>
              <a:rPr lang="en-US" altLang="ko-KR" dirty="0"/>
              <a:t>vs. Q</a:t>
            </a:r>
            <a:r>
              <a:rPr lang="ko-KR" altLang="en-US" dirty="0"/>
              <a:t>사 </a:t>
            </a:r>
            <a:r>
              <a:rPr lang="en-US" altLang="ko-KR" dirty="0"/>
              <a:t>N</a:t>
            </a:r>
            <a:r>
              <a:rPr lang="ko-KR" altLang="en-US" dirty="0"/>
              <a:t>제품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17DF23D8-5F86-40F1-8140-3CE409D0C0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462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00006F8-C730-433D-B933-BD2D821D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빔 소프트웨어 </a:t>
            </a:r>
            <a:r>
              <a:rPr lang="en-US" altLang="ko-KR" dirty="0"/>
              <a:t>vs. Q</a:t>
            </a:r>
            <a:r>
              <a:rPr lang="ko-KR" altLang="en-US" dirty="0"/>
              <a:t>사 </a:t>
            </a:r>
            <a:r>
              <a:rPr lang="en-US" altLang="ko-KR" dirty="0"/>
              <a:t>N</a:t>
            </a:r>
            <a:r>
              <a:rPr lang="ko-KR" altLang="en-US" dirty="0"/>
              <a:t>제품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AB02AA1-A7FB-4A92-97A1-9C62BF9A5D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AF2AB5E-131D-4660-B2D7-16C6F495D2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00" y="6109959"/>
            <a:ext cx="11520000" cy="720000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ko-KR" sz="800" dirty="0"/>
              <a:t>Magic Quadrant for Data Center Backup and Recovery Solutions, </a:t>
            </a:r>
            <a:r>
              <a:rPr lang="en-US" altLang="ko-KR" sz="800" dirty="0">
                <a:hlinkClick r:id="rId2"/>
              </a:rPr>
              <a:t>https://www.gartner.com/doc/3775264/magic-quadrant-data-center-backup</a:t>
            </a:r>
            <a:endParaRPr lang="en-US" altLang="ko-KR" sz="8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800" dirty="0" err="1"/>
              <a:t>NetVault</a:t>
            </a:r>
            <a:r>
              <a:rPr lang="en-US" altLang="ko-KR" sz="800" dirty="0"/>
              <a:t> </a:t>
            </a:r>
            <a:r>
              <a:rPr lang="ko-KR" altLang="en-US" sz="800" dirty="0"/>
              <a:t>호환성 가이드</a:t>
            </a:r>
            <a:r>
              <a:rPr lang="en-US" altLang="ko-KR" sz="800" dirty="0"/>
              <a:t>, </a:t>
            </a:r>
            <a:r>
              <a:rPr lang="en-US" altLang="ko-KR" sz="800" dirty="0">
                <a:hlinkClick r:id="rId3"/>
              </a:rPr>
              <a:t>https://support.quest.com/technical-documents/netvault-backup/current%20version/compatibility-guide/9#TOPIC-333517</a:t>
            </a:r>
            <a:endParaRPr lang="en-US" altLang="ko-KR" sz="8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800" dirty="0"/>
              <a:t>Quest Homepage </a:t>
            </a:r>
            <a:r>
              <a:rPr lang="en-US" altLang="ko-KR" sz="800" dirty="0">
                <a:hlinkClick r:id="rId4"/>
              </a:rPr>
              <a:t>https://www.quest.com/products/rapid-recovery/</a:t>
            </a:r>
            <a:endParaRPr lang="en-US" altLang="ko-KR" sz="8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43151BF-CADE-412F-A655-397CF1A57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997630"/>
              </p:ext>
            </p:extLst>
          </p:nvPr>
        </p:nvGraphicFramePr>
        <p:xfrm>
          <a:off x="359984" y="1185543"/>
          <a:ext cx="11520001" cy="4824795"/>
        </p:xfrm>
        <a:graphic>
          <a:graphicData uri="http://schemas.openxmlformats.org/drawingml/2006/table">
            <a:tbl>
              <a:tblPr/>
              <a:tblGrid>
                <a:gridCol w="5757352">
                  <a:extLst>
                    <a:ext uri="{9D8B030D-6E8A-4147-A177-3AD203B41FA5}">
                      <a16:colId xmlns:a16="http://schemas.microsoft.com/office/drawing/2014/main" val="2391830688"/>
                    </a:ext>
                  </a:extLst>
                </a:gridCol>
                <a:gridCol w="722376">
                  <a:extLst>
                    <a:ext uri="{9D8B030D-6E8A-4147-A177-3AD203B41FA5}">
                      <a16:colId xmlns:a16="http://schemas.microsoft.com/office/drawing/2014/main" val="2204743200"/>
                    </a:ext>
                  </a:extLst>
                </a:gridCol>
                <a:gridCol w="722376">
                  <a:extLst>
                    <a:ext uri="{9D8B030D-6E8A-4147-A177-3AD203B41FA5}">
                      <a16:colId xmlns:a16="http://schemas.microsoft.com/office/drawing/2014/main" val="3429582581"/>
                    </a:ext>
                  </a:extLst>
                </a:gridCol>
                <a:gridCol w="4317897">
                  <a:extLst>
                    <a:ext uri="{9D8B030D-6E8A-4147-A177-3AD203B41FA5}">
                      <a16:colId xmlns:a16="http://schemas.microsoft.com/office/drawing/2014/main" val="727609059"/>
                    </a:ext>
                  </a:extLst>
                </a:gridCol>
              </a:tblGrid>
              <a:tr h="2290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Veeam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Quest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NetVault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292947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윈도우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리눅스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탑재하는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x86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시스템의 이미지 레벨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 BMR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백업 지원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△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NetVault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Windows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버전에 따른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 버전이 상이하며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Linux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RHEL(Cent), </a:t>
                      </a:r>
                      <a:r>
                        <a:rPr lang="en-US" altLang="ko-K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Suse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 지원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585607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 작업으로 이미지 기반의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OS, FS, DB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동시 백업 지원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NetVault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있는 경우 별도 플러그인 설치 필요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3894105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Linux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어플리케이션 정합성을 위한 소프트웨어 스냅샷 기반 백업 및 복구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28780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어플리케이션 정합성을 위한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VSS (Volume Shadow Copy Service)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 백업 및 복구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NetVault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전용 플러그인이 없는 경우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Crash Recovery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데이터 정합성 문제 발생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620413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백업 서버에서 자체적으로 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Full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백업 생성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(Synthetic Full)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O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356752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x86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 시스템에 대한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P2P, P2V(VMware, RHEV, Nutanix AHV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P2C(AWS, Azure)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다양한 복구 방식 지원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△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NetVault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P2P, P2V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 </a:t>
                      </a:r>
                      <a:r>
                        <a:rPr lang="en-US" altLang="ko-K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Vmware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 지원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577790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x86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 시스템 백업본에서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VMware, Hyper-V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포맷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(vmdk, vhd, vhdx)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변환 복구 지원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△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NetVault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Vmware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 지원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288280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별도의 에이전트 없이  </a:t>
                      </a: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MSSQL, Exchange, </a:t>
                      </a:r>
                      <a:r>
                        <a:rPr 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Sharepoint</a:t>
                      </a: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Active Directory, Oracle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백업 및 복구 지원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Application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전용 플러그인 설치 및 구성 필요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714315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Mysql, PostgreSQL, Tibero DB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블록 레벨의 데이터베이스 증분 백업 지원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989682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정합성 유지 및 백업을 위한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pre, post script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지원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881401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Oracle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백업 및 트랜잭션 단위 복구 지원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38822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서버 접근 없이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GUI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원본 또는 다른 서버에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Oracle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인스턴스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(SID)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 자동 변경 및 복구 지원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113303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Exchange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</a:t>
                      </a: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 Recovery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email,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 파일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appointments, Notes, Contacks, Etc)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204628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Active Driectory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사용자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컴퓨터 계정 및 그룹정책 등 복구 지원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209915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없이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Exchange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백업에서 메일 내용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 즉시 보기 지원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705081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별도의 솔루션 없이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Exchange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백업에서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e-Discovery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위한 본문 검색 및 다양한 고급 검색 기능 제공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471407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MSSQL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백업 및 테이블 단위 복구 지원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991757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 SQL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백업본으로 복구 없이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단위 즉시 마운트 지원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812940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 Gartner Magic Quadrant for Data Center Backup and Recovery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등록된 벤더의 솔루션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635567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물리환경 서버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데스크탑 장애시 복구 없이 백업본에서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VM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즉시 서비스 지원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059652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백업 정책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스케줄링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리포팅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모니터링이 가능한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GUI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중앙관리 지원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251015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윈도우 시스템 무중단 설치 지원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913934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물리환경 윈도우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리눅스 백업본을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EC2 VM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자동 변환 지원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679519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물리환경 윈도우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리눅스 백업본을 </a:t>
                      </a:r>
                      <a:r>
                        <a:rPr lang="en-US" altLang="ko-KR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Azure VM</a:t>
                      </a:r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자동 변환 지원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314714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랜섬웨어 대응을 위해 백업 데이터 복구시 악성코드 탐지 기능 지원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591926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백업 스토리지 용량 및 테이프 드라이브 무제한 라이선스 제공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967967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압축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중복제거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암호화 지원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△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NetVault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압축 기능만 제공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580979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백업 시 대역폭 조절 기능 제공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83600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RESTful API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802666"/>
                  </a:ext>
                </a:extLst>
              </a:tr>
              <a:tr h="114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PowerShell 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5205" marR="5205" marT="5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496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58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3334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eam - Presentation Templates - 2019-02-15.potx" id="{D18825FC-BCF5-484A-94D3-83FD33D72D05}" vid="{4A260477-363E-44B1-96DF-E952EEBF02C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Veeam - Presentation Templates - 2019-02-15</Template>
  <TotalTime>244</TotalTime>
  <Words>572</Words>
  <Application>Microsoft Office PowerPoint</Application>
  <PresentationFormat>와이드스크린</PresentationFormat>
  <Paragraphs>107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빔 소프트웨어 vs. Q사 N제품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Edward Kihun</dc:creator>
  <cp:lastModifiedBy>Shin Dongun</cp:lastModifiedBy>
  <cp:revision>52</cp:revision>
  <dcterms:created xsi:type="dcterms:W3CDTF">2019-04-06T11:04:38Z</dcterms:created>
  <dcterms:modified xsi:type="dcterms:W3CDTF">2019-09-30T03:16:21Z</dcterms:modified>
</cp:coreProperties>
</file>