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7" r:id="rId2"/>
    <p:sldId id="497" r:id="rId3"/>
    <p:sldId id="502" r:id="rId4"/>
    <p:sldId id="503" r:id="rId5"/>
    <p:sldId id="498" r:id="rId6"/>
    <p:sldId id="506" r:id="rId7"/>
    <p:sldId id="509" r:id="rId8"/>
    <p:sldId id="508" r:id="rId9"/>
    <p:sldId id="510" r:id="rId10"/>
    <p:sldId id="499" r:id="rId11"/>
    <p:sldId id="500" r:id="rId12"/>
    <p:sldId id="504" r:id="rId13"/>
    <p:sldId id="505" r:id="rId14"/>
    <p:sldId id="501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2020-09-03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5F793F80-11B8-4DE0-AC13-CCEADDA4E70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6063" r="6054"/>
          <a:stretch/>
        </p:blipFill>
        <p:spPr>
          <a:xfrm>
            <a:off x="0" y="0"/>
            <a:ext cx="12192000" cy="686342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7" name="그림 6" descr="그리기이(가) 표시된 사진&#10;&#10;자동 생성된 설명">
            <a:extLst>
              <a:ext uri="{FF2B5EF4-FFF2-40B4-BE49-F238E27FC236}">
                <a16:creationId xmlns:a16="http://schemas.microsoft.com/office/drawing/2014/main" id="{B8795316-747D-452F-8640-3B8C0C797D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872490"/>
            <a:ext cx="1800000" cy="324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660B17E-6AF9-4470-99C8-5E6FE315816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DAA1B813-BFD9-43DF-90C9-CB1838514FC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000" y="2942445"/>
            <a:ext cx="5400000" cy="9731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2001AC-9108-428E-89C2-534730E07FB5}"/>
              </a:ext>
            </a:extLst>
          </p:cNvPr>
          <p:cNvSpPr txBox="1"/>
          <p:nvPr userDrawn="1"/>
        </p:nvSpPr>
        <p:spPr>
          <a:xfrm>
            <a:off x="7995138" y="5181600"/>
            <a:ext cx="3458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https://www.veeam.com/ko</a:t>
            </a:r>
          </a:p>
          <a:p>
            <a:r>
              <a:rPr lang="en-US" altLang="ko-KR" dirty="0">
                <a:solidFill>
                  <a:schemeClr val="bg1"/>
                </a:solidFill>
              </a:rPr>
              <a:t>sales.korea@veeam.com</a:t>
            </a:r>
            <a:endParaRPr lang="ko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845018" y="6518829"/>
            <a:ext cx="27975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2020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" name="그림 2" descr="개체, 시계, 그리기이(가) 표시된 사진&#10;&#10;자동 생성된 설명">
            <a:extLst>
              <a:ext uri="{FF2B5EF4-FFF2-40B4-BE49-F238E27FC236}">
                <a16:creationId xmlns:a16="http://schemas.microsoft.com/office/drawing/2014/main" id="{F9F2640B-E141-498D-B843-F643D0C520A1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479239"/>
            <a:ext cx="900000" cy="162700"/>
          </a:xfrm>
          <a:prstGeom prst="rect">
            <a:avLst/>
          </a:prstGeom>
        </p:spPr>
      </p:pic>
      <p:pic>
        <p:nvPicPr>
          <p:cNvPr id="5" name="그림 4" descr="그리기이(가) 표시된 사진&#10;&#10;자동 생성된 설명">
            <a:extLst>
              <a:ext uri="{FF2B5EF4-FFF2-40B4-BE49-F238E27FC236}">
                <a16:creationId xmlns:a16="http://schemas.microsoft.com/office/drawing/2014/main" id="{C5B987FC-135B-428D-ABE4-DD608148F05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521815"/>
            <a:ext cx="900000" cy="16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7" r:id="rId4"/>
    <p:sldLayoutId id="2147483653" r:id="rId5"/>
    <p:sldLayoutId id="2147483656" r:id="rId6"/>
    <p:sldLayoutId id="2147483652" r:id="rId7"/>
    <p:sldLayoutId id="2147483655" r:id="rId8"/>
    <p:sldLayoutId id="2147483658" r:id="rId9"/>
    <p:sldLayoutId id="2147483659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40.png"/><Relationship Id="rId21" Type="http://schemas.openxmlformats.org/officeDocument/2006/relationships/image" Target="../media/image35.jpeg"/><Relationship Id="rId42" Type="http://schemas.openxmlformats.org/officeDocument/2006/relationships/image" Target="../media/image56.png"/><Relationship Id="rId47" Type="http://schemas.openxmlformats.org/officeDocument/2006/relationships/image" Target="../media/image61.png"/><Relationship Id="rId63" Type="http://schemas.openxmlformats.org/officeDocument/2006/relationships/image" Target="../media/image77.png"/><Relationship Id="rId68" Type="http://schemas.openxmlformats.org/officeDocument/2006/relationships/image" Target="../media/image82.png"/><Relationship Id="rId84" Type="http://schemas.openxmlformats.org/officeDocument/2006/relationships/image" Target="../media/image98.png"/><Relationship Id="rId89" Type="http://schemas.openxmlformats.org/officeDocument/2006/relationships/image" Target="../media/image103.png"/><Relationship Id="rId7" Type="http://schemas.openxmlformats.org/officeDocument/2006/relationships/image" Target="../media/image21.jpeg"/><Relationship Id="rId71" Type="http://schemas.openxmlformats.org/officeDocument/2006/relationships/image" Target="../media/image85.png"/><Relationship Id="rId92" Type="http://schemas.openxmlformats.org/officeDocument/2006/relationships/image" Target="../media/image106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jpe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jp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3" Type="http://schemas.openxmlformats.org/officeDocument/2006/relationships/image" Target="../media/image67.png"/><Relationship Id="rId58" Type="http://schemas.openxmlformats.org/officeDocument/2006/relationships/image" Target="../media/image72.png"/><Relationship Id="rId66" Type="http://schemas.openxmlformats.org/officeDocument/2006/relationships/image" Target="../media/image80.jpeg"/><Relationship Id="rId74" Type="http://schemas.openxmlformats.org/officeDocument/2006/relationships/image" Target="../media/image88.png"/><Relationship Id="rId79" Type="http://schemas.openxmlformats.org/officeDocument/2006/relationships/image" Target="../media/image93.png"/><Relationship Id="rId87" Type="http://schemas.openxmlformats.org/officeDocument/2006/relationships/image" Target="../media/image101.png"/><Relationship Id="rId102" Type="http://schemas.openxmlformats.org/officeDocument/2006/relationships/image" Target="../media/image116.gif"/><Relationship Id="rId5" Type="http://schemas.openxmlformats.org/officeDocument/2006/relationships/image" Target="../media/image19.png"/><Relationship Id="rId61" Type="http://schemas.openxmlformats.org/officeDocument/2006/relationships/image" Target="../media/image75.png"/><Relationship Id="rId82" Type="http://schemas.openxmlformats.org/officeDocument/2006/relationships/image" Target="../media/image96.png"/><Relationship Id="rId90" Type="http://schemas.openxmlformats.org/officeDocument/2006/relationships/image" Target="../media/image104.png"/><Relationship Id="rId95" Type="http://schemas.openxmlformats.org/officeDocument/2006/relationships/image" Target="../media/image109.png"/><Relationship Id="rId19" Type="http://schemas.openxmlformats.org/officeDocument/2006/relationships/image" Target="../media/image33.jp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jpe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48" Type="http://schemas.openxmlformats.org/officeDocument/2006/relationships/image" Target="../media/image62.png"/><Relationship Id="rId56" Type="http://schemas.openxmlformats.org/officeDocument/2006/relationships/image" Target="../media/image70.jpeg"/><Relationship Id="rId64" Type="http://schemas.openxmlformats.org/officeDocument/2006/relationships/image" Target="../media/image78.png"/><Relationship Id="rId69" Type="http://schemas.openxmlformats.org/officeDocument/2006/relationships/image" Target="../media/image83.jpeg"/><Relationship Id="rId77" Type="http://schemas.openxmlformats.org/officeDocument/2006/relationships/image" Target="../media/image91.png"/><Relationship Id="rId100" Type="http://schemas.openxmlformats.org/officeDocument/2006/relationships/image" Target="../media/image114.jpeg"/><Relationship Id="rId105" Type="http://schemas.openxmlformats.org/officeDocument/2006/relationships/image" Target="../media/image119.png"/><Relationship Id="rId8" Type="http://schemas.openxmlformats.org/officeDocument/2006/relationships/image" Target="../media/image22.jpg"/><Relationship Id="rId51" Type="http://schemas.openxmlformats.org/officeDocument/2006/relationships/image" Target="../media/image65.png"/><Relationship Id="rId72" Type="http://schemas.openxmlformats.org/officeDocument/2006/relationships/image" Target="../media/image86.jpg"/><Relationship Id="rId80" Type="http://schemas.openxmlformats.org/officeDocument/2006/relationships/image" Target="../media/image94.png"/><Relationship Id="rId85" Type="http://schemas.openxmlformats.org/officeDocument/2006/relationships/image" Target="../media/image99.png"/><Relationship Id="rId93" Type="http://schemas.openxmlformats.org/officeDocument/2006/relationships/image" Target="../media/image107.png"/><Relationship Id="rId98" Type="http://schemas.openxmlformats.org/officeDocument/2006/relationships/image" Target="../media/image11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jpe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59" Type="http://schemas.openxmlformats.org/officeDocument/2006/relationships/image" Target="../media/image73.png"/><Relationship Id="rId67" Type="http://schemas.openxmlformats.org/officeDocument/2006/relationships/image" Target="../media/image81.jpeg"/><Relationship Id="rId103" Type="http://schemas.openxmlformats.org/officeDocument/2006/relationships/image" Target="../media/image117.jpeg"/><Relationship Id="rId20" Type="http://schemas.openxmlformats.org/officeDocument/2006/relationships/image" Target="../media/image34.gif"/><Relationship Id="rId41" Type="http://schemas.openxmlformats.org/officeDocument/2006/relationships/image" Target="../media/image55.jpeg"/><Relationship Id="rId54" Type="http://schemas.openxmlformats.org/officeDocument/2006/relationships/image" Target="../media/image68.jpeg"/><Relationship Id="rId62" Type="http://schemas.openxmlformats.org/officeDocument/2006/relationships/image" Target="../media/image76.png"/><Relationship Id="rId70" Type="http://schemas.openxmlformats.org/officeDocument/2006/relationships/image" Target="../media/image84.png"/><Relationship Id="rId75" Type="http://schemas.openxmlformats.org/officeDocument/2006/relationships/image" Target="../media/image89.jpeg"/><Relationship Id="rId83" Type="http://schemas.openxmlformats.org/officeDocument/2006/relationships/image" Target="../media/image97.jpeg"/><Relationship Id="rId88" Type="http://schemas.openxmlformats.org/officeDocument/2006/relationships/image" Target="../media/image102.png"/><Relationship Id="rId91" Type="http://schemas.openxmlformats.org/officeDocument/2006/relationships/image" Target="../media/image105.png"/><Relationship Id="rId96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gif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49" Type="http://schemas.openxmlformats.org/officeDocument/2006/relationships/image" Target="../media/image63.png"/><Relationship Id="rId57" Type="http://schemas.openxmlformats.org/officeDocument/2006/relationships/image" Target="../media/image71.png"/><Relationship Id="rId106" Type="http://schemas.openxmlformats.org/officeDocument/2006/relationships/image" Target="../media/image120.png"/><Relationship Id="rId10" Type="http://schemas.openxmlformats.org/officeDocument/2006/relationships/image" Target="../media/image24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52" Type="http://schemas.openxmlformats.org/officeDocument/2006/relationships/image" Target="../media/image66.png"/><Relationship Id="rId60" Type="http://schemas.openxmlformats.org/officeDocument/2006/relationships/image" Target="../media/image74.png"/><Relationship Id="rId65" Type="http://schemas.openxmlformats.org/officeDocument/2006/relationships/image" Target="../media/image79.png"/><Relationship Id="rId73" Type="http://schemas.openxmlformats.org/officeDocument/2006/relationships/image" Target="../media/image87.jpeg"/><Relationship Id="rId78" Type="http://schemas.openxmlformats.org/officeDocument/2006/relationships/image" Target="../media/image92.png"/><Relationship Id="rId81" Type="http://schemas.openxmlformats.org/officeDocument/2006/relationships/image" Target="../media/image95.png"/><Relationship Id="rId86" Type="http://schemas.openxmlformats.org/officeDocument/2006/relationships/image" Target="../media/image100.png"/><Relationship Id="rId94" Type="http://schemas.openxmlformats.org/officeDocument/2006/relationships/image" Target="../media/image108.png"/><Relationship Id="rId99" Type="http://schemas.openxmlformats.org/officeDocument/2006/relationships/image" Target="../media/image113.png"/><Relationship Id="rId101" Type="http://schemas.openxmlformats.org/officeDocument/2006/relationships/image" Target="../media/image115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3" Type="http://schemas.openxmlformats.org/officeDocument/2006/relationships/image" Target="../media/image27.png"/><Relationship Id="rId18" Type="http://schemas.openxmlformats.org/officeDocument/2006/relationships/image" Target="../media/image32.jpeg"/><Relationship Id="rId39" Type="http://schemas.openxmlformats.org/officeDocument/2006/relationships/image" Target="../media/image53.png"/><Relationship Id="rId34" Type="http://schemas.openxmlformats.org/officeDocument/2006/relationships/image" Target="../media/image48.png"/><Relationship Id="rId50" Type="http://schemas.openxmlformats.org/officeDocument/2006/relationships/image" Target="../media/image64.png"/><Relationship Id="rId55" Type="http://schemas.openxmlformats.org/officeDocument/2006/relationships/image" Target="../media/image69.png"/><Relationship Id="rId76" Type="http://schemas.openxmlformats.org/officeDocument/2006/relationships/image" Target="../media/image90.png"/><Relationship Id="rId97" Type="http://schemas.openxmlformats.org/officeDocument/2006/relationships/image" Target="../media/image111.png"/><Relationship Id="rId104" Type="http://schemas.openxmlformats.org/officeDocument/2006/relationships/image" Target="../media/image11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blog/gartner-2019-report-3rd-largest-backup-vendor.html" TargetMode="External"/><Relationship Id="rId2" Type="http://schemas.openxmlformats.org/officeDocument/2006/relationships/hyperlink" Target="https://www.veeam.com/wp-idc-semiannual-software-tracker-report-emea.html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eam.com/2020-gartner-magic-quadrant.htm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B1538D5-CB2E-42B7-8818-80FC1498E2A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000" dirty="0"/>
              <a:t>윈도우</a:t>
            </a:r>
            <a:r>
              <a:rPr lang="en-US" altLang="ko-KR" sz="3000" dirty="0"/>
              <a:t>, </a:t>
            </a:r>
            <a:r>
              <a:rPr lang="ko-KR" altLang="en-US" sz="3000" dirty="0"/>
              <a:t>리눅스 </a:t>
            </a:r>
            <a:r>
              <a:rPr lang="en-US" altLang="ko-KR" sz="3000" dirty="0"/>
              <a:t>OS </a:t>
            </a:r>
            <a:r>
              <a:rPr lang="ko-KR" altLang="en-US" sz="3000" dirty="0"/>
              <a:t>백업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284BAC-7BAD-4676-95CE-D5507CC18F4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422451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A7D5B-36DB-42E9-A393-AEFC0BED4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주요 기능 요약 및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564FDE-1EB0-4E2D-91CE-68F874707B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1DB8E472-E34A-4411-9970-3EDC7F1306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0350900"/>
              </p:ext>
            </p:extLst>
          </p:nvPr>
        </p:nvGraphicFramePr>
        <p:xfrm>
          <a:off x="216000" y="1122195"/>
          <a:ext cx="11519898" cy="530400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2750720">
                  <a:extLst>
                    <a:ext uri="{9D8B030D-6E8A-4147-A177-3AD203B41FA5}">
                      <a16:colId xmlns:a16="http://schemas.microsoft.com/office/drawing/2014/main" val="605165086"/>
                    </a:ext>
                  </a:extLst>
                </a:gridCol>
                <a:gridCol w="6217920">
                  <a:extLst>
                    <a:ext uri="{9D8B030D-6E8A-4147-A177-3AD203B41FA5}">
                      <a16:colId xmlns:a16="http://schemas.microsoft.com/office/drawing/2014/main" val="2774135458"/>
                    </a:ext>
                  </a:extLst>
                </a:gridCol>
                <a:gridCol w="1275629">
                  <a:extLst>
                    <a:ext uri="{9D8B030D-6E8A-4147-A177-3AD203B41FA5}">
                      <a16:colId xmlns:a16="http://schemas.microsoft.com/office/drawing/2014/main" val="1938254153"/>
                    </a:ext>
                  </a:extLst>
                </a:gridCol>
                <a:gridCol w="1275629">
                  <a:extLst>
                    <a:ext uri="{9D8B030D-6E8A-4147-A177-3AD203B41FA5}">
                      <a16:colId xmlns:a16="http://schemas.microsoft.com/office/drawing/2014/main" val="2900931916"/>
                    </a:ext>
                  </a:extLst>
                </a:gridCol>
              </a:tblGrid>
              <a:tr h="33226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Veeam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주요 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상세내용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AC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AR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74619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윈도우 </a:t>
                      </a:r>
                      <a:r>
                        <a:rPr lang="en-US" altLang="ko-KR" sz="1200" dirty="0"/>
                        <a:t>OS,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C:\ </a:t>
                      </a:r>
                      <a:r>
                        <a:rPr lang="ko-KR" altLang="en-US" sz="1200" dirty="0"/>
                        <a:t>드라이브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윈도우 레지스트리</a:t>
                      </a:r>
                      <a:r>
                        <a:rPr lang="en-US" altLang="ko-KR" sz="1200" dirty="0"/>
                        <a:t>, MBR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(Master Boot Record) </a:t>
                      </a:r>
                      <a:r>
                        <a:rPr lang="ko-KR" altLang="en-US" sz="1200" dirty="0"/>
                        <a:t>포함 백업 및 복구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16273"/>
                  </a:ext>
                </a:extLst>
              </a:tr>
              <a:tr h="40964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리눅스 </a:t>
                      </a:r>
                      <a:r>
                        <a:rPr lang="en-US" altLang="ko-KR" sz="1200" dirty="0"/>
                        <a:t>OS,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/ (</a:t>
                      </a:r>
                      <a:r>
                        <a:rPr lang="ko-KR" altLang="en-US" sz="1200" dirty="0"/>
                        <a:t>루트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디스크</a:t>
                      </a:r>
                      <a:r>
                        <a:rPr lang="en-US" altLang="ko-KR" sz="1200" dirty="0"/>
                        <a:t>, MBR</a:t>
                      </a:r>
                      <a:r>
                        <a:rPr lang="ko-KR" altLang="en-US" sz="1200" dirty="0"/>
                        <a:t> </a:t>
                      </a:r>
                      <a:r>
                        <a:rPr lang="en-US" altLang="ko-KR" sz="1200" dirty="0"/>
                        <a:t>(Master Boot Record)  </a:t>
                      </a:r>
                      <a:r>
                        <a:rPr lang="ko-KR" altLang="en-US" sz="1200" dirty="0"/>
                        <a:t>포함 백업 및 복구</a:t>
                      </a:r>
                      <a:r>
                        <a:rPr lang="en-US" altLang="ko-KR" sz="1200" dirty="0"/>
                        <a:t> 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577591"/>
                  </a:ext>
                </a:extLst>
              </a:tr>
              <a:tr h="40964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폴더 단위 복구 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빠른 복구를 위해 선택적인 파일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폴더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822443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Exchange, MS SQL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정합성 유지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1110919"/>
                  </a:ext>
                </a:extLst>
              </a:tr>
              <a:tr h="35502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SAP Hana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SAP Hana </a:t>
                      </a:r>
                      <a:r>
                        <a:rPr lang="ko-KR" altLang="en-US" sz="1200" dirty="0"/>
                        <a:t>연동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다운타임 없는 데이터 정합성 유지 온라인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516159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Oracle, Oracle RAC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오라클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연동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다운타임 없는 데이터 정합성 유지 온라인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78056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오픈소스 </a:t>
                      </a:r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MySQL, PostgreSQL, MariaDB </a:t>
                      </a:r>
                      <a:r>
                        <a:rPr lang="ko-KR" altLang="en-US" sz="1200" dirty="0"/>
                        <a:t>데이터 정합성 유지 온라인 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768298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VMware, Hyper-V, Nutanix AHV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가상환경 </a:t>
                      </a:r>
                      <a:r>
                        <a:rPr lang="en-US" altLang="ko-KR" sz="1200" dirty="0"/>
                        <a:t>VM, </a:t>
                      </a:r>
                      <a:r>
                        <a:rPr lang="ko-KR" altLang="en-US" sz="1200" dirty="0"/>
                        <a:t>파일</a:t>
                      </a:r>
                      <a:r>
                        <a:rPr lang="en-US" altLang="ko-KR" sz="1200" dirty="0"/>
                        <a:t>, DB </a:t>
                      </a:r>
                      <a:r>
                        <a:rPr lang="ko-KR" altLang="en-US" sz="1200" dirty="0"/>
                        <a:t>온라인</a:t>
                      </a:r>
                      <a:r>
                        <a:rPr lang="en-US" altLang="ko-KR" sz="1200" dirty="0"/>
                        <a:t> </a:t>
                      </a:r>
                      <a:r>
                        <a:rPr lang="ko-KR" altLang="en-US" sz="1200" dirty="0"/>
                        <a:t>백업 및 복구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X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480907"/>
                  </a:ext>
                </a:extLst>
              </a:tr>
              <a:tr h="5476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/>
                        <a:t>장애시</a:t>
                      </a:r>
                      <a:r>
                        <a:rPr lang="ko-KR" altLang="en-US" sz="1200" dirty="0"/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서버</a:t>
                      </a:r>
                      <a:r>
                        <a:rPr lang="en-US" altLang="ko-KR" sz="1200" dirty="0"/>
                        <a:t>/PC </a:t>
                      </a:r>
                      <a:r>
                        <a:rPr lang="ko-KR" altLang="en-US" sz="1200" dirty="0" err="1"/>
                        <a:t>장애시</a:t>
                      </a:r>
                      <a:r>
                        <a:rPr lang="ko-KR" altLang="en-US" sz="1200" dirty="0"/>
                        <a:t> 백업본으로 즉시 서비스 재개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3329635"/>
                  </a:ext>
                </a:extLst>
              </a:tr>
              <a:tr h="35502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/>
                        <a:t>무중단</a:t>
                      </a:r>
                      <a:r>
                        <a:rPr lang="ko-KR" altLang="en-US" sz="1200" dirty="0"/>
                        <a:t> 설치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운영중인 시스템의 </a:t>
                      </a:r>
                      <a:r>
                        <a:rPr lang="ko-KR" altLang="en-US" sz="1200" dirty="0" err="1"/>
                        <a:t>무중단</a:t>
                      </a:r>
                      <a:r>
                        <a:rPr lang="ko-KR" altLang="en-US" sz="1200" dirty="0"/>
                        <a:t> 백업 솔루션 설치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10964"/>
                  </a:ext>
                </a:extLst>
              </a:tr>
              <a:tr h="5476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중앙관리 모니터링 및 리포팅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원격으로 관리자 콘솔에서 설치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제어 및 모니터링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24403"/>
                  </a:ext>
                </a:extLst>
              </a:tr>
              <a:tr h="391183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이기종 시스템 복구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1896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3745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E2B492-66FE-4B72-89D8-5F53DD58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고객사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76F76-C3DC-40C9-8AE1-42F96BA51F3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pSp>
        <p:nvGrpSpPr>
          <p:cNvPr id="232" name="그룹 231">
            <a:extLst>
              <a:ext uri="{FF2B5EF4-FFF2-40B4-BE49-F238E27FC236}">
                <a16:creationId xmlns:a16="http://schemas.microsoft.com/office/drawing/2014/main" id="{437F554F-F5A3-4774-8F9F-C609B21EE226}"/>
              </a:ext>
            </a:extLst>
          </p:cNvPr>
          <p:cNvGrpSpPr/>
          <p:nvPr/>
        </p:nvGrpSpPr>
        <p:grpSpPr>
          <a:xfrm>
            <a:off x="932885" y="1341120"/>
            <a:ext cx="10326229" cy="4871376"/>
            <a:chOff x="901008" y="1525370"/>
            <a:chExt cx="9933221" cy="4524566"/>
          </a:xfrm>
        </p:grpSpPr>
        <p:sp>
          <p:nvSpPr>
            <p:cNvPr id="119" name="직사각형 118">
              <a:extLst>
                <a:ext uri="{FF2B5EF4-FFF2-40B4-BE49-F238E27FC236}">
                  <a16:creationId xmlns:a16="http://schemas.microsoft.com/office/drawing/2014/main" id="{6DC9DEEF-BD9A-4F34-B742-4FF86ACA2C59}"/>
                </a:ext>
              </a:extLst>
            </p:cNvPr>
            <p:cNvSpPr/>
            <p:nvPr/>
          </p:nvSpPr>
          <p:spPr>
            <a:xfrm>
              <a:off x="8448792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0" name="직사각형 119">
              <a:extLst>
                <a:ext uri="{FF2B5EF4-FFF2-40B4-BE49-F238E27FC236}">
                  <a16:creationId xmlns:a16="http://schemas.microsoft.com/office/drawing/2014/main" id="{34FA1ECB-3EEF-4C15-B6BF-CB946EBFA50C}"/>
                </a:ext>
              </a:extLst>
            </p:cNvPr>
            <p:cNvSpPr/>
            <p:nvPr/>
          </p:nvSpPr>
          <p:spPr>
            <a:xfrm>
              <a:off x="5918876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1" name="직사각형 120">
              <a:extLst>
                <a:ext uri="{FF2B5EF4-FFF2-40B4-BE49-F238E27FC236}">
                  <a16:creationId xmlns:a16="http://schemas.microsoft.com/office/drawing/2014/main" id="{6A98479E-1B5F-41A6-97F2-F1B80352E10D}"/>
                </a:ext>
              </a:extLst>
            </p:cNvPr>
            <p:cNvSpPr/>
            <p:nvPr/>
          </p:nvSpPr>
          <p:spPr>
            <a:xfrm>
              <a:off x="902486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2" name="직사각형 121">
              <a:extLst>
                <a:ext uri="{FF2B5EF4-FFF2-40B4-BE49-F238E27FC236}">
                  <a16:creationId xmlns:a16="http://schemas.microsoft.com/office/drawing/2014/main" id="{E121B2E4-7651-45C0-8CC8-537639485D41}"/>
                </a:ext>
              </a:extLst>
            </p:cNvPr>
            <p:cNvSpPr/>
            <p:nvPr/>
          </p:nvSpPr>
          <p:spPr>
            <a:xfrm>
              <a:off x="3421994" y="1938606"/>
              <a:ext cx="2383385" cy="4111330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9D9D9C"/>
              </a:solidFill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35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23" name="그림 122">
              <a:extLst>
                <a:ext uri="{FF2B5EF4-FFF2-40B4-BE49-F238E27FC236}">
                  <a16:creationId xmlns:a16="http://schemas.microsoft.com/office/drawing/2014/main" id="{1837F253-2243-448B-ABC6-C16BB54D0B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18802" y="4682420"/>
              <a:ext cx="696782" cy="466720"/>
            </a:xfrm>
            <a:prstGeom prst="rect">
              <a:avLst/>
            </a:prstGeom>
          </p:spPr>
        </p:pic>
        <p:pic>
          <p:nvPicPr>
            <p:cNvPr id="124" name="그림 123">
              <a:extLst>
                <a:ext uri="{FF2B5EF4-FFF2-40B4-BE49-F238E27FC236}">
                  <a16:creationId xmlns:a16="http://schemas.microsoft.com/office/drawing/2014/main" id="{56EA0E17-CACB-4A42-AD5F-9B47D9D795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77331" y="5177033"/>
              <a:ext cx="411720" cy="394213"/>
            </a:xfrm>
            <a:prstGeom prst="rect">
              <a:avLst/>
            </a:prstGeom>
          </p:spPr>
        </p:pic>
        <p:pic>
          <p:nvPicPr>
            <p:cNvPr id="125" name="그림 124">
              <a:extLst>
                <a:ext uri="{FF2B5EF4-FFF2-40B4-BE49-F238E27FC236}">
                  <a16:creationId xmlns:a16="http://schemas.microsoft.com/office/drawing/2014/main" id="{347C6AB7-3ACF-4577-9803-16EC6F3C6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6404" y="4201791"/>
              <a:ext cx="981878" cy="708774"/>
            </a:xfrm>
            <a:prstGeom prst="rect">
              <a:avLst/>
            </a:prstGeom>
          </p:spPr>
        </p:pic>
        <p:pic>
          <p:nvPicPr>
            <p:cNvPr id="126" name="그림 125">
              <a:extLst>
                <a:ext uri="{FF2B5EF4-FFF2-40B4-BE49-F238E27FC236}">
                  <a16:creationId xmlns:a16="http://schemas.microsoft.com/office/drawing/2014/main" id="{E2667BFD-AB84-4494-9859-3E194C49D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41743" y="4695057"/>
              <a:ext cx="1453991" cy="379436"/>
            </a:xfrm>
            <a:prstGeom prst="rect">
              <a:avLst/>
            </a:prstGeom>
          </p:spPr>
        </p:pic>
        <p:pic>
          <p:nvPicPr>
            <p:cNvPr id="127" name="그림 126">
              <a:extLst>
                <a:ext uri="{FF2B5EF4-FFF2-40B4-BE49-F238E27FC236}">
                  <a16:creationId xmlns:a16="http://schemas.microsoft.com/office/drawing/2014/main" id="{55776747-DBA7-4D0D-B575-CBBF1BB03C8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44178" y="3892837"/>
              <a:ext cx="823121" cy="622827"/>
            </a:xfrm>
            <a:prstGeom prst="rect">
              <a:avLst/>
            </a:prstGeom>
          </p:spPr>
        </p:pic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74F6E4D5-E371-44A2-8A8D-FDAC0B9BD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03242" y="4401399"/>
              <a:ext cx="480619" cy="392873"/>
            </a:xfrm>
            <a:prstGeom prst="rect">
              <a:avLst/>
            </a:prstGeom>
          </p:spPr>
        </p:pic>
        <p:pic>
          <p:nvPicPr>
            <p:cNvPr id="129" name="그림 128">
              <a:extLst>
                <a:ext uri="{FF2B5EF4-FFF2-40B4-BE49-F238E27FC236}">
                  <a16:creationId xmlns:a16="http://schemas.microsoft.com/office/drawing/2014/main" id="{6875D630-D8A1-42D5-8BD3-20B63035DDB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10519" y="3221650"/>
              <a:ext cx="1093272" cy="513904"/>
            </a:xfrm>
            <a:prstGeom prst="rect">
              <a:avLst/>
            </a:prstGeom>
          </p:spPr>
        </p:pic>
        <p:pic>
          <p:nvPicPr>
            <p:cNvPr id="130" name="그림 129">
              <a:extLst>
                <a:ext uri="{FF2B5EF4-FFF2-40B4-BE49-F238E27FC236}">
                  <a16:creationId xmlns:a16="http://schemas.microsoft.com/office/drawing/2014/main" id="{C2AE7D05-D9A9-4829-8EC2-26155FE1A2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989370" y="5186280"/>
              <a:ext cx="427484" cy="321147"/>
            </a:xfrm>
            <a:prstGeom prst="rect">
              <a:avLst/>
            </a:prstGeom>
          </p:spPr>
        </p:pic>
        <p:pic>
          <p:nvPicPr>
            <p:cNvPr id="131" name="Picture 66">
              <a:extLst>
                <a:ext uri="{FF2B5EF4-FFF2-40B4-BE49-F238E27FC236}">
                  <a16:creationId xmlns:a16="http://schemas.microsoft.com/office/drawing/2014/main" id="{22CBC585-7156-4244-89A4-C4CA96245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21" t="55270" r="39310" b="15985"/>
            <a:stretch>
              <a:fillRect/>
            </a:stretch>
          </p:blipFill>
          <p:spPr bwMode="auto">
            <a:xfrm>
              <a:off x="4318434" y="5312444"/>
              <a:ext cx="537769" cy="2308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2" name="그림 131">
              <a:extLst>
                <a:ext uri="{FF2B5EF4-FFF2-40B4-BE49-F238E27FC236}">
                  <a16:creationId xmlns:a16="http://schemas.microsoft.com/office/drawing/2014/main" id="{9C9C3630-B01B-4A7F-82DF-3C4F39576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1091" y="5300115"/>
              <a:ext cx="805365" cy="270009"/>
            </a:xfrm>
            <a:prstGeom prst="rect">
              <a:avLst/>
            </a:prstGeom>
          </p:spPr>
        </p:pic>
        <p:pic>
          <p:nvPicPr>
            <p:cNvPr id="133" name="그림 132">
              <a:extLst>
                <a:ext uri="{FF2B5EF4-FFF2-40B4-BE49-F238E27FC236}">
                  <a16:creationId xmlns:a16="http://schemas.microsoft.com/office/drawing/2014/main" id="{DDDA4F2C-5DA9-4B09-AE20-5E37A73C24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3488458" y="3029387"/>
              <a:ext cx="927431" cy="302634"/>
            </a:xfrm>
            <a:prstGeom prst="rect">
              <a:avLst/>
            </a:prstGeom>
          </p:spPr>
        </p:pic>
        <p:pic>
          <p:nvPicPr>
            <p:cNvPr id="134" name="그림 133">
              <a:extLst>
                <a:ext uri="{FF2B5EF4-FFF2-40B4-BE49-F238E27FC236}">
                  <a16:creationId xmlns:a16="http://schemas.microsoft.com/office/drawing/2014/main" id="{76A8A850-8609-4E2A-87CF-626D4DF607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3469568" y="3344518"/>
              <a:ext cx="1032706" cy="301876"/>
            </a:xfrm>
            <a:prstGeom prst="rect">
              <a:avLst/>
            </a:prstGeom>
          </p:spPr>
        </p:pic>
        <p:pic>
          <p:nvPicPr>
            <p:cNvPr id="135" name="그림 134">
              <a:extLst>
                <a:ext uri="{FF2B5EF4-FFF2-40B4-BE49-F238E27FC236}">
                  <a16:creationId xmlns:a16="http://schemas.microsoft.com/office/drawing/2014/main" id="{492AA4D0-A2E2-492A-BB38-6F1A13F81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7526743" y="3659880"/>
              <a:ext cx="649279" cy="451898"/>
            </a:xfrm>
            <a:prstGeom prst="rect">
              <a:avLst/>
            </a:prstGeom>
          </p:spPr>
        </p:pic>
        <p:pic>
          <p:nvPicPr>
            <p:cNvPr id="136" name="그림 135">
              <a:extLst>
                <a:ext uri="{FF2B5EF4-FFF2-40B4-BE49-F238E27FC236}">
                  <a16:creationId xmlns:a16="http://schemas.microsoft.com/office/drawing/2014/main" id="{B6EBB5A1-4DA1-4187-8516-9794F19665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1247" y="5789149"/>
              <a:ext cx="1321393" cy="231819"/>
            </a:xfrm>
            <a:prstGeom prst="rect">
              <a:avLst/>
            </a:prstGeom>
          </p:spPr>
        </p:pic>
        <p:pic>
          <p:nvPicPr>
            <p:cNvPr id="137" name="그림 136">
              <a:extLst>
                <a:ext uri="{FF2B5EF4-FFF2-40B4-BE49-F238E27FC236}">
                  <a16:creationId xmlns:a16="http://schemas.microsoft.com/office/drawing/2014/main" id="{442ADDE8-F5D2-42BF-B6F9-75DC6868A8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82" y="2677182"/>
              <a:ext cx="1203952" cy="348755"/>
            </a:xfrm>
            <a:prstGeom prst="rect">
              <a:avLst/>
            </a:prstGeom>
          </p:spPr>
        </p:pic>
        <p:pic>
          <p:nvPicPr>
            <p:cNvPr id="138" name="Picture 4" descr="한국재정정보원">
              <a:extLst>
                <a:ext uri="{FF2B5EF4-FFF2-40B4-BE49-F238E27FC236}">
                  <a16:creationId xmlns:a16="http://schemas.microsoft.com/office/drawing/2014/main" id="{53710B9C-7B18-42C5-8583-0482C6F2B4D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5068" y="2404933"/>
              <a:ext cx="977344" cy="29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9" name="그림 138">
              <a:extLst>
                <a:ext uri="{FF2B5EF4-FFF2-40B4-BE49-F238E27FC236}">
                  <a16:creationId xmlns:a16="http://schemas.microsoft.com/office/drawing/2014/main" id="{3915372A-E1F0-4979-8E41-BDA2F90C8A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61166" y="3557656"/>
              <a:ext cx="783829" cy="624365"/>
            </a:xfrm>
            <a:prstGeom prst="rect">
              <a:avLst/>
            </a:prstGeom>
          </p:spPr>
        </p:pic>
        <p:pic>
          <p:nvPicPr>
            <p:cNvPr id="140" name="그림 139">
              <a:extLst>
                <a:ext uri="{FF2B5EF4-FFF2-40B4-BE49-F238E27FC236}">
                  <a16:creationId xmlns:a16="http://schemas.microsoft.com/office/drawing/2014/main" id="{F779E6E4-1257-45EF-B954-629ECADD39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9051" y="3954615"/>
              <a:ext cx="1043181" cy="685712"/>
            </a:xfrm>
            <a:prstGeom prst="rect">
              <a:avLst/>
            </a:prstGeom>
          </p:spPr>
        </p:pic>
        <p:pic>
          <p:nvPicPr>
            <p:cNvPr id="141" name="Picture 2" descr="한국투자캐피탈">
              <a:extLst>
                <a:ext uri="{FF2B5EF4-FFF2-40B4-BE49-F238E27FC236}">
                  <a16:creationId xmlns:a16="http://schemas.microsoft.com/office/drawing/2014/main" id="{51473135-DC85-411A-BACA-4E918BAE4A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5689" y="3748343"/>
              <a:ext cx="1417432" cy="2000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2" name="그림 141">
              <a:extLst>
                <a:ext uri="{FF2B5EF4-FFF2-40B4-BE49-F238E27FC236}">
                  <a16:creationId xmlns:a16="http://schemas.microsoft.com/office/drawing/2014/main" id="{890D2D86-E3AA-4D29-8C20-43A02909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6154" y="2398390"/>
              <a:ext cx="732460" cy="794539"/>
            </a:xfrm>
            <a:prstGeom prst="rect">
              <a:avLst/>
            </a:prstGeom>
          </p:spPr>
        </p:pic>
        <p:pic>
          <p:nvPicPr>
            <p:cNvPr id="143" name="그림 142">
              <a:extLst>
                <a:ext uri="{FF2B5EF4-FFF2-40B4-BE49-F238E27FC236}">
                  <a16:creationId xmlns:a16="http://schemas.microsoft.com/office/drawing/2014/main" id="{AD508B9D-FCF1-4D2F-BFCC-856D7BA496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216" y="4281616"/>
              <a:ext cx="1768015" cy="714492"/>
            </a:xfrm>
            <a:prstGeom prst="rect">
              <a:avLst/>
            </a:prstGeom>
          </p:spPr>
        </p:pic>
        <p:pic>
          <p:nvPicPr>
            <p:cNvPr id="144" name="그림 143">
              <a:extLst>
                <a:ext uri="{FF2B5EF4-FFF2-40B4-BE49-F238E27FC236}">
                  <a16:creationId xmlns:a16="http://schemas.microsoft.com/office/drawing/2014/main" id="{710889CD-4C36-4DA0-A24B-7595D40498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7434" y="4818148"/>
              <a:ext cx="1339217" cy="412501"/>
            </a:xfrm>
            <a:prstGeom prst="rect">
              <a:avLst/>
            </a:prstGeom>
          </p:spPr>
        </p:pic>
        <p:pic>
          <p:nvPicPr>
            <p:cNvPr id="145" name="그림 144">
              <a:extLst>
                <a:ext uri="{FF2B5EF4-FFF2-40B4-BE49-F238E27FC236}">
                  <a16:creationId xmlns:a16="http://schemas.microsoft.com/office/drawing/2014/main" id="{7CAE6179-1324-4B23-B52A-7C1EF4DCF7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0450" y="4008158"/>
              <a:ext cx="1179577" cy="477224"/>
            </a:xfrm>
            <a:prstGeom prst="rect">
              <a:avLst/>
            </a:prstGeom>
          </p:spPr>
        </p:pic>
        <p:pic>
          <p:nvPicPr>
            <p:cNvPr id="146" name="그림 145">
              <a:extLst>
                <a:ext uri="{FF2B5EF4-FFF2-40B4-BE49-F238E27FC236}">
                  <a16:creationId xmlns:a16="http://schemas.microsoft.com/office/drawing/2014/main" id="{F5F4C1F9-6F15-48DD-A769-50CEB92CE1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9741103" y="4136596"/>
              <a:ext cx="1078095" cy="299410"/>
            </a:xfrm>
            <a:prstGeom prst="rect">
              <a:avLst/>
            </a:prstGeom>
          </p:spPr>
        </p:pic>
        <p:pic>
          <p:nvPicPr>
            <p:cNvPr id="147" name="그림 146">
              <a:extLst>
                <a:ext uri="{FF2B5EF4-FFF2-40B4-BE49-F238E27FC236}">
                  <a16:creationId xmlns:a16="http://schemas.microsoft.com/office/drawing/2014/main" id="{D14F463F-9AE3-484A-B392-451B35496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07814" y="2772577"/>
              <a:ext cx="536532" cy="537167"/>
            </a:xfrm>
            <a:prstGeom prst="rect">
              <a:avLst/>
            </a:prstGeom>
          </p:spPr>
        </p:pic>
        <p:pic>
          <p:nvPicPr>
            <p:cNvPr id="148" name="그림 147">
              <a:extLst>
                <a:ext uri="{FF2B5EF4-FFF2-40B4-BE49-F238E27FC236}">
                  <a16:creationId xmlns:a16="http://schemas.microsoft.com/office/drawing/2014/main" id="{0EC143F9-363A-4DFF-8D36-F8093BEC4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214" y="2802329"/>
              <a:ext cx="1338274" cy="431047"/>
            </a:xfrm>
            <a:prstGeom prst="rect">
              <a:avLst/>
            </a:prstGeom>
          </p:spPr>
        </p:pic>
        <p:pic>
          <p:nvPicPr>
            <p:cNvPr id="149" name="그림 148">
              <a:extLst>
                <a:ext uri="{FF2B5EF4-FFF2-40B4-BE49-F238E27FC236}">
                  <a16:creationId xmlns:a16="http://schemas.microsoft.com/office/drawing/2014/main" id="{440C1D80-4A15-4473-A2B0-C64F4E79DB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8480451" y="2363157"/>
              <a:ext cx="1285082" cy="494898"/>
            </a:xfrm>
            <a:prstGeom prst="rect">
              <a:avLst/>
            </a:prstGeom>
          </p:spPr>
        </p:pic>
        <p:pic>
          <p:nvPicPr>
            <p:cNvPr id="150" name="그림 149">
              <a:extLst>
                <a:ext uri="{FF2B5EF4-FFF2-40B4-BE49-F238E27FC236}">
                  <a16:creationId xmlns:a16="http://schemas.microsoft.com/office/drawing/2014/main" id="{F07CB1A2-4919-43A8-8985-41EF3B82F6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10215" y="3233126"/>
              <a:ext cx="1246119" cy="424438"/>
            </a:xfrm>
            <a:prstGeom prst="rect">
              <a:avLst/>
            </a:prstGeom>
          </p:spPr>
        </p:pic>
        <p:pic>
          <p:nvPicPr>
            <p:cNvPr id="151" name="그림 150">
              <a:extLst>
                <a:ext uri="{FF2B5EF4-FFF2-40B4-BE49-F238E27FC236}">
                  <a16:creationId xmlns:a16="http://schemas.microsoft.com/office/drawing/2014/main" id="{803559FA-466F-44FA-BACB-BD024EED2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56307" y="5672864"/>
              <a:ext cx="1163800" cy="352111"/>
            </a:xfrm>
            <a:prstGeom prst="rect">
              <a:avLst/>
            </a:prstGeom>
          </p:spPr>
        </p:pic>
        <p:pic>
          <p:nvPicPr>
            <p:cNvPr id="152" name="그림 151">
              <a:extLst>
                <a:ext uri="{FF2B5EF4-FFF2-40B4-BE49-F238E27FC236}">
                  <a16:creationId xmlns:a16="http://schemas.microsoft.com/office/drawing/2014/main" id="{3C2E2894-BE30-49A2-B89F-3FBF8E62FE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985553" y="4959122"/>
              <a:ext cx="810917" cy="789817"/>
            </a:xfrm>
            <a:prstGeom prst="rect">
              <a:avLst/>
            </a:prstGeom>
          </p:spPr>
        </p:pic>
        <p:pic>
          <p:nvPicPr>
            <p:cNvPr id="153" name="그림 152">
              <a:extLst>
                <a:ext uri="{FF2B5EF4-FFF2-40B4-BE49-F238E27FC236}">
                  <a16:creationId xmlns:a16="http://schemas.microsoft.com/office/drawing/2014/main" id="{6BCD14A7-6679-4AA2-B6EB-6EC0419BE9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2250" r="36361" b="50073"/>
            <a:stretch/>
          </p:blipFill>
          <p:spPr>
            <a:xfrm>
              <a:off x="933858" y="3012888"/>
              <a:ext cx="1334695" cy="295968"/>
            </a:xfrm>
            <a:prstGeom prst="rect">
              <a:avLst/>
            </a:prstGeom>
          </p:spPr>
        </p:pic>
        <p:pic>
          <p:nvPicPr>
            <p:cNvPr id="154" name="그림 153">
              <a:extLst>
                <a:ext uri="{FF2B5EF4-FFF2-40B4-BE49-F238E27FC236}">
                  <a16:creationId xmlns:a16="http://schemas.microsoft.com/office/drawing/2014/main" id="{06F758B6-72E2-4E47-83A7-95C816B868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7374936" y="3349077"/>
              <a:ext cx="860453" cy="249574"/>
            </a:xfrm>
            <a:prstGeom prst="rect">
              <a:avLst/>
            </a:prstGeom>
          </p:spPr>
        </p:pic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2B9DBDEB-9B7B-49FD-AAA9-26BD78B0D0F8}"/>
                </a:ext>
              </a:extLst>
            </p:cNvPr>
            <p:cNvSpPr/>
            <p:nvPr/>
          </p:nvSpPr>
          <p:spPr>
            <a:xfrm>
              <a:off x="3420501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제조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유통</a:t>
              </a:r>
              <a:r>
                <a:rPr lang="en-US" altLang="ko-KR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,</a:t>
              </a: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제약</a:t>
              </a:r>
              <a:endPara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pic>
          <p:nvPicPr>
            <p:cNvPr id="156" name="그림 155">
              <a:extLst>
                <a:ext uri="{FF2B5EF4-FFF2-40B4-BE49-F238E27FC236}">
                  <a16:creationId xmlns:a16="http://schemas.microsoft.com/office/drawing/2014/main" id="{24A6854A-793A-4041-B52A-2592FF121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9876624" y="2405755"/>
              <a:ext cx="907499" cy="366823"/>
            </a:xfrm>
            <a:prstGeom prst="rect">
              <a:avLst/>
            </a:prstGeom>
          </p:spPr>
        </p:pic>
        <p:pic>
          <p:nvPicPr>
            <p:cNvPr id="157" name="그림 156">
              <a:extLst>
                <a:ext uri="{FF2B5EF4-FFF2-40B4-BE49-F238E27FC236}">
                  <a16:creationId xmlns:a16="http://schemas.microsoft.com/office/drawing/2014/main" id="{151B175C-476B-4192-AF33-C3E4771320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10349099" y="2813942"/>
              <a:ext cx="432325" cy="436449"/>
            </a:xfrm>
            <a:prstGeom prst="rect">
              <a:avLst/>
            </a:prstGeom>
          </p:spPr>
        </p:pic>
        <p:pic>
          <p:nvPicPr>
            <p:cNvPr id="158" name="그림 157">
              <a:extLst>
                <a:ext uri="{FF2B5EF4-FFF2-40B4-BE49-F238E27FC236}">
                  <a16:creationId xmlns:a16="http://schemas.microsoft.com/office/drawing/2014/main" id="{84F077A4-E739-42FC-99ED-0D00EC56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8570280" y="5239508"/>
              <a:ext cx="1444694" cy="429303"/>
            </a:xfrm>
            <a:prstGeom prst="rect">
              <a:avLst/>
            </a:prstGeom>
          </p:spPr>
        </p:pic>
        <p:pic>
          <p:nvPicPr>
            <p:cNvPr id="159" name="그림 158">
              <a:extLst>
                <a:ext uri="{FF2B5EF4-FFF2-40B4-BE49-F238E27FC236}">
                  <a16:creationId xmlns:a16="http://schemas.microsoft.com/office/drawing/2014/main" id="{2CFFAFD0-7821-4D8E-A21E-81F054B4B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8541031" y="1992382"/>
              <a:ext cx="1134816" cy="400282"/>
            </a:xfrm>
            <a:prstGeom prst="rect">
              <a:avLst/>
            </a:prstGeom>
          </p:spPr>
        </p:pic>
        <p:pic>
          <p:nvPicPr>
            <p:cNvPr id="160" name="그림 159">
              <a:extLst>
                <a:ext uri="{FF2B5EF4-FFF2-40B4-BE49-F238E27FC236}">
                  <a16:creationId xmlns:a16="http://schemas.microsoft.com/office/drawing/2014/main" id="{A7746F4B-DCF2-4020-AF6C-2CEF7B645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9679135" y="3714049"/>
              <a:ext cx="1140064" cy="364819"/>
            </a:xfrm>
            <a:prstGeom prst="rect">
              <a:avLst/>
            </a:prstGeom>
          </p:spPr>
        </p:pic>
        <p:pic>
          <p:nvPicPr>
            <p:cNvPr id="161" name="그림 160">
              <a:extLst>
                <a:ext uri="{FF2B5EF4-FFF2-40B4-BE49-F238E27FC236}">
                  <a16:creationId xmlns:a16="http://schemas.microsoft.com/office/drawing/2014/main" id="{2524714E-7F09-4CDB-B79B-4FF8AB1DE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4937" y="4981821"/>
              <a:ext cx="921264" cy="666094"/>
            </a:xfrm>
            <a:prstGeom prst="rect">
              <a:avLst/>
            </a:prstGeom>
          </p:spPr>
        </p:pic>
        <p:pic>
          <p:nvPicPr>
            <p:cNvPr id="162" name="그림 161">
              <a:extLst>
                <a:ext uri="{FF2B5EF4-FFF2-40B4-BE49-F238E27FC236}">
                  <a16:creationId xmlns:a16="http://schemas.microsoft.com/office/drawing/2014/main" id="{05F0BD8B-B32D-4180-A832-BB68CB10C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2437696" y="5545944"/>
              <a:ext cx="742394" cy="433538"/>
            </a:xfrm>
            <a:prstGeom prst="rect">
              <a:avLst/>
            </a:prstGeom>
          </p:spPr>
        </p:pic>
        <p:pic>
          <p:nvPicPr>
            <p:cNvPr id="163" name="그림 162">
              <a:extLst>
                <a:ext uri="{FF2B5EF4-FFF2-40B4-BE49-F238E27FC236}">
                  <a16:creationId xmlns:a16="http://schemas.microsoft.com/office/drawing/2014/main" id="{A18A9FCB-544A-475E-B4B6-76A0399F76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1461" y="4582387"/>
              <a:ext cx="1261216" cy="722526"/>
            </a:xfrm>
            <a:prstGeom prst="rect">
              <a:avLst/>
            </a:prstGeom>
          </p:spPr>
        </p:pic>
        <p:pic>
          <p:nvPicPr>
            <p:cNvPr id="164" name="그림 163">
              <a:extLst>
                <a:ext uri="{FF2B5EF4-FFF2-40B4-BE49-F238E27FC236}">
                  <a16:creationId xmlns:a16="http://schemas.microsoft.com/office/drawing/2014/main" id="{D96CE61E-2295-4101-B18A-40FA512A96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2497542" y="2017076"/>
              <a:ext cx="690951" cy="522074"/>
            </a:xfrm>
            <a:prstGeom prst="rect">
              <a:avLst/>
            </a:prstGeom>
          </p:spPr>
        </p:pic>
        <p:pic>
          <p:nvPicPr>
            <p:cNvPr id="165" name="Picture 2" descr="File:KT Logo.svg">
              <a:extLst>
                <a:ext uri="{FF2B5EF4-FFF2-40B4-BE49-F238E27FC236}">
                  <a16:creationId xmlns:a16="http://schemas.microsoft.com/office/drawing/2014/main" id="{78CD0B14-A1AB-43DF-80B0-684C8E0E8E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43755" y="3047772"/>
              <a:ext cx="239262" cy="23070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6" name="그림 165">
              <a:extLst>
                <a:ext uri="{FF2B5EF4-FFF2-40B4-BE49-F238E27FC236}">
                  <a16:creationId xmlns:a16="http://schemas.microsoft.com/office/drawing/2014/main" id="{D5A67F50-B946-4554-B897-05A8718A7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724398" y="5691052"/>
              <a:ext cx="531604" cy="316281"/>
            </a:xfrm>
            <a:prstGeom prst="rect">
              <a:avLst/>
            </a:prstGeom>
          </p:spPr>
        </p:pic>
        <p:pic>
          <p:nvPicPr>
            <p:cNvPr id="167" name="그림 166">
              <a:extLst>
                <a:ext uri="{FF2B5EF4-FFF2-40B4-BE49-F238E27FC236}">
                  <a16:creationId xmlns:a16="http://schemas.microsoft.com/office/drawing/2014/main" id="{3881DEBA-28C3-4660-897B-E5BC2DDA374A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976608" y="2650900"/>
              <a:ext cx="1252183" cy="299888"/>
            </a:xfrm>
            <a:prstGeom prst="rect">
              <a:avLst/>
            </a:prstGeom>
          </p:spPr>
        </p:pic>
        <p:pic>
          <p:nvPicPr>
            <p:cNvPr id="168" name="그림 167">
              <a:extLst>
                <a:ext uri="{FF2B5EF4-FFF2-40B4-BE49-F238E27FC236}">
                  <a16:creationId xmlns:a16="http://schemas.microsoft.com/office/drawing/2014/main" id="{52D7497A-9A9B-4895-A120-EF89B4D9D3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2724814" y="3049364"/>
              <a:ext cx="477001" cy="287130"/>
            </a:xfrm>
            <a:prstGeom prst="rect">
              <a:avLst/>
            </a:prstGeom>
          </p:spPr>
        </p:pic>
        <p:pic>
          <p:nvPicPr>
            <p:cNvPr id="169" name="그림 168">
              <a:extLst>
                <a:ext uri="{FF2B5EF4-FFF2-40B4-BE49-F238E27FC236}">
                  <a16:creationId xmlns:a16="http://schemas.microsoft.com/office/drawing/2014/main" id="{B613CC3F-DCB8-4EE5-ACC1-6C6DC3674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2255867" y="3354055"/>
              <a:ext cx="998802" cy="318664"/>
            </a:xfrm>
            <a:prstGeom prst="rect">
              <a:avLst/>
            </a:prstGeom>
          </p:spPr>
        </p:pic>
        <p:pic>
          <p:nvPicPr>
            <p:cNvPr id="170" name="그림 169">
              <a:extLst>
                <a:ext uri="{FF2B5EF4-FFF2-40B4-BE49-F238E27FC236}">
                  <a16:creationId xmlns:a16="http://schemas.microsoft.com/office/drawing/2014/main" id="{9F89DF3C-28F7-4D03-9A55-5BAD5F6BE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8"/>
            <a:stretch>
              <a:fillRect/>
            </a:stretch>
          </p:blipFill>
          <p:spPr>
            <a:xfrm>
              <a:off x="1025485" y="3379692"/>
              <a:ext cx="1163019" cy="258788"/>
            </a:xfrm>
            <a:prstGeom prst="rect">
              <a:avLst/>
            </a:prstGeom>
          </p:spPr>
        </p:pic>
        <p:pic>
          <p:nvPicPr>
            <p:cNvPr id="171" name="그림 170">
              <a:extLst>
                <a:ext uri="{FF2B5EF4-FFF2-40B4-BE49-F238E27FC236}">
                  <a16:creationId xmlns:a16="http://schemas.microsoft.com/office/drawing/2014/main" id="{F138367A-DE9E-4E0B-9D0F-FB5EEEA04CBE}"/>
                </a:ext>
              </a:extLst>
            </p:cNvPr>
            <p:cNvPicPr>
              <a:picLocks noChangeAspect="1"/>
            </p:cNvPicPr>
            <p:nvPr/>
          </p:nvPicPr>
          <p:blipFill>
            <a:blip r:embed="rId49"/>
            <a:stretch>
              <a:fillRect/>
            </a:stretch>
          </p:blipFill>
          <p:spPr>
            <a:xfrm>
              <a:off x="928580" y="1949550"/>
              <a:ext cx="631512" cy="610823"/>
            </a:xfrm>
            <a:prstGeom prst="rect">
              <a:avLst/>
            </a:prstGeom>
          </p:spPr>
        </p:pic>
        <p:pic>
          <p:nvPicPr>
            <p:cNvPr id="172" name="그림 171">
              <a:extLst>
                <a:ext uri="{FF2B5EF4-FFF2-40B4-BE49-F238E27FC236}">
                  <a16:creationId xmlns:a16="http://schemas.microsoft.com/office/drawing/2014/main" id="{DD30CB95-87D0-4A2D-81BA-C35E59624C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0"/>
            <a:stretch>
              <a:fillRect/>
            </a:stretch>
          </p:blipFill>
          <p:spPr>
            <a:xfrm>
              <a:off x="2206635" y="4399662"/>
              <a:ext cx="983563" cy="447946"/>
            </a:xfrm>
            <a:prstGeom prst="rect">
              <a:avLst/>
            </a:prstGeom>
          </p:spPr>
        </p:pic>
        <p:pic>
          <p:nvPicPr>
            <p:cNvPr id="173" name="그림 172">
              <a:extLst>
                <a:ext uri="{FF2B5EF4-FFF2-40B4-BE49-F238E27FC236}">
                  <a16:creationId xmlns:a16="http://schemas.microsoft.com/office/drawing/2014/main" id="{C9628261-8167-49BC-B5E1-9ABE71D02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/>
            <a:stretch>
              <a:fillRect/>
            </a:stretch>
          </p:blipFill>
          <p:spPr>
            <a:xfrm>
              <a:off x="2083395" y="4070510"/>
              <a:ext cx="1118420" cy="300629"/>
            </a:xfrm>
            <a:prstGeom prst="rect">
              <a:avLst/>
            </a:prstGeom>
          </p:spPr>
        </p:pic>
        <p:pic>
          <p:nvPicPr>
            <p:cNvPr id="174" name="그림 173">
              <a:extLst>
                <a:ext uri="{FF2B5EF4-FFF2-40B4-BE49-F238E27FC236}">
                  <a16:creationId xmlns:a16="http://schemas.microsoft.com/office/drawing/2014/main" id="{303EE600-9EFC-49BF-8C98-1E7199C2A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2255" y="5148338"/>
              <a:ext cx="952892" cy="459132"/>
            </a:xfrm>
            <a:prstGeom prst="rect">
              <a:avLst/>
            </a:prstGeom>
          </p:spPr>
        </p:pic>
        <p:pic>
          <p:nvPicPr>
            <p:cNvPr id="175" name="그림 174">
              <a:extLst>
                <a:ext uri="{FF2B5EF4-FFF2-40B4-BE49-F238E27FC236}">
                  <a16:creationId xmlns:a16="http://schemas.microsoft.com/office/drawing/2014/main" id="{0A57B453-1985-4DF8-983B-B902EC088F2D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/>
            <a:stretch>
              <a:fillRect/>
            </a:stretch>
          </p:blipFill>
          <p:spPr>
            <a:xfrm>
              <a:off x="1028584" y="5691052"/>
              <a:ext cx="604435" cy="343518"/>
            </a:xfrm>
            <a:prstGeom prst="rect">
              <a:avLst/>
            </a:prstGeom>
          </p:spPr>
        </p:pic>
        <p:pic>
          <p:nvPicPr>
            <p:cNvPr id="176" name="그림 175">
              <a:extLst>
                <a:ext uri="{FF2B5EF4-FFF2-40B4-BE49-F238E27FC236}">
                  <a16:creationId xmlns:a16="http://schemas.microsoft.com/office/drawing/2014/main" id="{EABD83D1-DE38-48C2-B0D5-9D2DC0BD32B5}"/>
                </a:ext>
              </a:extLst>
            </p:cNvPr>
            <p:cNvPicPr>
              <a:picLocks noChangeAspect="1"/>
            </p:cNvPicPr>
            <p:nvPr/>
          </p:nvPicPr>
          <p:blipFill>
            <a:blip r:embed="rId5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20041" y="4404215"/>
              <a:ext cx="1078846" cy="771386"/>
            </a:xfrm>
            <a:prstGeom prst="rect">
              <a:avLst/>
            </a:prstGeom>
          </p:spPr>
        </p:pic>
        <p:pic>
          <p:nvPicPr>
            <p:cNvPr id="177" name="그림 176">
              <a:extLst>
                <a:ext uri="{FF2B5EF4-FFF2-40B4-BE49-F238E27FC236}">
                  <a16:creationId xmlns:a16="http://schemas.microsoft.com/office/drawing/2014/main" id="{38FDB516-2157-42FA-B0BD-7CD24AA88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5"/>
            <a:stretch>
              <a:fillRect/>
            </a:stretch>
          </p:blipFill>
          <p:spPr>
            <a:xfrm>
              <a:off x="7801327" y="4685788"/>
              <a:ext cx="442494" cy="435480"/>
            </a:xfrm>
            <a:prstGeom prst="rect">
              <a:avLst/>
            </a:prstGeom>
          </p:spPr>
        </p:pic>
        <p:pic>
          <p:nvPicPr>
            <p:cNvPr id="178" name="그림 177">
              <a:extLst>
                <a:ext uri="{FF2B5EF4-FFF2-40B4-BE49-F238E27FC236}">
                  <a16:creationId xmlns:a16="http://schemas.microsoft.com/office/drawing/2014/main" id="{039F3948-F083-4D79-93FD-D77CFA35B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0926" y="4079894"/>
              <a:ext cx="821193" cy="313720"/>
            </a:xfrm>
            <a:prstGeom prst="rect">
              <a:avLst/>
            </a:prstGeom>
          </p:spPr>
        </p:pic>
        <p:pic>
          <p:nvPicPr>
            <p:cNvPr id="179" name="그림 178">
              <a:extLst>
                <a:ext uri="{FF2B5EF4-FFF2-40B4-BE49-F238E27FC236}">
                  <a16:creationId xmlns:a16="http://schemas.microsoft.com/office/drawing/2014/main" id="{78C5D59C-8030-4769-873C-C770744CB4F7}"/>
                </a:ext>
              </a:extLst>
            </p:cNvPr>
            <p:cNvPicPr>
              <a:picLocks noChangeAspect="1"/>
            </p:cNvPicPr>
            <p:nvPr/>
          </p:nvPicPr>
          <p:blipFill>
            <a:blip r:embed="rId57"/>
            <a:stretch>
              <a:fillRect/>
            </a:stretch>
          </p:blipFill>
          <p:spPr>
            <a:xfrm>
              <a:off x="7126670" y="3046868"/>
              <a:ext cx="1122509" cy="268485"/>
            </a:xfrm>
            <a:prstGeom prst="rect">
              <a:avLst/>
            </a:prstGeom>
          </p:spPr>
        </p:pic>
        <p:pic>
          <p:nvPicPr>
            <p:cNvPr id="180" name="그림 179">
              <a:extLst>
                <a:ext uri="{FF2B5EF4-FFF2-40B4-BE49-F238E27FC236}">
                  <a16:creationId xmlns:a16="http://schemas.microsoft.com/office/drawing/2014/main" id="{723D6734-5D7C-41E5-886A-75FD3ADA1975}"/>
                </a:ext>
              </a:extLst>
            </p:cNvPr>
            <p:cNvPicPr>
              <a:picLocks noChangeAspect="1"/>
            </p:cNvPicPr>
            <p:nvPr/>
          </p:nvPicPr>
          <p:blipFill>
            <a:blip r:embed="rId58"/>
            <a:stretch>
              <a:fillRect/>
            </a:stretch>
          </p:blipFill>
          <p:spPr>
            <a:xfrm>
              <a:off x="5977441" y="4332272"/>
              <a:ext cx="1045122" cy="304704"/>
            </a:xfrm>
            <a:prstGeom prst="rect">
              <a:avLst/>
            </a:prstGeom>
          </p:spPr>
        </p:pic>
        <p:pic>
          <p:nvPicPr>
            <p:cNvPr id="181" name="그림 180">
              <a:extLst>
                <a:ext uri="{FF2B5EF4-FFF2-40B4-BE49-F238E27FC236}">
                  <a16:creationId xmlns:a16="http://schemas.microsoft.com/office/drawing/2014/main" id="{C129E743-E761-401C-9B6F-CB57DCDB3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59"/>
            <a:stretch>
              <a:fillRect/>
            </a:stretch>
          </p:blipFill>
          <p:spPr>
            <a:xfrm>
              <a:off x="5997065" y="4947635"/>
              <a:ext cx="1121737" cy="247663"/>
            </a:xfrm>
            <a:prstGeom prst="rect">
              <a:avLst/>
            </a:prstGeom>
          </p:spPr>
        </p:pic>
        <p:pic>
          <p:nvPicPr>
            <p:cNvPr id="182" name="그림 181">
              <a:extLst>
                <a:ext uri="{FF2B5EF4-FFF2-40B4-BE49-F238E27FC236}">
                  <a16:creationId xmlns:a16="http://schemas.microsoft.com/office/drawing/2014/main" id="{B70E63A0-1785-4DB6-823C-7A482B703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60"/>
            <a:stretch>
              <a:fillRect/>
            </a:stretch>
          </p:blipFill>
          <p:spPr>
            <a:xfrm>
              <a:off x="7062765" y="2360644"/>
              <a:ext cx="1172623" cy="360811"/>
            </a:xfrm>
            <a:prstGeom prst="rect">
              <a:avLst/>
            </a:prstGeom>
          </p:spPr>
        </p:pic>
        <p:pic>
          <p:nvPicPr>
            <p:cNvPr id="183" name="그림 182">
              <a:extLst>
                <a:ext uri="{FF2B5EF4-FFF2-40B4-BE49-F238E27FC236}">
                  <a16:creationId xmlns:a16="http://schemas.microsoft.com/office/drawing/2014/main" id="{3E64F347-55B6-496B-ADDF-B74D1962CFA5}"/>
                </a:ext>
              </a:extLst>
            </p:cNvPr>
            <p:cNvPicPr>
              <a:picLocks noChangeAspect="1"/>
            </p:cNvPicPr>
            <p:nvPr/>
          </p:nvPicPr>
          <p:blipFill>
            <a:blip r:embed="rId61"/>
            <a:stretch>
              <a:fillRect/>
            </a:stretch>
          </p:blipFill>
          <p:spPr>
            <a:xfrm>
              <a:off x="7297668" y="5180325"/>
              <a:ext cx="870150" cy="210435"/>
            </a:xfrm>
            <a:prstGeom prst="rect">
              <a:avLst/>
            </a:prstGeom>
          </p:spPr>
        </p:pic>
        <p:pic>
          <p:nvPicPr>
            <p:cNvPr id="184" name="그림 183">
              <a:extLst>
                <a:ext uri="{FF2B5EF4-FFF2-40B4-BE49-F238E27FC236}">
                  <a16:creationId xmlns:a16="http://schemas.microsoft.com/office/drawing/2014/main" id="{743D6034-1A3B-409E-82B9-4935E733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62"/>
            <a:stretch>
              <a:fillRect/>
            </a:stretch>
          </p:blipFill>
          <p:spPr>
            <a:xfrm>
              <a:off x="5968097" y="4030868"/>
              <a:ext cx="1168628" cy="236753"/>
            </a:xfrm>
            <a:prstGeom prst="rect">
              <a:avLst/>
            </a:prstGeom>
          </p:spPr>
        </p:pic>
        <p:pic>
          <p:nvPicPr>
            <p:cNvPr id="185" name="그림 184">
              <a:extLst>
                <a:ext uri="{FF2B5EF4-FFF2-40B4-BE49-F238E27FC236}">
                  <a16:creationId xmlns:a16="http://schemas.microsoft.com/office/drawing/2014/main" id="{A24835FC-A8FD-4663-A424-8F8B8E4D0A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3"/>
            <a:stretch>
              <a:fillRect/>
            </a:stretch>
          </p:blipFill>
          <p:spPr>
            <a:xfrm>
              <a:off x="7047057" y="4424799"/>
              <a:ext cx="1150208" cy="271103"/>
            </a:xfrm>
            <a:prstGeom prst="rect">
              <a:avLst/>
            </a:prstGeom>
          </p:spPr>
        </p:pic>
        <p:pic>
          <p:nvPicPr>
            <p:cNvPr id="186" name="그림 185">
              <a:extLst>
                <a:ext uri="{FF2B5EF4-FFF2-40B4-BE49-F238E27FC236}">
                  <a16:creationId xmlns:a16="http://schemas.microsoft.com/office/drawing/2014/main" id="{833B7F43-27C3-44CF-87DA-265CE13EE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64"/>
            <a:stretch>
              <a:fillRect/>
            </a:stretch>
          </p:blipFill>
          <p:spPr>
            <a:xfrm>
              <a:off x="5980669" y="2012870"/>
              <a:ext cx="740618" cy="292933"/>
            </a:xfrm>
            <a:prstGeom prst="rect">
              <a:avLst/>
            </a:prstGeom>
          </p:spPr>
        </p:pic>
        <p:pic>
          <p:nvPicPr>
            <p:cNvPr id="187" name="그림 186">
              <a:extLst>
                <a:ext uri="{FF2B5EF4-FFF2-40B4-BE49-F238E27FC236}">
                  <a16:creationId xmlns:a16="http://schemas.microsoft.com/office/drawing/2014/main" id="{0FEC7470-D5AE-415C-893C-6CAB6B65AEBD}"/>
                </a:ext>
              </a:extLst>
            </p:cNvPr>
            <p:cNvPicPr>
              <a:picLocks noChangeAspect="1"/>
            </p:cNvPicPr>
            <p:nvPr/>
          </p:nvPicPr>
          <p:blipFill>
            <a:blip r:embed="rId6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744" y="1977330"/>
              <a:ext cx="464521" cy="473612"/>
            </a:xfrm>
            <a:prstGeom prst="rect">
              <a:avLst/>
            </a:prstGeom>
          </p:spPr>
        </p:pic>
        <p:pic>
          <p:nvPicPr>
            <p:cNvPr id="188" name="그림 187">
              <a:extLst>
                <a:ext uri="{FF2B5EF4-FFF2-40B4-BE49-F238E27FC236}">
                  <a16:creationId xmlns:a16="http://schemas.microsoft.com/office/drawing/2014/main" id="{5E57CF75-BEF7-4E7F-B164-B30C0D5B35AB}"/>
                </a:ext>
              </a:extLst>
            </p:cNvPr>
            <p:cNvPicPr>
              <a:picLocks noChangeAspect="1"/>
            </p:cNvPicPr>
            <p:nvPr/>
          </p:nvPicPr>
          <p:blipFill>
            <a:blip r:embed="rId6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0101" y="2026873"/>
              <a:ext cx="632254" cy="268367"/>
            </a:xfrm>
            <a:prstGeom prst="rect">
              <a:avLst/>
            </a:prstGeom>
          </p:spPr>
        </p:pic>
        <p:pic>
          <p:nvPicPr>
            <p:cNvPr id="189" name="그림 188">
              <a:extLst>
                <a:ext uri="{FF2B5EF4-FFF2-40B4-BE49-F238E27FC236}">
                  <a16:creationId xmlns:a16="http://schemas.microsoft.com/office/drawing/2014/main" id="{E3A17DC2-77E9-4586-BE55-D16E0D68B9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0945" y="2728617"/>
              <a:ext cx="1007355" cy="273154"/>
            </a:xfrm>
            <a:prstGeom prst="rect">
              <a:avLst/>
            </a:prstGeom>
          </p:spPr>
        </p:pic>
        <p:pic>
          <p:nvPicPr>
            <p:cNvPr id="190" name="그림 189">
              <a:extLst>
                <a:ext uri="{FF2B5EF4-FFF2-40B4-BE49-F238E27FC236}">
                  <a16:creationId xmlns:a16="http://schemas.microsoft.com/office/drawing/2014/main" id="{9605003F-C884-4CE1-BFB1-9D76E31DD7BC}"/>
                </a:ext>
              </a:extLst>
            </p:cNvPr>
            <p:cNvPicPr>
              <a:picLocks noChangeAspect="1"/>
            </p:cNvPicPr>
            <p:nvPr/>
          </p:nvPicPr>
          <p:blipFill>
            <a:blip r:embed="rId6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979" y="3093646"/>
              <a:ext cx="971548" cy="156653"/>
            </a:xfrm>
            <a:prstGeom prst="rect">
              <a:avLst/>
            </a:prstGeom>
          </p:spPr>
        </p:pic>
        <p:pic>
          <p:nvPicPr>
            <p:cNvPr id="191" name="그림 190">
              <a:extLst>
                <a:ext uri="{FF2B5EF4-FFF2-40B4-BE49-F238E27FC236}">
                  <a16:creationId xmlns:a16="http://schemas.microsoft.com/office/drawing/2014/main" id="{F3A38A11-7AE7-44BB-903B-41AA368EB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97979" y="3376251"/>
              <a:ext cx="1252632" cy="271364"/>
            </a:xfrm>
            <a:prstGeom prst="rect">
              <a:avLst/>
            </a:prstGeom>
          </p:spPr>
        </p:pic>
        <p:pic>
          <p:nvPicPr>
            <p:cNvPr id="192" name="그림 191">
              <a:extLst>
                <a:ext uri="{FF2B5EF4-FFF2-40B4-BE49-F238E27FC236}">
                  <a16:creationId xmlns:a16="http://schemas.microsoft.com/office/drawing/2014/main" id="{0ED796AA-1CAF-4B1E-98C2-4CA915B980E7}"/>
                </a:ext>
              </a:extLst>
            </p:cNvPr>
            <p:cNvPicPr>
              <a:picLocks noChangeAspect="1"/>
            </p:cNvPicPr>
            <p:nvPr/>
          </p:nvPicPr>
          <p:blipFill>
            <a:blip r:embed="rId70"/>
            <a:stretch>
              <a:fillRect/>
            </a:stretch>
          </p:blipFill>
          <p:spPr>
            <a:xfrm>
              <a:off x="1244765" y="4431591"/>
              <a:ext cx="852600" cy="298355"/>
            </a:xfrm>
            <a:prstGeom prst="rect">
              <a:avLst/>
            </a:prstGeom>
          </p:spPr>
        </p:pic>
        <p:pic>
          <p:nvPicPr>
            <p:cNvPr id="193" name="그림 192">
              <a:extLst>
                <a:ext uri="{FF2B5EF4-FFF2-40B4-BE49-F238E27FC236}">
                  <a16:creationId xmlns:a16="http://schemas.microsoft.com/office/drawing/2014/main" id="{880B58B0-FC13-4E10-BC2B-CEDFB6188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71"/>
            <a:stretch>
              <a:fillRect/>
            </a:stretch>
          </p:blipFill>
          <p:spPr>
            <a:xfrm>
              <a:off x="1642715" y="1973462"/>
              <a:ext cx="692106" cy="588559"/>
            </a:xfrm>
            <a:prstGeom prst="rect">
              <a:avLst/>
            </a:prstGeom>
          </p:spPr>
        </p:pic>
        <p:pic>
          <p:nvPicPr>
            <p:cNvPr id="194" name="그림 193">
              <a:extLst>
                <a:ext uri="{FF2B5EF4-FFF2-40B4-BE49-F238E27FC236}">
                  <a16:creationId xmlns:a16="http://schemas.microsoft.com/office/drawing/2014/main" id="{2FCD48E0-44F6-4595-8BE0-BB66B2C3ED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64921" y="4509592"/>
              <a:ext cx="556198" cy="603338"/>
            </a:xfrm>
            <a:prstGeom prst="rect">
              <a:avLst/>
            </a:prstGeom>
          </p:spPr>
        </p:pic>
        <p:pic>
          <p:nvPicPr>
            <p:cNvPr id="195" name="그림 194">
              <a:extLst>
                <a:ext uri="{FF2B5EF4-FFF2-40B4-BE49-F238E27FC236}">
                  <a16:creationId xmlns:a16="http://schemas.microsoft.com/office/drawing/2014/main" id="{053C6972-180F-4270-B648-0E23056D47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68098" y="1984699"/>
              <a:ext cx="962821" cy="396881"/>
            </a:xfrm>
            <a:prstGeom prst="rect">
              <a:avLst/>
            </a:prstGeom>
          </p:spPr>
        </p:pic>
        <p:pic>
          <p:nvPicPr>
            <p:cNvPr id="196" name="그림 195">
              <a:extLst>
                <a:ext uri="{FF2B5EF4-FFF2-40B4-BE49-F238E27FC236}">
                  <a16:creationId xmlns:a16="http://schemas.microsoft.com/office/drawing/2014/main" id="{C64AB995-0800-4B8B-9209-EB997871B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58736" y="3644985"/>
              <a:ext cx="1193763" cy="337440"/>
            </a:xfrm>
            <a:prstGeom prst="rect">
              <a:avLst/>
            </a:prstGeom>
          </p:spPr>
        </p:pic>
        <p:pic>
          <p:nvPicPr>
            <p:cNvPr id="197" name="그림 196">
              <a:extLst>
                <a:ext uri="{FF2B5EF4-FFF2-40B4-BE49-F238E27FC236}">
                  <a16:creationId xmlns:a16="http://schemas.microsoft.com/office/drawing/2014/main" id="{77B7DC45-178C-4CC2-9778-3B62F59471A4}"/>
                </a:ext>
              </a:extLst>
            </p:cNvPr>
            <p:cNvPicPr>
              <a:picLocks noChangeAspect="1"/>
            </p:cNvPicPr>
            <p:nvPr/>
          </p:nvPicPr>
          <p:blipFill>
            <a:blip r:embed="rId7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79135" y="5691053"/>
              <a:ext cx="1087855" cy="264862"/>
            </a:xfrm>
            <a:prstGeom prst="rect">
              <a:avLst/>
            </a:prstGeom>
          </p:spPr>
        </p:pic>
        <p:pic>
          <p:nvPicPr>
            <p:cNvPr id="198" name="그림 197">
              <a:extLst>
                <a:ext uri="{FF2B5EF4-FFF2-40B4-BE49-F238E27FC236}">
                  <a16:creationId xmlns:a16="http://schemas.microsoft.com/office/drawing/2014/main" id="{6E3D56E4-015C-4DD9-86E8-A0A539D2B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7915" y="4792251"/>
              <a:ext cx="912186" cy="391239"/>
            </a:xfrm>
            <a:prstGeom prst="rect">
              <a:avLst/>
            </a:prstGeom>
          </p:spPr>
        </p:pic>
        <p:pic>
          <p:nvPicPr>
            <p:cNvPr id="199" name="그림 198">
              <a:extLst>
                <a:ext uri="{FF2B5EF4-FFF2-40B4-BE49-F238E27FC236}">
                  <a16:creationId xmlns:a16="http://schemas.microsoft.com/office/drawing/2014/main" id="{397C5E4B-9AE9-477F-BE4A-82E53EC1D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77"/>
            <a:stretch>
              <a:fillRect/>
            </a:stretch>
          </p:blipFill>
          <p:spPr>
            <a:xfrm>
              <a:off x="5956832" y="3675449"/>
              <a:ext cx="1416119" cy="395990"/>
            </a:xfrm>
            <a:prstGeom prst="rect">
              <a:avLst/>
            </a:prstGeom>
          </p:spPr>
        </p:pic>
        <p:pic>
          <p:nvPicPr>
            <p:cNvPr id="200" name="그림 199">
              <a:extLst>
                <a:ext uri="{FF2B5EF4-FFF2-40B4-BE49-F238E27FC236}">
                  <a16:creationId xmlns:a16="http://schemas.microsoft.com/office/drawing/2014/main" id="{677595A6-6722-4C44-BCD1-48B99DFDC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78"/>
            <a:stretch>
              <a:fillRect/>
            </a:stretch>
          </p:blipFill>
          <p:spPr>
            <a:xfrm>
              <a:off x="6138106" y="5212946"/>
              <a:ext cx="984107" cy="250540"/>
            </a:xfrm>
            <a:prstGeom prst="rect">
              <a:avLst/>
            </a:prstGeom>
          </p:spPr>
        </p:pic>
        <p:pic>
          <p:nvPicPr>
            <p:cNvPr id="201" name="그림 200">
              <a:extLst>
                <a:ext uri="{FF2B5EF4-FFF2-40B4-BE49-F238E27FC236}">
                  <a16:creationId xmlns:a16="http://schemas.microsoft.com/office/drawing/2014/main" id="{E99F8AFB-35DB-4B18-A1F5-8E3D1B352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9"/>
            <a:stretch>
              <a:fillRect/>
            </a:stretch>
          </p:blipFill>
          <p:spPr>
            <a:xfrm>
              <a:off x="7344046" y="5789149"/>
              <a:ext cx="839611" cy="172172"/>
            </a:xfrm>
            <a:prstGeom prst="rect">
              <a:avLst/>
            </a:prstGeom>
          </p:spPr>
        </p:pic>
        <p:pic>
          <p:nvPicPr>
            <p:cNvPr id="202" name="그림 201">
              <a:extLst>
                <a:ext uri="{FF2B5EF4-FFF2-40B4-BE49-F238E27FC236}">
                  <a16:creationId xmlns:a16="http://schemas.microsoft.com/office/drawing/2014/main" id="{1F82E9BE-A511-4382-A334-6E60BC4000AC}"/>
                </a:ext>
              </a:extLst>
            </p:cNvPr>
            <p:cNvPicPr>
              <a:picLocks noChangeAspect="1"/>
            </p:cNvPicPr>
            <p:nvPr/>
          </p:nvPicPr>
          <p:blipFill>
            <a:blip r:embed="rId80"/>
            <a:stretch>
              <a:fillRect/>
            </a:stretch>
          </p:blipFill>
          <p:spPr>
            <a:xfrm>
              <a:off x="7494863" y="5422711"/>
              <a:ext cx="753963" cy="304739"/>
            </a:xfrm>
            <a:prstGeom prst="rect">
              <a:avLst/>
            </a:prstGeom>
          </p:spPr>
        </p:pic>
        <p:pic>
          <p:nvPicPr>
            <p:cNvPr id="203" name="그림 202">
              <a:extLst>
                <a:ext uri="{FF2B5EF4-FFF2-40B4-BE49-F238E27FC236}">
                  <a16:creationId xmlns:a16="http://schemas.microsoft.com/office/drawing/2014/main" id="{23D8BAEF-0D9D-4CA6-9A77-26908E4DF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1"/>
            <a:stretch>
              <a:fillRect/>
            </a:stretch>
          </p:blipFill>
          <p:spPr>
            <a:xfrm>
              <a:off x="6754304" y="5488282"/>
              <a:ext cx="594404" cy="260657"/>
            </a:xfrm>
            <a:prstGeom prst="rect">
              <a:avLst/>
            </a:prstGeom>
          </p:spPr>
        </p:pic>
        <p:pic>
          <p:nvPicPr>
            <p:cNvPr id="204" name="그림 203">
              <a:extLst>
                <a:ext uri="{FF2B5EF4-FFF2-40B4-BE49-F238E27FC236}">
                  <a16:creationId xmlns:a16="http://schemas.microsoft.com/office/drawing/2014/main" id="{26D8BD26-A7C1-4383-AB1B-D4C2FD8FC777}"/>
                </a:ext>
              </a:extLst>
            </p:cNvPr>
            <p:cNvPicPr>
              <a:picLocks noChangeAspect="1"/>
            </p:cNvPicPr>
            <p:nvPr/>
          </p:nvPicPr>
          <p:blipFill>
            <a:blip r:embed="rId82"/>
            <a:stretch>
              <a:fillRect/>
            </a:stretch>
          </p:blipFill>
          <p:spPr>
            <a:xfrm>
              <a:off x="5938856" y="5450854"/>
              <a:ext cx="726439" cy="310406"/>
            </a:xfrm>
            <a:prstGeom prst="rect">
              <a:avLst/>
            </a:prstGeom>
          </p:spPr>
        </p:pic>
        <p:pic>
          <p:nvPicPr>
            <p:cNvPr id="205" name="그림 204">
              <a:extLst>
                <a:ext uri="{FF2B5EF4-FFF2-40B4-BE49-F238E27FC236}">
                  <a16:creationId xmlns:a16="http://schemas.microsoft.com/office/drawing/2014/main" id="{DF329123-05EB-4D6E-B269-43F0181E35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307" t="25014" r="12867" b="17157"/>
            <a:stretch/>
          </p:blipFill>
          <p:spPr>
            <a:xfrm>
              <a:off x="3528637" y="5594424"/>
              <a:ext cx="607735" cy="214083"/>
            </a:xfrm>
            <a:prstGeom prst="rect">
              <a:avLst/>
            </a:prstGeom>
          </p:spPr>
        </p:pic>
        <p:pic>
          <p:nvPicPr>
            <p:cNvPr id="206" name="Picture 2" descr="한독 영문 국문 CI">
              <a:extLst>
                <a:ext uri="{FF2B5EF4-FFF2-40B4-BE49-F238E27FC236}">
                  <a16:creationId xmlns:a16="http://schemas.microsoft.com/office/drawing/2014/main" id="{B24A68A8-3BA5-48F8-89BC-CE47BD96F86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39" t="8315" r="43338"/>
            <a:stretch/>
          </p:blipFill>
          <p:spPr bwMode="auto">
            <a:xfrm>
              <a:off x="4310550" y="5550894"/>
              <a:ext cx="723364" cy="306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" name="Picture 10" descr="SAMSUNG BIOLOGICS">
              <a:extLst>
                <a:ext uri="{FF2B5EF4-FFF2-40B4-BE49-F238E27FC236}">
                  <a16:creationId xmlns:a16="http://schemas.microsoft.com/office/drawing/2014/main" id="{E74169BA-E041-4EAF-BE3F-B1DFFE0138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8227" y="2676845"/>
              <a:ext cx="688232" cy="2634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8" name="그림 207">
              <a:extLst>
                <a:ext uri="{FF2B5EF4-FFF2-40B4-BE49-F238E27FC236}">
                  <a16:creationId xmlns:a16="http://schemas.microsoft.com/office/drawing/2014/main" id="{B35988B6-2410-44AE-B71D-75A777E1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6"/>
            <a:stretch>
              <a:fillRect/>
            </a:stretch>
          </p:blipFill>
          <p:spPr>
            <a:xfrm>
              <a:off x="5262235" y="3045573"/>
              <a:ext cx="498321" cy="295795"/>
            </a:xfrm>
            <a:prstGeom prst="rect">
              <a:avLst/>
            </a:prstGeom>
          </p:spPr>
        </p:pic>
        <p:pic>
          <p:nvPicPr>
            <p:cNvPr id="209" name="그림 208">
              <a:extLst>
                <a:ext uri="{FF2B5EF4-FFF2-40B4-BE49-F238E27FC236}">
                  <a16:creationId xmlns:a16="http://schemas.microsoft.com/office/drawing/2014/main" id="{7C73B78F-27EB-4038-9DD6-B4F6DC5AC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87"/>
            <a:stretch>
              <a:fillRect/>
            </a:stretch>
          </p:blipFill>
          <p:spPr>
            <a:xfrm>
              <a:off x="4358057" y="2328951"/>
              <a:ext cx="1307251" cy="312160"/>
            </a:xfrm>
            <a:prstGeom prst="rect">
              <a:avLst/>
            </a:prstGeom>
          </p:spPr>
        </p:pic>
        <p:pic>
          <p:nvPicPr>
            <p:cNvPr id="210" name="그림 209">
              <a:extLst>
                <a:ext uri="{FF2B5EF4-FFF2-40B4-BE49-F238E27FC236}">
                  <a16:creationId xmlns:a16="http://schemas.microsoft.com/office/drawing/2014/main" id="{5AFC03DD-8534-4FA6-892D-5D0C2E6488E1}"/>
                </a:ext>
              </a:extLst>
            </p:cNvPr>
            <p:cNvPicPr>
              <a:picLocks noChangeAspect="1"/>
            </p:cNvPicPr>
            <p:nvPr/>
          </p:nvPicPr>
          <p:blipFill>
            <a:blip r:embed="rId88"/>
            <a:stretch>
              <a:fillRect/>
            </a:stretch>
          </p:blipFill>
          <p:spPr>
            <a:xfrm>
              <a:off x="3479241" y="4021966"/>
              <a:ext cx="661666" cy="364569"/>
            </a:xfrm>
            <a:prstGeom prst="rect">
              <a:avLst/>
            </a:prstGeom>
          </p:spPr>
        </p:pic>
        <p:pic>
          <p:nvPicPr>
            <p:cNvPr id="211" name="그림 210">
              <a:extLst>
                <a:ext uri="{FF2B5EF4-FFF2-40B4-BE49-F238E27FC236}">
                  <a16:creationId xmlns:a16="http://schemas.microsoft.com/office/drawing/2014/main" id="{A1295FE7-D0EC-46B5-B6E9-D23C46C5A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9"/>
            <a:stretch>
              <a:fillRect/>
            </a:stretch>
          </p:blipFill>
          <p:spPr>
            <a:xfrm>
              <a:off x="4400616" y="2685665"/>
              <a:ext cx="778946" cy="282097"/>
            </a:xfrm>
            <a:prstGeom prst="rect">
              <a:avLst/>
            </a:prstGeom>
          </p:spPr>
        </p:pic>
        <p:pic>
          <p:nvPicPr>
            <p:cNvPr id="212" name="그림 211">
              <a:extLst>
                <a:ext uri="{FF2B5EF4-FFF2-40B4-BE49-F238E27FC236}">
                  <a16:creationId xmlns:a16="http://schemas.microsoft.com/office/drawing/2014/main" id="{EB3184FB-0274-40B4-ABE0-E408EC01D2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0"/>
            <a:stretch>
              <a:fillRect/>
            </a:stretch>
          </p:blipFill>
          <p:spPr>
            <a:xfrm>
              <a:off x="4302268" y="5047019"/>
              <a:ext cx="669553" cy="257829"/>
            </a:xfrm>
            <a:prstGeom prst="rect">
              <a:avLst/>
            </a:prstGeom>
          </p:spPr>
        </p:pic>
        <p:pic>
          <p:nvPicPr>
            <p:cNvPr id="213" name="그림 212">
              <a:extLst>
                <a:ext uri="{FF2B5EF4-FFF2-40B4-BE49-F238E27FC236}">
                  <a16:creationId xmlns:a16="http://schemas.microsoft.com/office/drawing/2014/main" id="{D4908CD5-A567-4D36-8AD7-B1E0D05A2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91"/>
            <a:stretch>
              <a:fillRect/>
            </a:stretch>
          </p:blipFill>
          <p:spPr>
            <a:xfrm>
              <a:off x="3436654" y="3701703"/>
              <a:ext cx="924106" cy="286595"/>
            </a:xfrm>
            <a:prstGeom prst="rect">
              <a:avLst/>
            </a:prstGeom>
          </p:spPr>
        </p:pic>
        <p:pic>
          <p:nvPicPr>
            <p:cNvPr id="214" name="그림 213">
              <a:extLst>
                <a:ext uri="{FF2B5EF4-FFF2-40B4-BE49-F238E27FC236}">
                  <a16:creationId xmlns:a16="http://schemas.microsoft.com/office/drawing/2014/main" id="{B15DE064-A770-4A9B-98FF-86AA3938BE47}"/>
                </a:ext>
              </a:extLst>
            </p:cNvPr>
            <p:cNvPicPr>
              <a:picLocks noChangeAspect="1"/>
            </p:cNvPicPr>
            <p:nvPr/>
          </p:nvPicPr>
          <p:blipFill>
            <a:blip r:embed="rId92"/>
            <a:stretch>
              <a:fillRect/>
            </a:stretch>
          </p:blipFill>
          <p:spPr>
            <a:xfrm>
              <a:off x="4522624" y="3342042"/>
              <a:ext cx="772419" cy="336014"/>
            </a:xfrm>
            <a:prstGeom prst="rect">
              <a:avLst/>
            </a:prstGeom>
          </p:spPr>
        </p:pic>
        <p:pic>
          <p:nvPicPr>
            <p:cNvPr id="215" name="그림 214">
              <a:extLst>
                <a:ext uri="{FF2B5EF4-FFF2-40B4-BE49-F238E27FC236}">
                  <a16:creationId xmlns:a16="http://schemas.microsoft.com/office/drawing/2014/main" id="{D7CB9A61-D2B7-4C9F-919B-5064888C6131}"/>
                </a:ext>
              </a:extLst>
            </p:cNvPr>
            <p:cNvPicPr>
              <a:picLocks noChangeAspect="1"/>
            </p:cNvPicPr>
            <p:nvPr/>
          </p:nvPicPr>
          <p:blipFill>
            <a:blip r:embed="rId93"/>
            <a:stretch>
              <a:fillRect/>
            </a:stretch>
          </p:blipFill>
          <p:spPr>
            <a:xfrm>
              <a:off x="4385615" y="2972923"/>
              <a:ext cx="852784" cy="298946"/>
            </a:xfrm>
            <a:prstGeom prst="rect">
              <a:avLst/>
            </a:prstGeom>
          </p:spPr>
        </p:pic>
        <p:pic>
          <p:nvPicPr>
            <p:cNvPr id="216" name="그림 215">
              <a:extLst>
                <a:ext uri="{FF2B5EF4-FFF2-40B4-BE49-F238E27FC236}">
                  <a16:creationId xmlns:a16="http://schemas.microsoft.com/office/drawing/2014/main" id="{4C2354F6-AE5D-4B53-BAA0-91761FF05E5D}"/>
                </a:ext>
              </a:extLst>
            </p:cNvPr>
            <p:cNvPicPr>
              <a:picLocks noChangeAspect="1"/>
            </p:cNvPicPr>
            <p:nvPr/>
          </p:nvPicPr>
          <p:blipFill>
            <a:blip r:embed="rId94"/>
            <a:stretch>
              <a:fillRect/>
            </a:stretch>
          </p:blipFill>
          <p:spPr>
            <a:xfrm>
              <a:off x="5169382" y="3713392"/>
              <a:ext cx="599379" cy="281607"/>
            </a:xfrm>
            <a:prstGeom prst="rect">
              <a:avLst/>
            </a:prstGeom>
          </p:spPr>
        </p:pic>
        <p:pic>
          <p:nvPicPr>
            <p:cNvPr id="217" name="그림 216">
              <a:extLst>
                <a:ext uri="{FF2B5EF4-FFF2-40B4-BE49-F238E27FC236}">
                  <a16:creationId xmlns:a16="http://schemas.microsoft.com/office/drawing/2014/main" id="{2B401CEA-BAB8-4BEE-9EF4-C03D8969F715}"/>
                </a:ext>
              </a:extLst>
            </p:cNvPr>
            <p:cNvPicPr>
              <a:picLocks noChangeAspect="1"/>
            </p:cNvPicPr>
            <p:nvPr/>
          </p:nvPicPr>
          <p:blipFill>
            <a:blip r:embed="rId95"/>
            <a:stretch>
              <a:fillRect/>
            </a:stretch>
          </p:blipFill>
          <p:spPr>
            <a:xfrm>
              <a:off x="3510968" y="1980517"/>
              <a:ext cx="716301" cy="579855"/>
            </a:xfrm>
            <a:prstGeom prst="rect">
              <a:avLst/>
            </a:prstGeom>
          </p:spPr>
        </p:pic>
        <p:pic>
          <p:nvPicPr>
            <p:cNvPr id="218" name="그림 217">
              <a:extLst>
                <a:ext uri="{FF2B5EF4-FFF2-40B4-BE49-F238E27FC236}">
                  <a16:creationId xmlns:a16="http://schemas.microsoft.com/office/drawing/2014/main" id="{B549FB08-14A9-4730-BE24-3A41C731B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96"/>
            <a:stretch>
              <a:fillRect/>
            </a:stretch>
          </p:blipFill>
          <p:spPr>
            <a:xfrm>
              <a:off x="4352228" y="1964947"/>
              <a:ext cx="1360827" cy="343342"/>
            </a:xfrm>
            <a:prstGeom prst="rect">
              <a:avLst/>
            </a:prstGeom>
          </p:spPr>
        </p:pic>
        <p:pic>
          <p:nvPicPr>
            <p:cNvPr id="219" name="그림 218">
              <a:extLst>
                <a:ext uri="{FF2B5EF4-FFF2-40B4-BE49-F238E27FC236}">
                  <a16:creationId xmlns:a16="http://schemas.microsoft.com/office/drawing/2014/main" id="{E9936A9C-9103-4A24-81F9-A4ABA6FBF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7"/>
            <a:stretch>
              <a:fillRect/>
            </a:stretch>
          </p:blipFill>
          <p:spPr>
            <a:xfrm>
              <a:off x="5346521" y="3379240"/>
              <a:ext cx="404938" cy="211930"/>
            </a:xfrm>
            <a:prstGeom prst="rect">
              <a:avLst/>
            </a:prstGeom>
          </p:spPr>
        </p:pic>
        <p:pic>
          <p:nvPicPr>
            <p:cNvPr id="220" name="그림 219">
              <a:extLst>
                <a:ext uri="{FF2B5EF4-FFF2-40B4-BE49-F238E27FC236}">
                  <a16:creationId xmlns:a16="http://schemas.microsoft.com/office/drawing/2014/main" id="{A288B990-B95F-47B9-B7CE-A8FBE4BCD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98"/>
            <a:stretch>
              <a:fillRect/>
            </a:stretch>
          </p:blipFill>
          <p:spPr>
            <a:xfrm>
              <a:off x="3469568" y="5035197"/>
              <a:ext cx="725873" cy="256759"/>
            </a:xfrm>
            <a:prstGeom prst="rect">
              <a:avLst/>
            </a:prstGeom>
          </p:spPr>
        </p:pic>
        <p:pic>
          <p:nvPicPr>
            <p:cNvPr id="221" name="그림 220">
              <a:extLst>
                <a:ext uri="{FF2B5EF4-FFF2-40B4-BE49-F238E27FC236}">
                  <a16:creationId xmlns:a16="http://schemas.microsoft.com/office/drawing/2014/main" id="{77578E9D-651C-4A91-B0EC-7E6BD6F47A8E}"/>
                </a:ext>
              </a:extLst>
            </p:cNvPr>
            <p:cNvPicPr>
              <a:picLocks noChangeAspect="1"/>
            </p:cNvPicPr>
            <p:nvPr/>
          </p:nvPicPr>
          <p:blipFill>
            <a:blip r:embed="rId99"/>
            <a:stretch>
              <a:fillRect/>
            </a:stretch>
          </p:blipFill>
          <p:spPr>
            <a:xfrm>
              <a:off x="5309569" y="5616999"/>
              <a:ext cx="427844" cy="366015"/>
            </a:xfrm>
            <a:prstGeom prst="rect">
              <a:avLst/>
            </a:prstGeom>
          </p:spPr>
        </p:pic>
        <p:pic>
          <p:nvPicPr>
            <p:cNvPr id="222" name="그림 221">
              <a:extLst>
                <a:ext uri="{FF2B5EF4-FFF2-40B4-BE49-F238E27FC236}">
                  <a16:creationId xmlns:a16="http://schemas.microsoft.com/office/drawing/2014/main" id="{DCCD3537-CFE3-4DF0-A60F-C552808F89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849" y="3714490"/>
              <a:ext cx="872073" cy="255951"/>
            </a:xfrm>
            <a:prstGeom prst="rect">
              <a:avLst/>
            </a:prstGeom>
          </p:spPr>
        </p:pic>
        <p:pic>
          <p:nvPicPr>
            <p:cNvPr id="223" name="그림 222">
              <a:extLst>
                <a:ext uri="{FF2B5EF4-FFF2-40B4-BE49-F238E27FC236}">
                  <a16:creationId xmlns:a16="http://schemas.microsoft.com/office/drawing/2014/main" id="{1D25D8E2-7019-4011-94A5-D4681076F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6469" y="5826427"/>
              <a:ext cx="812599" cy="172396"/>
            </a:xfrm>
            <a:prstGeom prst="rect">
              <a:avLst/>
            </a:prstGeom>
          </p:spPr>
        </p:pic>
        <p:pic>
          <p:nvPicPr>
            <p:cNvPr id="224" name="그림 223">
              <a:extLst>
                <a:ext uri="{FF2B5EF4-FFF2-40B4-BE49-F238E27FC236}">
                  <a16:creationId xmlns:a16="http://schemas.microsoft.com/office/drawing/2014/main" id="{04266C87-A7ED-4936-93C8-8109E3F22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8289" y="4396678"/>
              <a:ext cx="591510" cy="345683"/>
            </a:xfrm>
            <a:prstGeom prst="rect">
              <a:avLst/>
            </a:prstGeom>
          </p:spPr>
        </p:pic>
        <p:pic>
          <p:nvPicPr>
            <p:cNvPr id="225" name="그림 224">
              <a:extLst>
                <a:ext uri="{FF2B5EF4-FFF2-40B4-BE49-F238E27FC236}">
                  <a16:creationId xmlns:a16="http://schemas.microsoft.com/office/drawing/2014/main" id="{D7348BFC-7158-4E49-9126-0277BC6B2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69907" y="4765285"/>
              <a:ext cx="790649" cy="361686"/>
            </a:xfrm>
            <a:prstGeom prst="rect">
              <a:avLst/>
            </a:prstGeom>
          </p:spPr>
        </p:pic>
        <p:pic>
          <p:nvPicPr>
            <p:cNvPr id="226" name="그림 225">
              <a:extLst>
                <a:ext uri="{FF2B5EF4-FFF2-40B4-BE49-F238E27FC236}">
                  <a16:creationId xmlns:a16="http://schemas.microsoft.com/office/drawing/2014/main" id="{D9321684-D005-4759-A27B-A9DFA6D8EB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7797" y="2648738"/>
              <a:ext cx="393392" cy="266492"/>
            </a:xfrm>
            <a:prstGeom prst="rect">
              <a:avLst/>
            </a:prstGeom>
          </p:spPr>
        </p:pic>
        <p:pic>
          <p:nvPicPr>
            <p:cNvPr id="227" name="그림 226">
              <a:extLst>
                <a:ext uri="{FF2B5EF4-FFF2-40B4-BE49-F238E27FC236}">
                  <a16:creationId xmlns:a16="http://schemas.microsoft.com/office/drawing/2014/main" id="{0B108167-08C7-4367-8207-24852EF44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47882" y="5808722"/>
              <a:ext cx="724386" cy="205065"/>
            </a:xfrm>
            <a:prstGeom prst="rect">
              <a:avLst/>
            </a:prstGeom>
          </p:spPr>
        </p:pic>
        <p:pic>
          <p:nvPicPr>
            <p:cNvPr id="228" name="그림 227">
              <a:extLst>
                <a:ext uri="{FF2B5EF4-FFF2-40B4-BE49-F238E27FC236}">
                  <a16:creationId xmlns:a16="http://schemas.microsoft.com/office/drawing/2014/main" id="{916BB396-98DB-478A-BB16-CE8BEF31F11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6"/>
            <a:stretch>
              <a:fillRect/>
            </a:stretch>
          </p:blipFill>
          <p:spPr>
            <a:xfrm>
              <a:off x="4234558" y="4043606"/>
              <a:ext cx="664749" cy="302679"/>
            </a:xfrm>
            <a:prstGeom prst="rect">
              <a:avLst/>
            </a:prstGeom>
          </p:spPr>
        </p:pic>
        <p:sp>
          <p:nvSpPr>
            <p:cNvPr id="229" name="직사각형 228">
              <a:extLst>
                <a:ext uri="{FF2B5EF4-FFF2-40B4-BE49-F238E27FC236}">
                  <a16:creationId xmlns:a16="http://schemas.microsoft.com/office/drawing/2014/main" id="{B947B3C6-ADE8-4FF6-80F2-01F730708724}"/>
                </a:ext>
              </a:extLst>
            </p:cNvPr>
            <p:cNvSpPr/>
            <p:nvPr/>
          </p:nvSpPr>
          <p:spPr>
            <a:xfrm>
              <a:off x="901008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lvl="0"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</a:rPr>
                <a:t>금융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/>
                  </a:solidFill>
                </a:rPr>
                <a:t>통신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/>
                  </a:solidFill>
                </a:rPr>
                <a:t>하이테크</a:t>
              </a:r>
              <a:endParaRPr lang="en-US" altLang="ko-KR" sz="1400" b="1" kern="0" dirty="0">
                <a:solidFill>
                  <a:prstClr val="white"/>
                </a:solidFill>
              </a:endParaRPr>
            </a:p>
          </p:txBody>
        </p:sp>
        <p:sp>
          <p:nvSpPr>
            <p:cNvPr id="230" name="직사각형 229">
              <a:extLst>
                <a:ext uri="{FF2B5EF4-FFF2-40B4-BE49-F238E27FC236}">
                  <a16:creationId xmlns:a16="http://schemas.microsoft.com/office/drawing/2014/main" id="{3FE43E6C-48B3-4E11-AFB9-7EF6432B29C5}"/>
                </a:ext>
              </a:extLst>
            </p:cNvPr>
            <p:cNvSpPr/>
            <p:nvPr/>
          </p:nvSpPr>
          <p:spPr>
            <a:xfrm>
              <a:off x="5916579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lvl="0" algn="ctr" defTabSz="914400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공공</a:t>
              </a:r>
              <a:endParaRPr lang="en-US" altLang="ko-KR" sz="1400" b="1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31" name="직사각형 230">
              <a:extLst>
                <a:ext uri="{FF2B5EF4-FFF2-40B4-BE49-F238E27FC236}">
                  <a16:creationId xmlns:a16="http://schemas.microsoft.com/office/drawing/2014/main" id="{379B8684-B9CB-4001-B825-FEBC57031399}"/>
                </a:ext>
              </a:extLst>
            </p:cNvPr>
            <p:cNvSpPr/>
            <p:nvPr/>
          </p:nvSpPr>
          <p:spPr>
            <a:xfrm>
              <a:off x="8434164" y="1525370"/>
              <a:ext cx="2400065" cy="381854"/>
            </a:xfrm>
            <a:prstGeom prst="rect">
              <a:avLst/>
            </a:prstGeom>
            <a:solidFill>
              <a:srgbClr val="00B050"/>
            </a:solidFill>
            <a:ln w="6350" cap="flat" cmpd="sng" algn="ctr">
              <a:noFill/>
              <a:prstDash val="solid"/>
              <a:miter lim="800000"/>
            </a:ln>
            <a:effectLst/>
          </p:spPr>
          <p:txBody>
            <a:bodyPr anchor="ctr"/>
            <a:lstStyle/>
            <a:p>
              <a:pPr lvl="0" algn="ctr">
                <a:defRPr/>
              </a:pPr>
              <a:r>
                <a:rPr lang="ko-KR" altLang="en-US" sz="1400" b="1" kern="0" dirty="0">
                  <a:solidFill>
                    <a:prstClr val="white"/>
                  </a:solidFill>
                </a:rPr>
                <a:t>교육</a:t>
              </a:r>
              <a:r>
                <a:rPr lang="en-US" altLang="ko-KR" sz="1400" b="1" kern="0" dirty="0">
                  <a:solidFill>
                    <a:prstClr val="white"/>
                  </a:solidFill>
                </a:rPr>
                <a:t>, </a:t>
              </a:r>
              <a:r>
                <a:rPr lang="ko-KR" altLang="en-US" sz="1400" b="1" kern="0" dirty="0">
                  <a:solidFill>
                    <a:prstClr val="white"/>
                  </a:solidFill>
                </a:rPr>
                <a:t>병원</a:t>
              </a:r>
              <a:endParaRPr lang="en-US" altLang="ko-KR" sz="1400" b="1" kern="0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79023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262A73-05E0-4D2C-A189-36468EF18785}"/>
              </a:ext>
            </a:extLst>
          </p:cNvPr>
          <p:cNvSpPr txBox="1"/>
          <p:nvPr/>
        </p:nvSpPr>
        <p:spPr>
          <a:xfrm>
            <a:off x="2270760" y="3075057"/>
            <a:ext cx="76504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dirty="0"/>
              <a:t>Appendix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7176521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CB80672-8C17-4EB9-A4A5-EA191C2CDF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0809"/>
              </p:ext>
            </p:extLst>
          </p:nvPr>
        </p:nvGraphicFramePr>
        <p:xfrm>
          <a:off x="264160" y="142240"/>
          <a:ext cx="11673841" cy="6571679"/>
        </p:xfrm>
        <a:graphic>
          <a:graphicData uri="http://schemas.openxmlformats.org/drawingml/2006/table">
            <a:tbl>
              <a:tblPr>
                <a:tableStyleId>{EB344D84-9AFB-497E-A393-DC336BA19D2E}</a:tableStyleId>
              </a:tblPr>
              <a:tblGrid>
                <a:gridCol w="4632960">
                  <a:extLst>
                    <a:ext uri="{9D8B030D-6E8A-4147-A177-3AD203B41FA5}">
                      <a16:colId xmlns:a16="http://schemas.microsoft.com/office/drawing/2014/main" val="2814140974"/>
                    </a:ext>
                  </a:extLst>
                </a:gridCol>
                <a:gridCol w="1841664">
                  <a:extLst>
                    <a:ext uri="{9D8B030D-6E8A-4147-A177-3AD203B41FA5}">
                      <a16:colId xmlns:a16="http://schemas.microsoft.com/office/drawing/2014/main" val="936310277"/>
                    </a:ext>
                  </a:extLst>
                </a:gridCol>
                <a:gridCol w="2897427">
                  <a:extLst>
                    <a:ext uri="{9D8B030D-6E8A-4147-A177-3AD203B41FA5}">
                      <a16:colId xmlns:a16="http://schemas.microsoft.com/office/drawing/2014/main" val="741901954"/>
                    </a:ext>
                  </a:extLst>
                </a:gridCol>
                <a:gridCol w="2301790">
                  <a:extLst>
                    <a:ext uri="{9D8B030D-6E8A-4147-A177-3AD203B41FA5}">
                      <a16:colId xmlns:a16="http://schemas.microsoft.com/office/drawing/2014/main" val="1440192383"/>
                    </a:ext>
                  </a:extLst>
                </a:gridCol>
              </a:tblGrid>
              <a:tr h="2844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기능 비교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Veeam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　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AR</a:t>
                      </a:r>
                      <a:r>
                        <a:rPr lang="ko-KR" altLang="en-US" sz="14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사</a:t>
                      </a:r>
                      <a:endParaRPr lang="ko-KR" alt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49406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중복제거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Acronis Backup Advanced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228810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테이프지원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Acronis Backup Advanced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6076635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파일 단위 복구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424106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파일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폴더 단위 백업 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4839896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크로스 플랫폼 복구 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(Win &lt;=&gt; Linux)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Acronis Backup Advanced Server)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4751115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단일 스케줄로 다중 서버 백업 수행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그룹 관리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Acronis Backup Advanced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30083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합성풀백업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4109433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Linux OS </a:t>
                      </a:r>
                      <a:r>
                        <a:rPr lang="ko-KR" altLang="en-US" sz="1000" u="none" strike="noStrike" dirty="0">
                          <a:effectLst/>
                        </a:rPr>
                        <a:t>백업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>
                          <a:effectLst/>
                        </a:rPr>
                        <a:t>Acronis Backup Advanced Server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901324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u="none" strike="noStrike" dirty="0">
                          <a:effectLst/>
                        </a:rPr>
                        <a:t>Linux </a:t>
                      </a:r>
                      <a:r>
                        <a:rPr lang="ko-KR" altLang="en-US" sz="1000" u="none" strike="noStrike" dirty="0">
                          <a:effectLst/>
                        </a:rPr>
                        <a:t>백업 시 변경 블록 감지 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Change Block Tracking)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74125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백업 시간 절감을 위한 </a:t>
                      </a:r>
                      <a:r>
                        <a:rPr lang="en-US" sz="1000" u="none" strike="noStrike" dirty="0">
                          <a:effectLst/>
                        </a:rPr>
                        <a:t>CBT(Change Block Tracking) </a:t>
                      </a:r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9358158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Azure or AWS</a:t>
                      </a:r>
                      <a:r>
                        <a:rPr lang="ko-KR" altLang="en-US" sz="1000" u="none" strike="noStrike" dirty="0">
                          <a:effectLst/>
                        </a:rPr>
                        <a:t>로 </a:t>
                      </a:r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자동 변환 및 복구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AWS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UDP, Recovery Server </a:t>
                      </a:r>
                      <a:r>
                        <a:rPr lang="ko-KR" altLang="en-US" sz="1000" u="none" strike="noStrike" dirty="0">
                          <a:effectLst/>
                        </a:rPr>
                        <a:t>필요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00623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Windows, Linux </a:t>
                      </a:r>
                      <a:r>
                        <a:rPr lang="ko-KR" altLang="en-US" sz="1000" u="none" strike="noStrike" dirty="0">
                          <a:effectLst/>
                        </a:rPr>
                        <a:t>물리 서버 인스턴트 리커버리</a:t>
                      </a:r>
                      <a:r>
                        <a:rPr lang="en-US" altLang="ko-KR" sz="1000" u="none" strike="noStrike" dirty="0">
                          <a:effectLst/>
                        </a:rPr>
                        <a:t>(Hyper-V, VMware)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UDP, Recovery Server </a:t>
                      </a:r>
                      <a:r>
                        <a:rPr lang="ko-KR" altLang="en-US" sz="1000" u="none" strike="noStrike" dirty="0">
                          <a:effectLst/>
                        </a:rPr>
                        <a:t>필요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77814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>
                          <a:effectLst/>
                        </a:rPr>
                        <a:t>MS Onedrive </a:t>
                      </a:r>
                      <a:r>
                        <a:rPr lang="ko-KR" altLang="en-US" sz="1000" u="none" strike="noStrike">
                          <a:effectLst/>
                        </a:rPr>
                        <a:t>백업 스토리지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631994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IP </a:t>
                      </a:r>
                      <a:r>
                        <a:rPr lang="ko-KR" altLang="en-US" sz="1000" u="none" strike="noStrike" dirty="0">
                          <a:effectLst/>
                        </a:rPr>
                        <a:t>대역 기준 또는 에이전트 별 네트워크 대역폭 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 </a:t>
                      </a:r>
                      <a:r>
                        <a:rPr lang="en-US" altLang="ko-KR" sz="1000" u="none" strike="noStrike">
                          <a:effectLst/>
                        </a:rPr>
                        <a:t>(Global[</a:t>
                      </a:r>
                      <a:r>
                        <a:rPr lang="ko-KR" altLang="en-US" sz="1000" u="none" strike="noStrike">
                          <a:effectLst/>
                        </a:rPr>
                        <a:t>전체</a:t>
                      </a:r>
                      <a:r>
                        <a:rPr lang="en-US" altLang="ko-KR" sz="1000" u="none" strike="noStrike">
                          <a:effectLst/>
                        </a:rPr>
                        <a:t>]</a:t>
                      </a:r>
                      <a:r>
                        <a:rPr lang="ko-KR" altLang="en-US" sz="1000" u="none" strike="noStrike">
                          <a:effectLst/>
                        </a:rPr>
                        <a:t>만 설정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 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Agent </a:t>
                      </a:r>
                      <a:r>
                        <a:rPr lang="ko-KR" altLang="en-US" sz="1000" u="none" strike="noStrike" dirty="0">
                          <a:effectLst/>
                        </a:rPr>
                        <a:t>별 설정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255650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암호화된 데이터 중복제거 불가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중복제거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2995214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암호화된 데이터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또는 클라우드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테이프로 백업</a:t>
                      </a:r>
                      <a:r>
                        <a:rPr lang="en-US" altLang="ko-KR" sz="1000" u="none" strike="noStrike" dirty="0">
                          <a:effectLst/>
                        </a:rPr>
                        <a:t>) </a:t>
                      </a:r>
                      <a:r>
                        <a:rPr lang="ko-KR" altLang="en-US" sz="1000" u="none" strike="noStrike" dirty="0">
                          <a:effectLst/>
                        </a:rPr>
                        <a:t>파일 트리 보여주기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5174181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이벤트 백업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컴퓨터 </a:t>
                      </a:r>
                      <a:r>
                        <a:rPr lang="en-US" altLang="ko-KR" sz="1000" u="none" strike="noStrike" dirty="0">
                          <a:effectLst/>
                        </a:rPr>
                        <a:t>Lock, Log-off)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????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5373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복구 시 멀웨어</a:t>
                      </a:r>
                      <a:r>
                        <a:rPr lang="en-US" altLang="ko-KR" sz="1000" u="none" strike="noStrike">
                          <a:effectLst/>
                        </a:rPr>
                        <a:t>/</a:t>
                      </a:r>
                      <a:r>
                        <a:rPr lang="ko-KR" altLang="en-US" sz="1000" u="none" strike="noStrike">
                          <a:effectLst/>
                        </a:rPr>
                        <a:t>랜섬웨어 탐지 및 복구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사전 탐지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9986792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동시에 수행되는 백업 작업 개수 제한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ko-KR" altLang="en-US" sz="1000" u="none" strike="noStrike" dirty="0">
                          <a:effectLst/>
                        </a:rPr>
                        <a:t>레지스트리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52351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중앙 관리 콘솔에서 에이전트 구성 변경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003888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 err="1">
                          <a:effectLst/>
                        </a:rPr>
                        <a:t>랩탑</a:t>
                      </a:r>
                      <a:r>
                        <a:rPr lang="ko-KR" altLang="en-US" sz="1000" u="none" strike="noStrike" dirty="0">
                          <a:effectLst/>
                        </a:rPr>
                        <a:t> 배터리 잔량 인지 후 백업 자동 미수행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300827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잘못된 블록 및 데이터 자동 제외 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60998737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Sleep </a:t>
                      </a:r>
                      <a:r>
                        <a:rPr lang="ko-KR" altLang="en-US" sz="1000" u="none" strike="noStrike" dirty="0">
                          <a:effectLst/>
                        </a:rPr>
                        <a:t>상태의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랩탑</a:t>
                      </a:r>
                      <a:r>
                        <a:rPr lang="en-US" altLang="ko-KR" sz="1000" u="none" strike="noStrike" dirty="0">
                          <a:effectLst/>
                        </a:rPr>
                        <a:t>/</a:t>
                      </a:r>
                      <a:r>
                        <a:rPr lang="ko-KR" altLang="en-US" sz="1000" u="none" strike="noStrike" dirty="0">
                          <a:effectLst/>
                        </a:rPr>
                        <a:t>데스크탑 자동 </a:t>
                      </a:r>
                      <a:r>
                        <a:rPr lang="en-US" altLang="ko-KR" sz="1000" u="none" strike="noStrike" dirty="0">
                          <a:effectLst/>
                        </a:rPr>
                        <a:t>Wake up </a:t>
                      </a:r>
                      <a:r>
                        <a:rPr lang="ko-KR" altLang="en-US" sz="1000" u="none" strike="noStrike" dirty="0">
                          <a:effectLst/>
                        </a:rPr>
                        <a:t>후 백업 수행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9354095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백업 실패 시 자동 백업 </a:t>
                      </a:r>
                      <a:r>
                        <a:rPr lang="ko-KR" altLang="en-US" sz="1000" u="none" strike="noStrike" dirty="0" err="1">
                          <a:effectLst/>
                        </a:rPr>
                        <a:t>재수행</a:t>
                      </a:r>
                      <a:r>
                        <a:rPr lang="ko-KR" altLang="en-US" sz="1000" u="none" strike="noStrike" dirty="0">
                          <a:effectLst/>
                        </a:rPr>
                        <a:t> 및 횟수 조절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47947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VMDK, VHD </a:t>
                      </a:r>
                      <a:r>
                        <a:rPr lang="ko-KR" altLang="en-US" sz="1000" u="none" strike="noStrike" dirty="0">
                          <a:effectLst/>
                        </a:rPr>
                        <a:t>파일로 내보내기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ko-KR" altLang="en-US" sz="1000" u="none" strike="noStrike">
                          <a:effectLst/>
                        </a:rPr>
                        <a:t>호스트에 직접 복구만 지원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(</a:t>
                      </a:r>
                      <a:r>
                        <a:rPr lang="en-US" sz="1000" u="none" strike="noStrike" dirty="0">
                          <a:effectLst/>
                        </a:rPr>
                        <a:t>VHD</a:t>
                      </a:r>
                      <a:r>
                        <a:rPr lang="ko-KR" altLang="en-US" sz="1000" u="none" strike="noStrike" dirty="0">
                          <a:effectLst/>
                        </a:rPr>
                        <a:t>만 지원</a:t>
                      </a:r>
                      <a:r>
                        <a:rPr lang="en-US" altLang="ko-KR" sz="1000" u="none" strike="noStrike" dirty="0">
                          <a:effectLst/>
                        </a:rPr>
                        <a:t>)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3464649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실시간 복제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지원</a:t>
                      </a:r>
                      <a:r>
                        <a:rPr lang="en-US" altLang="ko-KR" sz="1000" u="none" strike="noStrike">
                          <a:effectLst/>
                        </a:rPr>
                        <a:t>(</a:t>
                      </a:r>
                      <a:r>
                        <a:rPr lang="en-US" sz="1000" u="none" strike="noStrike">
                          <a:effectLst/>
                        </a:rPr>
                        <a:t>Vmware</a:t>
                      </a:r>
                      <a:r>
                        <a:rPr lang="ko-KR" altLang="en-US" sz="1000" u="none" strike="noStrike">
                          <a:effectLst/>
                        </a:rPr>
                        <a:t>만 지원</a:t>
                      </a:r>
                      <a:r>
                        <a:rPr lang="en-US" altLang="ko-KR" sz="1000" u="none" strike="noStrike">
                          <a:effectLst/>
                        </a:rPr>
                        <a:t>)</a:t>
                      </a:r>
                      <a:endParaRPr lang="en-US" altLang="ko-KR" sz="10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0925020"/>
                  </a:ext>
                </a:extLst>
              </a:tr>
              <a:tr h="208473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GUI</a:t>
                      </a:r>
                      <a:r>
                        <a:rPr lang="ko-KR" altLang="en-US" sz="1000" u="none" strike="noStrike" dirty="0">
                          <a:effectLst/>
                        </a:rPr>
                        <a:t>를 통한 </a:t>
                      </a:r>
                      <a:r>
                        <a:rPr lang="en-US" altLang="ko-KR" sz="1000" u="none" strike="noStrike" dirty="0">
                          <a:effectLst/>
                        </a:rPr>
                        <a:t>Azure </a:t>
                      </a:r>
                      <a:r>
                        <a:rPr lang="ko-KR" altLang="en-US" sz="10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1000" u="none" strike="noStrike" dirty="0">
                          <a:effectLst/>
                        </a:rPr>
                        <a:t>AWS</a:t>
                      </a:r>
                      <a:r>
                        <a:rPr lang="ko-KR" altLang="en-US" sz="1000" u="none" strike="noStrike" dirty="0">
                          <a:effectLst/>
                        </a:rPr>
                        <a:t>로 </a:t>
                      </a:r>
                      <a:r>
                        <a:rPr lang="en-US" altLang="ko-KR" sz="1000" u="none" strike="noStrike" dirty="0">
                          <a:effectLst/>
                        </a:rPr>
                        <a:t>VM </a:t>
                      </a:r>
                      <a:r>
                        <a:rPr lang="ko-KR" altLang="en-US" sz="1000" u="none" strike="noStrike" dirty="0">
                          <a:effectLst/>
                        </a:rPr>
                        <a:t>자동 변환 및 복구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3226808"/>
                  </a:ext>
                </a:extLst>
              </a:tr>
              <a:tr h="358458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u="none" strike="noStrike" dirty="0">
                          <a:effectLst/>
                        </a:rPr>
                        <a:t>Azure </a:t>
                      </a:r>
                      <a:r>
                        <a:rPr lang="ko-KR" altLang="en-US" sz="1000" u="none" strike="noStrike" dirty="0">
                          <a:effectLst/>
                        </a:rPr>
                        <a:t>또는 </a:t>
                      </a:r>
                      <a:r>
                        <a:rPr lang="en-US" altLang="ko-KR" sz="1000" u="none" strike="noStrike" dirty="0">
                          <a:effectLst/>
                        </a:rPr>
                        <a:t>AWS</a:t>
                      </a:r>
                      <a:r>
                        <a:rPr lang="ko-KR" altLang="en-US" sz="1000" u="none" strike="noStrike" dirty="0">
                          <a:effectLst/>
                        </a:rPr>
                        <a:t>로 복구 시 </a:t>
                      </a:r>
                      <a:r>
                        <a:rPr lang="en-US" altLang="ko-KR" sz="1000" u="none" strike="noStrike" dirty="0">
                          <a:effectLst/>
                        </a:rPr>
                        <a:t>GUI</a:t>
                      </a:r>
                      <a:r>
                        <a:rPr lang="ko-KR" altLang="en-US" sz="1000" u="none" strike="noStrike" dirty="0">
                          <a:effectLst/>
                        </a:rPr>
                        <a:t>에서 </a:t>
                      </a:r>
                      <a:r>
                        <a:rPr lang="en-US" altLang="ko-KR" sz="1000" u="none" strike="noStrike" dirty="0">
                          <a:effectLst/>
                        </a:rPr>
                        <a:t>VM CPU, Memory </a:t>
                      </a:r>
                      <a:r>
                        <a:rPr lang="ko-KR" altLang="en-US" sz="1000" u="none" strike="noStrike" dirty="0">
                          <a:effectLst/>
                        </a:rPr>
                        <a:t>및 </a:t>
                      </a:r>
                      <a:r>
                        <a:rPr lang="en-US" altLang="ko-KR" sz="1000" u="none" strike="noStrike" dirty="0">
                          <a:effectLst/>
                        </a:rPr>
                        <a:t>Disk </a:t>
                      </a:r>
                      <a:r>
                        <a:rPr lang="ko-KR" altLang="en-US" sz="1000" u="none" strike="noStrike" dirty="0">
                          <a:effectLst/>
                        </a:rPr>
                        <a:t>구성 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kumimoji="0" lang="ko-KR" altLang="en-US" sz="1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지원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>
                          <a:effectLst/>
                        </a:rPr>
                        <a:t>미지원</a:t>
                      </a:r>
                      <a:endParaRPr lang="ko-KR" altLang="en-US" sz="1000" b="1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u="none" strike="noStrike" dirty="0">
                          <a:effectLst/>
                        </a:rPr>
                        <a:t>미지원</a:t>
                      </a:r>
                      <a:endParaRPr lang="ko-KR" altLang="en-US" sz="10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621" marR="6621" marT="6621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87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6133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819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873B909-F20F-40B0-A1AF-EEAEE483C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글로벌 톱 백업 벤더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BC03A80-5D85-411E-AA4A-6C218FAFD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en-US" altLang="ko-KR" dirty="0">
                <a:latin typeface="+mj-lt"/>
              </a:rPr>
              <a:t>IDC Report: Veeam is #1 in EMEA by revenue and unmatched 20.8% market share and YoY growth, </a:t>
            </a:r>
            <a:r>
              <a:rPr lang="en-US" altLang="ko-KR" dirty="0">
                <a:latin typeface="+mj-lt"/>
                <a:hlinkClick r:id="rId2"/>
              </a:rPr>
              <a:t>https://www.veeam.com/wp-idc-semiannual-software-tracker-report-emea.html</a:t>
            </a:r>
            <a:endParaRPr lang="en-US" altLang="ko-KR" dirty="0">
              <a:latin typeface="+mj-lt"/>
            </a:endParaRPr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Gartner</a:t>
            </a:r>
            <a:r>
              <a:rPr lang="ko-KR" altLang="en-US" dirty="0"/>
              <a:t>, Market </a:t>
            </a:r>
            <a:r>
              <a:rPr lang="ko-KR" altLang="en-US" dirty="0" err="1"/>
              <a:t>Share</a:t>
            </a:r>
            <a:r>
              <a:rPr lang="ko-KR" altLang="en-US" dirty="0"/>
              <a:t>: Enterprise  </a:t>
            </a:r>
            <a:r>
              <a:rPr lang="ko-KR" altLang="en-US" dirty="0" err="1"/>
              <a:t>Infrastructure</a:t>
            </a:r>
            <a:r>
              <a:rPr lang="ko-KR" altLang="en-US" dirty="0"/>
              <a:t> </a:t>
            </a:r>
            <a:r>
              <a:rPr lang="ko-KR" altLang="en-US" dirty="0" err="1"/>
              <a:t>Software</a:t>
            </a:r>
            <a:r>
              <a:rPr lang="ko-KR" altLang="en-US" dirty="0"/>
              <a:t>, Worldwide, 201</a:t>
            </a:r>
            <a:r>
              <a:rPr lang="en-US" altLang="ko-KR" dirty="0"/>
              <a:t>9, </a:t>
            </a:r>
            <a:r>
              <a:rPr lang="en-US" altLang="ko-KR" dirty="0">
                <a:hlinkClick r:id="rId3"/>
              </a:rPr>
              <a:t>https://www.veeam.com/blog/gartner-2019-report-3rd-largest-backup-vendor.html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3C6BC-0E80-4DD7-9F6F-11CAE44357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빔 소프트웨어는 유럽시장 </a:t>
            </a:r>
            <a:r>
              <a:rPr lang="en-US" altLang="ko-KR" dirty="0"/>
              <a:t>1</a:t>
            </a:r>
            <a:r>
              <a:rPr lang="ko-KR" altLang="en-US" dirty="0"/>
              <a:t>위</a:t>
            </a:r>
            <a:r>
              <a:rPr lang="en-US" altLang="ko-KR" dirty="0"/>
              <a:t>, </a:t>
            </a:r>
            <a:r>
              <a:rPr lang="ko-KR" altLang="en-US" dirty="0"/>
              <a:t>글로벌 상위 탑</a:t>
            </a:r>
            <a:r>
              <a:rPr lang="en-US" altLang="ko-KR" dirty="0"/>
              <a:t>4</a:t>
            </a:r>
            <a:r>
              <a:rPr lang="ko-KR" altLang="en-US" dirty="0"/>
              <a:t>의 백업 및 복구 데이터 관리 솔루션입니다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4B358FBD-836E-4B3B-8651-F9BBC12F7E4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10DCC71-B509-43B3-BC4D-AE461FBCEBB0}"/>
              </a:ext>
            </a:extLst>
          </p:cNvPr>
          <p:cNvSpPr/>
          <p:nvPr/>
        </p:nvSpPr>
        <p:spPr>
          <a:xfrm>
            <a:off x="1609885" y="1744103"/>
            <a:ext cx="3081866" cy="317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유럽시장 </a:t>
            </a:r>
            <a:r>
              <a:rPr lang="en-US" altLang="ko-KR" sz="1200" b="1" dirty="0">
                <a:solidFill>
                  <a:schemeClr val="tx1"/>
                </a:solidFill>
              </a:rPr>
              <a:t>1</a:t>
            </a:r>
            <a:r>
              <a:rPr lang="ko-KR" altLang="en-US" sz="1200" b="1" dirty="0">
                <a:solidFill>
                  <a:schemeClr val="tx1"/>
                </a:solidFill>
              </a:rPr>
              <a:t>위 백업 솔루션</a:t>
            </a:r>
            <a:r>
              <a:rPr lang="en-US" altLang="ko-KR" sz="1200" b="1" baseline="30000" dirty="0">
                <a:solidFill>
                  <a:schemeClr val="tx1"/>
                </a:solidFill>
              </a:rPr>
              <a:t>1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5CC0443-1EA9-4D2E-85B6-8064D66407A3}"/>
              </a:ext>
            </a:extLst>
          </p:cNvPr>
          <p:cNvSpPr/>
          <p:nvPr/>
        </p:nvSpPr>
        <p:spPr>
          <a:xfrm>
            <a:off x="7864063" y="1744103"/>
            <a:ext cx="3081866" cy="31788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r>
              <a:rPr lang="ko-KR" altLang="en-US" sz="1200" b="1" dirty="0">
                <a:solidFill>
                  <a:schemeClr val="tx1"/>
                </a:solidFill>
              </a:rPr>
              <a:t>글로벌 탑</a:t>
            </a:r>
            <a:r>
              <a:rPr lang="en-US" altLang="ko-KR" sz="1200" b="1" dirty="0">
                <a:solidFill>
                  <a:schemeClr val="tx1"/>
                </a:solidFill>
              </a:rPr>
              <a:t>3 </a:t>
            </a:r>
            <a:r>
              <a:rPr lang="ko-KR" altLang="en-US" sz="1200" b="1" dirty="0">
                <a:solidFill>
                  <a:schemeClr val="tx1"/>
                </a:solidFill>
              </a:rPr>
              <a:t>백업 솔루션</a:t>
            </a:r>
            <a:r>
              <a:rPr lang="en-US" altLang="ko-KR" sz="1200" b="1" baseline="30000" dirty="0">
                <a:solidFill>
                  <a:schemeClr val="tx1"/>
                </a:solidFill>
              </a:rPr>
              <a:t>2</a:t>
            </a:r>
            <a:endParaRPr lang="ko-KR" altLang="en-US" sz="1200" b="1" baseline="30000" dirty="0">
              <a:solidFill>
                <a:schemeClr val="tx1"/>
              </a:solidFill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9059D55D-2945-49A5-854D-660E5078BC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" y="2757058"/>
            <a:ext cx="6335422" cy="2520000"/>
          </a:xfrm>
          <a:prstGeom prst="rect">
            <a:avLst/>
          </a:prstGeom>
        </p:spPr>
      </p:pic>
      <p:sp>
        <p:nvSpPr>
          <p:cNvPr id="11" name="object 13">
            <a:extLst>
              <a:ext uri="{FF2B5EF4-FFF2-40B4-BE49-F238E27FC236}">
                <a16:creationId xmlns:a16="http://schemas.microsoft.com/office/drawing/2014/main" id="{5C760F0E-BAED-4C34-9F92-C6823F76FB1B}"/>
              </a:ext>
            </a:extLst>
          </p:cNvPr>
          <p:cNvSpPr/>
          <p:nvPr/>
        </p:nvSpPr>
        <p:spPr>
          <a:xfrm>
            <a:off x="9456550" y="2329892"/>
            <a:ext cx="1619885" cy="1539875"/>
          </a:xfrm>
          <a:custGeom>
            <a:avLst/>
            <a:gdLst/>
            <a:ahLst/>
            <a:cxnLst/>
            <a:rect l="l" t="t" r="r" b="b"/>
            <a:pathLst>
              <a:path w="1619885" h="1539875">
                <a:moveTo>
                  <a:pt x="0" y="0"/>
                </a:moveTo>
                <a:lnTo>
                  <a:pt x="0" y="815085"/>
                </a:lnTo>
                <a:lnTo>
                  <a:pt x="47595" y="816458"/>
                </a:lnTo>
                <a:lnTo>
                  <a:pt x="94520" y="820528"/>
                </a:lnTo>
                <a:lnTo>
                  <a:pt x="140694" y="827224"/>
                </a:lnTo>
                <a:lnTo>
                  <a:pt x="186036" y="836472"/>
                </a:lnTo>
                <a:lnTo>
                  <a:pt x="230467" y="848201"/>
                </a:lnTo>
                <a:lnTo>
                  <a:pt x="273904" y="862339"/>
                </a:lnTo>
                <a:lnTo>
                  <a:pt x="316267" y="878814"/>
                </a:lnTo>
                <a:lnTo>
                  <a:pt x="357477" y="897552"/>
                </a:lnTo>
                <a:lnTo>
                  <a:pt x="397451" y="918483"/>
                </a:lnTo>
                <a:lnTo>
                  <a:pt x="436110" y="941533"/>
                </a:lnTo>
                <a:lnTo>
                  <a:pt x="473372" y="966632"/>
                </a:lnTo>
                <a:lnTo>
                  <a:pt x="509157" y="993706"/>
                </a:lnTo>
                <a:lnTo>
                  <a:pt x="543385" y="1022683"/>
                </a:lnTo>
                <a:lnTo>
                  <a:pt x="575974" y="1053491"/>
                </a:lnTo>
                <a:lnTo>
                  <a:pt x="606844" y="1086059"/>
                </a:lnTo>
                <a:lnTo>
                  <a:pt x="635914" y="1120313"/>
                </a:lnTo>
                <a:lnTo>
                  <a:pt x="663104" y="1156182"/>
                </a:lnTo>
                <a:lnTo>
                  <a:pt x="688333" y="1193593"/>
                </a:lnTo>
                <a:lnTo>
                  <a:pt x="711519" y="1232474"/>
                </a:lnTo>
                <a:lnTo>
                  <a:pt x="732584" y="1272754"/>
                </a:lnTo>
                <a:lnTo>
                  <a:pt x="751445" y="1314359"/>
                </a:lnTo>
                <a:lnTo>
                  <a:pt x="768022" y="1357218"/>
                </a:lnTo>
                <a:lnTo>
                  <a:pt x="782235" y="1401259"/>
                </a:lnTo>
                <a:lnTo>
                  <a:pt x="794002" y="1446409"/>
                </a:lnTo>
                <a:lnTo>
                  <a:pt x="803244" y="1492596"/>
                </a:lnTo>
                <a:lnTo>
                  <a:pt x="809879" y="1539747"/>
                </a:lnTo>
                <a:lnTo>
                  <a:pt x="1619885" y="1449323"/>
                </a:lnTo>
                <a:lnTo>
                  <a:pt x="1613773" y="1401022"/>
                </a:lnTo>
                <a:lnTo>
                  <a:pt x="1606287" y="1353203"/>
                </a:lnTo>
                <a:lnTo>
                  <a:pt x="1597446" y="1305886"/>
                </a:lnTo>
                <a:lnTo>
                  <a:pt x="1587273" y="1259090"/>
                </a:lnTo>
                <a:lnTo>
                  <a:pt x="1575789" y="1212834"/>
                </a:lnTo>
                <a:lnTo>
                  <a:pt x="1563014" y="1167137"/>
                </a:lnTo>
                <a:lnTo>
                  <a:pt x="1548971" y="1122018"/>
                </a:lnTo>
                <a:lnTo>
                  <a:pt x="1533681" y="1077497"/>
                </a:lnTo>
                <a:lnTo>
                  <a:pt x="1517165" y="1033593"/>
                </a:lnTo>
                <a:lnTo>
                  <a:pt x="1499445" y="990324"/>
                </a:lnTo>
                <a:lnTo>
                  <a:pt x="1480542" y="947710"/>
                </a:lnTo>
                <a:lnTo>
                  <a:pt x="1460478" y="905770"/>
                </a:lnTo>
                <a:lnTo>
                  <a:pt x="1439273" y="864524"/>
                </a:lnTo>
                <a:lnTo>
                  <a:pt x="1416950" y="823990"/>
                </a:lnTo>
                <a:lnTo>
                  <a:pt x="1393529" y="784187"/>
                </a:lnTo>
                <a:lnTo>
                  <a:pt x="1369032" y="745135"/>
                </a:lnTo>
                <a:lnTo>
                  <a:pt x="1343481" y="706853"/>
                </a:lnTo>
                <a:lnTo>
                  <a:pt x="1316896" y="669360"/>
                </a:lnTo>
                <a:lnTo>
                  <a:pt x="1289300" y="632675"/>
                </a:lnTo>
                <a:lnTo>
                  <a:pt x="1260713" y="596817"/>
                </a:lnTo>
                <a:lnTo>
                  <a:pt x="1231157" y="561806"/>
                </a:lnTo>
                <a:lnTo>
                  <a:pt x="1200654" y="527660"/>
                </a:lnTo>
                <a:lnTo>
                  <a:pt x="1169224" y="494399"/>
                </a:lnTo>
                <a:lnTo>
                  <a:pt x="1136890" y="462041"/>
                </a:lnTo>
                <a:lnTo>
                  <a:pt x="1103672" y="430607"/>
                </a:lnTo>
                <a:lnTo>
                  <a:pt x="1069592" y="400115"/>
                </a:lnTo>
                <a:lnTo>
                  <a:pt x="1034672" y="370584"/>
                </a:lnTo>
                <a:lnTo>
                  <a:pt x="998932" y="342033"/>
                </a:lnTo>
                <a:lnTo>
                  <a:pt x="962394" y="314482"/>
                </a:lnTo>
                <a:lnTo>
                  <a:pt x="925080" y="287950"/>
                </a:lnTo>
                <a:lnTo>
                  <a:pt x="887010" y="262455"/>
                </a:lnTo>
                <a:lnTo>
                  <a:pt x="848207" y="238018"/>
                </a:lnTo>
                <a:lnTo>
                  <a:pt x="808692" y="214656"/>
                </a:lnTo>
                <a:lnTo>
                  <a:pt x="768486" y="192390"/>
                </a:lnTo>
                <a:lnTo>
                  <a:pt x="727610" y="171239"/>
                </a:lnTo>
                <a:lnTo>
                  <a:pt x="686086" y="151221"/>
                </a:lnTo>
                <a:lnTo>
                  <a:pt x="643936" y="132355"/>
                </a:lnTo>
                <a:lnTo>
                  <a:pt x="601180" y="114662"/>
                </a:lnTo>
                <a:lnTo>
                  <a:pt x="557840" y="98160"/>
                </a:lnTo>
                <a:lnTo>
                  <a:pt x="513937" y="82867"/>
                </a:lnTo>
                <a:lnTo>
                  <a:pt x="469494" y="68804"/>
                </a:lnTo>
                <a:lnTo>
                  <a:pt x="424530" y="55990"/>
                </a:lnTo>
                <a:lnTo>
                  <a:pt x="379069" y="44443"/>
                </a:lnTo>
                <a:lnTo>
                  <a:pt x="333130" y="34183"/>
                </a:lnTo>
                <a:lnTo>
                  <a:pt x="286735" y="25229"/>
                </a:lnTo>
                <a:lnTo>
                  <a:pt x="239907" y="17600"/>
                </a:lnTo>
                <a:lnTo>
                  <a:pt x="192665" y="11315"/>
                </a:lnTo>
                <a:lnTo>
                  <a:pt x="145033" y="6393"/>
                </a:lnTo>
                <a:lnTo>
                  <a:pt x="97030" y="2854"/>
                </a:lnTo>
                <a:lnTo>
                  <a:pt x="48678" y="716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E0A30189-7C30-4836-A5CC-48CEA1942D20}"/>
              </a:ext>
            </a:extLst>
          </p:cNvPr>
          <p:cNvSpPr/>
          <p:nvPr/>
        </p:nvSpPr>
        <p:spPr>
          <a:xfrm>
            <a:off x="9918704" y="3779215"/>
            <a:ext cx="1167765" cy="1523365"/>
          </a:xfrm>
          <a:custGeom>
            <a:avLst/>
            <a:gdLst/>
            <a:ahLst/>
            <a:cxnLst/>
            <a:rect l="l" t="t" r="r" b="b"/>
            <a:pathLst>
              <a:path w="1167764" h="1523364">
                <a:moveTo>
                  <a:pt x="1157731" y="0"/>
                </a:moveTo>
                <a:lnTo>
                  <a:pt x="347725" y="90424"/>
                </a:lnTo>
                <a:lnTo>
                  <a:pt x="351754" y="140111"/>
                </a:lnTo>
                <a:lnTo>
                  <a:pt x="352742" y="189569"/>
                </a:lnTo>
                <a:lnTo>
                  <a:pt x="350746" y="238677"/>
                </a:lnTo>
                <a:lnTo>
                  <a:pt x="345819" y="287315"/>
                </a:lnTo>
                <a:lnTo>
                  <a:pt x="338018" y="335365"/>
                </a:lnTo>
                <a:lnTo>
                  <a:pt x="327396" y="382707"/>
                </a:lnTo>
                <a:lnTo>
                  <a:pt x="314010" y="429221"/>
                </a:lnTo>
                <a:lnTo>
                  <a:pt x="297913" y="474787"/>
                </a:lnTo>
                <a:lnTo>
                  <a:pt x="279161" y="519287"/>
                </a:lnTo>
                <a:lnTo>
                  <a:pt x="257810" y="562600"/>
                </a:lnTo>
                <a:lnTo>
                  <a:pt x="233913" y="604606"/>
                </a:lnTo>
                <a:lnTo>
                  <a:pt x="207527" y="645188"/>
                </a:lnTo>
                <a:lnTo>
                  <a:pt x="178706" y="684224"/>
                </a:lnTo>
                <a:lnTo>
                  <a:pt x="147504" y="721595"/>
                </a:lnTo>
                <a:lnTo>
                  <a:pt x="113978" y="757182"/>
                </a:lnTo>
                <a:lnTo>
                  <a:pt x="78182" y="790866"/>
                </a:lnTo>
                <a:lnTo>
                  <a:pt x="40171" y="822526"/>
                </a:lnTo>
                <a:lnTo>
                  <a:pt x="0" y="852043"/>
                </a:lnTo>
                <a:lnTo>
                  <a:pt x="462152" y="1523238"/>
                </a:lnTo>
                <a:lnTo>
                  <a:pt x="502856" y="1494281"/>
                </a:lnTo>
                <a:lnTo>
                  <a:pt x="542494" y="1464222"/>
                </a:lnTo>
                <a:lnTo>
                  <a:pt x="581050" y="1433091"/>
                </a:lnTo>
                <a:lnTo>
                  <a:pt x="618513" y="1400917"/>
                </a:lnTo>
                <a:lnTo>
                  <a:pt x="654868" y="1367731"/>
                </a:lnTo>
                <a:lnTo>
                  <a:pt x="690101" y="1333561"/>
                </a:lnTo>
                <a:lnTo>
                  <a:pt x="724199" y="1298439"/>
                </a:lnTo>
                <a:lnTo>
                  <a:pt x="757149" y="1262394"/>
                </a:lnTo>
                <a:lnTo>
                  <a:pt x="788935" y="1225456"/>
                </a:lnTo>
                <a:lnTo>
                  <a:pt x="819546" y="1187655"/>
                </a:lnTo>
                <a:lnTo>
                  <a:pt x="848967" y="1149021"/>
                </a:lnTo>
                <a:lnTo>
                  <a:pt x="877184" y="1109584"/>
                </a:lnTo>
                <a:lnTo>
                  <a:pt x="904184" y="1069374"/>
                </a:lnTo>
                <a:lnTo>
                  <a:pt x="929952" y="1028421"/>
                </a:lnTo>
                <a:lnTo>
                  <a:pt x="954477" y="986754"/>
                </a:lnTo>
                <a:lnTo>
                  <a:pt x="977743" y="944404"/>
                </a:lnTo>
                <a:lnTo>
                  <a:pt x="999736" y="901400"/>
                </a:lnTo>
                <a:lnTo>
                  <a:pt x="1020444" y="857773"/>
                </a:lnTo>
                <a:lnTo>
                  <a:pt x="1039853" y="813553"/>
                </a:lnTo>
                <a:lnTo>
                  <a:pt x="1057949" y="768769"/>
                </a:lnTo>
                <a:lnTo>
                  <a:pt x="1074718" y="723451"/>
                </a:lnTo>
                <a:lnTo>
                  <a:pt x="1090146" y="677629"/>
                </a:lnTo>
                <a:lnTo>
                  <a:pt x="1104220" y="631334"/>
                </a:lnTo>
                <a:lnTo>
                  <a:pt x="1116927" y="584595"/>
                </a:lnTo>
                <a:lnTo>
                  <a:pt x="1128252" y="537441"/>
                </a:lnTo>
                <a:lnTo>
                  <a:pt x="1138182" y="489904"/>
                </a:lnTo>
                <a:lnTo>
                  <a:pt x="1146702" y="442013"/>
                </a:lnTo>
                <a:lnTo>
                  <a:pt x="1153801" y="393798"/>
                </a:lnTo>
                <a:lnTo>
                  <a:pt x="1159463" y="345288"/>
                </a:lnTo>
                <a:lnTo>
                  <a:pt x="1163675" y="296515"/>
                </a:lnTo>
                <a:lnTo>
                  <a:pt x="1166423" y="247506"/>
                </a:lnTo>
                <a:lnTo>
                  <a:pt x="1167694" y="198294"/>
                </a:lnTo>
                <a:lnTo>
                  <a:pt x="1167474" y="148907"/>
                </a:lnTo>
                <a:lnTo>
                  <a:pt x="1165750" y="99376"/>
                </a:lnTo>
                <a:lnTo>
                  <a:pt x="1162507" y="49730"/>
                </a:lnTo>
                <a:lnTo>
                  <a:pt x="1157731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object 15">
            <a:extLst>
              <a:ext uri="{FF2B5EF4-FFF2-40B4-BE49-F238E27FC236}">
                <a16:creationId xmlns:a16="http://schemas.microsoft.com/office/drawing/2014/main" id="{15B905F9-BBBF-45D5-8A02-6EABCA6C4EED}"/>
              </a:ext>
            </a:extLst>
          </p:cNvPr>
          <p:cNvSpPr/>
          <p:nvPr/>
        </p:nvSpPr>
        <p:spPr>
          <a:xfrm>
            <a:off x="8899020" y="4631258"/>
            <a:ext cx="1482090" cy="958850"/>
          </a:xfrm>
          <a:custGeom>
            <a:avLst/>
            <a:gdLst/>
            <a:ahLst/>
            <a:cxnLst/>
            <a:rect l="l" t="t" r="r" b="b"/>
            <a:pathLst>
              <a:path w="1482089" h="958850">
                <a:moveTo>
                  <a:pt x="278764" y="94487"/>
                </a:moveTo>
                <a:lnTo>
                  <a:pt x="0" y="860297"/>
                </a:lnTo>
                <a:lnTo>
                  <a:pt x="46606" y="876470"/>
                </a:lnTo>
                <a:lnTo>
                  <a:pt x="93513" y="891177"/>
                </a:lnTo>
                <a:lnTo>
                  <a:pt x="140688" y="904423"/>
                </a:lnTo>
                <a:lnTo>
                  <a:pt x="188099" y="916211"/>
                </a:lnTo>
                <a:lnTo>
                  <a:pt x="235714" y="926546"/>
                </a:lnTo>
                <a:lnTo>
                  <a:pt x="283502" y="935432"/>
                </a:lnTo>
                <a:lnTo>
                  <a:pt x="331429" y="942872"/>
                </a:lnTo>
                <a:lnTo>
                  <a:pt x="379466" y="948872"/>
                </a:lnTo>
                <a:lnTo>
                  <a:pt x="427578" y="953435"/>
                </a:lnTo>
                <a:lnTo>
                  <a:pt x="475735" y="956564"/>
                </a:lnTo>
                <a:lnTo>
                  <a:pt x="523905" y="958266"/>
                </a:lnTo>
                <a:lnTo>
                  <a:pt x="572055" y="958542"/>
                </a:lnTo>
                <a:lnTo>
                  <a:pt x="620155" y="957398"/>
                </a:lnTo>
                <a:lnTo>
                  <a:pt x="668170" y="954837"/>
                </a:lnTo>
                <a:lnTo>
                  <a:pt x="716071" y="950864"/>
                </a:lnTo>
                <a:lnTo>
                  <a:pt x="763825" y="945483"/>
                </a:lnTo>
                <a:lnTo>
                  <a:pt x="811400" y="938697"/>
                </a:lnTo>
                <a:lnTo>
                  <a:pt x="858764" y="930512"/>
                </a:lnTo>
                <a:lnTo>
                  <a:pt x="905885" y="920930"/>
                </a:lnTo>
                <a:lnTo>
                  <a:pt x="952731" y="909956"/>
                </a:lnTo>
                <a:lnTo>
                  <a:pt x="999271" y="897595"/>
                </a:lnTo>
                <a:lnTo>
                  <a:pt x="1045472" y="883850"/>
                </a:lnTo>
                <a:lnTo>
                  <a:pt x="1091303" y="868725"/>
                </a:lnTo>
                <a:lnTo>
                  <a:pt x="1136731" y="852225"/>
                </a:lnTo>
                <a:lnTo>
                  <a:pt x="1181725" y="834353"/>
                </a:lnTo>
                <a:lnTo>
                  <a:pt x="1226252" y="815114"/>
                </a:lnTo>
                <a:lnTo>
                  <a:pt x="1270281" y="794512"/>
                </a:lnTo>
                <a:lnTo>
                  <a:pt x="1313780" y="772550"/>
                </a:lnTo>
                <a:lnTo>
                  <a:pt x="1356717" y="749234"/>
                </a:lnTo>
                <a:lnTo>
                  <a:pt x="1399060" y="724566"/>
                </a:lnTo>
                <a:lnTo>
                  <a:pt x="1440777" y="698552"/>
                </a:lnTo>
                <a:lnTo>
                  <a:pt x="1481836" y="671194"/>
                </a:lnTo>
                <a:lnTo>
                  <a:pt x="1118580" y="143630"/>
                </a:lnTo>
                <a:lnTo>
                  <a:pt x="564765" y="143630"/>
                </a:lnTo>
                <a:lnTo>
                  <a:pt x="516604" y="142636"/>
                </a:lnTo>
                <a:lnTo>
                  <a:pt x="468471" y="138785"/>
                </a:lnTo>
                <a:lnTo>
                  <a:pt x="420492" y="132061"/>
                </a:lnTo>
                <a:lnTo>
                  <a:pt x="372796" y="122447"/>
                </a:lnTo>
                <a:lnTo>
                  <a:pt x="325511" y="109928"/>
                </a:lnTo>
                <a:lnTo>
                  <a:pt x="278764" y="94487"/>
                </a:lnTo>
                <a:close/>
              </a:path>
              <a:path w="1482089" h="958850">
                <a:moveTo>
                  <a:pt x="1019683" y="0"/>
                </a:moveTo>
                <a:lnTo>
                  <a:pt x="978294" y="26685"/>
                </a:lnTo>
                <a:lnTo>
                  <a:pt x="935652" y="50675"/>
                </a:lnTo>
                <a:lnTo>
                  <a:pt x="891885" y="71954"/>
                </a:lnTo>
                <a:lnTo>
                  <a:pt x="847121" y="90505"/>
                </a:lnTo>
                <a:lnTo>
                  <a:pt x="801488" y="106313"/>
                </a:lnTo>
                <a:lnTo>
                  <a:pt x="755114" y="119360"/>
                </a:lnTo>
                <a:lnTo>
                  <a:pt x="708126" y="129632"/>
                </a:lnTo>
                <a:lnTo>
                  <a:pt x="660653" y="137112"/>
                </a:lnTo>
                <a:lnTo>
                  <a:pt x="612824" y="141783"/>
                </a:lnTo>
                <a:lnTo>
                  <a:pt x="564765" y="143630"/>
                </a:lnTo>
                <a:lnTo>
                  <a:pt x="1118580" y="143630"/>
                </a:lnTo>
                <a:lnTo>
                  <a:pt x="1019683" y="0"/>
                </a:lnTo>
                <a:close/>
              </a:path>
            </a:pathLst>
          </a:custGeom>
          <a:solidFill>
            <a:srgbClr val="00B050"/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6">
            <a:extLst>
              <a:ext uri="{FF2B5EF4-FFF2-40B4-BE49-F238E27FC236}">
                <a16:creationId xmlns:a16="http://schemas.microsoft.com/office/drawing/2014/main" id="{12D34819-5352-440A-B69A-29BE5CC77308}"/>
              </a:ext>
            </a:extLst>
          </p:cNvPr>
          <p:cNvSpPr/>
          <p:nvPr/>
        </p:nvSpPr>
        <p:spPr>
          <a:xfrm>
            <a:off x="7916167" y="4226509"/>
            <a:ext cx="1261745" cy="1265555"/>
          </a:xfrm>
          <a:custGeom>
            <a:avLst/>
            <a:gdLst/>
            <a:ahLst/>
            <a:cxnLst/>
            <a:rect l="l" t="t" r="r" b="b"/>
            <a:pathLst>
              <a:path w="1261745" h="1265554">
                <a:moveTo>
                  <a:pt x="770128" y="0"/>
                </a:moveTo>
                <a:lnTo>
                  <a:pt x="0" y="266573"/>
                </a:lnTo>
                <a:lnTo>
                  <a:pt x="17317" y="314202"/>
                </a:lnTo>
                <a:lnTo>
                  <a:pt x="36041" y="361114"/>
                </a:lnTo>
                <a:lnTo>
                  <a:pt x="56146" y="407284"/>
                </a:lnTo>
                <a:lnTo>
                  <a:pt x="77607" y="452686"/>
                </a:lnTo>
                <a:lnTo>
                  <a:pt x="100400" y="497296"/>
                </a:lnTo>
                <a:lnTo>
                  <a:pt x="124501" y="541089"/>
                </a:lnTo>
                <a:lnTo>
                  <a:pt x="149884" y="584038"/>
                </a:lnTo>
                <a:lnTo>
                  <a:pt x="176526" y="626121"/>
                </a:lnTo>
                <a:lnTo>
                  <a:pt x="204400" y="667310"/>
                </a:lnTo>
                <a:lnTo>
                  <a:pt x="233483" y="707582"/>
                </a:lnTo>
                <a:lnTo>
                  <a:pt x="263750" y="746911"/>
                </a:lnTo>
                <a:lnTo>
                  <a:pt x="295176" y="785272"/>
                </a:lnTo>
                <a:lnTo>
                  <a:pt x="327736" y="822640"/>
                </a:lnTo>
                <a:lnTo>
                  <a:pt x="361406" y="858990"/>
                </a:lnTo>
                <a:lnTo>
                  <a:pt x="396162" y="894297"/>
                </a:lnTo>
                <a:lnTo>
                  <a:pt x="431978" y="928536"/>
                </a:lnTo>
                <a:lnTo>
                  <a:pt x="468829" y="961682"/>
                </a:lnTo>
                <a:lnTo>
                  <a:pt x="506692" y="993710"/>
                </a:lnTo>
                <a:lnTo>
                  <a:pt x="545541" y="1024594"/>
                </a:lnTo>
                <a:lnTo>
                  <a:pt x="585352" y="1054311"/>
                </a:lnTo>
                <a:lnTo>
                  <a:pt x="626099" y="1082833"/>
                </a:lnTo>
                <a:lnTo>
                  <a:pt x="667759" y="1110138"/>
                </a:lnTo>
                <a:lnTo>
                  <a:pt x="710307" y="1136198"/>
                </a:lnTo>
                <a:lnTo>
                  <a:pt x="753718" y="1160991"/>
                </a:lnTo>
                <a:lnTo>
                  <a:pt x="797967" y="1184489"/>
                </a:lnTo>
                <a:lnTo>
                  <a:pt x="843030" y="1206669"/>
                </a:lnTo>
                <a:lnTo>
                  <a:pt x="888881" y="1227505"/>
                </a:lnTo>
                <a:lnTo>
                  <a:pt x="935497" y="1246973"/>
                </a:lnTo>
                <a:lnTo>
                  <a:pt x="982853" y="1265047"/>
                </a:lnTo>
                <a:lnTo>
                  <a:pt x="1261618" y="499237"/>
                </a:lnTo>
                <a:lnTo>
                  <a:pt x="1216175" y="481136"/>
                </a:lnTo>
                <a:lnTo>
                  <a:pt x="1172158" y="460475"/>
                </a:lnTo>
                <a:lnTo>
                  <a:pt x="1129657" y="437343"/>
                </a:lnTo>
                <a:lnTo>
                  <a:pt x="1088760" y="411831"/>
                </a:lnTo>
                <a:lnTo>
                  <a:pt x="1049556" y="384029"/>
                </a:lnTo>
                <a:lnTo>
                  <a:pt x="1012133" y="354028"/>
                </a:lnTo>
                <a:lnTo>
                  <a:pt x="976580" y="321918"/>
                </a:lnTo>
                <a:lnTo>
                  <a:pt x="942985" y="287791"/>
                </a:lnTo>
                <a:lnTo>
                  <a:pt x="911439" y="251736"/>
                </a:lnTo>
                <a:lnTo>
                  <a:pt x="882029" y="213844"/>
                </a:lnTo>
                <a:lnTo>
                  <a:pt x="854843" y="174206"/>
                </a:lnTo>
                <a:lnTo>
                  <a:pt x="829972" y="132912"/>
                </a:lnTo>
                <a:lnTo>
                  <a:pt x="807503" y="90052"/>
                </a:lnTo>
                <a:lnTo>
                  <a:pt x="787525" y="45718"/>
                </a:lnTo>
                <a:lnTo>
                  <a:pt x="770128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7">
            <a:extLst>
              <a:ext uri="{FF2B5EF4-FFF2-40B4-BE49-F238E27FC236}">
                <a16:creationId xmlns:a16="http://schemas.microsoft.com/office/drawing/2014/main" id="{E0349802-BED0-42ED-B70F-20E753B2536E}"/>
              </a:ext>
            </a:extLst>
          </p:cNvPr>
          <p:cNvSpPr/>
          <p:nvPr/>
        </p:nvSpPr>
        <p:spPr>
          <a:xfrm>
            <a:off x="7826527" y="3575634"/>
            <a:ext cx="859790" cy="917575"/>
          </a:xfrm>
          <a:custGeom>
            <a:avLst/>
            <a:gdLst/>
            <a:ahLst/>
            <a:cxnLst/>
            <a:rect l="l" t="t" r="r" b="b"/>
            <a:pathLst>
              <a:path w="859789" h="917575">
                <a:moveTo>
                  <a:pt x="45953" y="0"/>
                </a:moveTo>
                <a:lnTo>
                  <a:pt x="35059" y="48062"/>
                </a:lnTo>
                <a:lnTo>
                  <a:pt x="25640" y="96337"/>
                </a:lnTo>
                <a:lnTo>
                  <a:pt x="17694" y="144790"/>
                </a:lnTo>
                <a:lnTo>
                  <a:pt x="11219" y="193390"/>
                </a:lnTo>
                <a:lnTo>
                  <a:pt x="6213" y="242102"/>
                </a:lnTo>
                <a:lnTo>
                  <a:pt x="2675" y="290894"/>
                </a:lnTo>
                <a:lnTo>
                  <a:pt x="605" y="339733"/>
                </a:lnTo>
                <a:lnTo>
                  <a:pt x="0" y="388586"/>
                </a:lnTo>
                <a:lnTo>
                  <a:pt x="858" y="437420"/>
                </a:lnTo>
                <a:lnTo>
                  <a:pt x="3179" y="486201"/>
                </a:lnTo>
                <a:lnTo>
                  <a:pt x="6961" y="534898"/>
                </a:lnTo>
                <a:lnTo>
                  <a:pt x="12203" y="583476"/>
                </a:lnTo>
                <a:lnTo>
                  <a:pt x="18902" y="631904"/>
                </a:lnTo>
                <a:lnTo>
                  <a:pt x="27059" y="680147"/>
                </a:lnTo>
                <a:lnTo>
                  <a:pt x="36671" y="728173"/>
                </a:lnTo>
                <a:lnTo>
                  <a:pt x="47736" y="775949"/>
                </a:lnTo>
                <a:lnTo>
                  <a:pt x="60254" y="823443"/>
                </a:lnTo>
                <a:lnTo>
                  <a:pt x="74222" y="870620"/>
                </a:lnTo>
                <a:lnTo>
                  <a:pt x="89641" y="917448"/>
                </a:lnTo>
                <a:lnTo>
                  <a:pt x="859769" y="650875"/>
                </a:lnTo>
                <a:lnTo>
                  <a:pt x="844361" y="601239"/>
                </a:lnTo>
                <a:lnTo>
                  <a:pt x="832178" y="550904"/>
                </a:lnTo>
                <a:lnTo>
                  <a:pt x="823230" y="500027"/>
                </a:lnTo>
                <a:lnTo>
                  <a:pt x="817524" y="448764"/>
                </a:lnTo>
                <a:lnTo>
                  <a:pt x="815069" y="397272"/>
                </a:lnTo>
                <a:lnTo>
                  <a:pt x="815874" y="345708"/>
                </a:lnTo>
                <a:lnTo>
                  <a:pt x="819945" y="294228"/>
                </a:lnTo>
                <a:lnTo>
                  <a:pt x="827293" y="242990"/>
                </a:lnTo>
                <a:lnTo>
                  <a:pt x="837925" y="192150"/>
                </a:lnTo>
                <a:lnTo>
                  <a:pt x="45953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bject 18">
            <a:extLst>
              <a:ext uri="{FF2B5EF4-FFF2-40B4-BE49-F238E27FC236}">
                <a16:creationId xmlns:a16="http://schemas.microsoft.com/office/drawing/2014/main" id="{98F08820-593E-43B5-B37B-165C0E954BF4}"/>
              </a:ext>
            </a:extLst>
          </p:cNvPr>
          <p:cNvSpPr/>
          <p:nvPr/>
        </p:nvSpPr>
        <p:spPr>
          <a:xfrm>
            <a:off x="7872480" y="2329892"/>
            <a:ext cx="1584325" cy="1438275"/>
          </a:xfrm>
          <a:custGeom>
            <a:avLst/>
            <a:gdLst/>
            <a:ahLst/>
            <a:cxnLst/>
            <a:rect l="l" t="t" r="r" b="b"/>
            <a:pathLst>
              <a:path w="1584325" h="1438275">
                <a:moveTo>
                  <a:pt x="1584070" y="0"/>
                </a:moveTo>
                <a:lnTo>
                  <a:pt x="1535155" y="726"/>
                </a:lnTo>
                <a:lnTo>
                  <a:pt x="1486540" y="2894"/>
                </a:lnTo>
                <a:lnTo>
                  <a:pt x="1438248" y="6485"/>
                </a:lnTo>
                <a:lnTo>
                  <a:pt x="1390304" y="11480"/>
                </a:lnTo>
                <a:lnTo>
                  <a:pt x="1342730" y="17860"/>
                </a:lnTo>
                <a:lnTo>
                  <a:pt x="1295550" y="25609"/>
                </a:lnTo>
                <a:lnTo>
                  <a:pt x="1248788" y="34707"/>
                </a:lnTo>
                <a:lnTo>
                  <a:pt x="1202466" y="45135"/>
                </a:lnTo>
                <a:lnTo>
                  <a:pt x="1156608" y="56876"/>
                </a:lnTo>
                <a:lnTo>
                  <a:pt x="1111238" y="69910"/>
                </a:lnTo>
                <a:lnTo>
                  <a:pt x="1066379" y="84221"/>
                </a:lnTo>
                <a:lnTo>
                  <a:pt x="1022054" y="99788"/>
                </a:lnTo>
                <a:lnTo>
                  <a:pt x="978286" y="116594"/>
                </a:lnTo>
                <a:lnTo>
                  <a:pt x="935100" y="134621"/>
                </a:lnTo>
                <a:lnTo>
                  <a:pt x="892519" y="153849"/>
                </a:lnTo>
                <a:lnTo>
                  <a:pt x="850565" y="174261"/>
                </a:lnTo>
                <a:lnTo>
                  <a:pt x="809263" y="195839"/>
                </a:lnTo>
                <a:lnTo>
                  <a:pt x="768635" y="218563"/>
                </a:lnTo>
                <a:lnTo>
                  <a:pt x="728706" y="242415"/>
                </a:lnTo>
                <a:lnTo>
                  <a:pt x="689498" y="267378"/>
                </a:lnTo>
                <a:lnTo>
                  <a:pt x="651034" y="293432"/>
                </a:lnTo>
                <a:lnTo>
                  <a:pt x="613340" y="320559"/>
                </a:lnTo>
                <a:lnTo>
                  <a:pt x="576437" y="348742"/>
                </a:lnTo>
                <a:lnTo>
                  <a:pt x="540349" y="377960"/>
                </a:lnTo>
                <a:lnTo>
                  <a:pt x="505099" y="408197"/>
                </a:lnTo>
                <a:lnTo>
                  <a:pt x="470712" y="439433"/>
                </a:lnTo>
                <a:lnTo>
                  <a:pt x="437210" y="471650"/>
                </a:lnTo>
                <a:lnTo>
                  <a:pt x="404616" y="504830"/>
                </a:lnTo>
                <a:lnTo>
                  <a:pt x="372955" y="538955"/>
                </a:lnTo>
                <a:lnTo>
                  <a:pt x="342249" y="574005"/>
                </a:lnTo>
                <a:lnTo>
                  <a:pt x="312522" y="609964"/>
                </a:lnTo>
                <a:lnTo>
                  <a:pt x="283797" y="646811"/>
                </a:lnTo>
                <a:lnTo>
                  <a:pt x="256099" y="684529"/>
                </a:lnTo>
                <a:lnTo>
                  <a:pt x="229449" y="723100"/>
                </a:lnTo>
                <a:lnTo>
                  <a:pt x="203871" y="762505"/>
                </a:lnTo>
                <a:lnTo>
                  <a:pt x="179390" y="802725"/>
                </a:lnTo>
                <a:lnTo>
                  <a:pt x="156028" y="843743"/>
                </a:lnTo>
                <a:lnTo>
                  <a:pt x="133809" y="885540"/>
                </a:lnTo>
                <a:lnTo>
                  <a:pt x="112755" y="928097"/>
                </a:lnTo>
                <a:lnTo>
                  <a:pt x="92892" y="971396"/>
                </a:lnTo>
                <a:lnTo>
                  <a:pt x="74241" y="1015418"/>
                </a:lnTo>
                <a:lnTo>
                  <a:pt x="56826" y="1060146"/>
                </a:lnTo>
                <a:lnTo>
                  <a:pt x="40672" y="1105561"/>
                </a:lnTo>
                <a:lnTo>
                  <a:pt x="25800" y="1151644"/>
                </a:lnTo>
                <a:lnTo>
                  <a:pt x="12235" y="1198378"/>
                </a:lnTo>
                <a:lnTo>
                  <a:pt x="0" y="1245742"/>
                </a:lnTo>
                <a:lnTo>
                  <a:pt x="791972" y="1437893"/>
                </a:lnTo>
                <a:lnTo>
                  <a:pt x="804887" y="1390845"/>
                </a:lnTo>
                <a:lnTo>
                  <a:pt x="820413" y="1345097"/>
                </a:lnTo>
                <a:lnTo>
                  <a:pt x="838455" y="1300723"/>
                </a:lnTo>
                <a:lnTo>
                  <a:pt x="858922" y="1257797"/>
                </a:lnTo>
                <a:lnTo>
                  <a:pt x="881718" y="1216393"/>
                </a:lnTo>
                <a:lnTo>
                  <a:pt x="906752" y="1176583"/>
                </a:lnTo>
                <a:lnTo>
                  <a:pt x="933928" y="1138442"/>
                </a:lnTo>
                <a:lnTo>
                  <a:pt x="963155" y="1102043"/>
                </a:lnTo>
                <a:lnTo>
                  <a:pt x="994339" y="1067459"/>
                </a:lnTo>
                <a:lnTo>
                  <a:pt x="1027386" y="1034764"/>
                </a:lnTo>
                <a:lnTo>
                  <a:pt x="1062203" y="1004032"/>
                </a:lnTo>
                <a:lnTo>
                  <a:pt x="1098696" y="975336"/>
                </a:lnTo>
                <a:lnTo>
                  <a:pt x="1136773" y="948749"/>
                </a:lnTo>
                <a:lnTo>
                  <a:pt x="1176339" y="924346"/>
                </a:lnTo>
                <a:lnTo>
                  <a:pt x="1217302" y="902199"/>
                </a:lnTo>
                <a:lnTo>
                  <a:pt x="1259568" y="882382"/>
                </a:lnTo>
                <a:lnTo>
                  <a:pt x="1303043" y="864969"/>
                </a:lnTo>
                <a:lnTo>
                  <a:pt x="1347635" y="850033"/>
                </a:lnTo>
                <a:lnTo>
                  <a:pt x="1393250" y="837648"/>
                </a:lnTo>
                <a:lnTo>
                  <a:pt x="1439794" y="827887"/>
                </a:lnTo>
                <a:lnTo>
                  <a:pt x="1487175" y="820824"/>
                </a:lnTo>
                <a:lnTo>
                  <a:pt x="1535298" y="816532"/>
                </a:lnTo>
                <a:lnTo>
                  <a:pt x="1584070" y="815085"/>
                </a:lnTo>
                <a:lnTo>
                  <a:pt x="1584070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txBody>
          <a:bodyPr wrap="square" lIns="0" tIns="0" rIns="0" bIns="0" rtlCol="0"/>
          <a:lstStyle/>
          <a:p>
            <a:endParaRPr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00D909-2ECE-4A3F-A84A-23DAC54758C2}"/>
              </a:ext>
            </a:extLst>
          </p:cNvPr>
          <p:cNvSpPr txBox="1"/>
          <p:nvPr/>
        </p:nvSpPr>
        <p:spPr>
          <a:xfrm>
            <a:off x="9086309" y="4866628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Veeam</a:t>
            </a:r>
          </a:p>
          <a:p>
            <a:pPr algn="ctr"/>
            <a:r>
              <a:rPr lang="en-US" altLang="ko-KR" sz="1400" dirty="0"/>
              <a:t>14.2%</a:t>
            </a:r>
            <a:endParaRPr lang="ko-KR" altLang="en-US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2E80A56-2A18-4F96-A63C-FE360A76DFE5}"/>
              </a:ext>
            </a:extLst>
          </p:cNvPr>
          <p:cNvSpPr txBox="1"/>
          <p:nvPr/>
        </p:nvSpPr>
        <p:spPr>
          <a:xfrm>
            <a:off x="10095522" y="4081603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DELL</a:t>
            </a:r>
          </a:p>
          <a:p>
            <a:pPr algn="ctr"/>
            <a:r>
              <a:rPr lang="en-US" altLang="ko-KR" sz="1400" dirty="0"/>
              <a:t>17.1%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F8BBA9-8672-4237-9E0B-628F22A7BC2E}"/>
              </a:ext>
            </a:extLst>
          </p:cNvPr>
          <p:cNvSpPr txBox="1"/>
          <p:nvPr/>
        </p:nvSpPr>
        <p:spPr>
          <a:xfrm>
            <a:off x="9807473" y="2836983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Veritas</a:t>
            </a:r>
          </a:p>
          <a:p>
            <a:pPr algn="ctr"/>
            <a:r>
              <a:rPr lang="en-US" altLang="ko-KR" sz="1400" dirty="0"/>
              <a:t>22.3%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006219-78FC-44AB-9B50-29F7FCF56C9D}"/>
              </a:ext>
            </a:extLst>
          </p:cNvPr>
          <p:cNvSpPr txBox="1"/>
          <p:nvPr/>
        </p:nvSpPr>
        <p:spPr>
          <a:xfrm>
            <a:off x="8191459" y="2727881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Others</a:t>
            </a:r>
          </a:p>
          <a:p>
            <a:pPr algn="ctr"/>
            <a:r>
              <a:rPr lang="en-US" altLang="ko-KR" sz="1400" dirty="0"/>
              <a:t>22.7%</a:t>
            </a:r>
            <a:endParaRPr lang="ko-KR" alt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750AB8-795B-4B75-80F0-6F3064C22355}"/>
              </a:ext>
            </a:extLst>
          </p:cNvPr>
          <p:cNvSpPr txBox="1"/>
          <p:nvPr/>
        </p:nvSpPr>
        <p:spPr>
          <a:xfrm>
            <a:off x="7698430" y="3844181"/>
            <a:ext cx="105793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Commvault</a:t>
            </a:r>
          </a:p>
          <a:p>
            <a:pPr algn="ctr"/>
            <a:r>
              <a:rPr lang="en-US" altLang="ko-KR" sz="1400" dirty="0"/>
              <a:t>10.1%</a:t>
            </a:r>
            <a:endParaRPr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9779D9-1124-44CC-AF65-4021C1D4E972}"/>
              </a:ext>
            </a:extLst>
          </p:cNvPr>
          <p:cNvSpPr txBox="1"/>
          <p:nvPr/>
        </p:nvSpPr>
        <p:spPr>
          <a:xfrm>
            <a:off x="8028370" y="4480514"/>
            <a:ext cx="10579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IBM</a:t>
            </a:r>
          </a:p>
          <a:p>
            <a:pPr algn="ctr"/>
            <a:r>
              <a:rPr lang="en-US" altLang="ko-KR" sz="1400" dirty="0"/>
              <a:t>13.6%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085524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A361374-05F6-4A61-8A88-43ED705FD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2020</a:t>
            </a:r>
            <a:r>
              <a:rPr lang="ko-KR" altLang="en-US" dirty="0"/>
              <a:t>년 </a:t>
            </a:r>
            <a:r>
              <a:rPr lang="ko-KR" altLang="en-US" dirty="0" err="1"/>
              <a:t>가트너</a:t>
            </a:r>
            <a:r>
              <a:rPr lang="ko-KR" altLang="en-US" dirty="0"/>
              <a:t> 기준</a:t>
            </a:r>
            <a:r>
              <a:rPr lang="en-US" altLang="ko-KR" dirty="0"/>
              <a:t>, </a:t>
            </a:r>
            <a:r>
              <a:rPr lang="ko-KR" altLang="en-US" dirty="0"/>
              <a:t>백업 분야 리더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9330FFEF-7663-490F-89B3-BEC99642F61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8CEA592-FC7F-4279-A4C1-3EB15D73E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085" y="1308156"/>
            <a:ext cx="4680000" cy="5155932"/>
          </a:xfrm>
          <a:prstGeom prst="rect">
            <a:avLst/>
          </a:prstGeom>
        </p:spPr>
      </p:pic>
      <p:sp>
        <p:nvSpPr>
          <p:cNvPr id="10" name="타원 9">
            <a:extLst>
              <a:ext uri="{FF2B5EF4-FFF2-40B4-BE49-F238E27FC236}">
                <a16:creationId xmlns:a16="http://schemas.microsoft.com/office/drawing/2014/main" id="{C3076DDA-3CD8-4795-8C4D-612DE27B3523}"/>
              </a:ext>
            </a:extLst>
          </p:cNvPr>
          <p:cNvSpPr/>
          <p:nvPr/>
        </p:nvSpPr>
        <p:spPr>
          <a:xfrm>
            <a:off x="3302000" y="2550160"/>
            <a:ext cx="650240" cy="48768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1E19FD3-E11C-49AD-AAF8-4419A2EC05B1}"/>
              </a:ext>
            </a:extLst>
          </p:cNvPr>
          <p:cNvSpPr/>
          <p:nvPr/>
        </p:nvSpPr>
        <p:spPr>
          <a:xfrm>
            <a:off x="5907405" y="5032990"/>
            <a:ext cx="51974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>
                <a:hlinkClick r:id="rId3"/>
              </a:rPr>
              <a:t>https://www.veeam.com/2020-gartner-magic-quadrant.html</a:t>
            </a:r>
            <a:endParaRPr lang="ko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2C61F45-2676-440D-80C3-69620EF8421E}"/>
              </a:ext>
            </a:extLst>
          </p:cNvPr>
          <p:cNvSpPr txBox="1"/>
          <p:nvPr/>
        </p:nvSpPr>
        <p:spPr>
          <a:xfrm>
            <a:off x="5907405" y="1859280"/>
            <a:ext cx="5614035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2020 Gartner</a:t>
            </a:r>
          </a:p>
          <a:p>
            <a:r>
              <a:rPr lang="en-US" altLang="ko-KR" sz="4000" b="1" dirty="0">
                <a:latin typeface="Arial" panose="020B0604020202020204" pitchFamily="34" charset="0"/>
                <a:cs typeface="Arial" panose="020B0604020202020204" pitchFamily="34" charset="0"/>
              </a:rPr>
              <a:t>Magic Quadrant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Data Center Backup and Recovery Solutions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Veeam named a </a:t>
            </a:r>
            <a:r>
              <a:rPr lang="en-US" altLang="ko-KR" sz="32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Leader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for the 4</a:t>
            </a:r>
            <a:r>
              <a:rPr lang="en-US" altLang="ko-KR" sz="2200" baseline="30000" dirty="0">
                <a:latin typeface="Arial" panose="020B0604020202020204" pitchFamily="34" charset="0"/>
                <a:cs typeface="Arial" panose="020B0604020202020204" pitchFamily="34" charset="0"/>
              </a:rPr>
              <a:t>rd</a:t>
            </a:r>
            <a:r>
              <a:rPr lang="en-US" altLang="ko-KR" sz="2200" dirty="0">
                <a:latin typeface="Arial" panose="020B0604020202020204" pitchFamily="34" charset="0"/>
                <a:cs typeface="Arial" panose="020B0604020202020204" pitchFamily="34" charset="0"/>
              </a:rPr>
              <a:t> time</a:t>
            </a:r>
            <a:endParaRPr lang="ko-KR" alt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82088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634C55D1-4AD7-40A8-8BB6-92521782B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소프트웨어 경쟁 우위 </a:t>
            </a:r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004A0DE2-0EEC-4695-8BE6-438AC4C928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C896E6E0-7C2B-4156-84DA-9B3662B62427}"/>
              </a:ext>
            </a:extLst>
          </p:cNvPr>
          <p:cNvSpPr txBox="1">
            <a:spLocks/>
          </p:cNvSpPr>
          <p:nvPr/>
        </p:nvSpPr>
        <p:spPr>
          <a:xfrm>
            <a:off x="931840" y="1354426"/>
            <a:ext cx="10328320" cy="4294534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ko-KR" altLang="en-US" sz="1800" dirty="0" err="1"/>
              <a:t>가트너</a:t>
            </a:r>
            <a:r>
              <a:rPr lang="ko-KR" altLang="en-US" sz="1800" dirty="0"/>
              <a:t> 선정 백업분야 </a:t>
            </a:r>
            <a:r>
              <a:rPr lang="en-US" altLang="ko-KR" sz="1800" dirty="0"/>
              <a:t>4</a:t>
            </a:r>
            <a:r>
              <a:rPr lang="ko-KR" altLang="en-US" sz="1800" dirty="0" err="1"/>
              <a:t>년연속</a:t>
            </a:r>
            <a:r>
              <a:rPr lang="ko-KR" altLang="en-US" sz="1800" dirty="0"/>
              <a:t> 리더 기업 </a:t>
            </a:r>
            <a:r>
              <a:rPr lang="en-US" altLang="ko-KR" sz="1800" dirty="0"/>
              <a:t>[</a:t>
            </a:r>
            <a:r>
              <a:rPr lang="ko-KR" altLang="en-US" sz="1800" dirty="0"/>
              <a:t>글로벌 </a:t>
            </a:r>
            <a:r>
              <a:rPr lang="en-US" altLang="ko-KR" sz="1800" dirty="0"/>
              <a:t>3</a:t>
            </a:r>
            <a:r>
              <a:rPr lang="ko-KR" altLang="en-US" sz="1800" dirty="0"/>
              <a:t>위 기업</a:t>
            </a:r>
            <a:r>
              <a:rPr lang="en-US" altLang="ko-KR" sz="1800" dirty="0"/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1800" dirty="0"/>
              <a:t>OS</a:t>
            </a:r>
            <a:r>
              <a:rPr lang="ko-KR" altLang="en-US" sz="1800" dirty="0"/>
              <a:t>와 </a:t>
            </a:r>
            <a:r>
              <a:rPr lang="en-US" altLang="ko-KR" sz="1800" dirty="0"/>
              <a:t>DB </a:t>
            </a:r>
            <a:r>
              <a:rPr lang="ko-KR" altLang="en-US" sz="1800" dirty="0"/>
              <a:t>백업을 하나의 통합 솔루션으로 해결</a:t>
            </a:r>
            <a:r>
              <a:rPr lang="en-US" altLang="ko-KR" sz="1800" dirty="0"/>
              <a:t> / </a:t>
            </a:r>
            <a:r>
              <a:rPr lang="ko-KR" altLang="en-US" sz="1800" dirty="0"/>
              <a:t>경쟁사는 </a:t>
            </a:r>
            <a:r>
              <a:rPr lang="en-US" altLang="ko-KR" sz="1800" dirty="0"/>
              <a:t>OS</a:t>
            </a:r>
            <a:r>
              <a:rPr lang="ko-KR" altLang="en-US" sz="1800" dirty="0"/>
              <a:t>와 </a:t>
            </a:r>
            <a:r>
              <a:rPr lang="en-US" altLang="ko-KR" sz="1800" dirty="0"/>
              <a:t>DB</a:t>
            </a:r>
            <a:r>
              <a:rPr lang="ko-KR" altLang="en-US" sz="1800" dirty="0"/>
              <a:t>별 분리된 개별 솔루션 필요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ko-KR" altLang="en-US" sz="1800" dirty="0"/>
              <a:t>경쟁력 있는 가격구조</a:t>
            </a:r>
            <a:endParaRPr lang="en-US" altLang="ko-KR" sz="1800" dirty="0"/>
          </a:p>
          <a:p>
            <a:pPr>
              <a:lnSpc>
                <a:spcPct val="150000"/>
              </a:lnSpc>
            </a:pPr>
            <a:r>
              <a:rPr lang="en-US" altLang="ko-KR" sz="1800" dirty="0"/>
              <a:t>OS</a:t>
            </a:r>
            <a:r>
              <a:rPr lang="ko-KR" altLang="en-US" sz="1800" dirty="0"/>
              <a:t> 백업 </a:t>
            </a:r>
            <a:r>
              <a:rPr lang="en-US" altLang="ko-KR" sz="1800" dirty="0"/>
              <a:t>+ (DB</a:t>
            </a:r>
            <a:r>
              <a:rPr lang="ko-KR" altLang="en-US" sz="1800" dirty="0"/>
              <a:t>백업</a:t>
            </a:r>
            <a:r>
              <a:rPr lang="en-US" altLang="ko-KR" sz="1800" dirty="0"/>
              <a:t> / FILE</a:t>
            </a:r>
            <a:r>
              <a:rPr lang="ko-KR" altLang="en-US" sz="1800" dirty="0"/>
              <a:t>백업</a:t>
            </a:r>
            <a:r>
              <a:rPr lang="en-US" altLang="ko-KR" sz="1800" dirty="0"/>
              <a:t> / </a:t>
            </a:r>
            <a:r>
              <a:rPr lang="ko-KR" altLang="en-US" sz="1800" dirty="0"/>
              <a:t>가상화 </a:t>
            </a:r>
            <a:r>
              <a:rPr lang="en-US" altLang="ko-KR" sz="1800" dirty="0"/>
              <a:t>/ </a:t>
            </a:r>
            <a:r>
              <a:rPr lang="ko-KR" altLang="en-US" sz="1800" dirty="0"/>
              <a:t>클라우드</a:t>
            </a:r>
            <a:r>
              <a:rPr lang="en-US" altLang="ko-KR" sz="1800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800" dirty="0"/>
              <a:t>중앙관리 </a:t>
            </a:r>
            <a:r>
              <a:rPr lang="en-US" altLang="ko-KR" sz="1800" dirty="0"/>
              <a:t>: </a:t>
            </a:r>
            <a:r>
              <a:rPr lang="ko-KR" altLang="en-US" sz="1800" dirty="0"/>
              <a:t>관리자환경에서 네트워크로 연결된 백업 클라이언트   원격구성 및 제어</a:t>
            </a:r>
            <a:endParaRPr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2246169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제목 32">
            <a:extLst>
              <a:ext uri="{FF2B5EF4-FFF2-40B4-BE49-F238E27FC236}">
                <a16:creationId xmlns:a16="http://schemas.microsoft.com/office/drawing/2014/main" id="{70C42430-E1E0-4168-B35C-D4FE344C4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서버</a:t>
            </a:r>
            <a:r>
              <a:rPr lang="en-US" altLang="ko-KR" dirty="0"/>
              <a:t>, PC OS </a:t>
            </a:r>
            <a:r>
              <a:rPr lang="ko-KR" altLang="en-US" dirty="0"/>
              <a:t>백업 특장점</a:t>
            </a:r>
          </a:p>
        </p:txBody>
      </p:sp>
      <p:sp>
        <p:nvSpPr>
          <p:cNvPr id="34" name="텍스트 개체 틀 33">
            <a:extLst>
              <a:ext uri="{FF2B5EF4-FFF2-40B4-BE49-F238E27FC236}">
                <a16:creationId xmlns:a16="http://schemas.microsoft.com/office/drawing/2014/main" id="{C5524D09-F8AD-4D96-80A0-7D3E28C99D8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CBE446-3CA3-4F7D-8022-F7789004ABB1}"/>
              </a:ext>
            </a:extLst>
          </p:cNvPr>
          <p:cNvSpPr txBox="1"/>
          <p:nvPr/>
        </p:nvSpPr>
        <p:spPr>
          <a:xfrm>
            <a:off x="7734766" y="2686829"/>
            <a:ext cx="4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중복제거</a:t>
            </a:r>
            <a:r>
              <a:rPr lang="en-US" altLang="ko-KR" sz="1400" dirty="0"/>
              <a:t>, </a:t>
            </a:r>
            <a:r>
              <a:rPr lang="ko-KR" altLang="en-US" sz="1400" dirty="0"/>
              <a:t>압축</a:t>
            </a:r>
            <a:r>
              <a:rPr lang="en-US" altLang="ko-KR" sz="1400" dirty="0"/>
              <a:t>, </a:t>
            </a:r>
            <a:r>
              <a:rPr lang="ko-KR" altLang="en-US" sz="1400" dirty="0"/>
              <a:t>암호화 지원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F2E0E0-B073-4C2E-A03F-3E37435729BB}"/>
              </a:ext>
            </a:extLst>
          </p:cNvPr>
          <p:cNvSpPr txBox="1"/>
          <p:nvPr/>
        </p:nvSpPr>
        <p:spPr>
          <a:xfrm>
            <a:off x="7734766" y="3255924"/>
            <a:ext cx="4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OS</a:t>
            </a:r>
            <a:r>
              <a:rPr lang="ko-KR" altLang="en-US" sz="1400" dirty="0"/>
              <a:t>와 </a:t>
            </a:r>
            <a:r>
              <a:rPr lang="en-US" altLang="ko-KR" sz="1400" dirty="0"/>
              <a:t>DB </a:t>
            </a:r>
            <a:r>
              <a:rPr lang="ko-KR" altLang="en-US" sz="1400" dirty="0"/>
              <a:t>백업을 한번에 해결</a:t>
            </a:r>
            <a:r>
              <a:rPr lang="en-US" altLang="ko-KR" sz="1400" dirty="0"/>
              <a:t>!</a:t>
            </a:r>
            <a:endParaRPr lang="ko-KR" alt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86A1B-663A-4FC5-924F-21963E86BD11}"/>
              </a:ext>
            </a:extLst>
          </p:cNvPr>
          <p:cNvSpPr txBox="1"/>
          <p:nvPr/>
        </p:nvSpPr>
        <p:spPr>
          <a:xfrm>
            <a:off x="7734767" y="3825019"/>
            <a:ext cx="4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장애시</a:t>
            </a:r>
            <a:r>
              <a:rPr lang="ko-KR" altLang="en-US" sz="1400" dirty="0"/>
              <a:t> 고민없이 일단 백업본으로 즉시 서비스</a:t>
            </a:r>
            <a:r>
              <a:rPr lang="en-US" altLang="ko-KR" sz="1400" dirty="0"/>
              <a:t>! </a:t>
            </a:r>
            <a:endParaRPr lang="ko-KR" alt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30298A-1662-4A1A-AD93-BD735B56D353}"/>
              </a:ext>
            </a:extLst>
          </p:cNvPr>
          <p:cNvSpPr txBox="1"/>
          <p:nvPr/>
        </p:nvSpPr>
        <p:spPr>
          <a:xfrm>
            <a:off x="7734766" y="4394113"/>
            <a:ext cx="4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서버 대수로 </a:t>
            </a:r>
            <a:r>
              <a:rPr lang="ko-KR" altLang="en-US" sz="1400" dirty="0" err="1"/>
              <a:t>라이선싱</a:t>
            </a:r>
            <a:r>
              <a:rPr lang="en-US" altLang="ko-KR" sz="1400" dirty="0"/>
              <a:t>. </a:t>
            </a:r>
            <a:r>
              <a:rPr lang="ko-KR" altLang="en-US" sz="1400" dirty="0"/>
              <a:t>백업 사이즈와 무관</a:t>
            </a:r>
          </a:p>
        </p:txBody>
      </p:sp>
      <p:pic>
        <p:nvPicPr>
          <p:cNvPr id="10" name="그래픽 9" descr="방향">
            <a:extLst>
              <a:ext uri="{FF2B5EF4-FFF2-40B4-BE49-F238E27FC236}">
                <a16:creationId xmlns:a16="http://schemas.microsoft.com/office/drawing/2014/main" id="{0574BD35-FD3A-4874-B3B7-A418A437B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83" y="2686829"/>
            <a:ext cx="360000" cy="360000"/>
          </a:xfrm>
          <a:prstGeom prst="rect">
            <a:avLst/>
          </a:prstGeom>
        </p:spPr>
      </p:pic>
      <p:pic>
        <p:nvPicPr>
          <p:cNvPr id="11" name="그래픽 10" descr="방향">
            <a:extLst>
              <a:ext uri="{FF2B5EF4-FFF2-40B4-BE49-F238E27FC236}">
                <a16:creationId xmlns:a16="http://schemas.microsoft.com/office/drawing/2014/main" id="{F56EB18A-04E7-43A7-90FA-4D408668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83" y="3263391"/>
            <a:ext cx="360000" cy="360000"/>
          </a:xfrm>
          <a:prstGeom prst="rect">
            <a:avLst/>
          </a:prstGeom>
        </p:spPr>
      </p:pic>
      <p:pic>
        <p:nvPicPr>
          <p:cNvPr id="12" name="그래픽 11" descr="방향">
            <a:extLst>
              <a:ext uri="{FF2B5EF4-FFF2-40B4-BE49-F238E27FC236}">
                <a16:creationId xmlns:a16="http://schemas.microsoft.com/office/drawing/2014/main" id="{30D43570-984A-4D7E-9C1A-5DE0E44620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83" y="4394113"/>
            <a:ext cx="360000" cy="360000"/>
          </a:xfrm>
          <a:prstGeom prst="rect">
            <a:avLst/>
          </a:prstGeom>
        </p:spPr>
      </p:pic>
      <p:pic>
        <p:nvPicPr>
          <p:cNvPr id="13" name="그래픽 12" descr="방향">
            <a:extLst>
              <a:ext uri="{FF2B5EF4-FFF2-40B4-BE49-F238E27FC236}">
                <a16:creationId xmlns:a16="http://schemas.microsoft.com/office/drawing/2014/main" id="{27B0FABE-58C5-4546-892F-0AF299D8F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83" y="3825019"/>
            <a:ext cx="360000" cy="360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D5178A0-9B1A-42FB-9277-CDF0EA27DF9C}"/>
              </a:ext>
            </a:extLst>
          </p:cNvPr>
          <p:cNvSpPr txBox="1"/>
          <p:nvPr/>
        </p:nvSpPr>
        <p:spPr>
          <a:xfrm>
            <a:off x="7734766" y="4883894"/>
            <a:ext cx="4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VMware, Nutanix AHV, AWS, Azure </a:t>
            </a:r>
            <a:r>
              <a:rPr lang="ko-KR" altLang="en-US" sz="1400" dirty="0"/>
              <a:t>환경 지원</a:t>
            </a:r>
          </a:p>
        </p:txBody>
      </p:sp>
      <p:pic>
        <p:nvPicPr>
          <p:cNvPr id="15" name="그래픽 14" descr="방향">
            <a:extLst>
              <a:ext uri="{FF2B5EF4-FFF2-40B4-BE49-F238E27FC236}">
                <a16:creationId xmlns:a16="http://schemas.microsoft.com/office/drawing/2014/main" id="{F7B44C88-D833-4E35-BA0C-F0B16A67F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83" y="4873171"/>
            <a:ext cx="360000" cy="36000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6732EDF5-A03F-472D-8B9D-0B67EBCB0627}"/>
              </a:ext>
            </a:extLst>
          </p:cNvPr>
          <p:cNvSpPr/>
          <p:nvPr/>
        </p:nvSpPr>
        <p:spPr>
          <a:xfrm>
            <a:off x="177301" y="1798413"/>
            <a:ext cx="6856720" cy="420554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54000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28" name="표 4">
            <a:extLst>
              <a:ext uri="{FF2B5EF4-FFF2-40B4-BE49-F238E27FC236}">
                <a16:creationId xmlns:a16="http://schemas.microsoft.com/office/drawing/2014/main" id="{D4B2D9B3-1D1D-4A25-B90E-DE6CB2DCF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4205344"/>
              </p:ext>
            </p:extLst>
          </p:nvPr>
        </p:nvGraphicFramePr>
        <p:xfrm>
          <a:off x="534846" y="2254632"/>
          <a:ext cx="6228080" cy="366689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04178">
                  <a:extLst>
                    <a:ext uri="{9D8B030D-6E8A-4147-A177-3AD203B41FA5}">
                      <a16:colId xmlns:a16="http://schemas.microsoft.com/office/drawing/2014/main" val="605165086"/>
                    </a:ext>
                  </a:extLst>
                </a:gridCol>
                <a:gridCol w="1104075">
                  <a:extLst>
                    <a:ext uri="{9D8B030D-6E8A-4147-A177-3AD203B41FA5}">
                      <a16:colId xmlns:a16="http://schemas.microsoft.com/office/drawing/2014/main" val="780302229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3792469735"/>
                    </a:ext>
                  </a:extLst>
                </a:gridCol>
                <a:gridCol w="2922597">
                  <a:extLst>
                    <a:ext uri="{9D8B030D-6E8A-4147-A177-3AD203B41FA5}">
                      <a16:colId xmlns:a16="http://schemas.microsoft.com/office/drawing/2014/main" val="1507134524"/>
                    </a:ext>
                  </a:extLst>
                </a:gridCol>
              </a:tblGrid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기능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Workstation</a:t>
                      </a:r>
                    </a:p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Edition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bg1"/>
                          </a:solidFill>
                        </a:rPr>
                        <a:t>Server Edition</a:t>
                      </a:r>
                      <a:endParaRPr lang="ko-KR" altLang="en-US" sz="1000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상세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B33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5074619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윈도우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리눅스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데스크톱과 서버 </a:t>
                      </a:r>
                      <a:r>
                        <a:rPr lang="en-US" altLang="ko-KR" sz="1200" dirty="0"/>
                        <a:t>OS</a:t>
                      </a:r>
                      <a:r>
                        <a:rPr lang="ko-KR" altLang="en-US" sz="1200" dirty="0"/>
                        <a:t> 백업 모두 지원</a:t>
                      </a:r>
                    </a:p>
                  </a:txBody>
                  <a:tcPr anchor="ctr">
                    <a:lnT>
                      <a:noFill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2716273"/>
                  </a:ext>
                </a:extLst>
              </a:tr>
              <a:tr h="385589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중앙관리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관리자 화면에서 네트워크로 연결된 백업 클라이언트 원격 구성 및 제어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577591"/>
                  </a:ext>
                </a:extLst>
              </a:tr>
              <a:tr h="33417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인스턴트 리커버리</a:t>
                      </a:r>
                      <a:endParaRPr lang="en-US" altLang="ko-KR" sz="1200" dirty="0"/>
                    </a:p>
                    <a:p>
                      <a:pPr algn="ctr" latinLnBrk="0"/>
                      <a:r>
                        <a:rPr lang="en-US" altLang="ko-KR" sz="800" dirty="0"/>
                        <a:t>Instant Recovery</a:t>
                      </a:r>
                      <a:endParaRPr lang="ko-KR" altLang="en-US" sz="8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 err="1"/>
                        <a:t>장애시</a:t>
                      </a:r>
                      <a:r>
                        <a:rPr lang="ko-KR" altLang="en-US" sz="1200" dirty="0"/>
                        <a:t> 백업본으로 즉시 서비스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516159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OS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윈도우 </a:t>
                      </a:r>
                      <a:r>
                        <a:rPr lang="en-US" altLang="ko-KR" sz="1200" dirty="0"/>
                        <a:t>C:\, D:\ </a:t>
                      </a:r>
                      <a:r>
                        <a:rPr lang="ko-KR" altLang="en-US" sz="1200" dirty="0"/>
                        <a:t>와 리눅스 루트</a:t>
                      </a:r>
                      <a:r>
                        <a:rPr lang="en-US" altLang="ko-KR" sz="1200" dirty="0"/>
                        <a:t>(/)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9478056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File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원하는 폴더만 선택 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768298"/>
                  </a:ext>
                </a:extLst>
              </a:tr>
              <a:tr h="33417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DB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000" dirty="0"/>
                        <a:t>Oracle, MS Exchange, MS SQL, SAP Hana, MySQL, MariaDB, PostgreSQL, </a:t>
                      </a:r>
                      <a:r>
                        <a:rPr lang="en-US" altLang="ko-KR" sz="1000" dirty="0" err="1"/>
                        <a:t>Tibero</a:t>
                      </a:r>
                      <a:endParaRPr lang="ko-KR" altLang="en-US" sz="1000" dirty="0"/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310964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백업 스케줄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en-US" altLang="ko-KR" sz="1200" dirty="0"/>
                        <a:t>Workstation</a:t>
                      </a:r>
                      <a:r>
                        <a:rPr lang="ko-KR" altLang="en-US" sz="1200" dirty="0"/>
                        <a:t>은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일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회 백업 스케줄만 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524403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초고속 </a:t>
                      </a:r>
                      <a:r>
                        <a:rPr lang="en-US" altLang="ko-KR" sz="1200" dirty="0"/>
                        <a:t>NAS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dirty="0"/>
                        <a:t>-</a:t>
                      </a:r>
                      <a:endParaRPr lang="ko-KR" altLang="en-US" sz="1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경쟁사보다 </a:t>
                      </a:r>
                      <a:r>
                        <a:rPr lang="en-US" altLang="ko-KR" sz="1200" dirty="0"/>
                        <a:t>2-20</a:t>
                      </a:r>
                      <a:r>
                        <a:rPr lang="ko-KR" altLang="en-US" sz="1200" dirty="0"/>
                        <a:t>배 더 빠른 성능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176493"/>
                  </a:ext>
                </a:extLst>
              </a:tr>
              <a:tr h="312755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중복제거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압축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/>
                        <a:t>지원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0"/>
                      <a:r>
                        <a:rPr lang="ko-KR" altLang="en-US" sz="1200" dirty="0"/>
                        <a:t>백업 저장공간 절약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38720226"/>
                  </a:ext>
                </a:extLst>
              </a:tr>
            </a:tbl>
          </a:graphicData>
        </a:graphic>
      </p:graphicFrame>
      <p:pic>
        <p:nvPicPr>
          <p:cNvPr id="29" name="그림 28">
            <a:extLst>
              <a:ext uri="{FF2B5EF4-FFF2-40B4-BE49-F238E27FC236}">
                <a16:creationId xmlns:a16="http://schemas.microsoft.com/office/drawing/2014/main" id="{92A2F15F-CEBE-459B-B71A-B0F3A4FFB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326" y="4449047"/>
            <a:ext cx="540000" cy="393644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D478914C-F1ED-4C7B-9D5B-E4D597ED08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862" y="1419932"/>
            <a:ext cx="432000" cy="623258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5EF2A7DF-01D8-447C-9790-09647615B1DB}"/>
              </a:ext>
            </a:extLst>
          </p:cNvPr>
          <p:cNvSpPr/>
          <p:nvPr/>
        </p:nvSpPr>
        <p:spPr>
          <a:xfrm>
            <a:off x="1607049" y="1481532"/>
            <a:ext cx="3998504" cy="561658"/>
          </a:xfrm>
          <a:prstGeom prst="rect">
            <a:avLst/>
          </a:prstGeom>
          <a:solidFill>
            <a:srgbClr val="00B336"/>
          </a:solidFill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서버</a:t>
            </a:r>
            <a:r>
              <a:rPr lang="en-US" altLang="ko-KR" b="1" dirty="0">
                <a:solidFill>
                  <a:schemeClr val="bg1"/>
                </a:solidFill>
              </a:rPr>
              <a:t>, PC OS </a:t>
            </a:r>
            <a:r>
              <a:rPr lang="ko-KR" altLang="en-US" b="1" dirty="0">
                <a:solidFill>
                  <a:schemeClr val="bg1"/>
                </a:solidFill>
              </a:rPr>
              <a:t>백업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43289E6-EC58-4510-A3C4-952191DC16CE}"/>
              </a:ext>
            </a:extLst>
          </p:cNvPr>
          <p:cNvSpPr txBox="1"/>
          <p:nvPr/>
        </p:nvSpPr>
        <p:spPr>
          <a:xfrm>
            <a:off x="7734766" y="2128458"/>
            <a:ext cx="41811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작은 대량 파일에 강한 초고속 이미지 백업</a:t>
            </a:r>
          </a:p>
        </p:txBody>
      </p:sp>
      <p:pic>
        <p:nvPicPr>
          <p:cNvPr id="36" name="그래픽 35" descr="방향">
            <a:extLst>
              <a:ext uri="{FF2B5EF4-FFF2-40B4-BE49-F238E27FC236}">
                <a16:creationId xmlns:a16="http://schemas.microsoft.com/office/drawing/2014/main" id="{1F2C6753-EBB5-41DC-BE13-D05B30C95B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7583" y="2117735"/>
            <a:ext cx="360000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701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50BA-4F8D-4A19-9864-FBEDFAB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중앙관리와 모니터링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815BF-F86B-4AA5-A5D3-CD560DE60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3585A-EA32-4E47-ABA5-B333BB39F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직관적 </a:t>
            </a:r>
            <a:r>
              <a:rPr lang="en-US" altLang="ko-KR" dirty="0"/>
              <a:t>GUI </a:t>
            </a:r>
            <a:r>
              <a:rPr lang="ko-KR" altLang="en-US" dirty="0"/>
              <a:t>유저 인터페이스를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F5143B-43F4-4314-86D0-D001C66D40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백업 작업 제어</a:t>
            </a:r>
            <a:endParaRPr lang="en-US" altLang="ko-KR" dirty="0"/>
          </a:p>
          <a:p>
            <a:r>
              <a:rPr lang="ko-KR" altLang="en-US" dirty="0"/>
              <a:t>네트워크 대역폭 제어</a:t>
            </a:r>
            <a:endParaRPr lang="en-US" altLang="ko-KR" dirty="0"/>
          </a:p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리포팅</a:t>
            </a:r>
            <a:endParaRPr lang="en-US" altLang="ko-KR" dirty="0"/>
          </a:p>
          <a:p>
            <a:r>
              <a:rPr lang="ko-KR" altLang="en-US" dirty="0"/>
              <a:t>원격 배포 설치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DB </a:t>
            </a:r>
            <a:r>
              <a:rPr lang="ko-KR" altLang="en-US" dirty="0"/>
              <a:t>단위 백업 및 복구</a:t>
            </a:r>
            <a:endParaRPr lang="en-US" altLang="ko-KR" dirty="0"/>
          </a:p>
          <a:p>
            <a:r>
              <a:rPr lang="ko-KR" altLang="en-US" dirty="0"/>
              <a:t>예외설정 허용</a:t>
            </a:r>
          </a:p>
        </p:txBody>
      </p:sp>
      <p:pic>
        <p:nvPicPr>
          <p:cNvPr id="1026" name="Picture 2" descr="Click to zoom in">
            <a:extLst>
              <a:ext uri="{FF2B5EF4-FFF2-40B4-BE49-F238E27FC236}">
                <a16:creationId xmlns:a16="http://schemas.microsoft.com/office/drawing/2014/main" id="{40A21B59-E52A-49EB-91D3-4512F64721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00" y="1620000"/>
            <a:ext cx="7200000" cy="450391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Viewing Veeam Agent Backup Job Statistics">
            <a:extLst>
              <a:ext uri="{FF2B5EF4-FFF2-40B4-BE49-F238E27FC236}">
                <a16:creationId xmlns:a16="http://schemas.microsoft.com/office/drawing/2014/main" id="{52DCCDF8-9E03-4D07-A152-04930DC0A6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13" b="18998"/>
          <a:stretch/>
        </p:blipFill>
        <p:spPr bwMode="auto">
          <a:xfrm>
            <a:off x="3096000" y="3572154"/>
            <a:ext cx="5040000" cy="2847650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90081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A550BA-4F8D-4A19-9864-FBEDFAB8D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중앙관리와 모니터링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2815BF-F86B-4AA5-A5D3-CD560DE60E8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83585A-EA32-4E47-ABA5-B333BB39F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직관적 </a:t>
            </a:r>
            <a:r>
              <a:rPr lang="en-US" altLang="ko-KR" dirty="0"/>
              <a:t>GUI </a:t>
            </a:r>
            <a:r>
              <a:rPr lang="ko-KR" altLang="en-US" dirty="0"/>
              <a:t>유저 인터페이스를 제공합니다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2EF5143B-43F4-4314-86D0-D001C66D406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백업 작업 제어</a:t>
            </a:r>
            <a:endParaRPr lang="en-US" altLang="ko-KR" dirty="0"/>
          </a:p>
          <a:p>
            <a:r>
              <a:rPr lang="ko-KR" altLang="en-US" dirty="0"/>
              <a:t>네트워크 대역폭 제어</a:t>
            </a:r>
            <a:endParaRPr lang="en-US" altLang="ko-KR" dirty="0"/>
          </a:p>
          <a:p>
            <a:r>
              <a:rPr lang="ko-KR" altLang="en-US" dirty="0"/>
              <a:t>통계</a:t>
            </a:r>
            <a:r>
              <a:rPr lang="en-US" altLang="ko-KR" dirty="0"/>
              <a:t>, </a:t>
            </a:r>
            <a:r>
              <a:rPr lang="ko-KR" altLang="en-US" dirty="0"/>
              <a:t>리포팅</a:t>
            </a:r>
            <a:endParaRPr lang="en-US" altLang="ko-KR" dirty="0"/>
          </a:p>
          <a:p>
            <a:r>
              <a:rPr lang="ko-KR" altLang="en-US" dirty="0"/>
              <a:t>원격 배포 설치</a:t>
            </a:r>
            <a:r>
              <a:rPr lang="en-US" altLang="ko-KR" dirty="0"/>
              <a:t>, </a:t>
            </a:r>
            <a:r>
              <a:rPr lang="ko-KR" altLang="en-US" dirty="0"/>
              <a:t>구성</a:t>
            </a:r>
            <a:endParaRPr lang="en-US" altLang="ko-KR" dirty="0"/>
          </a:p>
          <a:p>
            <a:r>
              <a:rPr lang="ko-KR" altLang="en-US" dirty="0"/>
              <a:t>폴더</a:t>
            </a:r>
            <a:r>
              <a:rPr lang="en-US" altLang="ko-KR" dirty="0"/>
              <a:t>, </a:t>
            </a:r>
            <a:r>
              <a:rPr lang="ko-KR" altLang="en-US" dirty="0"/>
              <a:t>디스크</a:t>
            </a:r>
            <a:r>
              <a:rPr lang="en-US" altLang="ko-KR" dirty="0"/>
              <a:t>, DB </a:t>
            </a:r>
            <a:r>
              <a:rPr lang="ko-KR" altLang="en-US" dirty="0"/>
              <a:t>단위 백업 및 복구</a:t>
            </a:r>
            <a:endParaRPr lang="en-US" altLang="ko-KR" dirty="0"/>
          </a:p>
          <a:p>
            <a:r>
              <a:rPr lang="ko-KR" altLang="en-US" dirty="0"/>
              <a:t>예외설정 허용</a:t>
            </a:r>
          </a:p>
        </p:txBody>
      </p:sp>
      <p:pic>
        <p:nvPicPr>
          <p:cNvPr id="3076" name="Picture 4" descr="Selecting Folders to Back Up">
            <a:extLst>
              <a:ext uri="{FF2B5EF4-FFF2-40B4-BE49-F238E27FC236}">
                <a16:creationId xmlns:a16="http://schemas.microsoft.com/office/drawing/2014/main" id="{FBEE189B-1213-4870-A5F5-081355FB62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840" y="1411953"/>
            <a:ext cx="7200000" cy="51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2068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lick to zoom in">
            <a:extLst>
              <a:ext uri="{FF2B5EF4-FFF2-40B4-BE49-F238E27FC236}">
                <a16:creationId xmlns:a16="http://schemas.microsoft.com/office/drawing/2014/main" id="{EAF1F180-57A1-495E-8422-688D54D554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077"/>
          <a:stretch/>
        </p:blipFill>
        <p:spPr bwMode="auto">
          <a:xfrm>
            <a:off x="215899" y="1620000"/>
            <a:ext cx="7560000" cy="3700424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E794CCF-77E8-4CE4-BEED-2403FF41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리포팅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357C7-767D-4C15-9B53-7959665DFBA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C73486-487E-4A64-A862-72B45910CC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백업 작업에 대한 다양한 통계 정보를 </a:t>
            </a:r>
            <a:r>
              <a:rPr lang="ko-KR" altLang="en-US" dirty="0" err="1"/>
              <a:t>취합할수</a:t>
            </a:r>
            <a:r>
              <a:rPr lang="ko-KR" altLang="en-US" dirty="0"/>
              <a:t> 있습니다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55E9F-57F1-45AB-A1A5-22944DCCDC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ko-KR" altLang="en-US" dirty="0"/>
              <a:t>이메일 리포팅 지원</a:t>
            </a:r>
            <a:endParaRPr lang="en-US" altLang="ko-KR" dirty="0"/>
          </a:p>
          <a:p>
            <a:r>
              <a:rPr lang="ko-KR" altLang="en-US" dirty="0"/>
              <a:t>백업</a:t>
            </a:r>
            <a:r>
              <a:rPr lang="en-US" altLang="ko-KR" dirty="0"/>
              <a:t>, </a:t>
            </a:r>
            <a:r>
              <a:rPr lang="ko-KR" altLang="en-US" dirty="0"/>
              <a:t>정책</a:t>
            </a:r>
            <a:r>
              <a:rPr lang="en-US" altLang="ko-KR" dirty="0"/>
              <a:t>, </a:t>
            </a:r>
            <a:r>
              <a:rPr lang="ko-KR" altLang="en-US" dirty="0"/>
              <a:t>작업결과에 대한 상세한 리포팅</a:t>
            </a:r>
          </a:p>
        </p:txBody>
      </p:sp>
      <p:pic>
        <p:nvPicPr>
          <p:cNvPr id="2050" name="Picture 2" descr="Viewing Veeam Agent Backup Job Report">
            <a:extLst>
              <a:ext uri="{FF2B5EF4-FFF2-40B4-BE49-F238E27FC236}">
                <a16:creationId xmlns:a16="http://schemas.microsoft.com/office/drawing/2014/main" id="{848E65A0-B1A5-4A2D-BA60-B715309C5CA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205"/>
          <a:stretch/>
        </p:blipFill>
        <p:spPr bwMode="auto">
          <a:xfrm>
            <a:off x="4175848" y="3897670"/>
            <a:ext cx="7200101" cy="2486025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95449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66CD08-3DE5-48D3-ADFA-6705E31F7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암호화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29CCA3-16B9-419E-A80B-36F994255C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22A82A-A6AD-4C0E-989B-4F37793122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FIPS 140-2 </a:t>
            </a:r>
            <a:r>
              <a:rPr lang="ko-KR" altLang="en-US" dirty="0"/>
              <a:t>인증</a:t>
            </a:r>
            <a:r>
              <a:rPr lang="en-US" altLang="ko-KR" dirty="0"/>
              <a:t>, End-to-End </a:t>
            </a:r>
            <a:r>
              <a:rPr lang="ko-KR" altLang="en-US" dirty="0"/>
              <a:t>암호화를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96B46B8-6CF5-4422-9F64-3F2D8E5602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FIPS 140-2 </a:t>
            </a:r>
            <a:r>
              <a:rPr lang="ko-KR" altLang="en-US" dirty="0"/>
              <a:t>미연방정보처리표준 인증</a:t>
            </a:r>
            <a:endParaRPr lang="en-US" altLang="ko-KR" dirty="0"/>
          </a:p>
          <a:p>
            <a:r>
              <a:rPr lang="en-US" altLang="ko-KR" dirty="0"/>
              <a:t>End-to-End </a:t>
            </a:r>
            <a:r>
              <a:rPr lang="ko-KR" altLang="en-US" dirty="0"/>
              <a:t>암호화 지원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122" name="Picture 2" descr="Backup Job Encryption">
            <a:extLst>
              <a:ext uri="{FF2B5EF4-FFF2-40B4-BE49-F238E27FC236}">
                <a16:creationId xmlns:a16="http://schemas.microsoft.com/office/drawing/2014/main" id="{F04E8D1B-D237-4FF1-9716-429995AE0E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520" y="1620000"/>
            <a:ext cx="6480000" cy="476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5498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95000"/>
          </a:schemeClr>
        </a:solidFill>
        <a:ln>
          <a:solidFill>
            <a:schemeClr val="tx1">
              <a:lumMod val="50000"/>
              <a:lumOff val="50000"/>
            </a:schemeClr>
          </a:solidFill>
        </a:ln>
      </a:spPr>
      <a:bodyPr rtlCol="0" anchor="ctr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>
              <a:lumMod val="50000"/>
              <a:lumOff val="50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프레젠테이션2" id="{5EF7DF47-DCB3-446B-BB40-F7BA5E21CFE8}" vid="{206EC784-A928-4BC2-8C75-6C1FA630FE3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- 2020-03-14</Template>
  <TotalTime>99</TotalTime>
  <Words>1092</Words>
  <Application>Microsoft Office PowerPoint</Application>
  <PresentationFormat>와이드스크린</PresentationFormat>
  <Paragraphs>281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7" baseType="lpstr">
      <vt:lpstr>맑은 고딕</vt:lpstr>
      <vt:lpstr>Arial</vt:lpstr>
      <vt:lpstr>Office 테마</vt:lpstr>
      <vt:lpstr>PowerPoint 프레젠테이션</vt:lpstr>
      <vt:lpstr>글로벌 톱 백업 벤더</vt:lpstr>
      <vt:lpstr>2020년 가트너 기준, 백업 분야 리더</vt:lpstr>
      <vt:lpstr>빔 소프트웨어 경쟁 우위 </vt:lpstr>
      <vt:lpstr>서버, PC OS 백업 특장점</vt:lpstr>
      <vt:lpstr>중앙관리와 모니터링 – 1/2</vt:lpstr>
      <vt:lpstr>중앙관리와 모니터링 – 2/2</vt:lpstr>
      <vt:lpstr>리포팅</vt:lpstr>
      <vt:lpstr>암호화</vt:lpstr>
      <vt:lpstr>주요 기능 요약 및 비교</vt:lpstr>
      <vt:lpstr>고객사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Kim Edward Kihun</cp:lastModifiedBy>
  <cp:revision>54</cp:revision>
  <dcterms:created xsi:type="dcterms:W3CDTF">2020-08-28T07:08:13Z</dcterms:created>
  <dcterms:modified xsi:type="dcterms:W3CDTF">2020-09-02T15:00:28Z</dcterms:modified>
</cp:coreProperties>
</file>