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8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6"/>
    <p:sldMasterId id="2147483685" r:id="rId7"/>
    <p:sldMasterId id="2147483701" r:id="rId8"/>
    <p:sldMasterId id="2147483709" r:id="rId9"/>
    <p:sldMasterId id="2147483761" r:id="rId10"/>
    <p:sldMasterId id="2147483768" r:id="rId11"/>
    <p:sldMasterId id="2147483775" r:id="rId12"/>
    <p:sldMasterId id="2147483810" r:id="rId13"/>
    <p:sldMasterId id="2147483816" r:id="rId14"/>
  </p:sldMasterIdLst>
  <p:notesMasterIdLst>
    <p:notesMasterId r:id="rId19"/>
  </p:notesMasterIdLst>
  <p:handoutMasterIdLst>
    <p:handoutMasterId r:id="rId20"/>
  </p:handoutMasterIdLst>
  <p:sldIdLst>
    <p:sldId id="416" r:id="rId15"/>
    <p:sldId id="429" r:id="rId16"/>
    <p:sldId id="430" r:id="rId17"/>
    <p:sldId id="271" r:id="rId18"/>
  </p:sldIdLst>
  <p:sldSz cx="9144000" cy="5143500" type="screen16x9"/>
  <p:notesSz cx="9309100" cy="7023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444" userDrawn="1">
          <p15:clr>
            <a:srgbClr val="A4A3A4"/>
          </p15:clr>
        </p15:guide>
        <p15:guide id="4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4B"/>
    <a:srgbClr val="404040"/>
    <a:srgbClr val="00B336"/>
    <a:srgbClr val="DDDDDD"/>
    <a:srgbClr val="93EB20"/>
    <a:srgbClr val="74C7CB"/>
    <a:srgbClr val="A9DDF3"/>
    <a:srgbClr val="E0E0E0"/>
    <a:srgbClr val="0749B2"/>
    <a:srgbClr val="00E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5407" autoAdjust="0"/>
  </p:normalViewPr>
  <p:slideViewPr>
    <p:cSldViewPr snapToGrid="0" showGuides="1">
      <p:cViewPr varScale="1">
        <p:scale>
          <a:sx n="139" d="100"/>
          <a:sy n="139" d="100"/>
        </p:scale>
        <p:origin x="792" y="102"/>
      </p:cViewPr>
      <p:guideLst>
        <p:guide orient="horz" pos="1620"/>
        <p:guide pos="2880"/>
        <p:guide orient="horz" pos="444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Master" Target="slideMasters/slideMaster8.xml"/><Relationship Id="rId18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4786" cy="35259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2207" y="0"/>
            <a:ext cx="4034786" cy="352595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4025E99C-BE4E-4355-90D5-0EE3464258D9}" type="datetimeFigureOut">
              <a:rPr lang="en-US" smtClean="0"/>
              <a:t>11/11/2019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0507"/>
            <a:ext cx="4034786" cy="35259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2207" y="6670507"/>
            <a:ext cx="4034786" cy="352595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423E43BF-A41D-4418-A59B-857761317DF5}" type="slidenum">
              <a:rPr lang="en-US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6911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3943" cy="352374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1"/>
            <a:ext cx="4033943" cy="352374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2B9AD4B-8655-4940-A3C2-456FA4D65BFE}" type="datetimeFigureOut">
              <a:rPr lang="en-US" smtClean="0"/>
              <a:t>11/11/2019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7"/>
            <a:ext cx="7447280" cy="2765346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727"/>
            <a:ext cx="4033943" cy="352373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70727"/>
            <a:ext cx="4033943" cy="352373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650144F6-1F44-484E-96B6-CAB23FCB330B}" type="slidenum">
              <a:rPr lang="en-US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390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144F6-1F44-484E-96B6-CAB23FCB3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33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144F6-1F44-484E-96B6-CAB23FCB3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18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144F6-1F44-484E-96B6-CAB23FCB3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00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0"/>
            <a:ext cx="9141440" cy="51434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14005" y="1798712"/>
            <a:ext cx="7355679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4003" y="2727505"/>
            <a:ext cx="5636696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03" y="259054"/>
            <a:ext cx="989185" cy="175905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 bwMode="auto">
          <a:xfrm>
            <a:off x="0" y="4371951"/>
            <a:ext cx="9144000" cy="7715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" y="4569814"/>
            <a:ext cx="375822" cy="3758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54" y="4568804"/>
            <a:ext cx="903781" cy="3778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99" y="4540914"/>
            <a:ext cx="1198778" cy="43555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67" y="4559725"/>
            <a:ext cx="503393" cy="396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64" y="4559725"/>
            <a:ext cx="796465" cy="396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8298" y="4637125"/>
            <a:ext cx="1212890" cy="241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7669684" y="28030"/>
            <a:ext cx="1268964" cy="597159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092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2" pos="2160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212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9785479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00"/>
          <a:stretch/>
        </p:blipFill>
        <p:spPr>
          <a:xfrm>
            <a:off x="0" y="0"/>
            <a:ext cx="9144000" cy="1851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5610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9549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7298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0"/>
            <a:ext cx="9141440" cy="51434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04206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69149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2959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2629056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00"/>
          <a:stretch/>
        </p:blipFill>
        <p:spPr>
          <a:xfrm>
            <a:off x="0" y="0"/>
            <a:ext cx="9144000" cy="1851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486863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0"/>
            <a:ext cx="9141440" cy="51434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00328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53304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0965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79745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6851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9962647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850987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79043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753174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9606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10134541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629"/>
            <a:ext cx="9141442" cy="514224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90512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91"/>
            <a:ext cx="9144000" cy="1847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141647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41753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51238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0"/>
            <a:ext cx="9141440" cy="51434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520356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44" y="2197802"/>
            <a:ext cx="7343240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443" y="3109301"/>
            <a:ext cx="5624255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669684" y="28030"/>
            <a:ext cx="1268964" cy="597159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B19F-5D68-443B-83C4-B5DD3CA42C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446" y="320389"/>
            <a:ext cx="1514792" cy="2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0172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2" pos="204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2508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0"/>
            <a:ext cx="9141442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474" y="2197350"/>
            <a:ext cx="8423524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97917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2480"/>
            <a:ext cx="9136032" cy="5143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35671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E5F65-047A-4458-A5D1-6343EBE426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4604" y="3871309"/>
            <a:ext cx="1514792" cy="2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82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72757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4491"/>
            <a:ext cx="9136032" cy="514799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194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9936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938" y="1085850"/>
            <a:ext cx="4111054" cy="379015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85850"/>
            <a:ext cx="4109467" cy="379015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29299162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EF196DB-1197-4518-90C4-1F2A701B9A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600" r="8927" b="8927"/>
          <a:stretch/>
        </p:blipFill>
        <p:spPr>
          <a:xfrm>
            <a:off x="-936" y="0"/>
            <a:ext cx="9144000" cy="1707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070070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835529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19040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44" y="2197802"/>
            <a:ext cx="7343240" cy="74789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26443" y="3109301"/>
            <a:ext cx="5624255" cy="3323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7669684" y="28030"/>
            <a:ext cx="1268964" cy="597159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B19F-5D68-443B-83C4-B5DD3CA42C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446" y="320389"/>
            <a:ext cx="1514792" cy="2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694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8">
          <p15:clr>
            <a:srgbClr val="FBAE40"/>
          </p15:clr>
        </p15:guide>
        <p15:guide id="2" pos="204">
          <p15:clr>
            <a:srgbClr val="FBAE40"/>
          </p15:clr>
        </p15:guide>
        <p15:guide id="0" orient="horz" pos="237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opa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89254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0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apph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9" y="0"/>
            <a:ext cx="9141442" cy="514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474" y="2197350"/>
            <a:ext cx="8423524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37965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2480"/>
            <a:ext cx="9136032" cy="5143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197350"/>
            <a:ext cx="8484348" cy="7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05946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4" y="2197802"/>
            <a:ext cx="8423524" cy="83099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E5F65-047A-4458-A5D1-6343EBE426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4604" y="3871309"/>
            <a:ext cx="1514792" cy="2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1346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8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0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3718148"/>
          </a:xfrm>
        </p:spPr>
        <p:txBody>
          <a:bodyPr>
            <a:noAutofit/>
          </a:bodyPr>
          <a:lstStyle>
            <a:lvl1pPr marL="0" marR="0" indent="0" algn="l" defTabSz="686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700" marR="0" indent="-266700" algn="l" defTabSz="686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700" marR="0" lvl="1" indent="-266700" algn="l" defTabSz="68604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789298"/>
            <a:ext cx="1691674" cy="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5628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C00-3D03-4257-825A-2C73D88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33BEF-DB84-4BDC-BFE3-94EC5820C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000" y="1018800"/>
            <a:ext cx="8363937" cy="390175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974801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60000" y="1018800"/>
            <a:ext cx="8364537" cy="371814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9349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5539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0000" y="1018800"/>
            <a:ext cx="4111054" cy="3790157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644009" y="1018800"/>
            <a:ext cx="4109467" cy="3790157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26016629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91"/>
            <a:ext cx="9144000" cy="1847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428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5460574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00576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7848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1707654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ru-RU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00"/>
          <a:stretch/>
        </p:blipFill>
        <p:spPr>
          <a:xfrm>
            <a:off x="0" y="0"/>
            <a:ext cx="9144000" cy="1851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5" y="657140"/>
            <a:ext cx="8363938" cy="6093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2171718"/>
            <a:ext cx="8363938" cy="263228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39102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8939" y="1085849"/>
            <a:ext cx="8364537" cy="37181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229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744234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1"/>
            <a:ext cx="8363938" cy="3718148"/>
          </a:xfrm>
        </p:spPr>
        <p:txBody>
          <a:bodyPr>
            <a:noAutofit/>
          </a:bodyPr>
          <a:lstStyle>
            <a:lvl1pPr marL="0" marR="0" indent="0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spc="0" baseline="0">
                <a:latin typeface="+mn-lt"/>
              </a:defRPr>
            </a:lvl1pPr>
            <a:lvl2pPr marL="266693" marR="0" indent="-266693" algn="l" defTabSz="686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00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marL="0" marR="0" lvl="0" indent="0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66693" marR="0" lvl="1" indent="-266693" algn="l" defTabSz="68603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60667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스포이드를 사용하여 </a:t>
              </a:r>
              <a:r>
                <a:rPr 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회사 색상</a:t>
              </a:r>
              <a:br/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중 하나를 선택하십시오.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6" r:id="rId2"/>
    <p:sldLayoutId id="2147483678" r:id="rId3"/>
    <p:sldLayoutId id="2147483674" r:id="rId4"/>
    <p:sldLayoutId id="2147483805" r:id="rId5"/>
    <p:sldLayoutId id="2147483807" r:id="rId6"/>
    <p:sldLayoutId id="2147483808" r:id="rId7"/>
    <p:sldLayoutId id="2147483809" r:id="rId8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2656176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</a:t>
            </a:r>
            <a:r>
              <a:rPr lang="en-US" alt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18 Veeam </a:t>
            </a: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Software. 기밀 정보. All rights reserved. 모든 상표는 각 소유자의 재산입니다.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스포이드를 사용하여 </a:t>
              </a:r>
              <a:r>
                <a:rPr 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회사 색상</a:t>
              </a:r>
              <a:br/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중 하나를 선택하십시오.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9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9" r:id="rId4"/>
    <p:sldLayoutId id="2147483691" r:id="rId5"/>
    <p:sldLayoutId id="2147483693" r:id="rId6"/>
    <p:sldLayoutId id="2147483734" r:id="rId7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2656176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</a:t>
            </a:r>
            <a:r>
              <a:rPr lang="en-US" alt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18 Veeam </a:t>
            </a: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Software. 기밀 정보. All rights reserved. 모든 상표는 각 소유자의 재산입니다.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스포이드를 사용하여 </a:t>
              </a:r>
              <a:r>
                <a:rPr 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회사 색상</a:t>
              </a:r>
              <a:br/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중 하나를 선택하십시오.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2656176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</a:t>
            </a:r>
            <a:r>
              <a:rPr lang="en-US" alt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8 Veeam </a:t>
            </a: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Software. 기밀 정보. All rights reserved. 모든 상표는 각 소유자의 재산입니다.</a:t>
            </a:r>
          </a:p>
        </p:txBody>
      </p:sp>
    </p:spTree>
    <p:extLst>
      <p:ext uri="{BB962C8B-B14F-4D97-AF65-F5344CB8AC3E}">
        <p14:creationId xmlns:p14="http://schemas.microsoft.com/office/powerpoint/2010/main" val="234501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기밀 정보. All rights reserved. 모든 상표는 각 소유자의 재산입니다.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스포이드를 사용하여 </a:t>
              </a:r>
              <a:r>
                <a:rPr 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회사 색상</a:t>
              </a:r>
              <a:br/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중 하나를 선택하십시오.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2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74" r:id="rId7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스포이드를 사용하여 </a:t>
              </a:r>
              <a:r>
                <a:rPr 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회사 색상</a:t>
              </a:r>
              <a:br/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중 하나를 선택하십시오.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80" y="1"/>
            <a:ext cx="9141440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3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8158"/>
            <a:ext cx="836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89437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2018 Veeam Software. 기밀 정보. All rights reserved. 모든 상표는 각 소유자의 재산입니다.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스포이드를 사용하여 </a:t>
              </a:r>
              <a:r>
                <a:rPr 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회사 색상</a:t>
              </a:r>
              <a:br/>
              <a:r>
                <a:rPr lang="ko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중 하나를 선택하십시오.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52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44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271457" indent="-271457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24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1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085852"/>
            <a:ext cx="8363937" cy="36461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B33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endParaRPr lang="ru-RU" sz="1800" spc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6" name="Group 15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80" y="1"/>
            <a:ext cx="9141440" cy="5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5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</p:sldLayoutIdLst>
  <p:transition>
    <p:fade/>
  </p:transition>
  <p:txStyles>
    <p:titleStyle>
      <a:lvl1pPr algn="l" defTabSz="686030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259654" indent="-259654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 spc="0">
          <a:solidFill>
            <a:schemeClr val="bg1"/>
          </a:solidFill>
          <a:latin typeface="+mn-lt"/>
          <a:ea typeface="+mn-ea"/>
          <a:cs typeface="+mn-cs"/>
        </a:defRPr>
      </a:lvl1pPr>
      <a:lvl2pPr marL="472856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56" algn="l"/>
        </a:tabLst>
        <a:defRPr sz="21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5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19146"/>
            <a:ext cx="836393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65760" y="4963255"/>
            <a:ext cx="3670877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00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2019 Veeam Software. Confidential information. All rights reserved. All trademarks are the property of their respective owners.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-1151128" y="454562"/>
            <a:ext cx="1429486" cy="520365"/>
            <a:chOff x="-2069182" y="-579662"/>
            <a:chExt cx="1429486" cy="520365"/>
          </a:xfrm>
        </p:grpSpPr>
        <p:grpSp>
          <p:nvGrpSpPr>
            <p:cNvPr id="17" name="Group 16"/>
            <p:cNvGrpSpPr/>
            <p:nvPr/>
          </p:nvGrpSpPr>
          <p:grpSpPr>
            <a:xfrm>
              <a:off x="-2069182" y="-297545"/>
              <a:ext cx="1429486" cy="238248"/>
              <a:chOff x="-2060858" y="2411918"/>
              <a:chExt cx="1917983" cy="31966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2060858" y="2411918"/>
                <a:ext cx="319664" cy="319664"/>
              </a:xfrm>
              <a:prstGeom prst="rect">
                <a:avLst/>
              </a:prstGeom>
              <a:solidFill>
                <a:srgbClr val="00B33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-1421530" y="2411918"/>
                <a:ext cx="319664" cy="319664"/>
              </a:xfrm>
              <a:prstGeom prst="rect">
                <a:avLst/>
              </a:prstGeom>
              <a:solidFill>
                <a:srgbClr val="93EB2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-1741194" y="2411918"/>
                <a:ext cx="319664" cy="319664"/>
              </a:xfrm>
              <a:prstGeom prst="rect">
                <a:avLst/>
              </a:prstGeom>
              <a:solidFill>
                <a:srgbClr val="005F4B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-1101866" y="2411918"/>
                <a:ext cx="319664" cy="319664"/>
              </a:xfrm>
              <a:prstGeom prst="rect">
                <a:avLst/>
              </a:prstGeom>
              <a:solidFill>
                <a:srgbClr val="00B49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-782202" y="2411918"/>
                <a:ext cx="319664" cy="319664"/>
              </a:xfrm>
              <a:prstGeom prst="rect">
                <a:avLst/>
              </a:prstGeom>
              <a:solidFill>
                <a:srgbClr val="9D9D9C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-462539" y="2411918"/>
                <a:ext cx="319664" cy="319664"/>
              </a:xfrm>
              <a:prstGeom prst="rect">
                <a:avLst/>
              </a:prstGeom>
              <a:solidFill>
                <a:srgbClr val="00E29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2069182" y="-579662"/>
              <a:ext cx="1378583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Use an eyedropper to choose </a:t>
              </a:r>
              <a:b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</a:b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one of </a:t>
              </a:r>
              <a:r>
                <a: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Veeam corporate colors: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</p:sldLayoutIdLst>
  <p:transition>
    <p:fade/>
  </p:transition>
  <p:txStyles>
    <p:titleStyle>
      <a:lvl1pPr algn="l" defTabSz="686030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686030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None/>
        <a:defRPr sz="2000" kern="1200" spc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266693" indent="-266693" algn="l" defTabSz="686030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00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686057" indent="-21320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112462" indent="-167942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6057" algn="l"/>
        </a:tabLst>
        <a:defRPr sz="1400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285167" indent="-172706" algn="l" defTabSz="68603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58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596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12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627" indent="-171508" algn="l" defTabSz="68603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16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3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4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6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075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89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04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20" algn="l" defTabSz="6860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jp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6444" y="1262149"/>
            <a:ext cx="7343240" cy="747897"/>
          </a:xfrm>
        </p:spPr>
        <p:txBody>
          <a:bodyPr/>
          <a:lstStyle/>
          <a:p>
            <a:r>
              <a:rPr lang="en-US" sz="4800" dirty="0"/>
              <a:t>Veeam vs </a:t>
            </a:r>
            <a:r>
              <a:rPr lang="en-US" sz="4800" dirty="0" err="1"/>
              <a:t>Avepoint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58530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7693B-DEF3-41DB-8859-E9A35028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2800" dirty="0"/>
              <a:t>Veeam의 고유한 비즈니스 장점 포지셔닝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51EB0A-7F51-4D9B-AFE0-8F181E71CCFA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45862152"/>
              </p:ext>
            </p:extLst>
          </p:nvPr>
        </p:nvGraphicFramePr>
        <p:xfrm>
          <a:off x="539750" y="793750"/>
          <a:ext cx="8604438" cy="405736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68146">
                  <a:extLst>
                    <a:ext uri="{9D8B030D-6E8A-4147-A177-3AD203B41FA5}">
                      <a16:colId xmlns:a16="http://schemas.microsoft.com/office/drawing/2014/main" val="538223516"/>
                    </a:ext>
                  </a:extLst>
                </a:gridCol>
                <a:gridCol w="2868146">
                  <a:extLst>
                    <a:ext uri="{9D8B030D-6E8A-4147-A177-3AD203B41FA5}">
                      <a16:colId xmlns:a16="http://schemas.microsoft.com/office/drawing/2014/main" val="1476059040"/>
                    </a:ext>
                  </a:extLst>
                </a:gridCol>
                <a:gridCol w="2868146">
                  <a:extLst>
                    <a:ext uri="{9D8B030D-6E8A-4147-A177-3AD203B41FA5}">
                      <a16:colId xmlns:a16="http://schemas.microsoft.com/office/drawing/2014/main" val="3688934956"/>
                    </a:ext>
                  </a:extLst>
                </a:gridCol>
              </a:tblGrid>
              <a:tr h="271345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Veeam</a:t>
                      </a:r>
                      <a:r>
                        <a:rPr lang="ko-KR" dirty="0"/>
                        <a:t>의 장점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Veeam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dirty="0"/>
                        <a:t>경쟁 제품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880392"/>
                  </a:ext>
                </a:extLst>
              </a:tr>
              <a:tr h="1193917">
                <a:tc>
                  <a:txBody>
                    <a:bodyPr/>
                    <a:lstStyle/>
                    <a:p>
                      <a:r>
                        <a:rPr lang="ko-KR" sz="1400" b="1" dirty="0">
                          <a:solidFill>
                            <a:schemeClr val="bg1"/>
                          </a:solidFill>
                        </a:rPr>
                        <a:t>자체 데이터 보유 및 성능 제어</a:t>
                      </a:r>
                    </a:p>
                    <a:p>
                      <a:pPr lvl="1"/>
                      <a:r>
                        <a:rPr lang="ko-KR" sz="1400" dirty="0">
                          <a:solidFill>
                            <a:schemeClr val="bg1"/>
                          </a:solidFill>
                        </a:rPr>
                        <a:t>유연한 솔루션 아키텍처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sz="900" dirty="0"/>
                        <a:t>백업을 온</a:t>
                      </a:r>
                      <a:r>
                        <a:rPr lang="en-US" sz="900" dirty="0"/>
                        <a:t>-</a:t>
                      </a:r>
                      <a:r>
                        <a:rPr lang="ko-KR" sz="900" dirty="0"/>
                        <a:t>프레미스에 저장하여 데이터의 자체 복사본 보유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클라우드와 온</a:t>
                      </a:r>
                      <a:r>
                        <a:rPr lang="en-US" sz="900" dirty="0"/>
                        <a:t>-</a:t>
                      </a:r>
                      <a:r>
                        <a:rPr lang="ko-KR" sz="900" dirty="0"/>
                        <a:t>프레미스 간 데이터 마이그레이션</a:t>
                      </a:r>
                      <a:r>
                        <a:rPr lang="en-US" sz="900" dirty="0"/>
                        <a:t>/</a:t>
                      </a:r>
                      <a:r>
                        <a:rPr lang="ko-KR" sz="900" dirty="0"/>
                        <a:t>복사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성능 제어를 위해 어떤 하드웨어든 선택 가능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적합한 성능을 얻기 위해 여러 프록시</a:t>
                      </a:r>
                      <a:r>
                        <a:rPr lang="en-US" sz="900" dirty="0"/>
                        <a:t>/</a:t>
                      </a:r>
                      <a:r>
                        <a:rPr lang="ko-KR" sz="900" dirty="0"/>
                        <a:t>리포지토리 배포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적합한 성능을 얻기 위해 프록시 및 백업 설정 구성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sz="900" b="1" dirty="0">
                          <a:solidFill>
                            <a:srgbClr val="FF0000"/>
                          </a:solidFill>
                        </a:rPr>
                        <a:t>보통 공급업체의 클라우드 스토리지로 제한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sz="900" b="1" dirty="0">
                          <a:solidFill>
                            <a:srgbClr val="FF0000"/>
                          </a:solidFill>
                        </a:rPr>
                        <a:t>고정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ko-KR" sz="900" dirty="0"/>
                        <a:t>보통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공급업체의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클라우드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외부로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백업</a:t>
                      </a:r>
                      <a:r>
                        <a:rPr sz="900" dirty="0"/>
                        <a:t> </a:t>
                      </a:r>
                      <a:r>
                        <a:rPr lang="ko-KR" sz="900" b="1" dirty="0">
                          <a:solidFill>
                            <a:srgbClr val="FF0000"/>
                          </a:solidFill>
                        </a:rPr>
                        <a:t>마이그레이션</a:t>
                      </a:r>
                      <a:r>
                        <a:rPr sz="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sz="900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sz="900" b="1" dirty="0">
                          <a:solidFill>
                            <a:srgbClr val="FF0000"/>
                          </a:solidFill>
                        </a:rPr>
                        <a:t>고정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성능 제어 없음</a:t>
                      </a:r>
                      <a:r>
                        <a:rPr lang="en-US" sz="900" dirty="0"/>
                        <a:t>. </a:t>
                      </a:r>
                      <a:r>
                        <a:rPr lang="ko-KR" sz="900" dirty="0"/>
                        <a:t>모두 클라우드 기반 공급업체에서 설정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보통 한 리포지토리와 백업</a:t>
                      </a:r>
                      <a:r>
                        <a:rPr lang="en-US" sz="900" dirty="0"/>
                        <a:t>: </a:t>
                      </a:r>
                      <a:r>
                        <a:rPr lang="ko-KR" sz="900" dirty="0"/>
                        <a:t>탄력성 없음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고객이 소프트웨어 공급업체와 클라우드 공급자에 의존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74471"/>
                  </a:ext>
                </a:extLst>
              </a:tr>
              <a:tr h="852883">
                <a:tc>
                  <a:txBody>
                    <a:bodyPr/>
                    <a:lstStyle/>
                    <a:p>
                      <a:r>
                        <a:rPr lang="ko-KR" sz="1400" b="1" dirty="0">
                          <a:solidFill>
                            <a:schemeClr val="bg1"/>
                          </a:solidFill>
                        </a:rPr>
                        <a:t>특정 백업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SLA </a:t>
                      </a:r>
                      <a:r>
                        <a:rPr lang="ko-KR" sz="1400" b="1" dirty="0">
                          <a:solidFill>
                            <a:schemeClr val="bg1"/>
                          </a:solidFill>
                        </a:rPr>
                        <a:t>충족</a:t>
                      </a:r>
                    </a:p>
                    <a:p>
                      <a:pPr lvl="1"/>
                      <a:r>
                        <a:rPr lang="ko-KR" sz="1400" dirty="0">
                          <a:solidFill>
                            <a:schemeClr val="bg1"/>
                          </a:solidFill>
                        </a:rPr>
                        <a:t>유연한 백업 구성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특정 요구 사항에 맞게 백업 일정 사용자 지정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서로 다른 사용자의 </a:t>
                      </a:r>
                      <a:r>
                        <a:rPr lang="en-US" sz="900" dirty="0"/>
                        <a:t>SLA</a:t>
                      </a:r>
                      <a:r>
                        <a:rPr lang="ko-KR" sz="900" dirty="0"/>
                        <a:t>에 맞게 여러 백업 일정 설정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백업 </a:t>
                      </a:r>
                      <a:r>
                        <a:rPr lang="en-US" sz="900" dirty="0"/>
                        <a:t>SLA</a:t>
                      </a:r>
                      <a:r>
                        <a:rPr lang="ko-KR" sz="900" dirty="0"/>
                        <a:t>를 충족하기 위해 고급 백업 옵션 사용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sz="900" dirty="0"/>
                        <a:t>보통 백업 일정을 설정</a:t>
                      </a:r>
                      <a:r>
                        <a:rPr lang="en-US" sz="900" dirty="0"/>
                        <a:t>/</a:t>
                      </a:r>
                      <a:r>
                        <a:rPr lang="ko-KR" sz="900" dirty="0"/>
                        <a:t>사용자 지정하는 방법 없음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보통 조직당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하나의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백업 작업</a:t>
                      </a:r>
                      <a:r>
                        <a:rPr lang="en-US" sz="900" dirty="0"/>
                        <a:t>: </a:t>
                      </a:r>
                      <a:r>
                        <a:rPr lang="ko-KR" sz="900" kern="1200" dirty="0">
                          <a:solidFill>
                            <a:schemeClr val="dk1"/>
                          </a:solidFill>
                          <a:latin typeface="+mn-lt"/>
                        </a:rPr>
                        <a:t>사용자에 맞출 수 없음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kern="1200" dirty="0">
                          <a:solidFill>
                            <a:schemeClr val="dk1"/>
                          </a:solidFill>
                          <a:latin typeface="+mn-lt"/>
                        </a:rPr>
                        <a:t>고급 백업 옵션(예: 항목 제외) 없음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084543"/>
                  </a:ext>
                </a:extLst>
              </a:tr>
              <a:tr h="852883">
                <a:tc>
                  <a:txBody>
                    <a:bodyPr/>
                    <a:lstStyle/>
                    <a:p>
                      <a:r>
                        <a:rPr lang="ko-KR" sz="1400" b="1" dirty="0">
                          <a:solidFill>
                            <a:schemeClr val="bg1"/>
                          </a:solidFill>
                        </a:rPr>
                        <a:t>최고의 방법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sz="1400" b="1" dirty="0">
                          <a:solidFill>
                            <a:schemeClr val="bg1"/>
                          </a:solidFill>
                        </a:rPr>
                        <a:t>어떤 방법으로도 복원</a:t>
                      </a:r>
                    </a:p>
                    <a:p>
                      <a:pPr lvl="1"/>
                      <a:r>
                        <a:rPr lang="ko-KR" sz="1400" dirty="0">
                          <a:solidFill>
                            <a:schemeClr val="bg1"/>
                          </a:solidFill>
                        </a:rPr>
                        <a:t>유연한 복원 옵션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sz="900" dirty="0"/>
                        <a:t>여러 방법으로 데이터를 </a:t>
                      </a:r>
                      <a:r>
                        <a:rPr lang="en-US" sz="900" dirty="0"/>
                        <a:t>Office 365</a:t>
                      </a:r>
                      <a:r>
                        <a:rPr lang="ko-KR" sz="900" dirty="0"/>
                        <a:t>에 복원</a:t>
                      </a:r>
                    </a:p>
                    <a:p>
                      <a:r>
                        <a:rPr lang="ko-KR" sz="900" dirty="0"/>
                        <a:t>데이터를 </a:t>
                      </a:r>
                      <a:r>
                        <a:rPr lang="en-US" sz="900" dirty="0"/>
                        <a:t>Exchange </a:t>
                      </a:r>
                      <a:r>
                        <a:rPr lang="ko-KR" sz="900" dirty="0"/>
                        <a:t>온</a:t>
                      </a:r>
                      <a:r>
                        <a:rPr lang="en-US" sz="900" dirty="0"/>
                        <a:t>-</a:t>
                      </a:r>
                      <a:r>
                        <a:rPr lang="ko-KR" sz="900" dirty="0"/>
                        <a:t>프레미스에 복원</a:t>
                      </a:r>
                    </a:p>
                    <a:p>
                      <a:r>
                        <a:rPr lang="ko-KR" sz="900" dirty="0"/>
                        <a:t>다른 방법</a:t>
                      </a:r>
                      <a:r>
                        <a:rPr lang="en-US" sz="900" dirty="0"/>
                        <a:t>(</a:t>
                      </a:r>
                      <a:r>
                        <a:rPr lang="ko-KR" sz="900" dirty="0"/>
                        <a:t>예</a:t>
                      </a:r>
                      <a:r>
                        <a:rPr lang="en-US" sz="900" dirty="0"/>
                        <a:t>: </a:t>
                      </a:r>
                      <a:r>
                        <a:rPr lang="ko-KR" sz="900" dirty="0"/>
                        <a:t>다운로드</a:t>
                      </a:r>
                      <a:r>
                        <a:rPr lang="en-US" sz="900" dirty="0"/>
                        <a:t>, .PST)</a:t>
                      </a:r>
                      <a:r>
                        <a:rPr lang="ko-KR" sz="900" dirty="0"/>
                        <a:t>으로 데이터 복원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sz="900" dirty="0"/>
                        <a:t>보통 </a:t>
                      </a:r>
                      <a:r>
                        <a:rPr lang="en-US" sz="900" dirty="0"/>
                        <a:t>Office 365</a:t>
                      </a:r>
                      <a:r>
                        <a:rPr lang="ko-KR" sz="900" dirty="0"/>
                        <a:t>로 복원 옵션이 적음</a:t>
                      </a:r>
                    </a:p>
                    <a:p>
                      <a:r>
                        <a:rPr lang="ko-KR" sz="900" dirty="0"/>
                        <a:t>복원이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대개</a:t>
                      </a:r>
                      <a:r>
                        <a:rPr sz="900" dirty="0"/>
                        <a:t> </a:t>
                      </a:r>
                      <a:r>
                        <a:rPr lang="en-US" sz="900" dirty="0"/>
                        <a:t>Office</a:t>
                      </a:r>
                      <a:r>
                        <a:rPr sz="900" dirty="0"/>
                        <a:t> </a:t>
                      </a:r>
                      <a:r>
                        <a:rPr lang="en-US" sz="900" dirty="0"/>
                        <a:t>365</a:t>
                      </a:r>
                      <a:r>
                        <a:rPr lang="ko-KR" sz="900" dirty="0"/>
                        <a:t>로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제한됨</a:t>
                      </a:r>
                      <a:r>
                        <a:rPr lang="en-US" sz="900" dirty="0"/>
                        <a:t>(Exchange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미지원</a:t>
                      </a:r>
                      <a:r>
                        <a:rPr lang="en-US" sz="900" dirty="0"/>
                        <a:t>)</a:t>
                      </a:r>
                      <a:r>
                        <a:rPr sz="900" dirty="0"/>
                        <a:t> </a:t>
                      </a:r>
                    </a:p>
                    <a:p>
                      <a:r>
                        <a:rPr lang="en-US" sz="900" dirty="0"/>
                        <a:t>Office 365</a:t>
                      </a:r>
                      <a:r>
                        <a:rPr lang="ko-KR" sz="900" dirty="0"/>
                        <a:t>로의 복구에 대체 방법이 제한됨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8556"/>
                  </a:ext>
                </a:extLst>
              </a:tr>
              <a:tr h="852883">
                <a:tc>
                  <a:txBody>
                    <a:bodyPr/>
                    <a:lstStyle/>
                    <a:p>
                      <a:r>
                        <a:rPr lang="ko-KR" sz="1400" b="1" dirty="0">
                          <a:solidFill>
                            <a:schemeClr val="bg1"/>
                          </a:solidFill>
                        </a:rPr>
                        <a:t>재해 시 손쉽게 복원</a:t>
                      </a:r>
                    </a:p>
                    <a:p>
                      <a:pPr lvl="1"/>
                      <a:r>
                        <a:rPr lang="ko-KR" sz="1400" dirty="0">
                          <a:solidFill>
                            <a:schemeClr val="bg1"/>
                          </a:solidFill>
                        </a:rPr>
                        <a:t>확장 가능한 항목 검색 및 복구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sz="900" dirty="0"/>
                        <a:t>편리한 고급 탐색</a:t>
                      </a:r>
                      <a:r>
                        <a:rPr lang="en-US" sz="900" dirty="0"/>
                        <a:t>/</a:t>
                      </a:r>
                      <a:r>
                        <a:rPr lang="ko-KR" sz="900" dirty="0"/>
                        <a:t>검색 기능으로 사용자와 사이트 찾기</a:t>
                      </a:r>
                    </a:p>
                    <a:p>
                      <a:r>
                        <a:rPr lang="ko-KR" sz="900" dirty="0"/>
                        <a:t>하나의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복구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작업으로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한 번에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여러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메일박스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복원</a:t>
                      </a:r>
                      <a:r>
                        <a:rPr sz="900" dirty="0"/>
                        <a:t> </a:t>
                      </a:r>
                    </a:p>
                    <a:p>
                      <a:pPr marL="0" marR="0" lvl="0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900" dirty="0"/>
                        <a:t>하나의 복구 작업으로 여러 </a:t>
                      </a:r>
                      <a:r>
                        <a:rPr lang="en-US" sz="900" dirty="0"/>
                        <a:t>OneDrive </a:t>
                      </a:r>
                      <a:r>
                        <a:rPr lang="ko-KR" sz="900" dirty="0"/>
                        <a:t>사용자 복원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sz="900" dirty="0"/>
                        <a:t>보통 사용자 수준의 기본적인 탐색과 검색</a:t>
                      </a:r>
                    </a:p>
                    <a:p>
                      <a:r>
                        <a:rPr lang="ko-KR" sz="900" dirty="0"/>
                        <a:t>보통</a:t>
                      </a:r>
                      <a:r>
                        <a:rPr sz="900" dirty="0"/>
                        <a:t> </a:t>
                      </a:r>
                      <a:r>
                        <a:rPr lang="ko-KR" sz="900" dirty="0"/>
                        <a:t>메일박스</a:t>
                      </a:r>
                      <a:r>
                        <a:rPr lang="en-US" sz="900" dirty="0"/>
                        <a:t>/OD</a:t>
                      </a:r>
                      <a:r>
                        <a:rPr lang="ko-KR" sz="900" dirty="0"/>
                        <a:t>를</a:t>
                      </a:r>
                      <a:r>
                        <a:rPr sz="900" dirty="0"/>
                        <a:t> </a:t>
                      </a:r>
                      <a:r>
                        <a:rPr lang="en-US" sz="900" dirty="0"/>
                        <a:t>1:1</a:t>
                      </a:r>
                      <a:r>
                        <a:rPr lang="ko-KR" sz="900" dirty="0"/>
                        <a:t>로만 복구</a:t>
                      </a:r>
                      <a:r>
                        <a:rPr sz="900" dirty="0"/>
                        <a:t>  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4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6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506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7693B-DEF3-41DB-8859-E9A35028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2400" dirty="0"/>
              <a:t>Veeam의 기술적 차별 요인을 포지셔닝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B311E-F33C-4866-B5AD-974CD7F4B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51EB0A-7F51-4D9B-AFE0-8F181E71CCFA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72665672"/>
              </p:ext>
            </p:extLst>
          </p:nvPr>
        </p:nvGraphicFramePr>
        <p:xfrm>
          <a:off x="-1588" y="595313"/>
          <a:ext cx="9144870" cy="47882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6451">
                  <a:extLst>
                    <a:ext uri="{9D8B030D-6E8A-4147-A177-3AD203B41FA5}">
                      <a16:colId xmlns:a16="http://schemas.microsoft.com/office/drawing/2014/main" val="763640626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538223516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1476059040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3688934956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1560510190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1253556154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2541038350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3480405769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2449751699"/>
                    </a:ext>
                  </a:extLst>
                </a:gridCol>
                <a:gridCol w="826491">
                  <a:extLst>
                    <a:ext uri="{9D8B030D-6E8A-4147-A177-3AD203B41FA5}">
                      <a16:colId xmlns:a16="http://schemas.microsoft.com/office/drawing/2014/main" val="6551517"/>
                    </a:ext>
                  </a:extLst>
                </a:gridCol>
              </a:tblGrid>
              <a:tr h="307701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8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sz="700" b="1" dirty="0">
                          <a:solidFill>
                            <a:srgbClr val="00B336"/>
                          </a:solidFill>
                        </a:rPr>
                        <a:t>인프라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lnB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744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/>
                      <a:r>
                        <a:rPr lang="ko-KR" sz="700" dirty="0">
                          <a:latin typeface="+mn-lt"/>
                        </a:rPr>
                        <a:t>SaaS 지원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전체 O365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O365 및 기타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전체 O365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O365 및 기타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O365 및 기타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O365 및 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전체 O365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O365 Exchange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O365 및 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61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/>
                      <a:r>
                        <a:rPr lang="ko-KR" sz="700" dirty="0">
                          <a:latin typeface="+mn-lt"/>
                        </a:rPr>
                        <a:t>위치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온-프레미스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SaaS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SaaS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SaaS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SaaS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SaaS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Barracuda 클라우드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온-프레미스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dirty="0">
                          <a:latin typeface="+mn-lt"/>
                        </a:rPr>
                        <a:t>온-프레미스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0845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배포 단순성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8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관리 단순성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369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인프라 및 보존 유연성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67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ko-KR" sz="700" b="1" dirty="0">
                          <a:solidFill>
                            <a:srgbClr val="00B336"/>
                          </a:solidFill>
                        </a:rPr>
                        <a:t>백업 구성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1584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/>
                      <a:r>
                        <a:rPr lang="ko-KR" sz="700" dirty="0"/>
                        <a:t>하이브리드 온</a:t>
                      </a:r>
                      <a:r>
                        <a:rPr lang="en-US" sz="700" dirty="0"/>
                        <a:t>-</a:t>
                      </a:r>
                      <a:r>
                        <a:rPr lang="ko-KR" sz="700" dirty="0"/>
                        <a:t>프레미스 및 클라우드 보호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7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37160" lvl="1"/>
                      <a:r>
                        <a:rPr lang="ko-KR" sz="700" dirty="0"/>
                        <a:t>백업 일정 유연성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740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고급 백업 옵션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061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ko-KR" sz="700" b="1" dirty="0">
                          <a:solidFill>
                            <a:srgbClr val="00B336"/>
                          </a:solidFill>
                        </a:rPr>
                        <a:t>복원 옵션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13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/>
                      <a:r>
                        <a:rPr lang="en-US" sz="700" dirty="0"/>
                        <a:t>Office 365</a:t>
                      </a:r>
                      <a:r>
                        <a:rPr lang="ko-KR" sz="700" dirty="0"/>
                        <a:t>로 복구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770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/>
                      <a:r>
                        <a:rPr lang="ko-KR" sz="700" dirty="0"/>
                        <a:t>온</a:t>
                      </a:r>
                      <a:r>
                        <a:rPr lang="en-US" sz="700" dirty="0"/>
                        <a:t>-</a:t>
                      </a:r>
                      <a:r>
                        <a:rPr lang="ko-KR" sz="700" dirty="0"/>
                        <a:t>프레미스로 복구</a:t>
                      </a:r>
                      <a:r>
                        <a:rPr lang="en-US" sz="700" dirty="0"/>
                        <a:t>(</a:t>
                      </a:r>
                      <a:r>
                        <a:rPr lang="ko-KR" sz="700" dirty="0"/>
                        <a:t>이메일</a:t>
                      </a:r>
                      <a:r>
                        <a:rPr lang="en-US" sz="700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a:txBody>
                  <a:tcPr anchor="ctr"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12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marR="0" lvl="1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대체 복구 옵션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19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marR="0" lvl="1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운영 복원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92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재해</a:t>
                      </a:r>
                      <a:r>
                        <a:t> </a:t>
                      </a:r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복원(이메일,</a:t>
                      </a:r>
                      <a:r>
                        <a:t> </a:t>
                      </a:r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OneDrive)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346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marR="0" lvl="1" indent="0" algn="l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탐색, 검색, 고급 검색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46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고급 복원 옵션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u="none" dirty="0"/>
                        <a:t>?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23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ko-KR" sz="700" b="1" dirty="0">
                          <a:solidFill>
                            <a:srgbClr val="00B336"/>
                          </a:solidFill>
                        </a:rPr>
                        <a:t>기타 기능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332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사용자 셀프 서비스 포털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97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160" lvl="1" algn="l" defTabSz="686030" rtl="0" eaLnBrk="1" latinLnBrk="0" hangingPunct="1"/>
                      <a:r>
                        <a:rPr lang="ko-KR" sz="700" kern="1200" dirty="0">
                          <a:solidFill>
                            <a:schemeClr val="dk1"/>
                          </a:solidFill>
                          <a:latin typeface="+mn-lt"/>
                        </a:rPr>
                        <a:t>서비스 공급자 기능</a:t>
                      </a:r>
                    </a:p>
                  </a:txBody>
                  <a:tcPr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BA0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sng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u="non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14415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08029EB-0867-4337-A599-70E2CCA8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69" y="650491"/>
            <a:ext cx="320040" cy="3200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3" name="Picture 4" descr="https://media.licdn.com/media/AAEAAQAAAAAAAAhXAAAAJDZjOTgyNmUxLTk5YjctNDJjNi04M2UwLWNiMGRjODJlZWY3OA.png">
            <a:extLst>
              <a:ext uri="{FF2B5EF4-FFF2-40B4-BE49-F238E27FC236}">
                <a16:creationId xmlns:a16="http://schemas.microsoft.com/office/drawing/2014/main" id="{338ACE6D-2CD5-4367-8573-7DA3FE38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87" y="650491"/>
            <a:ext cx="320040" cy="3200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7F4AFC-5F84-4846-AE7D-1D1FA9186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650490"/>
            <a:ext cx="320040" cy="3200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5" name="Picture 2" descr="https://pbs.twimg.com/profile_images/836613650035183617/ERfh8hHp_400x400.jpg">
            <a:extLst>
              <a:ext uri="{FF2B5EF4-FFF2-40B4-BE49-F238E27FC236}">
                <a16:creationId xmlns:a16="http://schemas.microsoft.com/office/drawing/2014/main" id="{9DB33E98-17DD-404B-9EFD-ED369386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475" y="650491"/>
            <a:ext cx="320040" cy="3200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26" name="Picture 8" descr="https://media.glassdoor.com/sqll/910072/skykick-squarelogo-1437592962306.png">
            <a:extLst>
              <a:ext uri="{FF2B5EF4-FFF2-40B4-BE49-F238E27FC236}">
                <a16:creationId xmlns:a16="http://schemas.microsoft.com/office/drawing/2014/main" id="{A7220C2A-6A2F-4BB8-BCCD-A4D1A319F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63" y="650491"/>
            <a:ext cx="320040" cy="3200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398731-507F-4F5A-B682-43A9B03A5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957" y="650491"/>
            <a:ext cx="320040" cy="3200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Picture 4" descr="http://www.channelpronetwork.com/sites/default/files/thumbnails/news/acronis-logo.png">
            <a:extLst>
              <a:ext uri="{FF2B5EF4-FFF2-40B4-BE49-F238E27FC236}">
                <a16:creationId xmlns:a16="http://schemas.microsoft.com/office/drawing/2014/main" id="{19B049C6-B19E-46B7-8BDF-CDBC144A9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6" r="11970"/>
          <a:stretch/>
        </p:blipFill>
        <p:spPr bwMode="auto">
          <a:xfrm>
            <a:off x="7745993" y="658088"/>
            <a:ext cx="320040" cy="32004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D8B618-A72F-48E5-842E-818B1941E09E}"/>
              </a:ext>
            </a:extLst>
          </p:cNvPr>
          <p:cNvGrpSpPr/>
          <p:nvPr/>
        </p:nvGrpSpPr>
        <p:grpSpPr>
          <a:xfrm>
            <a:off x="6092981" y="650491"/>
            <a:ext cx="320040" cy="320040"/>
            <a:chOff x="-700610" y="2005955"/>
            <a:chExt cx="493776" cy="4937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D76203-BB78-4117-AF3E-8B713DC6AA4A}"/>
                </a:ext>
              </a:extLst>
            </p:cNvPr>
            <p:cNvSpPr/>
            <p:nvPr/>
          </p:nvSpPr>
          <p:spPr bwMode="auto">
            <a:xfrm>
              <a:off x="-700610" y="2005955"/>
              <a:ext cx="493776" cy="49377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9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5F53F9A-06F7-43F7-A5A1-DF54BAB8E1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" t="2" r="8069" b="-2"/>
            <a:stretch/>
          </p:blipFill>
          <p:spPr>
            <a:xfrm>
              <a:off x="-682322" y="2088032"/>
              <a:ext cx="457200" cy="16450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2" descr="https://www.veritas.com/content/dam/Veritas/images/thread-homepage/vtas.png">
              <a:extLst>
                <a:ext uri="{FF2B5EF4-FFF2-40B4-BE49-F238E27FC236}">
                  <a16:creationId xmlns:a16="http://schemas.microsoft.com/office/drawing/2014/main" id="{FA4B38A7-61CB-4BF4-991E-CFE89725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63188" y="2335920"/>
              <a:ext cx="418932" cy="8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C83E68A-2167-4F8C-9363-EB72C1896D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0451" y="650490"/>
            <a:ext cx="320040" cy="3200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371A5A-C7F1-4B19-BBDC-8ACAFECB947F}"/>
              </a:ext>
            </a:extLst>
          </p:cNvPr>
          <p:cNvSpPr/>
          <p:nvPr/>
        </p:nvSpPr>
        <p:spPr bwMode="auto">
          <a:xfrm>
            <a:off x="0" y="2002853"/>
            <a:ext cx="1687470" cy="199380"/>
          </a:xfrm>
          <a:prstGeom prst="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124B8A-6AD8-4755-A4F3-E07E2CFBC16D}"/>
              </a:ext>
            </a:extLst>
          </p:cNvPr>
          <p:cNvSpPr/>
          <p:nvPr/>
        </p:nvSpPr>
        <p:spPr bwMode="auto">
          <a:xfrm>
            <a:off x="8321040" y="1311490"/>
            <a:ext cx="822960" cy="414175"/>
          </a:xfrm>
          <a:prstGeom prst="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0C4462-0047-47EA-8AE2-978B63ACC3BE}"/>
              </a:ext>
            </a:extLst>
          </p:cNvPr>
          <p:cNvSpPr/>
          <p:nvPr/>
        </p:nvSpPr>
        <p:spPr bwMode="auto">
          <a:xfrm>
            <a:off x="7486422" y="1088551"/>
            <a:ext cx="834618" cy="222939"/>
          </a:xfrm>
          <a:prstGeom prst="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49D729-DC38-42CA-9094-9EAFDC5A61C5}"/>
              </a:ext>
            </a:extLst>
          </p:cNvPr>
          <p:cNvSpPr/>
          <p:nvPr/>
        </p:nvSpPr>
        <p:spPr bwMode="auto">
          <a:xfrm>
            <a:off x="0" y="2688413"/>
            <a:ext cx="1687470" cy="390643"/>
          </a:xfrm>
          <a:prstGeom prst="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20E1C3-4528-4FF2-9594-B5F6204E4959}"/>
              </a:ext>
            </a:extLst>
          </p:cNvPr>
          <p:cNvSpPr/>
          <p:nvPr/>
        </p:nvSpPr>
        <p:spPr bwMode="auto">
          <a:xfrm>
            <a:off x="21521" y="3481428"/>
            <a:ext cx="1687470" cy="199380"/>
          </a:xfrm>
          <a:prstGeom prst="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655737-1AC8-4FB0-85CD-FB7A34137660}"/>
              </a:ext>
            </a:extLst>
          </p:cNvPr>
          <p:cNvSpPr/>
          <p:nvPr/>
        </p:nvSpPr>
        <p:spPr bwMode="auto">
          <a:xfrm>
            <a:off x="21521" y="4178608"/>
            <a:ext cx="1687470" cy="199380"/>
          </a:xfrm>
          <a:prstGeom prst="rect">
            <a:avLst/>
          </a:prstGeom>
          <a:noFill/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660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806866-2F38-4BD5-BF9B-51079DD5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71451"/>
            <a:ext cx="8363938" cy="492443"/>
          </a:xfrm>
        </p:spPr>
        <p:txBody>
          <a:bodyPr/>
          <a:lstStyle/>
          <a:p>
            <a:r>
              <a:rPr lang="ko-KR" altLang="en-US" sz="3200"/>
              <a:t>백업 스토리지 지원 범위</a:t>
            </a:r>
            <a:endParaRPr lang="en-US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229512-8F24-4C9C-89B7-809E6C80C7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1" y="1018800"/>
          <a:ext cx="8962560" cy="351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719">
                  <a:extLst>
                    <a:ext uri="{9D8B030D-6E8A-4147-A177-3AD203B41FA5}">
                      <a16:colId xmlns:a16="http://schemas.microsoft.com/office/drawing/2014/main" val="160498139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265923834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596272357"/>
                    </a:ext>
                  </a:extLst>
                </a:gridCol>
                <a:gridCol w="746981">
                  <a:extLst>
                    <a:ext uri="{9D8B030D-6E8A-4147-A177-3AD203B41FA5}">
                      <a16:colId xmlns:a16="http://schemas.microsoft.com/office/drawing/2014/main" val="1538831253"/>
                    </a:ext>
                  </a:extLst>
                </a:gridCol>
                <a:gridCol w="871847">
                  <a:extLst>
                    <a:ext uri="{9D8B030D-6E8A-4147-A177-3AD203B41FA5}">
                      <a16:colId xmlns:a16="http://schemas.microsoft.com/office/drawing/2014/main" val="18080315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2867569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99422248"/>
                    </a:ext>
                  </a:extLst>
                </a:gridCol>
                <a:gridCol w="826346">
                  <a:extLst>
                    <a:ext uri="{9D8B030D-6E8A-4147-A177-3AD203B41FA5}">
                      <a16:colId xmlns:a16="http://schemas.microsoft.com/office/drawing/2014/main" val="535193324"/>
                    </a:ext>
                  </a:extLst>
                </a:gridCol>
                <a:gridCol w="826347">
                  <a:extLst>
                    <a:ext uri="{9D8B030D-6E8A-4147-A177-3AD203B41FA5}">
                      <a16:colId xmlns:a16="http://schemas.microsoft.com/office/drawing/2014/main" val="157456521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331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Veeam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Spanning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SkyKick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AvePoint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Datto Backupify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Barracuda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NetApp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Druva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Acronis*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68887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AWS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V &amp;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78909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Azure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No</a:t>
                      </a:r>
                      <a:endParaRPr 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V &amp; C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V &amp; 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V &amp;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13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S3-compatible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including </a:t>
                      </a:r>
                      <a:r>
                        <a:rPr lang="en-US" sz="11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on-prem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10+ vendors tested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No</a:t>
                      </a:r>
                      <a:endParaRPr 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Which ones tested?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9900"/>
                          </a:solidFill>
                        </a:rPr>
                        <a:t>NetApp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344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Vendor’s own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data center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No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No</a:t>
                      </a:r>
                      <a:endParaRPr 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63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52695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Traditional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on-prem storage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No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3EB2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No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9900"/>
                          </a:solidFill>
                        </a:rPr>
                        <a:t>FTP/SFTP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rgbClr val="CBD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C00000"/>
                          </a:solidFill>
                        </a:rPr>
                        <a:t>No</a:t>
                      </a:r>
                      <a:endParaRPr lang="en-US" sz="11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CBD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14768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7440C77F-C2A8-4526-BF1D-A6A21C483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01" y="4613434"/>
          <a:ext cx="6102668" cy="2133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14656372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51574928"/>
                    </a:ext>
                  </a:extLst>
                </a:gridCol>
                <a:gridCol w="2810193">
                  <a:extLst>
                    <a:ext uri="{9D8B030D-6E8A-4147-A177-3AD203B41FA5}">
                      <a16:colId xmlns:a16="http://schemas.microsoft.com/office/drawing/2014/main" val="1056298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C: Customer cloud account only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V: Vendor cloud account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6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 &amp; C: Both vendor and customer cloud account available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643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30CDAB-C73F-4B3D-96F3-862CA441589B}"/>
              </a:ext>
            </a:extLst>
          </p:cNvPr>
          <p:cNvSpPr txBox="1"/>
          <p:nvPr/>
        </p:nvSpPr>
        <p:spPr>
          <a:xfrm>
            <a:off x="8150155" y="4548521"/>
            <a:ext cx="980515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* Acronis Backup on Acronis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E267F-205C-403D-9FE7-D1327DC62198}"/>
              </a:ext>
            </a:extLst>
          </p:cNvPr>
          <p:cNvSpPr/>
          <p:nvPr/>
        </p:nvSpPr>
        <p:spPr>
          <a:xfrm>
            <a:off x="4541969" y="4916001"/>
            <a:ext cx="44146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GuardianSans-Regular" panose="020B0503050503060803" pitchFamily="34" charset="0"/>
                <a:ea typeface="+mn-ea"/>
                <a:cs typeface="+mn-cs"/>
              </a:rPr>
              <a:t>The competitive intelligence shared in this document is a culmination of our best efforts to compare vendors and solutions to Veeam, based on current public information. This information is subject to change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B011A-3F1B-44E9-83FB-E26B525A35AC}"/>
              </a:ext>
            </a:extLst>
          </p:cNvPr>
          <p:cNvSpPr txBox="1"/>
          <p:nvPr/>
        </p:nvSpPr>
        <p:spPr>
          <a:xfrm rot="19635377">
            <a:off x="7118972" y="4268685"/>
            <a:ext cx="22727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F4B">
                    <a:alpha val="42000"/>
                  </a:srgb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This specific slide is for sales enablement purposes only</a:t>
            </a:r>
          </a:p>
        </p:txBody>
      </p:sp>
    </p:spTree>
    <p:extLst>
      <p:ext uri="{BB962C8B-B14F-4D97-AF65-F5344CB8AC3E}">
        <p14:creationId xmlns:p14="http://schemas.microsoft.com/office/powerpoint/2010/main" val="2814908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eeam Corporate Slides Template (1)">
  <a:themeElements>
    <a:clrScheme name="Custom 17">
      <a:dk1>
        <a:srgbClr val="000000"/>
      </a:dk1>
      <a:lt1>
        <a:srgbClr val="FFFFFF"/>
      </a:lt1>
      <a:dk2>
        <a:srgbClr val="54B948"/>
      </a:dk2>
      <a:lt2>
        <a:srgbClr val="FFFFFF"/>
      </a:lt2>
      <a:accent1>
        <a:srgbClr val="54B948"/>
      </a:accent1>
      <a:accent2>
        <a:srgbClr val="0076BD"/>
      </a:accent2>
      <a:accent3>
        <a:srgbClr val="FFD300"/>
      </a:accent3>
      <a:accent4>
        <a:srgbClr val="7BC143"/>
      </a:accent4>
      <a:accent5>
        <a:srgbClr val="F3901D"/>
      </a:accent5>
      <a:accent6>
        <a:srgbClr val="005CAB"/>
      </a:accent6>
      <a:hlink>
        <a:srgbClr val="00AEEF"/>
      </a:hlink>
      <a:folHlink>
        <a:srgbClr val="5CD2FF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rgbClr val="00B33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eeam_Corporate_Template_16x9" id="{72DBC230-E52F-7646-844B-AEB48E8A1408}" vid="{4264CCBB-19DE-8F48-85C9-79B2C8A19690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eeam Corporate Slides Template">
  <a:themeElements>
    <a:clrScheme name="Custom 1">
      <a:dk1>
        <a:srgbClr val="000000"/>
      </a:dk1>
      <a:lt1>
        <a:srgbClr val="FFFFFF"/>
      </a:lt1>
      <a:dk2>
        <a:srgbClr val="54B948"/>
      </a:dk2>
      <a:lt2>
        <a:srgbClr val="FFFFFF"/>
      </a:lt2>
      <a:accent1>
        <a:srgbClr val="54B948"/>
      </a:accent1>
      <a:accent2>
        <a:srgbClr val="28ABE2"/>
      </a:accent2>
      <a:accent3>
        <a:srgbClr val="F2F2F2"/>
      </a:accent3>
      <a:accent4>
        <a:srgbClr val="CADA2A"/>
      </a:accent4>
      <a:accent5>
        <a:srgbClr val="1782AF"/>
      </a:accent5>
      <a:accent6>
        <a:srgbClr val="C3C5C7"/>
      </a:accent6>
      <a:hlink>
        <a:srgbClr val="00AEEF"/>
      </a:hlink>
      <a:folHlink>
        <a:srgbClr val="5CD2FF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B948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eam_Corporate_Template_16x9" id="{72DBC230-E52F-7646-844B-AEB48E8A1408}" vid="{D3C7296F-0477-CB49-9303-43C5CC006107}"/>
    </a:ext>
  </a:extLst>
</a:theme>
</file>

<file path=ppt/theme/theme3.xml><?xml version="1.0" encoding="utf-8"?>
<a:theme xmlns:a="http://schemas.openxmlformats.org/drawingml/2006/main" name="1_Veeam Corporate Slides Template">
  <a:themeElements>
    <a:clrScheme name="Custom 1">
      <a:dk1>
        <a:srgbClr val="000000"/>
      </a:dk1>
      <a:lt1>
        <a:srgbClr val="FFFFFF"/>
      </a:lt1>
      <a:dk2>
        <a:srgbClr val="54B948"/>
      </a:dk2>
      <a:lt2>
        <a:srgbClr val="FFFFFF"/>
      </a:lt2>
      <a:accent1>
        <a:srgbClr val="54B948"/>
      </a:accent1>
      <a:accent2>
        <a:srgbClr val="28ABE2"/>
      </a:accent2>
      <a:accent3>
        <a:srgbClr val="F2F2F2"/>
      </a:accent3>
      <a:accent4>
        <a:srgbClr val="CADA2A"/>
      </a:accent4>
      <a:accent5>
        <a:srgbClr val="1782AF"/>
      </a:accent5>
      <a:accent6>
        <a:srgbClr val="C3C5C7"/>
      </a:accent6>
      <a:hlink>
        <a:srgbClr val="00AEEF"/>
      </a:hlink>
      <a:folHlink>
        <a:srgbClr val="5CD2FF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B948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Veeam Corporate Slides Template (2)">
  <a:themeElements>
    <a:clrScheme name="Custom 1">
      <a:dk1>
        <a:srgbClr val="000000"/>
      </a:dk1>
      <a:lt1>
        <a:srgbClr val="FFFFFF"/>
      </a:lt1>
      <a:dk2>
        <a:srgbClr val="54B948"/>
      </a:dk2>
      <a:lt2>
        <a:srgbClr val="FFFFFF"/>
      </a:lt2>
      <a:accent1>
        <a:srgbClr val="54B948"/>
      </a:accent1>
      <a:accent2>
        <a:srgbClr val="28ABE2"/>
      </a:accent2>
      <a:accent3>
        <a:srgbClr val="F2F2F2"/>
      </a:accent3>
      <a:accent4>
        <a:srgbClr val="CADA2A"/>
      </a:accent4>
      <a:accent5>
        <a:srgbClr val="1782AF"/>
      </a:accent5>
      <a:accent6>
        <a:srgbClr val="C3C5C7"/>
      </a:accent6>
      <a:hlink>
        <a:srgbClr val="00AEEF"/>
      </a:hlink>
      <a:folHlink>
        <a:srgbClr val="5CD2FF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B948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4_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0F0"/>
      </a:hlink>
      <a:folHlink>
        <a:srgbClr val="0070C0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2_Veeam Corporate Slides Template (1)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>
        <a:spAutoFit/>
      </a:bodyPr>
      <a:lstStyle>
        <a:defPPr algn="ctr"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+mj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12_Veeam Corporate Slides Template">
  <a:themeElements>
    <a:clrScheme name="Veeam_colors">
      <a:dk1>
        <a:srgbClr val="000000"/>
      </a:dk1>
      <a:lt1>
        <a:srgbClr val="FFFFFF"/>
      </a:lt1>
      <a:dk2>
        <a:srgbClr val="00B336"/>
      </a:dk2>
      <a:lt2>
        <a:srgbClr val="FFFFFF"/>
      </a:lt2>
      <a:accent1>
        <a:srgbClr val="00B336"/>
      </a:accent1>
      <a:accent2>
        <a:srgbClr val="9D9D9C"/>
      </a:accent2>
      <a:accent3>
        <a:srgbClr val="BA0200"/>
      </a:accent3>
      <a:accent4>
        <a:srgbClr val="00B336"/>
      </a:accent4>
      <a:accent5>
        <a:srgbClr val="00B492"/>
      </a:accent5>
      <a:accent6>
        <a:srgbClr val="005F4B"/>
      </a:accent6>
      <a:hlink>
        <a:srgbClr val="00B336"/>
      </a:hlink>
      <a:folHlink>
        <a:srgbClr val="00B336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33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>
          <a:solidFill>
            <a:srgbClr val="00B336"/>
          </a:solidFill>
          <a:tailEnd type="arrow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eam_Corporate_Template_16x9_50" id="{306586AC-F2AC-4B5A-80A3-B02B89428B1A}" vid="{610E726E-E0E3-4CC1-A582-BA4934AFF4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duct Presentation" ma:contentTypeID="0x0101008D9A05CA1DE08548B716B9A9D05CB4950C0018F5B8C9372C6C4E8CFCD0BDE49C7D6B" ma:contentTypeVersion="78" ma:contentTypeDescription="" ma:contentTypeScope="" ma:versionID="00390321364f0731c1b03238dc72783a">
  <xsd:schema xmlns:xsd="http://www.w3.org/2001/XMLSchema" xmlns:xs="http://www.w3.org/2001/XMLSchema" xmlns:p="http://schemas.microsoft.com/office/2006/metadata/properties" xmlns:ns2="29435cc8-1857-4dea-ab51-de7ef4d18d75" xmlns:ns3="8d8f1076-d83c-44b2-9ca3-2070026205ff" targetNamespace="http://schemas.microsoft.com/office/2006/metadata/properties" ma:root="true" ma:fieldsID="5d7033ec39918827e0bd1107b24bffab" ns2:_="" ns3:_="">
    <xsd:import namespace="29435cc8-1857-4dea-ab51-de7ef4d18d75"/>
    <xsd:import namespace="8d8f1076-d83c-44b2-9ca3-2070026205ff"/>
    <xsd:element name="properties">
      <xsd:complexType>
        <xsd:sequence>
          <xsd:element name="documentManagement">
            <xsd:complexType>
              <xsd:all>
                <xsd:element ref="ns2:ECMFeaturedContentDescription" minOccurs="0"/>
                <xsd:element ref="ns2:Link_x0020_to_x0020_Campaign_x0020_in_x0020_SF" minOccurs="0"/>
                <xsd:element ref="ns2:Link_x0020_to_x0020_ProPartner" minOccurs="0"/>
                <xsd:element ref="ns2:Link_x0020_to_x0020_veeam.com" minOccurs="0"/>
                <xsd:element ref="ns2:ECMAuthor"/>
                <xsd:element ref="ns2:ECMBusinessOwner" minOccurs="0"/>
                <xsd:element ref="ns2:ECMExpirationDate" minOccurs="0"/>
                <xsd:element ref="ns2:k646dd9203f54b9a90fb733606673ec8" minOccurs="0"/>
                <xsd:element ref="ns2:m439c7bec22e426ab1454bd2998b8711" minOccurs="0"/>
                <xsd:element ref="ns2:afa7be8f67ed407e8cc4f812a93cfa4a" minOccurs="0"/>
                <xsd:element ref="ns2:efdf8be6259b460eb1fb1e6c2a260d31" minOccurs="0"/>
                <xsd:element ref="ns2:eaa3a7d15bed42669d645562376fe50b" minOccurs="0"/>
                <xsd:element ref="ns2:a5e131ccf4bd45f0b3dac09241742c16" minOccurs="0"/>
                <xsd:element ref="ns2:TaxCatchAll" minOccurs="0"/>
                <xsd:element ref="ns2:hf67382b61164de8826adbfd22494b61" minOccurs="0"/>
                <xsd:element ref="ns2:TaxCatchAllLabel" minOccurs="0"/>
                <xsd:element ref="ns2:o7d691565da549f5aa08c236692731f3" minOccurs="0"/>
                <xsd:element ref="ns2:ncf588d53c0f4f219f9e83951352cb6c" minOccurs="0"/>
                <xsd:element ref="ns2:p59d592eb20d4771b92ce9ca1c2ad52d" minOccurs="0"/>
                <xsd:element ref="ns2:cc6db3c680cf49a8a788f82f14bcaa36" minOccurs="0"/>
                <xsd:element ref="ns2:g9a1114b774c48c3885a3d44ab1bc311" minOccurs="0"/>
                <xsd:element ref="ns2:ECMExpertsChoice" minOccurs="0"/>
                <xsd:element ref="ns2:ECMViewsLastMonth" minOccurs="0"/>
                <xsd:element ref="ns2:ECMUniqueViewsLastMonth" minOccurs="0"/>
                <xsd:element ref="ns3:TaxKeywordTaxHTField" minOccurs="0"/>
                <xsd:element ref="ns2:e7f6b84a9ece4918a07f1a3eea36a464" minOccurs="0"/>
                <xsd:element ref="ns2:b0ccfcd7d0b140a9a952341278e7c769" minOccurs="0"/>
                <xsd:element ref="ns2:ECMFileUpdated" minOccurs="0"/>
                <xsd:element ref="ns2:ma7008bbfee14a0c9e5efba3a56c86f6" minOccurs="0"/>
                <xsd:element ref="ns3:_dlc_DocId" minOccurs="0"/>
                <xsd:element ref="ns3:_dlc_DocIdUrl" minOccurs="0"/>
                <xsd:element ref="ns3:_dlc_DocIdPersistId" minOccurs="0"/>
                <xsd:element ref="ns2:ECMDisplayDocOnP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35cc8-1857-4dea-ab51-de7ef4d18d75" elementFormDefault="qualified">
    <xsd:import namespace="http://schemas.microsoft.com/office/2006/documentManagement/types"/>
    <xsd:import namespace="http://schemas.microsoft.com/office/infopath/2007/PartnerControls"/>
    <xsd:element name="ECMFeaturedContentDescription" ma:index="2" nillable="true" ma:displayName="Content Description" ma:internalName="ECMFeaturedContentDescription">
      <xsd:simpleType>
        <xsd:restriction base="dms:Text">
          <xsd:maxLength value="255"/>
        </xsd:restriction>
      </xsd:simpleType>
    </xsd:element>
    <xsd:element name="Link_x0020_to_x0020_Campaign_x0020_in_x0020_SF" ma:index="18" nillable="true" ma:displayName="Link to SF" ma:format="Hyperlink" ma:internalName="Link_x0020_to_x0020_Campaign_x0020_in_x0020_SF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ink_x0020_to_x0020_ProPartner" ma:index="19" nillable="true" ma:displayName="Link to ProPartner" ma:format="Hyperlink" ma:internalName="Link_x0020_to_x0020_ProPartner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ink_x0020_to_x0020_veeam.com" ma:index="20" nillable="true" ma:displayName="Link to veeam.com" ma:format="Hyperlink" ma:internalName="Link_x0020_to_x0020_veeam_x002e_com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CMAuthor" ma:index="21" ma:displayName="Author (Authors)" ma:description="Name of person who wrote the document" ma:internalName="ECMAuthor" ma:readOnly="false">
      <xsd:simpleType>
        <xsd:restriction base="dms:Text">
          <xsd:maxLength value="255"/>
        </xsd:restriction>
      </xsd:simpleType>
    </xsd:element>
    <xsd:element name="ECMBusinessOwner" ma:index="22" nillable="true" ma:displayName="Business Owner" ma:description="Name of person who owns document uploads and document lifecycle" ma:list="UserInfo" ma:SearchPeopleOnly="false" ma:SharePointGroup="0" ma:internalName="ECMBusiness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CMExpirationDate" ma:index="23" nillable="true" ma:displayName="Date to Expire" ma:format="DateOnly" ma:internalName="ECMExpirationDate">
      <xsd:simpleType>
        <xsd:restriction base="dms:DateTime"/>
      </xsd:simpleType>
    </xsd:element>
    <xsd:element name="k646dd9203f54b9a90fb733606673ec8" ma:index="25" ma:taxonomy="true" ma:internalName="k646dd9203f54b9a90fb733606673ec8" ma:taxonomyFieldName="ECMAlliances" ma:displayName="Alliances" ma:readOnly="false" ma:default="" ma:fieldId="{4646dd92-03f5-4b9a-90fb-733606673ec8}" ma:taxonomyMulti="true" ma:sspId="d95025e3-06ee-47d5-b6d0-191753f21fd6" ma:termSetId="3ddab42d-3bc7-4dd4-b7fc-9e50283cf9e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439c7bec22e426ab1454bd2998b8711" ma:index="26" ma:taxonomy="true" ma:internalName="m439c7bec22e426ab1454bd2998b8711" ma:taxonomyFieldName="ECMProductPresentationType" ma:displayName="Presentation Type" ma:readOnly="false" ma:default="" ma:fieldId="{6439c7be-c22e-426a-b145-4bd2998b8711}" ma:sspId="d95025e3-06ee-47d5-b6d0-191753f21fd6" ma:termSetId="c4454aaf-2640-4ede-a526-8bec0090f1ca" ma:anchorId="84588579-75a1-42cc-a30d-b5a60510b159" ma:open="false" ma:isKeyword="false">
      <xsd:complexType>
        <xsd:sequence>
          <xsd:element ref="pc:Terms" minOccurs="0" maxOccurs="1"/>
        </xsd:sequence>
      </xsd:complexType>
    </xsd:element>
    <xsd:element name="afa7be8f67ed407e8cc4f812a93cfa4a" ma:index="27" ma:taxonomy="true" ma:internalName="afa7be8f67ed407e8cc4f812a93cfa4a" ma:taxonomyFieldName="ECMAudience" ma:displayName="Veeam Audiences" ma:readOnly="false" ma:default="" ma:fieldId="{afa7be8f-67ed-407e-8cc4-f812a93cfa4a}" ma:taxonomyMulti="true" ma:sspId="d95025e3-06ee-47d5-b6d0-191753f21fd6" ma:termSetId="61d72c02-677b-4457-b582-89094d470b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df8be6259b460eb1fb1e6c2a260d31" ma:index="28" ma:taxonomy="true" ma:internalName="efdf8be6259b460eb1fb1e6c2a260d31" ma:taxonomyFieldName="ECMInternalExternal" ma:displayName="Internal / Public" ma:readOnly="false" ma:default="" ma:fieldId="{efdf8be6-259b-460e-b1fb-1e6c2a260d31}" ma:sspId="d95025e3-06ee-47d5-b6d0-191753f21fd6" ma:termSetId="7d3f65a7-0546-4bad-8a49-0c759fced2c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a3a7d15bed42669d645562376fe50b" ma:index="29" nillable="true" ma:taxonomy="true" ma:internalName="eaa3a7d15bed42669d645562376fe50b" ma:taxonomyFieldName="ECMHypervisor" ma:displayName="Hypervisor" ma:default="" ma:fieldId="{eaa3a7d1-5bed-4266-9d64-5562376fe50b}" ma:taxonomyMulti="true" ma:sspId="d95025e3-06ee-47d5-b6d0-191753f21fd6" ma:termSetId="604d8846-9688-4be2-b636-1e1d54acb80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5e131ccf4bd45f0b3dac09241742c16" ma:index="31" nillable="true" ma:taxonomy="true" ma:internalName="a5e131ccf4bd45f0b3dac09241742c16" ma:taxonomyFieldName="ECMPartnerCustomer" ma:displayName="Partner / Customer" ma:default="" ma:fieldId="{a5e131cc-f4bd-45f0-b3da-c09241742c16}" ma:taxonomyMulti="true" ma:sspId="d95025e3-06ee-47d5-b6d0-191753f21fd6" ma:termSetId="78997c8c-3835-47eb-b08f-f344ff23d2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2" nillable="true" ma:displayName="Taxonomy Catch All Column" ma:description="" ma:hidden="true" ma:list="{7fd7e5a9-3ae9-4d5f-858f-6ed3eaea689a}" ma:internalName="TaxCatchAll" ma:showField="CatchAllData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f67382b61164de8826adbfd22494b61" ma:index="33" nillable="true" ma:taxonomy="true" ma:internalName="hf67382b61164de8826adbfd22494b61" ma:taxonomyFieldName="ECMTargetedBuyerPerson" ma:displayName="Targeted Buyer Person" ma:default="" ma:fieldId="{1f67382b-6116-4de8-826a-dbfd22494b61}" ma:taxonomyMulti="true" ma:sspId="d95025e3-06ee-47d5-b6d0-191753f21fd6" ma:termSetId="0e41875a-6b05-4608-9560-d3ba5edbca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34" nillable="true" ma:displayName="Taxonomy Catch All Column1" ma:hidden="true" ma:list="{7fd7e5a9-3ae9-4d5f-858f-6ed3eaea689a}" ma:internalName="TaxCatchAllLabel" ma:readOnly="true" ma:showField="CatchAllDataLabel" ma:web="8d8f1076-d83c-44b2-9ca3-2070026205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7d691565da549f5aa08c236692731f3" ma:index="36" nillable="true" ma:taxonomy="true" ma:internalName="o7d691565da549f5aa08c236692731f3" ma:taxonomyFieldName="ECMIndustrySegment" ma:displayName="Industry Vertical" ma:readOnly="false" ma:default="" ma:fieldId="{87d69156-5da5-49f5-aa08-c236692731f3}" ma:taxonomyMulti="true" ma:sspId="d95025e3-06ee-47d5-b6d0-191753f21fd6" ma:termSetId="3dd0b406-ca2e-478d-92af-5f0da6e5ab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cf588d53c0f4f219f9e83951352cb6c" ma:index="37" ma:taxonomy="true" ma:internalName="ncf588d53c0f4f219f9e83951352cb6c" ma:taxonomyFieldName="ECMVertical" ma:displayName="Customer Segmentation" ma:readOnly="false" ma:default="" ma:fieldId="{7cf588d5-3c0f-4f21-9f9e-83951352cb6c}" ma:taxonomyMulti="true" ma:sspId="d95025e3-06ee-47d5-b6d0-191753f21fd6" ma:termSetId="b21b7e9b-2565-44c3-92cc-0b1ecca8f8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59d592eb20d4771b92ce9ca1c2ad52d" ma:index="39" ma:taxonomy="true" ma:internalName="p59d592eb20d4771b92ce9ca1c2ad52d" ma:taxonomyFieldName="ECMLanguage" ma:displayName="Languages" ma:readOnly="false" ma:default="" ma:fieldId="{959d592e-b20d-4771-b92c-e9ca1c2ad52d}" ma:taxonomyMulti="true" ma:sspId="d95025e3-06ee-47d5-b6d0-191753f21fd6" ma:termSetId="d5e6f725-e536-4417-ba04-c8cb6d72cfe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c6db3c680cf49a8a788f82f14bcaa36" ma:index="40" ma:taxonomy="true" ma:internalName="cc6db3c680cf49a8a788f82f14bcaa36" ma:taxonomyFieldName="ECMRegion" ma:displayName="Region Name" ma:readOnly="false" ma:default="" ma:fieldId="{cc6db3c6-80cf-49a8-a788-f82f14bcaa36}" ma:taxonomyMulti="true" ma:sspId="d95025e3-06ee-47d5-b6d0-191753f21fd6" ma:termSetId="26089c26-7ba6-45e2-8c92-a109d16c33f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a1114b774c48c3885a3d44ab1bc311" ma:index="41" nillable="true" ma:taxonomy="true" ma:internalName="g9a1114b774c48c3885a3d44ab1bc311" ma:taxonomyFieldName="ECMCampaignName" ma:displayName="Campaign" ma:default="" ma:fieldId="{09a1114b-774c-48c3-885a-3d44ab1bc311}" ma:taxonomyMulti="true" ma:sspId="d95025e3-06ee-47d5-b6d0-191753f21fd6" ma:termSetId="95047ea3-1bf9-4752-819b-4bdf3c0171e2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ECMExpertsChoice" ma:index="43" nillable="true" ma:displayName="Experts' Choice" ma:default="1" ma:hidden="true" ma:internalName="ECMExpertsChoice" ma:readOnly="false">
      <xsd:simpleType>
        <xsd:restriction base="dms:Boolean"/>
      </xsd:simpleType>
    </xsd:element>
    <xsd:element name="ECMViewsLastMonth" ma:index="44" nillable="true" ma:displayName="Views Current Month" ma:description="Number of views in the current month" ma:hidden="true" ma:internalName="ECMViewsLastMonth" ma:readOnly="false" ma:percentage="FALSE">
      <xsd:simpleType>
        <xsd:restriction base="dms:Number"/>
      </xsd:simpleType>
    </xsd:element>
    <xsd:element name="ECMUniqueViewsLastMonth" ma:index="45" nillable="true" ma:displayName="Unique Views Current Month" ma:hidden="true" ma:internalName="ECMUniqueViewsLastMonth" ma:readOnly="false" ma:percentage="FALSE">
      <xsd:simpleType>
        <xsd:restriction base="dms:Number"/>
      </xsd:simpleType>
    </xsd:element>
    <xsd:element name="e7f6b84a9ece4918a07f1a3eea36a464" ma:index="49" ma:taxonomy="true" ma:internalName="e7f6b84a9ece4918a07f1a3eea36a464" ma:taxonomyFieldName="ECMProductVerion" ma:displayName="Product Version" ma:readOnly="false" ma:default="" ma:fieldId="{e7f6b84a-9ece-4918-a07f-1a3eea36a464}" ma:sspId="d95025e3-06ee-47d5-b6d0-191753f21fd6" ma:termSetId="7f53de0d-e05b-4f33-8fcd-42e75edf28b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ccfcd7d0b140a9a952341278e7c769" ma:index="50" nillable="true" ma:taxonomy="true" ma:internalName="b0ccfcd7d0b140a9a952341278e7c769" ma:taxonomyFieldName="ECMMarketingStage" ma:displayName="Marketing Stage" ma:default="" ma:fieldId="{b0ccfcd7-d0b1-40a9-a952-341278e7c769}" ma:sspId="d95025e3-06ee-47d5-b6d0-191753f21fd6" ma:termSetId="362fb6cb-2657-43ca-96d0-03e65a75cb4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FileUpdated" ma:index="51" nillable="true" ma:displayName="File Updated" ma:format="DateOnly" ma:hidden="true" ma:internalName="ECMFileUpdated" ma:readOnly="false">
      <xsd:simpleType>
        <xsd:restriction base="dms:DateTime"/>
      </xsd:simpleType>
    </xsd:element>
    <xsd:element name="ma7008bbfee14a0c9e5efba3a56c86f6" ma:index="52" ma:taxonomy="true" ma:internalName="ma7008bbfee14a0c9e5efba3a56c86f6" ma:taxonomyFieldName="ECMProduct" ma:displayName="Product Name" ma:readOnly="false" ma:default="" ma:fieldId="{6a7008bb-fee1-4a0c-9e5e-fba3a56c86f6}" ma:taxonomyMulti="true" ma:sspId="d95025e3-06ee-47d5-b6d0-191753f21fd6" ma:termSetId="f7941c89-a093-402d-94c7-aa947916583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MDisplayDocOnPage" ma:index="56" nillable="true" ma:displayName="Display document on the campaign page" ma:default="0" ma:internalName="ECMDisplayDocOnPag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f1076-d83c-44b2-9ca3-2070026205ff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47" nillable="true" ma:taxonomy="true" ma:internalName="TaxKeywordTaxHTField" ma:taxonomyFieldName="TaxKeyword" ma:displayName="Keywords and tags" ma:fieldId="{23f27201-bee3-471e-b2e7-b64fd8b7ca38}" ma:taxonomyMulti="true" ma:sspId="d95025e3-06ee-47d5-b6d0-191753f21fd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5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5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6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d95025e3-06ee-47d5-b6d0-191753f21fd6" ContentTypeId="0x0101008D9A05CA1DE08548B716B9A9D05CB4950C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f67382b61164de8826adbfd22494b61 xmlns="29435cc8-1857-4dea-ab51-de7ef4d18d75">
      <Terms xmlns="http://schemas.microsoft.com/office/infopath/2007/PartnerControls"/>
    </hf67382b61164de8826adbfd22494b61>
    <ECMViewsLastMonth xmlns="29435cc8-1857-4dea-ab51-de7ef4d18d75">0</ECMViewsLastMonth>
    <cc6db3c680cf49a8a788f82f14bcaa3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#Korea, Rep. of</TermName>
          <TermId xmlns="http://schemas.microsoft.com/office/infopath/2007/PartnerControls">cb8831a2-4f8b-4066-837f-366bb5a43be2</TermId>
        </TermInfo>
      </Terms>
    </cc6db3c680cf49a8a788f82f14bcaa36>
    <a5e131ccf4bd45f0b3dac09241742c1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Customer</TermName>
          <TermId xmlns="http://schemas.microsoft.com/office/infopath/2007/PartnerControls">6123597a-1913-44dc-9924-b5c9eb8e9234</TermId>
        </TermInfo>
      </Terms>
    </a5e131ccf4bd45f0b3dac09241742c16>
    <afa7be8f67ed407e8cc4f812a93cfa4a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#ALL</TermName>
          <TermId xmlns="http://schemas.microsoft.com/office/infopath/2007/PartnerControls">ad0e3522-d098-49cb-9fa5-82217f4767c5</TermId>
        </TermInfo>
      </Terms>
    </afa7be8f67ed407e8cc4f812a93cfa4a>
    <TaxKeywordTaxHTField xmlns="8d8f1076-d83c-44b2-9ca3-2070026205ff">
      <Terms xmlns="http://schemas.microsoft.com/office/infopath/2007/PartnerControls"/>
    </TaxKeywordTaxHTField>
    <ECMFeaturedContentDescription xmlns="29435cc8-1857-4dea-ab51-de7ef4d18d75">Deck containing all info about VBO263 v2 product. Includes Summary Deck, Sales, Resseller/Disti and End-User webinar Decks (can be adjusted using the plan on slide 1) </ECMFeaturedContentDescription>
    <ECMBusinessOwner xmlns="29435cc8-1857-4dea-ab51-de7ef4d18d75">
      <UserInfo>
        <DisplayName>1571</DisplayName>
        <AccountId>1571</AccountId>
        <AccountType/>
      </UserInfo>
    </ECMBusinessOwner>
    <p59d592eb20d4771b92ce9ca1c2ad52d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#Korean</TermName>
          <TermId xmlns="http://schemas.microsoft.com/office/infopath/2007/PartnerControls">1de2c203-809a-48dd-9a87-91f305dd0c6d</TermId>
        </TermInfo>
      </Terms>
    </p59d592eb20d4771b92ce9ca1c2ad52d>
    <ECMAuthor xmlns="29435cc8-1857-4dea-ab51-de7ef4d18d75">Artur Pivovarov</ECMAuthor>
    <eaa3a7d15bed42669d645562376fe50b xmlns="29435cc8-1857-4dea-ab51-de7ef4d18d75">
      <Terms xmlns="http://schemas.microsoft.com/office/infopath/2007/PartnerControls"/>
    </eaa3a7d15bed42669d645562376fe50b>
    <ncf588d53c0f4f219f9e83951352cb6c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#Cross-segment</TermName>
          <TermId xmlns="http://schemas.microsoft.com/office/infopath/2007/PartnerControls">6d214e35-1dde-4be1-96c5-30fe945c97ab</TermId>
        </TermInfo>
      </Terms>
    </ncf588d53c0f4f219f9e83951352cb6c>
    <e7f6b84a9ece4918a07f1a3eea36a464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368</TermName>
          <TermId xmlns="http://schemas.microsoft.com/office/infopath/2007/PartnerControls">4fbc9729-9c8d-48a4-8bde-ca92eaf06bf6</TermId>
        </TermInfo>
      </Terms>
    </e7f6b84a9ece4918a07f1a3eea36a464>
    <ECMUniqueViewsLastMonth xmlns="29435cc8-1857-4dea-ab51-de7ef4d18d75">0</ECMUniqueViewsLastMonth>
    <ECMExpirationDate xmlns="29435cc8-1857-4dea-ab51-de7ef4d18d75">2019-04-30T20:34:15+00:00</ECMExpirationDate>
    <Link_x0020_to_x0020_veeam.com xmlns="29435cc8-1857-4dea-ab51-de7ef4d18d75">
      <Url xsi:nil="true"/>
      <Description xsi:nil="true"/>
    </Link_x0020_to_x0020_veeam.com>
    <efdf8be6259b460eb1fb1e6c2a260d31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110</TermName>
          <TermId xmlns="http://schemas.microsoft.com/office/infopath/2007/PartnerControls">70588c4f-df11-4018-95c2-d32a8f0632bb</TermId>
        </TermInfo>
      </Terms>
    </efdf8be6259b460eb1fb1e6c2a260d31>
    <TaxCatchAll xmlns="29435cc8-1857-4dea-ab51-de7ef4d18d75">
      <Value>110</Value>
      <Value>368</Value>
      <Value>255</Value>
      <Value>179</Value>
      <Value>251</Value>
      <Value>249</Value>
      <Value>171</Value>
      <Value>240</Value>
      <Value>463</Value>
      <Value>166</Value>
      <Value>54</Value>
      <Value>238</Value>
      <Value>703</Value>
      <Value>64</Value>
      <Value>369</Value>
      <Value>525</Value>
      <Value>263</Value>
      <Value>239</Value>
    </TaxCatchAll>
    <Link_x0020_to_x0020_ProPartner xmlns="29435cc8-1857-4dea-ab51-de7ef4d18d75">
      <Url xsi:nil="true"/>
      <Description xsi:nil="true"/>
    </Link_x0020_to_x0020_ProPartner>
    <Link_x0020_to_x0020_Campaign_x0020_in_x0020_SF xmlns="29435cc8-1857-4dea-ab51-de7ef4d18d75">
      <Url xsi:nil="true"/>
      <Description xsi:nil="true"/>
    </Link_x0020_to_x0020_Campaign_x0020_in_x0020_SF>
    <k646dd9203f54b9a90fb733606673ec8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#All Solutions</TermName>
          <TermId xmlns="http://schemas.microsoft.com/office/infopath/2007/PartnerControls">c9767bc9-9e10-4aa9-8cdd-5882c5154d8e</TermId>
        </TermInfo>
      </Terms>
    </k646dd9203f54b9a90fb733606673ec8>
    <ma7008bbfee14a0c9e5efba3a56c86f6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#Backup for Microsoft Office 365</TermName>
          <TermId xmlns="http://schemas.microsoft.com/office/infopath/2007/PartnerControls">1ddc3da0-29fc-40b9-9c45-3af557a14a22</TermId>
        </TermInfo>
      </Terms>
    </ma7008bbfee14a0c9e5efba3a56c86f6>
    <o7d691565da549f5aa08c236692731f3 xmlns="29435cc8-1857-4dea-ab51-de7ef4d18d75">
      <Terms xmlns="http://schemas.microsoft.com/office/infopath/2007/PartnerControls"/>
    </o7d691565da549f5aa08c236692731f3>
    <g9a1114b774c48c3885a3d44ab1bc311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#Product Launches</TermName>
          <TermId xmlns="http://schemas.microsoft.com/office/infopath/2007/PartnerControls">8afc9eee-060b-4b16-bdde-e5b20dc19288</TermId>
        </TermInfo>
      </Terms>
    </g9a1114b774c48c3885a3d44ab1bc311>
    <_dlc_DocId xmlns="8d8f1076-d83c-44b2-9ca3-2070026205ff">VEEAMDOC-16-5792</_dlc_DocId>
    <_dlc_DocIdUrl xmlns="8d8f1076-d83c-44b2-9ca3-2070026205ff">
      <Url>https://team.veeam.com/apps/ecm/_layouts/15/DocIdRedir.aspx?ID=VEEAMDOC-16-5792</Url>
      <Description>VEEAMDOC-16-5792</Description>
    </_dlc_DocIdUrl>
    <m439c7bec22e426ab1454bd2998b8711 xmlns="29435cc8-1857-4dea-ab51-de7ef4d18d75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b40f898d-bca5-48bf-a614-aaad993ba9b7</TermId>
        </TermInfo>
      </Terms>
    </m439c7bec22e426ab1454bd2998b8711>
    <ECMExpertsChoice xmlns="29435cc8-1857-4dea-ab51-de7ef4d18d75">true</ECMExpertsChoice>
    <ECMFileUpdated xmlns="29435cc8-1857-4dea-ab51-de7ef4d18d75">2018-10-02T13:11:20+00:00</ECMFileUpdated>
    <b0ccfcd7d0b140a9a952341278e7c769 xmlns="29435cc8-1857-4dea-ab51-de7ef4d18d75">
      <Terms xmlns="http://schemas.microsoft.com/office/infopath/2007/PartnerControls"/>
    </b0ccfcd7d0b140a9a952341278e7c769>
    <ECMDisplayDocOnPage xmlns="29435cc8-1857-4dea-ab51-de7ef4d18d75">false</ECMDisplayDocOnPag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B3CE40-1778-497A-8B6B-65E907278F4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94587A4-4F1F-44E1-AC83-5856121745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435cc8-1857-4dea-ab51-de7ef4d18d75"/>
    <ds:schemaRef ds:uri="8d8f1076-d83c-44b2-9ca3-207002620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90BE7F-D82F-4B85-8874-5038551516B1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FDE9258-1F71-470C-A3E8-267C9B6A7FB7}">
  <ds:schemaRefs>
    <ds:schemaRef ds:uri="http://purl.org/dc/elements/1.1/"/>
    <ds:schemaRef ds:uri="http://schemas.microsoft.com/office/2006/metadata/properties"/>
    <ds:schemaRef ds:uri="29435cc8-1857-4dea-ab51-de7ef4d18d75"/>
    <ds:schemaRef ds:uri="http://purl.org/dc/terms/"/>
    <ds:schemaRef ds:uri="http://schemas.microsoft.com/office/infopath/2007/PartnerControls"/>
    <ds:schemaRef ds:uri="http://schemas.microsoft.com/office/2006/documentManagement/types"/>
    <ds:schemaRef ds:uri="8d8f1076-d83c-44b2-9ca3-2070026205f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E5CFD5AA-2E7D-4999-8814-EC4DA900DA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Veeam_Corporate_Template_16x9</Template>
  <TotalTime>2043</TotalTime>
  <Words>557</Words>
  <Application>Microsoft Office PowerPoint</Application>
  <PresentationFormat>화면 슬라이드 쇼(16:9)</PresentationFormat>
  <Paragraphs>154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</vt:i4>
      </vt:variant>
    </vt:vector>
  </HeadingPairs>
  <TitlesOfParts>
    <vt:vector size="18" baseType="lpstr">
      <vt:lpstr>GuardianSans-Regular</vt:lpstr>
      <vt:lpstr>Arial</vt:lpstr>
      <vt:lpstr>Calibri</vt:lpstr>
      <vt:lpstr>Segoe UI</vt:lpstr>
      <vt:lpstr>Tahoma</vt:lpstr>
      <vt:lpstr>Veeam Corporate Slides Template (1)</vt:lpstr>
      <vt:lpstr>Veeam Corporate Slides Template</vt:lpstr>
      <vt:lpstr>1_Veeam Corporate Slides Template</vt:lpstr>
      <vt:lpstr>Veeam Corporate Slides Template (2)</vt:lpstr>
      <vt:lpstr>4_Veeam Corporate Slides Template</vt:lpstr>
      <vt:lpstr>1_Veeam Corporate Slides Template (1)</vt:lpstr>
      <vt:lpstr>5_Veeam Corporate Slides Template</vt:lpstr>
      <vt:lpstr>2_Veeam Corporate Slides Template (1)</vt:lpstr>
      <vt:lpstr>12_Veeam Corporate Slides Template</vt:lpstr>
      <vt:lpstr>PowerPoint 프레젠테이션</vt:lpstr>
      <vt:lpstr>Veeam의 고유한 비즈니스 장점 포지셔닝</vt:lpstr>
      <vt:lpstr>Veeam의 기술적 차별 요인을 포지셔닝</vt:lpstr>
      <vt:lpstr>백업 스토리지 지원 범위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KO: Veeam Backup for Microsoft Ofiice 365 v2 - Master Deck</dc:title>
  <dc:creator>Russ Kerscher</dc:creator>
  <cp:lastModifiedBy>Shin Dongun</cp:lastModifiedBy>
  <cp:revision>175</cp:revision>
  <cp:lastPrinted>2017-09-29T19:47:01Z</cp:lastPrinted>
  <dcterms:created xsi:type="dcterms:W3CDTF">2017-08-21T15:59:52Z</dcterms:created>
  <dcterms:modified xsi:type="dcterms:W3CDTF">2019-11-11T05:25:18Z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CMWhitepaperType">
    <vt:lpwstr/>
  </property>
  <property fmtid="{D5CDD505-2E9C-101B-9397-08002B2CF9AE}" pid="3" name="ECMLanguage">
    <vt:lpwstr>525;##Korean|1de2c203-809a-48dd-9a87-91f305dd0c6d</vt:lpwstr>
  </property>
  <property fmtid="{D5CDD505-2E9C-101B-9397-08002B2CF9AE}" pid="4" name="i74269a7de984593b031d34cb385df95">
    <vt:lpwstr/>
  </property>
  <property fmtid="{D5CDD505-2E9C-101B-9397-08002B2CF9AE}" pid="5" name="ECMMarketAnalysisType">
    <vt:lpwstr/>
  </property>
  <property fmtid="{D5CDD505-2E9C-101B-9397-08002B2CF9AE}" pid="6" name="ECMVertical">
    <vt:lpwstr>64;##Cross-segment|6d214e35-1dde-4be1-96c5-30fe945c97ab</vt:lpwstr>
  </property>
  <property fmtid="{D5CDD505-2E9C-101B-9397-08002B2CF9AE}" pid="7" name="ECMPartnerCustomer">
    <vt:lpwstr>54;#Customer|6123597a-1913-44dc-9924-b5c9eb8e9234</vt:lpwstr>
  </property>
  <property fmtid="{D5CDD505-2E9C-101B-9397-08002B2CF9AE}" pid="8" name="m5ad6e19f9e2479e8c23350beb1070d4">
    <vt:lpwstr/>
  </property>
  <property fmtid="{D5CDD505-2E9C-101B-9397-08002B2CF9AE}" pid="9" name="TaxKeyword">
    <vt:lpwstr/>
  </property>
  <property fmtid="{D5CDD505-2E9C-101B-9397-08002B2CF9AE}" pid="10" name="ECMUIType">
    <vt:lpwstr/>
  </property>
  <property fmtid="{D5CDD505-2E9C-101B-9397-08002B2CF9AE}" pid="11" name="ECMPrintGraphicsSubject">
    <vt:lpwstr/>
  </property>
  <property fmtid="{D5CDD505-2E9C-101B-9397-08002B2CF9AE}" pid="12" name="neb7c065c857415f9da8b13e76c99072">
    <vt:lpwstr>Presentations|de4c0233-fbe6-422a-80a4-179d0996851d</vt:lpwstr>
  </property>
  <property fmtid="{D5CDD505-2E9C-101B-9397-08002B2CF9AE}" pid="13" name="ECMAlliances">
    <vt:lpwstr>263;##All Solutions|c9767bc9-9e10-4aa9-8cdd-5882c5154d8e</vt:lpwstr>
  </property>
  <property fmtid="{D5CDD505-2E9C-101B-9397-08002B2CF9AE}" pid="14" name="ECMHypervisor">
    <vt:lpwstr/>
  </property>
  <property fmtid="{D5CDD505-2E9C-101B-9397-08002B2CF9AE}" pid="15" name="j34c59180bf04b139f26e4d7d5575b31">
    <vt:lpwstr/>
  </property>
  <property fmtid="{D5CDD505-2E9C-101B-9397-08002B2CF9AE}" pid="16" name="ECMDesignResourcesSubject">
    <vt:lpwstr/>
  </property>
  <property fmtid="{D5CDD505-2E9C-101B-9397-08002B2CF9AE}" pid="17" name="LikesCount">
    <vt:i4>1</vt:i4>
  </property>
  <property fmtid="{D5CDD505-2E9C-101B-9397-08002B2CF9AE}" pid="18" name="e6ef8ae30fac436c9569166a91d4fc76">
    <vt:lpwstr/>
  </property>
  <property fmtid="{D5CDD505-2E9C-101B-9397-08002B2CF9AE}" pid="19" name="ECMCallScriptType">
    <vt:lpwstr/>
  </property>
  <property fmtid="{D5CDD505-2E9C-101B-9397-08002B2CF9AE}" pid="20" name="ECMMarketingStage">
    <vt:lpwstr/>
  </property>
  <property fmtid="{D5CDD505-2E9C-101B-9397-08002B2CF9AE}" pid="21" name="ContentTypeId">
    <vt:lpwstr>0x0101008D9A05CA1DE08548B716B9A9D05CB4950C0018F5B8C9372C6C4E8CFCD0BDE49C7D6B</vt:lpwstr>
  </property>
  <property fmtid="{D5CDD505-2E9C-101B-9397-08002B2CF9AE}" pid="22" name="oed54f3a74e34a46ae004ab2cb3bf7e8">
    <vt:lpwstr/>
  </property>
  <property fmtid="{D5CDD505-2E9C-101B-9397-08002B2CF9AE}" pid="23" name="ECMPresentationsGraphicsSubject">
    <vt:lpwstr>238;#Documentation|c2d16c76-e873-4401-a322-baf22aa78fcd;#239;#Campaign|844b0e98-48d0-4ab4-8824-d30f597ac69c;#240;#Event|882cd065-e920-4da8-bd24-2f3a4430f981;#251;#Exhibition|933cf78d-aff3-4ec9-8a0b-8bdb50cf5d67;#255;#Sales Enablement|fee4eaef-77df-455f-8b</vt:lpwstr>
  </property>
  <property fmtid="{D5CDD505-2E9C-101B-9397-08002B2CF9AE}" pid="24" name="o5f5e85b64a34e65ad33464cb6c0b918">
    <vt:lpwstr>Documentation|c2d16c76-e873-4401-a322-baf22aa78fcd;Campaign|844b0e98-48d0-4ab4-8824-d30f597ac69c;Event|882cd065-e920-4da8-bd24-2f3a4430f981;Exhibition|933cf78d-aff3-4ec9-8a0b-8bdb50cf5d67;Sales Enablement|fee4eaef-77df-455f-8b12-efecfc4effc0</vt:lpwstr>
  </property>
  <property fmtid="{D5CDD505-2E9C-101B-9397-08002B2CF9AE}" pid="25" name="ECMInternalExternal">
    <vt:lpwstr>110;#110|70588c4f-df11-4018-95c2-d32a8f0632bb</vt:lpwstr>
  </property>
  <property fmtid="{D5CDD505-2E9C-101B-9397-08002B2CF9AE}" pid="26" name="ECMGraphicsType">
    <vt:lpwstr/>
  </property>
  <property fmtid="{D5CDD505-2E9C-101B-9397-08002B2CF9AE}" pid="27" name="TaxKeywordTaxHTField">
    <vt:lpwstr/>
  </property>
  <property fmtid="{D5CDD505-2E9C-101B-9397-08002B2CF9AE}" pid="28" name="ECMParentDoc">
    <vt:lpwstr>, </vt:lpwstr>
  </property>
  <property fmtid="{D5CDD505-2E9C-101B-9397-08002B2CF9AE}" pid="29" name="Disposition_x0020_Type">
    <vt:lpwstr/>
  </property>
  <property fmtid="{D5CDD505-2E9C-101B-9397-08002B2CF9AE}" pid="30" name="ECMProduct">
    <vt:lpwstr>369;##Backup for Microsoft Office 365|1ddc3da0-29fc-40b9-9c45-3af557a14a22</vt:lpwstr>
  </property>
  <property fmtid="{D5CDD505-2E9C-101B-9397-08002B2CF9AE}" pid="31" name="ECMStageOfSale">
    <vt:lpwstr>52;#1-Qualify|47022983-abe8-463e-ae6c-9db6a793a786;#63;#2-Identify|bcea8331-d022-4da7-b580-3c5d590c963a;#111;#3-Propose|0c3124ce-1c63-4040-a928-5205805e9eba;#112;#4-Validate Solution|922b3c00-814f-4f2c-b49f-ec9519d895e1</vt:lpwstr>
  </property>
  <property fmtid="{D5CDD505-2E9C-101B-9397-08002B2CF9AE}" pid="32" name="pff748c0bd734496b79ea7ae06c0e132">
    <vt:lpwstr/>
  </property>
  <property fmtid="{D5CDD505-2E9C-101B-9397-08002B2CF9AE}" pid="33" name="f8c6466bdf284165b502514ef0960a93">
    <vt:lpwstr/>
  </property>
  <property fmtid="{D5CDD505-2E9C-101B-9397-08002B2CF9AE}" pid="34" name="ECMVendor">
    <vt:lpwstr/>
  </property>
  <property fmtid="{D5CDD505-2E9C-101B-9397-08002B2CF9AE}" pid="35" name="pd774d1a8be446d397f375a0336488e0">
    <vt:lpwstr/>
  </property>
  <property fmtid="{D5CDD505-2E9C-101B-9397-08002B2CF9AE}" pid="36" name="ECMDisposition">
    <vt:lpwstr/>
  </property>
  <property fmtid="{D5CDD505-2E9C-101B-9397-08002B2CF9AE}" pid="37" name="Link to veeam.com">
    <vt:lpwstr>, </vt:lpwstr>
  </property>
  <property fmtid="{D5CDD505-2E9C-101B-9397-08002B2CF9AE}" pid="38" name="ECMRegion">
    <vt:lpwstr>166;##Korea, Rep. of|cb8831a2-4f8b-4066-837f-366bb5a43be2</vt:lpwstr>
  </property>
  <property fmtid="{D5CDD505-2E9C-101B-9397-08002B2CF9AE}" pid="39" name="ECMPrintGraphicsType">
    <vt:lpwstr/>
  </property>
  <property fmtid="{D5CDD505-2E9C-101B-9397-08002B2CF9AE}" pid="40" name="ECMWebGraphicsType">
    <vt:lpwstr/>
  </property>
  <property fmtid="{D5CDD505-2E9C-101B-9397-08002B2CF9AE}" pid="41" name="Disposition Type">
    <vt:lpwstr/>
  </property>
  <property fmtid="{D5CDD505-2E9C-101B-9397-08002B2CF9AE}" pid="42" name="ECMIndustrySegment">
    <vt:lpwstr/>
  </property>
  <property fmtid="{D5CDD505-2E9C-101B-9397-08002B2CF9AE}" pid="43" name="d72d41b6328346bbac04a2cb37c4c885">
    <vt:lpwstr/>
  </property>
  <property fmtid="{D5CDD505-2E9C-101B-9397-08002B2CF9AE}" pid="44" name="pdff2c3639cc4f0fac7d1b55534dac16">
    <vt:lpwstr/>
  </property>
  <property fmtid="{D5CDD505-2E9C-101B-9397-08002B2CF9AE}" pid="45" name="ECMCampaignName">
    <vt:lpwstr>703;##Product Launches|8afc9eee-060b-4b16-bdde-e5b20dc19288</vt:lpwstr>
  </property>
  <property fmtid="{D5CDD505-2E9C-101B-9397-08002B2CF9AE}" pid="46" name="ECMPresentationsGraphicsType">
    <vt:lpwstr>249;#Template|5cf4d992-6a87-462f-98f4-455ae2039662</vt:lpwstr>
  </property>
  <property fmtid="{D5CDD505-2E9C-101B-9397-08002B2CF9AE}" pid="47" name="je6b2c9d664e4a95a3790782edc82042">
    <vt:lpwstr/>
  </property>
  <property fmtid="{D5CDD505-2E9C-101B-9397-08002B2CF9AE}" pid="48" name="ECMCompetitiveType">
    <vt:lpwstr/>
  </property>
  <property fmtid="{D5CDD505-2E9C-101B-9397-08002B2CF9AE}" pid="49" name="Link to Campaign in SF">
    <vt:lpwstr>, </vt:lpwstr>
  </property>
  <property fmtid="{D5CDD505-2E9C-101B-9397-08002B2CF9AE}" pid="50" name="ebe0cd54f2cc46259de1b1d3aff537a0">
    <vt:lpwstr/>
  </property>
  <property fmtid="{D5CDD505-2E9C-101B-9397-08002B2CF9AE}" pid="51" name="ECMTargetedBuyerPerson">
    <vt:lpwstr/>
  </property>
  <property fmtid="{D5CDD505-2E9C-101B-9397-08002B2CF9AE}" pid="52" name="ECMBroadNarrowAudience">
    <vt:lpwstr/>
  </property>
  <property fmtid="{D5CDD505-2E9C-101B-9397-08002B2CF9AE}" pid="53" name="ECMGuidelinesType">
    <vt:lpwstr/>
  </property>
  <property fmtid="{D5CDD505-2E9C-101B-9397-08002B2CF9AE}" pid="54" name="eaa3a7d15bed42669d645562376fe50b">
    <vt:lpwstr/>
  </property>
  <property fmtid="{D5CDD505-2E9C-101B-9397-08002B2CF9AE}" pid="55" name="c1e74be1eae249c58b0d9b737e0870a5">
    <vt:lpwstr/>
  </property>
  <property fmtid="{D5CDD505-2E9C-101B-9397-08002B2CF9AE}" pid="56" name="p0cfc8a4168949819f0998e437ec9051">
    <vt:lpwstr/>
  </property>
  <property fmtid="{D5CDD505-2E9C-101B-9397-08002B2CF9AE}" pid="57" name="n3287bb41ba64452b2830fcc408704c9">
    <vt:lpwstr/>
  </property>
  <property fmtid="{D5CDD505-2E9C-101B-9397-08002B2CF9AE}" pid="58" name="m439c7bec22e426ab1454bd2998b8711">
    <vt:lpwstr/>
  </property>
  <property fmtid="{D5CDD505-2E9C-101B-9397-08002B2CF9AE}" pid="59" name="ECMApplicationRecovery">
    <vt:lpwstr/>
  </property>
  <property fmtid="{D5CDD505-2E9C-101B-9397-08002B2CF9AE}" pid="60" name="ECMCheatSheetType">
    <vt:lpwstr/>
  </property>
  <property fmtid="{D5CDD505-2E9C-101B-9397-08002B2CF9AE}" pid="61" name="ECMAudience">
    <vt:lpwstr>171;##ALL|ad0e3522-d098-49cb-9fa5-82217f4767c5</vt:lpwstr>
  </property>
  <property fmtid="{D5CDD505-2E9C-101B-9397-08002B2CF9AE}" pid="62" name="ECMUISubject">
    <vt:lpwstr/>
  </property>
  <property fmtid="{D5CDD505-2E9C-101B-9397-08002B2CF9AE}" pid="63" name="jd36fb717478479e835e22d281dd20a3">
    <vt:lpwstr/>
  </property>
  <property fmtid="{D5CDD505-2E9C-101B-9397-08002B2CF9AE}" pid="64" name="Link to ProPartner">
    <vt:lpwstr>, </vt:lpwstr>
  </property>
  <property fmtid="{D5CDD505-2E9C-101B-9397-08002B2CF9AE}" pid="65" name="becc5d3b2da9439b90dc674b28110750">
    <vt:lpwstr/>
  </property>
  <property fmtid="{D5CDD505-2E9C-101B-9397-08002B2CF9AE}" pid="66" name="i69dcc2a6214460aa01b1136dd585917">
    <vt:lpwstr/>
  </property>
  <property fmtid="{D5CDD505-2E9C-101B-9397-08002B2CF9AE}" pid="67" name="ECMProductPresentationType">
    <vt:lpwstr>463;#Template|b40f898d-bca5-48bf-a614-aaad993ba9b7</vt:lpwstr>
  </property>
  <property fmtid="{D5CDD505-2E9C-101B-9397-08002B2CF9AE}" pid="68" name="dc0d93916a9e4e28a485206eb207dc70">
    <vt:lpwstr>Template|5cf4d992-6a87-462f-98f4-455ae2039662</vt:lpwstr>
  </property>
  <property fmtid="{D5CDD505-2E9C-101B-9397-08002B2CF9AE}" pid="69" name="o85c8aad9a314074a476b64376f3fceb">
    <vt:lpwstr/>
  </property>
  <property fmtid="{D5CDD505-2E9C-101B-9397-08002B2CF9AE}" pid="70" name="ECMProductVerion">
    <vt:lpwstr>368;#368|4fbc9729-9c8d-48a4-8bde-ca92eaf06bf6</vt:lpwstr>
  </property>
  <property fmtid="{D5CDD505-2E9C-101B-9397-08002B2CF9AE}" pid="71" name="ECMGuidelinesDesignSubject">
    <vt:lpwstr>179;#Presentations|de4c0233-fbe6-422a-80a4-179d0996851d</vt:lpwstr>
  </property>
  <property fmtid="{D5CDD505-2E9C-101B-9397-08002B2CF9AE}" pid="72" name="ECMDesignResourcesType">
    <vt:lpwstr/>
  </property>
  <property fmtid="{D5CDD505-2E9C-101B-9397-08002B2CF9AE}" pid="73" name="ECMWebGraphicsSubject">
    <vt:lpwstr/>
  </property>
  <property fmtid="{D5CDD505-2E9C-101B-9397-08002B2CF9AE}" pid="74" name="_dlc_DocIdItemGuid">
    <vt:lpwstr>c859f4c7-757a-4e5b-b80e-54b80b19c920</vt:lpwstr>
  </property>
  <property fmtid="{D5CDD505-2E9C-101B-9397-08002B2CF9AE}" pid="75" name="ECMDatasheetType">
    <vt:lpwstr/>
  </property>
  <property fmtid="{D5CDD505-2E9C-101B-9397-08002B2CF9AE}" pid="76" name="ECMEvent">
    <vt:lpwstr/>
  </property>
  <property fmtid="{D5CDD505-2E9C-101B-9397-08002B2CF9AE}" pid="77" name="ECMCompetitiveProduct">
    <vt:lpwstr/>
  </property>
  <property fmtid="{D5CDD505-2E9C-101B-9397-08002B2CF9AE}" pid="78" name="k3d1248032604096bf36963f0f8276f3">
    <vt:lpwstr/>
  </property>
  <property fmtid="{D5CDD505-2E9C-101B-9397-08002B2CF9AE}" pid="79" name="LikedBy">
    <vt:lpwstr>2;#i:0#.w|amust\eborisova</vt:lpwstr>
  </property>
  <property fmtid="{D5CDD505-2E9C-101B-9397-08002B2CF9AE}" pid="80" name="IsMyDocuments">
    <vt:bool>true</vt:bool>
  </property>
  <property fmtid="{D5CDD505-2E9C-101B-9397-08002B2CF9AE}" pid="81" name="b0ccfcd7d0b140a9a952341278e7c769">
    <vt:lpwstr/>
  </property>
  <property fmtid="{D5CDD505-2E9C-101B-9397-08002B2CF9AE}" pid="82" name="h871cbd7af794cba9a2c10e6c497b8c5">
    <vt:lpwstr/>
  </property>
  <property fmtid="{D5CDD505-2E9C-101B-9397-08002B2CF9AE}" pid="83" name="j69378a15fc24511abe088d0f0c34e04">
    <vt:lpwstr/>
  </property>
  <property fmtid="{D5CDD505-2E9C-101B-9397-08002B2CF9AE}" pid="84" name="Set Expiration Date">
    <vt:lpwstr>, </vt:lpwstr>
  </property>
  <property fmtid="{D5CDD505-2E9C-101B-9397-08002B2CF9AE}" pid="85" name="hee918a1c91848028276f5bdb898faea">
    <vt:lpwstr>1-Qualify|47022983-abe8-463e-ae6c-9db6a793a786;2-Identify|bcea8331-d022-4da7-b580-3c5d590c963a;3-Propose|0c3124ce-1c63-4040-a928-5205805e9eba;4-Validate Solution|922b3c00-814f-4f2c-b49f-ec9519d895e1</vt:lpwstr>
  </property>
  <property fmtid="{D5CDD505-2E9C-101B-9397-08002B2CF9AE}" pid="86" name="Subtype">
    <vt:lpwstr>Template</vt:lpwstr>
  </property>
  <property fmtid="{D5CDD505-2E9C-101B-9397-08002B2CF9AE}" pid="87" name="pf314b354fff4d4aa1f45915919fefca">
    <vt:lpwstr/>
  </property>
</Properties>
</file>