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5" r:id="rId4"/>
    <p:sldId id="269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38"/>
    <a:srgbClr val="005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1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 color - #436CA9 and #</a:t>
            </a:r>
            <a:r>
              <a:rPr lang="en-US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40A8C6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7" name="Google Shape;747;p1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FC719F-E821-4ED7-A18D-9B77183DBB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73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714C3CBF-B1AE-4470-86DE-A3EF5C612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461" t="16818" r="27113" b="31786"/>
          <a:stretch/>
        </p:blipFill>
        <p:spPr>
          <a:xfrm>
            <a:off x="6313906" y="0"/>
            <a:ext cx="3638550" cy="6858000"/>
          </a:xfrm>
          <a:prstGeom prst="rect">
            <a:avLst/>
          </a:prstGeo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9B217A1F-065F-42AE-8A54-F68E6CB7B3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5294" y="577964"/>
            <a:ext cx="2346114" cy="4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60B17E-6AF9-4470-99C8-5E6FE3158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AA1B813-BFD9-43DF-90C9-CB1838514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942445"/>
            <a:ext cx="5400000" cy="97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01AC-9108-428E-89C2-534730E07FB5}"/>
              </a:ext>
            </a:extLst>
          </p:cNvPr>
          <p:cNvSpPr txBox="1"/>
          <p:nvPr userDrawn="1"/>
        </p:nvSpPr>
        <p:spPr>
          <a:xfrm>
            <a:off x="7995138" y="5181600"/>
            <a:ext cx="34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https://www.veeam.com/ko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sales.korea@veeam.com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C00-3D03-4257-825A-2C73D88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4261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005F4B"/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 </a:t>
            </a:r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F9F2640B-E141-498D-B843-F643D0C520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461939"/>
            <a:ext cx="99569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  <p:sldLayoutId id="2147483653" r:id="rId5"/>
    <p:sldLayoutId id="2147483656" r:id="rId6"/>
    <p:sldLayoutId id="2147483652" r:id="rId7"/>
    <p:sldLayoutId id="2147483655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5F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.korea@veeam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.svg"/><Relationship Id="rId21" Type="http://schemas.openxmlformats.org/officeDocument/2006/relationships/image" Target="../media/image32.png"/><Relationship Id="rId34" Type="http://schemas.openxmlformats.org/officeDocument/2006/relationships/image" Target="../media/image45.svg"/><Relationship Id="rId42" Type="http://schemas.openxmlformats.org/officeDocument/2006/relationships/image" Target="../media/image53.svg"/><Relationship Id="rId47" Type="http://schemas.openxmlformats.org/officeDocument/2006/relationships/image" Target="../media/image58.png"/><Relationship Id="rId50" Type="http://schemas.openxmlformats.org/officeDocument/2006/relationships/image" Target="../media/image61.svg"/><Relationship Id="rId55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image" Target="../media/image79.sv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svg"/><Relationship Id="rId29" Type="http://schemas.openxmlformats.org/officeDocument/2006/relationships/image" Target="../media/image40.png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32" Type="http://schemas.openxmlformats.org/officeDocument/2006/relationships/image" Target="../media/image43.svg"/><Relationship Id="rId37" Type="http://schemas.openxmlformats.org/officeDocument/2006/relationships/image" Target="../media/image48.png"/><Relationship Id="rId40" Type="http://schemas.openxmlformats.org/officeDocument/2006/relationships/image" Target="../media/image51.svg"/><Relationship Id="rId45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image" Target="../media/image69.svg"/><Relationship Id="rId66" Type="http://schemas.openxmlformats.org/officeDocument/2006/relationships/image" Target="../media/image77.svg"/><Relationship Id="rId5" Type="http://schemas.openxmlformats.org/officeDocument/2006/relationships/image" Target="../media/image16.png"/><Relationship Id="rId61" Type="http://schemas.openxmlformats.org/officeDocument/2006/relationships/image" Target="../media/image72.png"/><Relationship Id="rId19" Type="http://schemas.openxmlformats.org/officeDocument/2006/relationships/image" Target="../media/image30.png"/><Relationship Id="rId14" Type="http://schemas.openxmlformats.org/officeDocument/2006/relationships/image" Target="../media/image25.svg"/><Relationship Id="rId22" Type="http://schemas.openxmlformats.org/officeDocument/2006/relationships/image" Target="../media/image33.svg"/><Relationship Id="rId27" Type="http://schemas.openxmlformats.org/officeDocument/2006/relationships/image" Target="../media/image38.png"/><Relationship Id="rId30" Type="http://schemas.openxmlformats.org/officeDocument/2006/relationships/image" Target="../media/image41.sv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svg"/><Relationship Id="rId56" Type="http://schemas.openxmlformats.org/officeDocument/2006/relationships/image" Target="../media/image67.svg"/><Relationship Id="rId64" Type="http://schemas.openxmlformats.org/officeDocument/2006/relationships/image" Target="../media/image75.svg"/><Relationship Id="rId8" Type="http://schemas.openxmlformats.org/officeDocument/2006/relationships/image" Target="../media/image19.svg"/><Relationship Id="rId51" Type="http://schemas.openxmlformats.org/officeDocument/2006/relationships/image" Target="../media/image62.png"/><Relationship Id="rId3" Type="http://schemas.openxmlformats.org/officeDocument/2006/relationships/image" Target="../media/image14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svg"/><Relationship Id="rId46" Type="http://schemas.openxmlformats.org/officeDocument/2006/relationships/image" Target="../media/image57.svg"/><Relationship Id="rId59" Type="http://schemas.openxmlformats.org/officeDocument/2006/relationships/image" Target="../media/image70.png"/><Relationship Id="rId67" Type="http://schemas.openxmlformats.org/officeDocument/2006/relationships/image" Target="../media/image78.png"/><Relationship Id="rId20" Type="http://schemas.openxmlformats.org/officeDocument/2006/relationships/image" Target="../media/image31.svg"/><Relationship Id="rId41" Type="http://schemas.openxmlformats.org/officeDocument/2006/relationships/image" Target="../media/image52.png"/><Relationship Id="rId54" Type="http://schemas.openxmlformats.org/officeDocument/2006/relationships/image" Target="../media/image65.svg"/><Relationship Id="rId62" Type="http://schemas.openxmlformats.org/officeDocument/2006/relationships/image" Target="../media/image7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svg"/><Relationship Id="rId36" Type="http://schemas.openxmlformats.org/officeDocument/2006/relationships/image" Target="../media/image47.svg"/><Relationship Id="rId49" Type="http://schemas.openxmlformats.org/officeDocument/2006/relationships/image" Target="../media/image60.png"/><Relationship Id="rId57" Type="http://schemas.openxmlformats.org/officeDocument/2006/relationships/image" Target="../media/image68.png"/><Relationship Id="rId10" Type="http://schemas.openxmlformats.org/officeDocument/2006/relationships/image" Target="../media/image21.svg"/><Relationship Id="rId31" Type="http://schemas.openxmlformats.org/officeDocument/2006/relationships/image" Target="../media/image42.png"/><Relationship Id="rId44" Type="http://schemas.openxmlformats.org/officeDocument/2006/relationships/image" Target="../media/image55.svg"/><Relationship Id="rId52" Type="http://schemas.openxmlformats.org/officeDocument/2006/relationships/image" Target="../media/image63.svg"/><Relationship Id="rId60" Type="http://schemas.openxmlformats.org/officeDocument/2006/relationships/image" Target="../media/image71.svg"/><Relationship Id="rId65" Type="http://schemas.openxmlformats.org/officeDocument/2006/relationships/image" Target="../media/image76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1538D5-CB2E-42B7-8818-80FC1498E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45" y="1229361"/>
            <a:ext cx="9150349" cy="1966514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ko-KR" altLang="en-US" dirty="0"/>
              <a:t>환경을 위한</a:t>
            </a:r>
          </a:p>
          <a:p>
            <a:r>
              <a:rPr lang="en-US" altLang="ko-KR" dirty="0"/>
              <a:t>Veeam Kasten K10 </a:t>
            </a:r>
            <a:r>
              <a:rPr lang="ko-KR" altLang="en-US"/>
              <a:t>백업 요약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84BAC-7BAD-4676-95CE-D5507CC1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945" y="3589728"/>
            <a:ext cx="7437967" cy="758752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sales.korea@veeam.com</a:t>
            </a:r>
            <a:endParaRPr lang="en-US" altLang="ko-KR" dirty="0"/>
          </a:p>
          <a:p>
            <a:r>
              <a:rPr lang="ko-KR" altLang="en-US" dirty="0"/>
              <a:t>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254224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630708E-67D6-4227-A839-8AF6B4C16A0F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973000" y="2698823"/>
            <a:ext cx="1436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AC9AD6-614E-4D95-8D17-6D5CCD987EDC}"/>
              </a:ext>
            </a:extLst>
          </p:cNvPr>
          <p:cNvSpPr/>
          <p:nvPr/>
        </p:nvSpPr>
        <p:spPr>
          <a:xfrm>
            <a:off x="721059" y="4601149"/>
            <a:ext cx="6480000" cy="538933"/>
          </a:xfrm>
          <a:prstGeom prst="rect">
            <a:avLst/>
          </a:prstGeom>
          <a:solidFill>
            <a:schemeClr val="bg1"/>
          </a:solidFill>
          <a:ln>
            <a:solidFill>
              <a:srgbClr val="003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FAF506-47A8-4440-9C1F-6B8C963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Veeam K10 </a:t>
            </a:r>
            <a:r>
              <a:rPr lang="ko-KR" altLang="en-US" dirty="0"/>
              <a:t>구성도</a:t>
            </a:r>
          </a:p>
        </p:txBody>
      </p:sp>
      <p:pic>
        <p:nvPicPr>
          <p:cNvPr id="5" name="Graphic 27">
            <a:extLst>
              <a:ext uri="{FF2B5EF4-FFF2-40B4-BE49-F238E27FC236}">
                <a16:creationId xmlns:a16="http://schemas.microsoft.com/office/drawing/2014/main" id="{7525BB98-2A02-4E91-806D-40D46916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503" y="5496839"/>
            <a:ext cx="296028" cy="501961"/>
          </a:xfrm>
          <a:prstGeom prst="rect">
            <a:avLst/>
          </a:prstGeom>
        </p:spPr>
      </p:pic>
      <p:pic>
        <p:nvPicPr>
          <p:cNvPr id="6" name="Graphic 27">
            <a:extLst>
              <a:ext uri="{FF2B5EF4-FFF2-40B4-BE49-F238E27FC236}">
                <a16:creationId xmlns:a16="http://schemas.microsoft.com/office/drawing/2014/main" id="{9825BDAD-6718-4134-B0D6-90CD13654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403" y="5496839"/>
            <a:ext cx="296028" cy="501961"/>
          </a:xfrm>
          <a:prstGeom prst="rect">
            <a:avLst/>
          </a:prstGeom>
        </p:spPr>
      </p:pic>
      <p:pic>
        <p:nvPicPr>
          <p:cNvPr id="7" name="Graphic 27">
            <a:extLst>
              <a:ext uri="{FF2B5EF4-FFF2-40B4-BE49-F238E27FC236}">
                <a16:creationId xmlns:a16="http://schemas.microsoft.com/office/drawing/2014/main" id="{535AB08F-E2E6-4C50-93B5-CACCE688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0303" y="5496839"/>
            <a:ext cx="296028" cy="501961"/>
          </a:xfrm>
          <a:prstGeom prst="rect">
            <a:avLst/>
          </a:prstGeom>
        </p:spPr>
      </p:pic>
      <p:pic>
        <p:nvPicPr>
          <p:cNvPr id="8" name="Graphic 27">
            <a:extLst>
              <a:ext uri="{FF2B5EF4-FFF2-40B4-BE49-F238E27FC236}">
                <a16:creationId xmlns:a16="http://schemas.microsoft.com/office/drawing/2014/main" id="{8D349460-E5D4-4495-A62E-F79854A5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203" y="5496839"/>
            <a:ext cx="296028" cy="501961"/>
          </a:xfrm>
          <a:prstGeom prst="rect">
            <a:avLst/>
          </a:prstGeom>
        </p:spPr>
      </p:pic>
      <p:pic>
        <p:nvPicPr>
          <p:cNvPr id="9" name="Graphic 27">
            <a:extLst>
              <a:ext uri="{FF2B5EF4-FFF2-40B4-BE49-F238E27FC236}">
                <a16:creationId xmlns:a16="http://schemas.microsoft.com/office/drawing/2014/main" id="{EF71A570-1279-4C39-B202-2B35E2562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03" y="5496839"/>
            <a:ext cx="296028" cy="501961"/>
          </a:xfrm>
          <a:prstGeom prst="rect">
            <a:avLst/>
          </a:prstGeom>
        </p:spPr>
      </p:pic>
      <p:pic>
        <p:nvPicPr>
          <p:cNvPr id="10" name="Graphic 27">
            <a:extLst>
              <a:ext uri="{FF2B5EF4-FFF2-40B4-BE49-F238E27FC236}">
                <a16:creationId xmlns:a16="http://schemas.microsoft.com/office/drawing/2014/main" id="{249EAD25-6B41-4795-B9E0-3F4E5E1D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003" y="5496839"/>
            <a:ext cx="296028" cy="501961"/>
          </a:xfrm>
          <a:prstGeom prst="rect">
            <a:avLst/>
          </a:prstGeom>
        </p:spPr>
      </p:pic>
      <p:pic>
        <p:nvPicPr>
          <p:cNvPr id="11" name="Graphic 27">
            <a:extLst>
              <a:ext uri="{FF2B5EF4-FFF2-40B4-BE49-F238E27FC236}">
                <a16:creationId xmlns:a16="http://schemas.microsoft.com/office/drawing/2014/main" id="{334CD992-2F4C-4C4D-8030-244F2630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904" y="5496839"/>
            <a:ext cx="296028" cy="501961"/>
          </a:xfrm>
          <a:prstGeom prst="rect">
            <a:avLst/>
          </a:prstGeom>
        </p:spPr>
      </p:pic>
      <p:pic>
        <p:nvPicPr>
          <p:cNvPr id="12" name="Graphic 27">
            <a:extLst>
              <a:ext uri="{FF2B5EF4-FFF2-40B4-BE49-F238E27FC236}">
                <a16:creationId xmlns:a16="http://schemas.microsoft.com/office/drawing/2014/main" id="{B053EDB2-BD73-4530-9E51-D175C05F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156" y="5496839"/>
            <a:ext cx="296028" cy="50196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E960FD-A5B3-4404-A781-156F9B4F3CB5}"/>
              </a:ext>
            </a:extLst>
          </p:cNvPr>
          <p:cNvCxnSpPr/>
          <p:nvPr/>
        </p:nvCxnSpPr>
        <p:spPr>
          <a:xfrm>
            <a:off x="4297086" y="5740091"/>
            <a:ext cx="284916" cy="0"/>
          </a:xfrm>
          <a:prstGeom prst="line">
            <a:avLst/>
          </a:prstGeom>
          <a:ln w="38100" cap="rnd">
            <a:solidFill>
              <a:srgbClr val="00373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BCD520-D3BB-4A61-A674-038EB8CE8978}"/>
              </a:ext>
            </a:extLst>
          </p:cNvPr>
          <p:cNvCxnSpPr/>
          <p:nvPr/>
        </p:nvCxnSpPr>
        <p:spPr>
          <a:xfrm>
            <a:off x="1848978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E99B51-327A-4A5A-A429-6D27D1D71984}"/>
              </a:ext>
            </a:extLst>
          </p:cNvPr>
          <p:cNvCxnSpPr/>
          <p:nvPr/>
        </p:nvCxnSpPr>
        <p:spPr>
          <a:xfrm>
            <a:off x="2225584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877916-E54F-4848-B6AB-3D0BCD0F1528}"/>
              </a:ext>
            </a:extLst>
          </p:cNvPr>
          <p:cNvCxnSpPr/>
          <p:nvPr/>
        </p:nvCxnSpPr>
        <p:spPr>
          <a:xfrm>
            <a:off x="2602190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5C5868-B56F-4B70-BB5E-4AEB1C120302}"/>
              </a:ext>
            </a:extLst>
          </p:cNvPr>
          <p:cNvCxnSpPr/>
          <p:nvPr/>
        </p:nvCxnSpPr>
        <p:spPr>
          <a:xfrm>
            <a:off x="2978796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6C520B-C8C7-4E77-AAAE-23B72C209886}"/>
              </a:ext>
            </a:extLst>
          </p:cNvPr>
          <p:cNvCxnSpPr/>
          <p:nvPr/>
        </p:nvCxnSpPr>
        <p:spPr>
          <a:xfrm>
            <a:off x="3355402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A14489-EF14-4706-BA61-9B391024A049}"/>
              </a:ext>
            </a:extLst>
          </p:cNvPr>
          <p:cNvCxnSpPr/>
          <p:nvPr/>
        </p:nvCxnSpPr>
        <p:spPr>
          <a:xfrm>
            <a:off x="3732008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939D04-C338-4264-B4AC-75C51050158C}"/>
              </a:ext>
            </a:extLst>
          </p:cNvPr>
          <p:cNvCxnSpPr/>
          <p:nvPr/>
        </p:nvCxnSpPr>
        <p:spPr>
          <a:xfrm>
            <a:off x="4108612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AD22D4-15BB-4405-BAE1-042B39A368EE}"/>
              </a:ext>
            </a:extLst>
          </p:cNvPr>
          <p:cNvCxnSpPr/>
          <p:nvPr/>
        </p:nvCxnSpPr>
        <p:spPr>
          <a:xfrm>
            <a:off x="4772724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CE2C65-67B0-4B5D-8F45-59D87F2CD7C9}"/>
              </a:ext>
            </a:extLst>
          </p:cNvPr>
          <p:cNvSpPr txBox="1"/>
          <p:nvPr/>
        </p:nvSpPr>
        <p:spPr>
          <a:xfrm>
            <a:off x="1779885" y="6047711"/>
            <a:ext cx="2936479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/>
              <a:t>Bare Metal </a:t>
            </a:r>
            <a:r>
              <a:rPr lang="ko-KR" altLang="en-US" sz="1200" dirty="0"/>
              <a:t>기반 </a:t>
            </a:r>
            <a:r>
              <a:rPr lang="en-US" altLang="ko-KR" sz="1200" dirty="0"/>
              <a:t>Data nodes (14ea)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D6E14A-2962-439D-B554-1F34D53578F2}"/>
              </a:ext>
            </a:extLst>
          </p:cNvPr>
          <p:cNvSpPr/>
          <p:nvPr/>
        </p:nvSpPr>
        <p:spPr>
          <a:xfrm>
            <a:off x="576451" y="4421198"/>
            <a:ext cx="6480000" cy="538933"/>
          </a:xfrm>
          <a:prstGeom prst="rect">
            <a:avLst/>
          </a:prstGeom>
          <a:solidFill>
            <a:schemeClr val="bg1"/>
          </a:solidFill>
          <a:ln>
            <a:solidFill>
              <a:srgbClr val="003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F5B02A-B729-43D1-B1D2-F19F46D7C95A}"/>
              </a:ext>
            </a:extLst>
          </p:cNvPr>
          <p:cNvSpPr/>
          <p:nvPr/>
        </p:nvSpPr>
        <p:spPr>
          <a:xfrm>
            <a:off x="431844" y="4241246"/>
            <a:ext cx="6480000" cy="538933"/>
          </a:xfrm>
          <a:prstGeom prst="rect">
            <a:avLst/>
          </a:prstGeom>
          <a:solidFill>
            <a:schemeClr val="bg1"/>
          </a:solidFill>
          <a:ln>
            <a:solidFill>
              <a:srgbClr val="003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400" b="1" dirty="0">
                <a:solidFill>
                  <a:schemeClr val="tx1"/>
                </a:solidFill>
              </a:rPr>
              <a:t> 클러스터</a:t>
            </a:r>
            <a:r>
              <a:rPr lang="en-US" altLang="ko-KR" sz="1400" b="1" dirty="0">
                <a:solidFill>
                  <a:schemeClr val="tx1"/>
                </a:solidFill>
              </a:rPr>
              <a:t>, Tanzu, </a:t>
            </a:r>
            <a:r>
              <a:rPr lang="en-US" altLang="ko-KR" sz="1400" b="1" dirty="0" err="1">
                <a:solidFill>
                  <a:schemeClr val="tx1"/>
                </a:solidFill>
              </a:rPr>
              <a:t>Openshift</a:t>
            </a:r>
            <a:r>
              <a:rPr lang="en-US" altLang="ko-KR" sz="1400" b="1" dirty="0">
                <a:solidFill>
                  <a:schemeClr val="tx1"/>
                </a:solidFill>
              </a:rPr>
              <a:t>, Rancher ...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772E2A-B18B-4D92-85EC-0267E7EDA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t="12036" r="20873" b="15143"/>
          <a:stretch/>
        </p:blipFill>
        <p:spPr bwMode="auto">
          <a:xfrm>
            <a:off x="1052423" y="4273656"/>
            <a:ext cx="48566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BEE71F-E30C-4C1A-95E0-2EC0956E0FE9}"/>
              </a:ext>
            </a:extLst>
          </p:cNvPr>
          <p:cNvGrpSpPr/>
          <p:nvPr/>
        </p:nvGrpSpPr>
        <p:grpSpPr>
          <a:xfrm>
            <a:off x="219156" y="1520390"/>
            <a:ext cx="3906244" cy="2356866"/>
            <a:chOff x="416259" y="1473991"/>
            <a:chExt cx="3906244" cy="235686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A8A0966-930D-4672-87FD-7D7028073D4D}"/>
                </a:ext>
              </a:extLst>
            </p:cNvPr>
            <p:cNvSpPr/>
            <p:nvPr/>
          </p:nvSpPr>
          <p:spPr>
            <a:xfrm>
              <a:off x="721059" y="1778791"/>
              <a:ext cx="3601444" cy="2052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800"/>
                </a:spcAft>
              </a:pPr>
              <a:r>
                <a:rPr lang="ko-KR" altLang="en-US" sz="1200" dirty="0">
                  <a:solidFill>
                    <a:schemeClr val="tx1"/>
                  </a:solidFill>
                </a:rPr>
                <a:t>어플리케이션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Workloads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Config, Secrets, Ingress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NoSQL / RDBMS (MySQL, PostgreSQL, MongoDB, Cassandra)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Persistent Volumes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3814FA8-74A2-46F3-80F8-9F82212200DC}"/>
                </a:ext>
              </a:extLst>
            </p:cNvPr>
            <p:cNvSpPr/>
            <p:nvPr/>
          </p:nvSpPr>
          <p:spPr>
            <a:xfrm>
              <a:off x="568659" y="1626391"/>
              <a:ext cx="3601444" cy="2052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800"/>
                </a:spcAft>
              </a:pPr>
              <a:r>
                <a:rPr lang="ko-KR" altLang="en-US" sz="1200" dirty="0">
                  <a:solidFill>
                    <a:schemeClr val="tx1"/>
                  </a:solidFill>
                </a:rPr>
                <a:t>어플리케이션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Workloads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Config, Secrets, Ingress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NoSQL / RDBMS (MySQL, PostgreSQL, MongoDB, Cassandra)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Persistent Volumes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62879B-6466-4E4C-A8F1-9821A2CC2C61}"/>
                </a:ext>
              </a:extLst>
            </p:cNvPr>
            <p:cNvSpPr/>
            <p:nvPr/>
          </p:nvSpPr>
          <p:spPr>
            <a:xfrm>
              <a:off x="416259" y="1473991"/>
              <a:ext cx="3601444" cy="2052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800"/>
                </a:spcAft>
              </a:pPr>
              <a:r>
                <a:rPr lang="ko-KR" altLang="en-US" sz="1600" b="1" dirty="0">
                  <a:solidFill>
                    <a:srgbClr val="003738"/>
                  </a:solidFill>
                </a:rPr>
                <a:t>어플리케이션 네임스페이스</a:t>
              </a:r>
              <a:endParaRPr lang="en-US" altLang="ko-KR" sz="1600" b="1" dirty="0">
                <a:solidFill>
                  <a:srgbClr val="003738"/>
                </a:solidFill>
              </a:endParaRP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Workloads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Config, Secrets, Ingress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NoSQL / RDBMS (MySQL, PostgreSQL, MongoDB, Cassandra)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Persistent Volumes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FE11F5-09C4-471C-8889-8BB3C4BDDC42}"/>
              </a:ext>
            </a:extLst>
          </p:cNvPr>
          <p:cNvSpPr/>
          <p:nvPr/>
        </p:nvSpPr>
        <p:spPr>
          <a:xfrm>
            <a:off x="5409691" y="1234911"/>
            <a:ext cx="2846806" cy="2927824"/>
          </a:xfrm>
          <a:prstGeom prst="rect">
            <a:avLst/>
          </a:prstGeom>
          <a:solidFill>
            <a:srgbClr val="005F4B"/>
          </a:solidFill>
          <a:ln>
            <a:solidFill>
              <a:srgbClr val="005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latinLnBrk="0">
              <a:spcAft>
                <a:spcPts val="600"/>
              </a:spcAft>
            </a:pPr>
            <a:r>
              <a:rPr lang="en-US" altLang="ko-KR" sz="1600" b="1" dirty="0">
                <a:solidFill>
                  <a:schemeClr val="bg1"/>
                </a:solidFill>
              </a:rPr>
              <a:t>Veeam K10 </a:t>
            </a:r>
            <a:r>
              <a:rPr lang="ko-KR" altLang="en-US" sz="1600" b="1" dirty="0">
                <a:solidFill>
                  <a:schemeClr val="bg1"/>
                </a:solidFill>
              </a:rPr>
              <a:t>네임스페이스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b="1" u="sng" dirty="0" err="1">
                <a:solidFill>
                  <a:schemeClr val="bg1"/>
                </a:solidFill>
              </a:rPr>
              <a:t>Autoscale</a:t>
            </a:r>
            <a:r>
              <a:rPr lang="en-US" altLang="ko-KR" sz="1400" b="1" u="sng" dirty="0">
                <a:solidFill>
                  <a:schemeClr val="bg1"/>
                </a:solidFill>
              </a:rPr>
              <a:t> </a:t>
            </a:r>
            <a:r>
              <a:rPr lang="ko-KR" altLang="en-US" sz="1400" b="1" u="sng" dirty="0">
                <a:solidFill>
                  <a:schemeClr val="bg1"/>
                </a:solidFill>
              </a:rPr>
              <a:t>지원</a:t>
            </a:r>
            <a:endParaRPr lang="en-US" altLang="ko-KR" sz="1400" b="1" u="sng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어플리케이션 자동 감지 및 정합성 백업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정책 기반 스케줄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모니터링 및 리포팅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고유 네임스페이스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멀티클러스터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지원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bg1"/>
                </a:solidFill>
              </a:rPr>
              <a:t>멀티테넌시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RBAC </a:t>
            </a:r>
            <a:r>
              <a:rPr lang="ko-KR" altLang="en-US" sz="1200" dirty="0">
                <a:solidFill>
                  <a:schemeClr val="bg1"/>
                </a:solidFill>
              </a:rPr>
              <a:t>지원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7306159-EE73-4ED1-8441-7110D0B3E4BB}"/>
              </a:ext>
            </a:extLst>
          </p:cNvPr>
          <p:cNvGrpSpPr/>
          <p:nvPr/>
        </p:nvGrpSpPr>
        <p:grpSpPr>
          <a:xfrm>
            <a:off x="6202854" y="3794772"/>
            <a:ext cx="1417980" cy="288000"/>
            <a:chOff x="5207718" y="1716236"/>
            <a:chExt cx="1417980" cy="288000"/>
          </a:xfrm>
        </p:grpSpPr>
        <p:pic>
          <p:nvPicPr>
            <p:cNvPr id="48" name="Picture 128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D75C4B8D-B021-4467-8527-0F8ECAC32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1059" y="1716236"/>
              <a:ext cx="504639" cy="288000"/>
            </a:xfrm>
            <a:prstGeom prst="rect">
              <a:avLst/>
            </a:prstGeom>
          </p:spPr>
        </p:pic>
        <p:pic>
          <p:nvPicPr>
            <p:cNvPr id="49" name="Picture 7">
              <a:extLst>
                <a:ext uri="{FF2B5EF4-FFF2-40B4-BE49-F238E27FC236}">
                  <a16:creationId xmlns:a16="http://schemas.microsoft.com/office/drawing/2014/main" id="{DAE62C75-902F-4A66-ABCB-2FC3357F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07718" y="1795313"/>
              <a:ext cx="720000" cy="129847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168B064-5AAC-4113-BD20-F38AE8A864B7}"/>
              </a:ext>
            </a:extLst>
          </p:cNvPr>
          <p:cNvGrpSpPr/>
          <p:nvPr/>
        </p:nvGrpSpPr>
        <p:grpSpPr>
          <a:xfrm>
            <a:off x="10343022" y="4780179"/>
            <a:ext cx="1107440" cy="970084"/>
            <a:chOff x="10343022" y="4438660"/>
            <a:chExt cx="1107440" cy="970084"/>
          </a:xfrm>
          <a:solidFill>
            <a:srgbClr val="005F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원통형 71">
              <a:extLst>
                <a:ext uri="{FF2B5EF4-FFF2-40B4-BE49-F238E27FC236}">
                  <a16:creationId xmlns:a16="http://schemas.microsoft.com/office/drawing/2014/main" id="{93DBE423-4637-458B-9D93-097A7C2E5249}"/>
                </a:ext>
              </a:extLst>
            </p:cNvPr>
            <p:cNvSpPr/>
            <p:nvPr/>
          </p:nvSpPr>
          <p:spPr>
            <a:xfrm>
              <a:off x="10343022" y="4976744"/>
              <a:ext cx="1107440" cy="432000"/>
            </a:xfrm>
            <a:prstGeom prst="can">
              <a:avLst>
                <a:gd name="adj" fmla="val 3440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원통형 70">
              <a:extLst>
                <a:ext uri="{FF2B5EF4-FFF2-40B4-BE49-F238E27FC236}">
                  <a16:creationId xmlns:a16="http://schemas.microsoft.com/office/drawing/2014/main" id="{03CC7326-515E-4226-957D-4201A80B6C99}"/>
                </a:ext>
              </a:extLst>
            </p:cNvPr>
            <p:cNvSpPr/>
            <p:nvPr/>
          </p:nvSpPr>
          <p:spPr>
            <a:xfrm>
              <a:off x="10343022" y="4715850"/>
              <a:ext cx="1107440" cy="432000"/>
            </a:xfrm>
            <a:prstGeom prst="ca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NAS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원통형 67">
              <a:extLst>
                <a:ext uri="{FF2B5EF4-FFF2-40B4-BE49-F238E27FC236}">
                  <a16:creationId xmlns:a16="http://schemas.microsoft.com/office/drawing/2014/main" id="{CB7066B9-9941-4D8A-B4D5-39D597CF4DC5}"/>
                </a:ext>
              </a:extLst>
            </p:cNvPr>
            <p:cNvSpPr/>
            <p:nvPr/>
          </p:nvSpPr>
          <p:spPr>
            <a:xfrm>
              <a:off x="10343022" y="4438660"/>
              <a:ext cx="1107440" cy="432000"/>
            </a:xfrm>
            <a:prstGeom prst="can">
              <a:avLst>
                <a:gd name="adj" fmla="val 3911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5BA7E3B-D99A-4E9F-9DB4-44AF96F9B80D}"/>
              </a:ext>
            </a:extLst>
          </p:cNvPr>
          <p:cNvCxnSpPr>
            <a:stCxn id="47" idx="3"/>
            <a:endCxn id="68" idx="1"/>
          </p:cNvCxnSpPr>
          <p:nvPr/>
        </p:nvCxnSpPr>
        <p:spPr>
          <a:xfrm>
            <a:off x="8256497" y="2698823"/>
            <a:ext cx="2640245" cy="208135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47D0F4-BD8C-4A60-AFC9-07B87DF2ED9E}"/>
              </a:ext>
            </a:extLst>
          </p:cNvPr>
          <p:cNvSpPr txBox="1"/>
          <p:nvPr/>
        </p:nvSpPr>
        <p:spPr>
          <a:xfrm>
            <a:off x="8835125" y="1250016"/>
            <a:ext cx="257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/>
              <a:t>보호 데이터</a:t>
            </a:r>
            <a:endParaRPr lang="en-US" altLang="ko-KR" sz="1400" b="1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어플리케이션 </a:t>
            </a:r>
            <a:r>
              <a:rPr lang="ko-KR" altLang="en-US" sz="1200" dirty="0" err="1"/>
              <a:t>메타데이타</a:t>
            </a:r>
            <a:endParaRPr lang="en-US" altLang="ko-KR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클러스터 </a:t>
            </a:r>
            <a:r>
              <a:rPr lang="ko-KR" altLang="en-US" sz="1200" dirty="0" err="1"/>
              <a:t>메타데이타</a:t>
            </a:r>
            <a:endParaRPr lang="en-US" altLang="ko-KR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어플리케이션</a:t>
            </a:r>
            <a:r>
              <a:rPr lang="en-US" altLang="ko-KR" sz="1200" dirty="0"/>
              <a:t>/DB/</a:t>
            </a:r>
            <a:r>
              <a:rPr lang="ko-KR" altLang="en-US" sz="1200" dirty="0"/>
              <a:t>로그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베어메탈</a:t>
            </a:r>
            <a:r>
              <a:rPr lang="ko-KR" altLang="en-US" sz="1200" dirty="0"/>
              <a:t> 노드 </a:t>
            </a:r>
            <a:r>
              <a:rPr lang="en-US" altLang="ko-KR" sz="1200" dirty="0"/>
              <a:t>OS </a:t>
            </a:r>
            <a:r>
              <a:rPr lang="ko-KR" altLang="en-US" sz="1200" dirty="0" err="1"/>
              <a:t>데이타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4B96C4-4796-420C-904D-BAA13B9709F0}"/>
              </a:ext>
            </a:extLst>
          </p:cNvPr>
          <p:cNvSpPr txBox="1"/>
          <p:nvPr/>
        </p:nvSpPr>
        <p:spPr>
          <a:xfrm>
            <a:off x="8223639" y="4730310"/>
            <a:ext cx="23397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400" b="1" u="sng" dirty="0"/>
              <a:t>범용 </a:t>
            </a:r>
            <a:r>
              <a:rPr lang="en-US" altLang="ko-KR" sz="1400" b="1" u="sng" dirty="0"/>
              <a:t>NFS </a:t>
            </a:r>
            <a:r>
              <a:rPr lang="ko-KR" altLang="en-US" sz="1400" b="1" u="sng" dirty="0"/>
              <a:t>스토리지</a:t>
            </a:r>
            <a:endParaRPr lang="en-US" altLang="ko-KR" sz="1400" b="1" u="sng" dirty="0"/>
          </a:p>
          <a:p>
            <a:pPr latinLnBrk="0">
              <a:spcAft>
                <a:spcPts val="600"/>
              </a:spcAft>
            </a:pPr>
            <a:r>
              <a:rPr lang="en-US" altLang="ko-KR" sz="1200" b="1" dirty="0"/>
              <a:t>10G Network</a:t>
            </a:r>
          </a:p>
          <a:p>
            <a:pPr latinLnBrk="0">
              <a:spcAft>
                <a:spcPts val="600"/>
              </a:spcAft>
            </a:pPr>
            <a:r>
              <a:rPr lang="en-US" altLang="ko-KR" sz="1200" b="1" dirty="0"/>
              <a:t>Usable (</a:t>
            </a:r>
            <a:r>
              <a:rPr lang="ko-KR" altLang="en-US" sz="1200" b="1" dirty="0"/>
              <a:t>운영 데이터의 </a:t>
            </a:r>
            <a:r>
              <a:rPr lang="en-US" altLang="ko-KR" sz="1200" b="1" dirty="0"/>
              <a:t>2x)</a:t>
            </a:r>
          </a:p>
          <a:p>
            <a:pPr latinLnBrk="0">
              <a:spcAft>
                <a:spcPts val="600"/>
              </a:spcAft>
            </a:pPr>
            <a:r>
              <a:rPr lang="ko-KR" altLang="en-US" sz="1200" dirty="0"/>
              <a:t>압축</a:t>
            </a:r>
            <a:r>
              <a:rPr lang="en-US" altLang="ko-KR" sz="1200" dirty="0"/>
              <a:t>, </a:t>
            </a:r>
            <a:r>
              <a:rPr lang="ko-KR" altLang="en-US" sz="1200" dirty="0"/>
              <a:t>중복제거</a:t>
            </a:r>
            <a:r>
              <a:rPr lang="en-US" altLang="ko-KR" sz="1200" dirty="0"/>
              <a:t>, </a:t>
            </a:r>
            <a:r>
              <a:rPr lang="ko-KR" altLang="en-US" sz="1200" dirty="0"/>
              <a:t>암호화 지원 </a:t>
            </a:r>
            <a:r>
              <a:rPr lang="en-US" altLang="ko-KR" sz="1200" dirty="0"/>
              <a:t>(Veeam K10 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90561A-86BB-411C-BAF7-CADEB2EE21A6}"/>
              </a:ext>
            </a:extLst>
          </p:cNvPr>
          <p:cNvSpPr txBox="1"/>
          <p:nvPr/>
        </p:nvSpPr>
        <p:spPr>
          <a:xfrm>
            <a:off x="4185762" y="2767654"/>
            <a:ext cx="135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/>
              <a:t>최소 </a:t>
            </a:r>
            <a:r>
              <a:rPr lang="en-US" altLang="ko-KR" sz="1200" dirty="0"/>
              <a:t>5</a:t>
            </a:r>
            <a:r>
              <a:rPr lang="ko-KR" altLang="en-US" sz="1200" dirty="0"/>
              <a:t>분 단위  백업 가능</a:t>
            </a:r>
            <a:endParaRPr lang="en-US" altLang="ko-KR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667C84-0A59-4C23-9888-60CB3427331E}"/>
              </a:ext>
            </a:extLst>
          </p:cNvPr>
          <p:cNvSpPr/>
          <p:nvPr/>
        </p:nvSpPr>
        <p:spPr>
          <a:xfrm>
            <a:off x="5230525" y="900000"/>
            <a:ext cx="6480000" cy="542470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FAC8EC1-D534-44C5-9C98-DE41D95D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68" y="1637831"/>
            <a:ext cx="486000" cy="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4D7B895-8241-4BD4-906D-00C323054C9B}"/>
              </a:ext>
            </a:extLst>
          </p:cNvPr>
          <p:cNvSpPr txBox="1"/>
          <p:nvPr/>
        </p:nvSpPr>
        <p:spPr>
          <a:xfrm>
            <a:off x="5589295" y="579506"/>
            <a:ext cx="333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백업 인프라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빔 제안 부분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8CB3A5F-9462-4E24-8BF2-9BB880529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92" y="5512412"/>
            <a:ext cx="486000" cy="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1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AD910-EC49-4E8D-AF49-FC4CEF09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기술요건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C6C351-DD6D-416A-ACEB-61D84621E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05760"/>
              </p:ext>
            </p:extLst>
          </p:nvPr>
        </p:nvGraphicFramePr>
        <p:xfrm>
          <a:off x="216000" y="977823"/>
          <a:ext cx="10663601" cy="5500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41706">
                  <a:extLst>
                    <a:ext uri="{9D8B030D-6E8A-4147-A177-3AD203B41FA5}">
                      <a16:colId xmlns:a16="http://schemas.microsoft.com/office/drawing/2014/main" val="2234097901"/>
                    </a:ext>
                  </a:extLst>
                </a:gridCol>
                <a:gridCol w="7721895">
                  <a:extLst>
                    <a:ext uri="{9D8B030D-6E8A-4147-A177-3AD203B41FA5}">
                      <a16:colId xmlns:a16="http://schemas.microsoft.com/office/drawing/2014/main" val="2998073999"/>
                    </a:ext>
                  </a:extLst>
                </a:gridCol>
              </a:tblGrid>
              <a:tr h="3982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872018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CLI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통한 응용 프로그램의 백업과 복구를 제공할 것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모듈을 적재하지 않는 방식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14592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네임스페이스에 대한 지원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네이티브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API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통한 자동 애플리케이션 검색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통합 기능을 제공할 것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915847"/>
                  </a:ext>
                </a:extLst>
              </a:tr>
              <a:tr h="5991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지원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OpenShift / Docker / </a:t>
                      </a:r>
                      <a:r>
                        <a:rPr lang="en-US" altLang="ko-KR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Azure / AWS / Google / </a:t>
                      </a:r>
                      <a:r>
                        <a:rPr lang="en-US" altLang="ko-KR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DigitalOcean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Kind, Rancher, PKS, and OKD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환경의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백업과 복구 마이그레이션 기능을 제공할 것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69689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정책기반의 자동화된 보호기능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정책기반의 자동화된 어플리케이션 보호기능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자동 감지 및 보호 기능 제공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071514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자동화된 스케줄 관리 기능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백업작업을 시간별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일별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주별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또는 연간 단위로 실행되도록 설정하는 기능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004629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별도의 데몬 셋 없는 백업방식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별도의 데몬 셋을 추가하거나 작동 없는 백업과 복구를 제공할 것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728703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네이티브 스냅샷 지원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네이티브 스냅샷을 통한 백업을 제공할 것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123854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리소스 자동관리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백업에서 사용하는 자원을 동적으로 확장하거나 축소하는 기능을 제공할 것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34706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관리를 위한 모니터링 기능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API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관리를 위한 모니터링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레포팅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대시보드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587203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복구 및 마이그레이션 기능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환경의 복구 중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Secret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교체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수정 및 변환 및 마이그레이션 기능을 제공할 것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978694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재해복구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(DR)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지원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 클라우드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 지역 또는 교차 가용성 영역에 대한 기능 지원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941223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애플리케이션 보호 기능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스냅샷 기반의 백업 및 데이터베이스 및 애플리케이션이 일관성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108085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권한 관리 기능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별 역할과 기능을 세분화하여 역할 기반의 유연한 권한 관리 기능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12664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인증 방식 지원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관리를 위한 접근 시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OIDC(OpenID Connect), AD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토큰 기반 인증을 지원할 것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057057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기능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백업 데이터 및 메타 데이터 보호를 위한 암호화 기능 제공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(AES-256-GCM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이상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001633"/>
                  </a:ext>
                </a:extLst>
              </a:tr>
              <a:tr h="3001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제거 및 압축 기능 제공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 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클러스터에서 백업 저장소로 저장 시 중복 제거 및 압축을 제공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6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2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73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"/>
          <p:cNvSpPr txBox="1"/>
          <p:nvPr/>
        </p:nvSpPr>
        <p:spPr>
          <a:xfrm>
            <a:off x="6343614" y="1193072"/>
            <a:ext cx="2693253" cy="30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백업</a:t>
            </a:r>
            <a:r>
              <a:rPr lang="en-US" altLang="ko-KR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, </a:t>
            </a:r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재해복구</a:t>
            </a:r>
            <a:r>
              <a:rPr lang="en-US" altLang="ko-KR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,</a:t>
            </a:r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이동성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7" name="Google Shape;797;p10"/>
          <p:cNvSpPr txBox="1"/>
          <p:nvPr/>
        </p:nvSpPr>
        <p:spPr>
          <a:xfrm>
            <a:off x="7037161" y="1727717"/>
            <a:ext cx="205740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Policy-based Operations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8" name="Google Shape;798;p10"/>
          <p:cNvSpPr txBox="1"/>
          <p:nvPr/>
        </p:nvSpPr>
        <p:spPr>
          <a:xfrm>
            <a:off x="7037161" y="2412507"/>
            <a:ext cx="135742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Manual Actions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1" name="Google Shape;801;p10"/>
          <p:cNvSpPr txBox="1"/>
          <p:nvPr/>
        </p:nvSpPr>
        <p:spPr>
          <a:xfrm>
            <a:off x="7037159" y="4897314"/>
            <a:ext cx="190351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End-to-End Encryption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6" name="Google Shape;806;p10"/>
          <p:cNvSpPr txBox="1"/>
          <p:nvPr/>
        </p:nvSpPr>
        <p:spPr>
          <a:xfrm>
            <a:off x="7037161" y="2945395"/>
            <a:ext cx="127193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GFS Retention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7" name="Google Shape;807;p10"/>
          <p:cNvSpPr txBox="1"/>
          <p:nvPr/>
        </p:nvSpPr>
        <p:spPr>
          <a:xfrm>
            <a:off x="7037161" y="3611341"/>
            <a:ext cx="1978320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Independent Schedules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8" name="Google Shape;808;p10"/>
          <p:cNvSpPr txBox="1"/>
          <p:nvPr/>
        </p:nvSpPr>
        <p:spPr>
          <a:xfrm>
            <a:off x="7037161" y="4303949"/>
            <a:ext cx="1667337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Application Cloning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2" name="Google Shape;812;p10"/>
          <p:cNvSpPr txBox="1"/>
          <p:nvPr/>
        </p:nvSpPr>
        <p:spPr>
          <a:xfrm>
            <a:off x="7037159" y="6045573"/>
            <a:ext cx="186183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Blueprint Extensibility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3" name="Google Shape;813;p10"/>
          <p:cNvSpPr txBox="1"/>
          <p:nvPr/>
        </p:nvSpPr>
        <p:spPr>
          <a:xfrm>
            <a:off x="7037159" y="5470062"/>
            <a:ext cx="157436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Application Hooks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D34413E-0EBD-4D76-8EB1-107753A3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5782" y="1637052"/>
            <a:ext cx="487345" cy="4480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8D4896-EA10-4B8E-AF8C-E15B510D2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1154" y="4229005"/>
            <a:ext cx="416601" cy="41660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C6AF390-F477-49C2-BE10-1CA13CAB4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9363" y="4861673"/>
            <a:ext cx="440183" cy="33799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BA6A6AF-6AB3-408C-A828-8713BFFCE6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9759" y="5399049"/>
            <a:ext cx="259392" cy="40874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21127F-65DF-496F-856E-0BED336B12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2597" y="5958838"/>
            <a:ext cx="353717" cy="4401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0D42044-5D2B-4331-9574-73A1BA98E4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96875" y="3524607"/>
            <a:ext cx="385160" cy="4401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5EA7712-3CD0-4C7F-BE74-62BA4A2C6B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7558" y="2876855"/>
            <a:ext cx="403795" cy="40379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518277-B56B-4ED7-A8E0-7D4B0E78AF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90979" y="2347388"/>
            <a:ext cx="396951" cy="396951"/>
          </a:xfrm>
          <a:prstGeom prst="rect">
            <a:avLst/>
          </a:prstGeom>
        </p:spPr>
      </p:pic>
      <p:sp>
        <p:nvSpPr>
          <p:cNvPr id="778" name="Google Shape;778;p10"/>
          <p:cNvSpPr txBox="1"/>
          <p:nvPr/>
        </p:nvSpPr>
        <p:spPr>
          <a:xfrm>
            <a:off x="3985425" y="1727716"/>
            <a:ext cx="168016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Auto App Discovery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9" name="Google Shape;779;p10"/>
          <p:cNvSpPr txBox="1"/>
          <p:nvPr/>
        </p:nvSpPr>
        <p:spPr>
          <a:xfrm>
            <a:off x="3985425" y="2412506"/>
            <a:ext cx="1523067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Full Spec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3" name="Google Shape;783;p10"/>
          <p:cNvSpPr txBox="1"/>
          <p:nvPr/>
        </p:nvSpPr>
        <p:spPr>
          <a:xfrm>
            <a:off x="3986785" y="5470061"/>
            <a:ext cx="128368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Global Catalog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4" name="Google Shape;784;p10"/>
          <p:cNvSpPr txBox="1"/>
          <p:nvPr/>
        </p:nvSpPr>
        <p:spPr>
          <a:xfrm>
            <a:off x="3985427" y="6045572"/>
            <a:ext cx="91392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Query API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0" name="Google Shape;790;p10"/>
          <p:cNvSpPr txBox="1"/>
          <p:nvPr/>
        </p:nvSpPr>
        <p:spPr>
          <a:xfrm>
            <a:off x="3985425" y="2945394"/>
            <a:ext cx="147818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Spec Transforms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1" name="Google Shape;791;p10"/>
          <p:cNvSpPr txBox="1"/>
          <p:nvPr/>
        </p:nvSpPr>
        <p:spPr>
          <a:xfrm>
            <a:off x="3985425" y="3611340"/>
            <a:ext cx="208839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Global Resource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2" name="Google Shape;792;p10"/>
          <p:cNvSpPr txBox="1"/>
          <p:nvPr/>
        </p:nvSpPr>
        <p:spPr>
          <a:xfrm>
            <a:off x="3985425" y="4303948"/>
            <a:ext cx="194198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Include/Exclude Filters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3" name="Google Shape;793;p10"/>
          <p:cNvSpPr txBox="1"/>
          <p:nvPr/>
        </p:nvSpPr>
        <p:spPr>
          <a:xfrm>
            <a:off x="3985425" y="4897313"/>
            <a:ext cx="209053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Infrastructure Portability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5" name="Google Shape;815;p10"/>
          <p:cNvSpPr txBox="1"/>
          <p:nvPr/>
        </p:nvSpPr>
        <p:spPr>
          <a:xfrm>
            <a:off x="3398893" y="1189083"/>
            <a:ext cx="2592521" cy="30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메타데이터 운영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79C4ED-DD61-4192-96AE-AEF11FB041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25760" y="5966699"/>
            <a:ext cx="345857" cy="4244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451A64F-D208-4F4C-B652-A7EAA5F91F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86457" y="5418699"/>
            <a:ext cx="424461" cy="3694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3016F3-F032-40E3-8C73-5EC7522CB3C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78597" y="3524606"/>
            <a:ext cx="440183" cy="4401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2F7830-BEC0-42C3-83A5-3516186056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29689" y="2325771"/>
            <a:ext cx="337997" cy="44018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91E35B3-A7F4-418C-A338-23CC6181B2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78597" y="1640983"/>
            <a:ext cx="440183" cy="4401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2659588-9E0C-4EC4-B262-269329131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78596" y="2858659"/>
            <a:ext cx="440184" cy="44018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B4883BC-8AA9-4924-96BF-D8D5DA12DB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02179" y="4240795"/>
            <a:ext cx="393020" cy="393020"/>
          </a:xfrm>
          <a:prstGeom prst="rect">
            <a:avLst/>
          </a:prstGeom>
        </p:spPr>
      </p:pic>
      <p:pic>
        <p:nvPicPr>
          <p:cNvPr id="736" name="Graphic 735">
            <a:extLst>
              <a:ext uri="{FF2B5EF4-FFF2-40B4-BE49-F238E27FC236}">
                <a16:creationId xmlns:a16="http://schemas.microsoft.com/office/drawing/2014/main" id="{25BAE290-D1C4-419A-9625-C1C0838B69A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347156" y="4873463"/>
            <a:ext cx="503065" cy="314416"/>
          </a:xfrm>
          <a:prstGeom prst="rect">
            <a:avLst/>
          </a:prstGeom>
        </p:spPr>
      </p:pic>
      <p:sp>
        <p:nvSpPr>
          <p:cNvPr id="759" name="Google Shape;759;p10"/>
          <p:cNvSpPr txBox="1"/>
          <p:nvPr/>
        </p:nvSpPr>
        <p:spPr>
          <a:xfrm>
            <a:off x="988225" y="1727716"/>
            <a:ext cx="161604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Volume Snapshots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0" name="Google Shape;760;p10"/>
          <p:cNvSpPr txBox="1"/>
          <p:nvPr/>
        </p:nvSpPr>
        <p:spPr>
          <a:xfrm>
            <a:off x="988225" y="2412506"/>
            <a:ext cx="146108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Durable Backups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6" name="Google Shape;766;p10"/>
          <p:cNvSpPr txBox="1"/>
          <p:nvPr/>
        </p:nvSpPr>
        <p:spPr>
          <a:xfrm>
            <a:off x="999473" y="4303948"/>
            <a:ext cx="198366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App-Consistent Backup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7" name="Google Shape;767;p10"/>
          <p:cNvSpPr txBox="1"/>
          <p:nvPr/>
        </p:nvSpPr>
        <p:spPr>
          <a:xfrm>
            <a:off x="988226" y="4897314"/>
            <a:ext cx="163741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Logical DB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8" name="Google Shape;768;p10"/>
          <p:cNvSpPr txBox="1"/>
          <p:nvPr/>
        </p:nvSpPr>
        <p:spPr>
          <a:xfrm>
            <a:off x="988226" y="6045572"/>
            <a:ext cx="205847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Log and Replica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9" name="Google Shape;769;p10"/>
          <p:cNvSpPr txBox="1"/>
          <p:nvPr/>
        </p:nvSpPr>
        <p:spPr>
          <a:xfrm>
            <a:off x="988226" y="5470062"/>
            <a:ext cx="199114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Managed Data Services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2" name="Google Shape;772;p10"/>
          <p:cNvSpPr txBox="1"/>
          <p:nvPr/>
        </p:nvSpPr>
        <p:spPr>
          <a:xfrm>
            <a:off x="988225" y="2945394"/>
            <a:ext cx="2021067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Change Block Tracking</a:t>
            </a:r>
            <a:r>
              <a:rPr lang="en-US" sz="1333" baseline="30000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*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3" name="Google Shape;773;p10"/>
          <p:cNvSpPr txBox="1"/>
          <p:nvPr/>
        </p:nvSpPr>
        <p:spPr>
          <a:xfrm>
            <a:off x="988225" y="3611340"/>
            <a:ext cx="187786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 err="1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Dedup</a:t>
            </a:r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 &amp; Compression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4" name="Google Shape;814;p10"/>
          <p:cNvSpPr txBox="1"/>
          <p:nvPr/>
        </p:nvSpPr>
        <p:spPr>
          <a:xfrm>
            <a:off x="401288" y="1189083"/>
            <a:ext cx="2542680" cy="30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데이터 운영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D4ABE5-2B1E-42B6-94A9-BCEA02103AB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01288" y="1663368"/>
            <a:ext cx="395411" cy="39541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101D85-02B6-4F83-B328-8B0549C4AC1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14274" y="3559978"/>
            <a:ext cx="369439" cy="3694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1849C5-57A1-45CE-ADE6-248A04B123E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02484" y="4240795"/>
            <a:ext cx="393020" cy="3930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F728DA9-9801-478F-B412-FEC607694E8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74972" y="4771279"/>
            <a:ext cx="448043" cy="51878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3B15CCD-F586-4335-830D-9DD95B9ECF1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74972" y="2325771"/>
            <a:ext cx="448043" cy="440183"/>
          </a:xfrm>
          <a:prstGeom prst="rect">
            <a:avLst/>
          </a:prstGeom>
        </p:spPr>
      </p:pic>
      <p:pic>
        <p:nvPicPr>
          <p:cNvPr id="737" name="Graphic 736">
            <a:extLst>
              <a:ext uri="{FF2B5EF4-FFF2-40B4-BE49-F238E27FC236}">
                <a16:creationId xmlns:a16="http://schemas.microsoft.com/office/drawing/2014/main" id="{0424F0BA-2EBD-406F-A6E0-A7A5237338F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66844" y="5946779"/>
            <a:ext cx="464300" cy="464300"/>
          </a:xfrm>
          <a:prstGeom prst="rect">
            <a:avLst/>
          </a:prstGeom>
        </p:spPr>
      </p:pic>
      <p:pic>
        <p:nvPicPr>
          <p:cNvPr id="738" name="Graphic 737">
            <a:extLst>
              <a:ext uri="{FF2B5EF4-FFF2-40B4-BE49-F238E27FC236}">
                <a16:creationId xmlns:a16="http://schemas.microsoft.com/office/drawing/2014/main" id="{84BD3BAF-1C0A-4540-9A9A-B8FE307F71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2729" y="5397154"/>
            <a:ext cx="412529" cy="412529"/>
          </a:xfrm>
          <a:prstGeom prst="rect">
            <a:avLst/>
          </a:prstGeom>
        </p:spPr>
      </p:pic>
      <p:pic>
        <p:nvPicPr>
          <p:cNvPr id="739" name="Graphic 738">
            <a:extLst>
              <a:ext uri="{FF2B5EF4-FFF2-40B4-BE49-F238E27FC236}">
                <a16:creationId xmlns:a16="http://schemas.microsoft.com/office/drawing/2014/main" id="{0515067C-6DCA-42A9-8262-B257B1A7F2B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50025" y="2829783"/>
            <a:ext cx="497936" cy="497936"/>
          </a:xfrm>
          <a:prstGeom prst="rect">
            <a:avLst/>
          </a:prstGeom>
        </p:spPr>
      </p:pic>
      <p:sp>
        <p:nvSpPr>
          <p:cNvPr id="751" name="Google Shape;751;p10"/>
          <p:cNvSpPr txBox="1"/>
          <p:nvPr/>
        </p:nvSpPr>
        <p:spPr>
          <a:xfrm>
            <a:off x="9405398" y="1193181"/>
            <a:ext cx="2552189" cy="3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운영 지원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" name="Google Shape;819;p10"/>
          <p:cNvSpPr txBox="1"/>
          <p:nvPr/>
        </p:nvSpPr>
        <p:spPr>
          <a:xfrm>
            <a:off x="10162882" y="1727716"/>
            <a:ext cx="1837256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Enterprise Dashboard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0" name="Google Shape;820;p10"/>
          <p:cNvSpPr txBox="1"/>
          <p:nvPr/>
        </p:nvSpPr>
        <p:spPr>
          <a:xfrm>
            <a:off x="10162882" y="2253740"/>
            <a:ext cx="1373453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API-first Design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5" name="Google Shape;825;p10"/>
          <p:cNvSpPr txBox="1"/>
          <p:nvPr/>
        </p:nvSpPr>
        <p:spPr>
          <a:xfrm>
            <a:off x="10162883" y="2794743"/>
            <a:ext cx="1679092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Logging Integration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6" name="Google Shape;826;p10"/>
          <p:cNvSpPr txBox="1"/>
          <p:nvPr/>
        </p:nvSpPr>
        <p:spPr>
          <a:xfrm>
            <a:off x="10162883" y="3335744"/>
            <a:ext cx="986595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Monitoring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7" name="Google Shape;827;p10"/>
          <p:cNvSpPr txBox="1"/>
          <p:nvPr/>
        </p:nvSpPr>
        <p:spPr>
          <a:xfrm>
            <a:off x="10162883" y="3812239"/>
            <a:ext cx="747213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Alerting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1" name="Google Shape;831;p10"/>
          <p:cNvSpPr txBox="1"/>
          <p:nvPr/>
        </p:nvSpPr>
        <p:spPr>
          <a:xfrm>
            <a:off x="10162883" y="4303948"/>
            <a:ext cx="1296509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Authentication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2" name="Google Shape;832;p10"/>
          <p:cNvSpPr txBox="1"/>
          <p:nvPr/>
        </p:nvSpPr>
        <p:spPr>
          <a:xfrm>
            <a:off x="10162883" y="4897313"/>
            <a:ext cx="1585049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RBAC/Self Service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6" name="Google Shape;836;p10"/>
          <p:cNvSpPr txBox="1"/>
          <p:nvPr/>
        </p:nvSpPr>
        <p:spPr>
          <a:xfrm>
            <a:off x="10162882" y="6045572"/>
            <a:ext cx="979115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DR and HA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8" name="Google Shape;838;p10"/>
          <p:cNvSpPr txBox="1"/>
          <p:nvPr/>
        </p:nvSpPr>
        <p:spPr>
          <a:xfrm>
            <a:off x="10169193" y="5470062"/>
            <a:ext cx="1384140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Air Gap Support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470BE29-28EA-4099-9BA6-A14B9D24C35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491210" y="1692074"/>
            <a:ext cx="471624" cy="33799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0D4FFB5-C3D0-4939-8F74-564E47FA8EB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514791" y="2214200"/>
            <a:ext cx="424463" cy="43232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DF86B69-163C-420B-8858-AF3491496C0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517998" y="3282673"/>
            <a:ext cx="418052" cy="4180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979D1C3-C454-46D0-9F2B-847535645CE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510862" y="3772208"/>
            <a:ext cx="432321" cy="38515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C76D240-D17E-495A-B425-441668C8315E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9503002" y="5418212"/>
            <a:ext cx="448043" cy="44804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3B8B1E4-E25F-4346-939A-25A7AE38047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69814" y="4814509"/>
            <a:ext cx="314416" cy="43232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2B6EFB-2716-48CE-96FC-9EDA481EBEC6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503002" y="4248168"/>
            <a:ext cx="448043" cy="45590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84FFED7-2326-4B6B-91DD-7E62594B8B98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9541798" y="2755640"/>
            <a:ext cx="370451" cy="384172"/>
          </a:xfrm>
          <a:prstGeom prst="rect">
            <a:avLst/>
          </a:prstGeom>
        </p:spPr>
      </p:pic>
      <p:pic>
        <p:nvPicPr>
          <p:cNvPr id="740" name="Graphic 739">
            <a:extLst>
              <a:ext uri="{FF2B5EF4-FFF2-40B4-BE49-F238E27FC236}">
                <a16:creationId xmlns:a16="http://schemas.microsoft.com/office/drawing/2014/main" id="{ADF60C9B-29F9-4370-951C-6302EA03D308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9482091" y="5970488"/>
            <a:ext cx="489863" cy="4811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F33F75-F5E4-4187-828E-382B3493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Veeam K10, </a:t>
            </a:r>
            <a:r>
              <a:rPr lang="ko-KR" altLang="en-US" dirty="0"/>
              <a:t>주요 기능 요약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30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eeam - Presentation Templates - 2021-03-17.potx" id="{D9CD5065-E73D-445F-BC34-8DCAA2185BFF}" vid="{5A0C9FC9-BBE2-49BB-A819-DF5763FB9E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- 2021-03-17</Template>
  <TotalTime>315</TotalTime>
  <Words>583</Words>
  <Application>Microsoft Office PowerPoint</Application>
  <PresentationFormat>와이드스크린</PresentationFormat>
  <Paragraphs>116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Tahoma</vt:lpstr>
      <vt:lpstr>Wingdings</vt:lpstr>
      <vt:lpstr>Office 테마</vt:lpstr>
      <vt:lpstr>PowerPoint 프레젠테이션</vt:lpstr>
      <vt:lpstr>Veeam K10 구성도</vt:lpstr>
      <vt:lpstr>주요 기술요건</vt:lpstr>
      <vt:lpstr>Veeam K10, 주요 기능 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Dongun Shin</cp:lastModifiedBy>
  <cp:revision>52</cp:revision>
  <dcterms:created xsi:type="dcterms:W3CDTF">2021-03-17T13:59:30Z</dcterms:created>
  <dcterms:modified xsi:type="dcterms:W3CDTF">2021-03-18T10:20:00Z</dcterms:modified>
</cp:coreProperties>
</file>