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513" r:id="rId4"/>
    <p:sldId id="265" r:id="rId5"/>
    <p:sldId id="498" r:id="rId6"/>
    <p:sldId id="396" r:id="rId7"/>
    <p:sldId id="507" r:id="rId8"/>
    <p:sldId id="385" r:id="rId9"/>
    <p:sldId id="515" r:id="rId10"/>
    <p:sldId id="509" r:id="rId11"/>
    <p:sldId id="414" r:id="rId12"/>
    <p:sldId id="5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4B"/>
    <a:srgbClr val="81D523"/>
    <a:srgbClr val="00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FC719F-E821-4ED7-A18D-9B77183DBB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81D523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714C3CBF-B1AE-4470-86DE-A3EF5C612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461" t="16818" r="27113" b="31786"/>
          <a:stretch/>
        </p:blipFill>
        <p:spPr>
          <a:xfrm>
            <a:off x="6313906" y="0"/>
            <a:ext cx="3638550" cy="6858000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9B217A1F-065F-42AE-8A54-F68E6CB7B3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294" y="577964"/>
            <a:ext cx="2346114" cy="4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005F4B"/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61939"/>
            <a:ext cx="99569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F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.korea@veea.m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wp-idc-semiannual-software-tracker-report-emea.html" TargetMode="External"/><Relationship Id="rId2" Type="http://schemas.openxmlformats.org/officeDocument/2006/relationships/hyperlink" Target="https://go.veeam.com/industry-highligh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2020-gartner-magic-quadran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63" Type="http://schemas.openxmlformats.org/officeDocument/2006/relationships/image" Target="../media/image70.png"/><Relationship Id="rId68" Type="http://schemas.openxmlformats.org/officeDocument/2006/relationships/image" Target="../media/image75.jpeg"/><Relationship Id="rId84" Type="http://schemas.openxmlformats.org/officeDocument/2006/relationships/image" Target="../media/image91.png"/><Relationship Id="rId89" Type="http://schemas.openxmlformats.org/officeDocument/2006/relationships/image" Target="../media/image96.png"/><Relationship Id="rId7" Type="http://schemas.openxmlformats.org/officeDocument/2006/relationships/image" Target="../media/image14.png"/><Relationship Id="rId71" Type="http://schemas.openxmlformats.org/officeDocument/2006/relationships/image" Target="../media/image78.png"/><Relationship Id="rId92" Type="http://schemas.openxmlformats.org/officeDocument/2006/relationships/image" Target="../media/image99.gif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gif"/><Relationship Id="rId24" Type="http://schemas.openxmlformats.org/officeDocument/2006/relationships/image" Target="../media/image31.gif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66" Type="http://schemas.openxmlformats.org/officeDocument/2006/relationships/image" Target="../media/image73.png"/><Relationship Id="rId74" Type="http://schemas.openxmlformats.org/officeDocument/2006/relationships/image" Target="../media/image81.png"/><Relationship Id="rId79" Type="http://schemas.openxmlformats.org/officeDocument/2006/relationships/image" Target="../media/image86.png"/><Relationship Id="rId87" Type="http://schemas.openxmlformats.org/officeDocument/2006/relationships/image" Target="../media/image94.png"/><Relationship Id="rId102" Type="http://schemas.openxmlformats.org/officeDocument/2006/relationships/image" Target="../media/image109.gif"/><Relationship Id="rId5" Type="http://schemas.openxmlformats.org/officeDocument/2006/relationships/image" Target="../media/image12.jpeg"/><Relationship Id="rId61" Type="http://schemas.openxmlformats.org/officeDocument/2006/relationships/image" Target="../media/image68.jpeg"/><Relationship Id="rId82" Type="http://schemas.openxmlformats.org/officeDocument/2006/relationships/image" Target="../media/image89.png"/><Relationship Id="rId90" Type="http://schemas.openxmlformats.org/officeDocument/2006/relationships/image" Target="../media/image97.png"/><Relationship Id="rId95" Type="http://schemas.openxmlformats.org/officeDocument/2006/relationships/image" Target="../media/image102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29.jpe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jpg"/><Relationship Id="rId69" Type="http://schemas.openxmlformats.org/officeDocument/2006/relationships/image" Target="../media/image76.png"/><Relationship Id="rId77" Type="http://schemas.openxmlformats.org/officeDocument/2006/relationships/image" Target="../media/image84.png"/><Relationship Id="rId100" Type="http://schemas.openxmlformats.org/officeDocument/2006/relationships/image" Target="../media/image107.png"/><Relationship Id="rId105" Type="http://schemas.openxmlformats.org/officeDocument/2006/relationships/image" Target="../media/image112.png"/><Relationship Id="rId8" Type="http://schemas.openxmlformats.org/officeDocument/2006/relationships/image" Target="../media/image15.png"/><Relationship Id="rId51" Type="http://schemas.openxmlformats.org/officeDocument/2006/relationships/image" Target="../media/image58.jpeg"/><Relationship Id="rId72" Type="http://schemas.openxmlformats.org/officeDocument/2006/relationships/image" Target="../media/image79.png"/><Relationship Id="rId80" Type="http://schemas.openxmlformats.org/officeDocument/2006/relationships/image" Target="../media/image87.png"/><Relationship Id="rId85" Type="http://schemas.openxmlformats.org/officeDocument/2006/relationships/image" Target="../media/image92.png"/><Relationship Id="rId93" Type="http://schemas.openxmlformats.org/officeDocument/2006/relationships/image" Target="../media/image100.jpeg"/><Relationship Id="rId98" Type="http://schemas.openxmlformats.org/officeDocument/2006/relationships/image" Target="../media/image105.png"/><Relationship Id="rId3" Type="http://schemas.openxmlformats.org/officeDocument/2006/relationships/image" Target="../media/image10.jpe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5" Type="http://schemas.openxmlformats.org/officeDocument/2006/relationships/image" Target="../media/image32.jpeg"/><Relationship Id="rId33" Type="http://schemas.openxmlformats.org/officeDocument/2006/relationships/image" Target="../media/image40.jpe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jpg"/><Relationship Id="rId103" Type="http://schemas.openxmlformats.org/officeDocument/2006/relationships/image" Target="../media/image110.jpe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jpeg"/><Relationship Id="rId70" Type="http://schemas.openxmlformats.org/officeDocument/2006/relationships/image" Target="../media/image77.jpeg"/><Relationship Id="rId75" Type="http://schemas.openxmlformats.org/officeDocument/2006/relationships/image" Target="../media/image82.png"/><Relationship Id="rId83" Type="http://schemas.openxmlformats.org/officeDocument/2006/relationships/image" Target="../media/image90.png"/><Relationship Id="rId88" Type="http://schemas.openxmlformats.org/officeDocument/2006/relationships/image" Target="../media/image95.png"/><Relationship Id="rId91" Type="http://schemas.openxmlformats.org/officeDocument/2006/relationships/image" Target="../media/image98.pn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jpe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jpe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73" Type="http://schemas.openxmlformats.org/officeDocument/2006/relationships/image" Target="../media/image80.png"/><Relationship Id="rId78" Type="http://schemas.openxmlformats.org/officeDocument/2006/relationships/image" Target="../media/image85.jpeg"/><Relationship Id="rId81" Type="http://schemas.openxmlformats.org/officeDocument/2006/relationships/image" Target="../media/image88.png"/><Relationship Id="rId86" Type="http://schemas.openxmlformats.org/officeDocument/2006/relationships/image" Target="../media/image93.png"/><Relationship Id="rId94" Type="http://schemas.openxmlformats.org/officeDocument/2006/relationships/image" Target="../media/image101.png"/><Relationship Id="rId99" Type="http://schemas.openxmlformats.org/officeDocument/2006/relationships/image" Target="../media/image106.png"/><Relationship Id="rId101" Type="http://schemas.openxmlformats.org/officeDocument/2006/relationships/image" Target="../media/image10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3" Type="http://schemas.openxmlformats.org/officeDocument/2006/relationships/image" Target="../media/image20.jpg"/><Relationship Id="rId18" Type="http://schemas.openxmlformats.org/officeDocument/2006/relationships/image" Target="../media/image25.png"/><Relationship Id="rId39" Type="http://schemas.openxmlformats.org/officeDocument/2006/relationships/image" Target="../media/image46.pn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6" Type="http://schemas.openxmlformats.org/officeDocument/2006/relationships/image" Target="../media/image83.png"/><Relationship Id="rId97" Type="http://schemas.openxmlformats.org/officeDocument/2006/relationships/image" Target="../media/image104.png"/><Relationship Id="rId10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database/features/availability/bsp-088814.html" TargetMode="External"/><Relationship Id="rId2" Type="http://schemas.openxmlformats.org/officeDocument/2006/relationships/hyperlink" Target="https://wiki.scn.sap.com/wiki/pages/viewpage.action?pageId=45106785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#1 </a:t>
            </a:r>
            <a:r>
              <a:rPr lang="ko-KR" altLang="en-US" dirty="0"/>
              <a:t>클라우드 데이터 관리 솔루션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945" y="3589728"/>
            <a:ext cx="7437967" cy="667312"/>
          </a:xfrm>
        </p:spPr>
        <p:txBody>
          <a:bodyPr/>
          <a:lstStyle/>
          <a:p>
            <a:r>
              <a:rPr lang="en-US" altLang="ko-K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sales.korea@veea.mcom</a:t>
            </a:r>
            <a:endParaRPr lang="en-US" altLang="ko-KR" dirty="0"/>
          </a:p>
          <a:p>
            <a:r>
              <a:rPr lang="en-US" altLang="ko-KR"/>
              <a:t>2021.5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16000" y="3459480"/>
            <a:ext cx="4259541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77752" y="2439520"/>
            <a:ext cx="5611519" cy="14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ea typeface="맑은 고딕" panose="020B0503020000020004" pitchFamily="50" charset="-127"/>
                <a:cs typeface="Noto Sans" panose="020B0502040504020204" pitchFamily="34"/>
              </a:rPr>
              <a:t>빔 회사 소개</a:t>
            </a:r>
            <a:endParaRPr lang="en-US" altLang="ko-KR" sz="1600" b="1" dirty="0">
              <a:latin typeface="Noto Sans" panose="020B0502040504020204" pitchFamily="34"/>
              <a:ea typeface="맑은 고딕" panose="020B0503020000020004" pitchFamily="50" charset="-127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인프라 데이터 보호</a:t>
            </a:r>
            <a:r>
              <a:rPr lang="en-US" altLang="ko-KR" sz="1600" b="1" dirty="0">
                <a:latin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 백업</a:t>
            </a:r>
            <a:endParaRPr lang="en-US" altLang="ko-KR" sz="1600" b="1" dirty="0">
              <a:latin typeface="Noto Sans" panose="020B0502040504020204" pitchFamily="34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라이선스 정책</a:t>
            </a:r>
            <a:endParaRPr lang="en-US" altLang="ko-KR" sz="1600" b="1" dirty="0"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893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B7E5EF4-4AEF-429E-A972-9FC9DC07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정책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1C00D-D271-45BD-9783-CEF14482D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단일 라이선스로 물리</a:t>
            </a:r>
            <a:r>
              <a:rPr lang="en-US" altLang="ko-KR" dirty="0"/>
              <a:t>, </a:t>
            </a:r>
            <a:r>
              <a:rPr lang="ko-KR" altLang="en-US" dirty="0"/>
              <a:t>가상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PC, DB</a:t>
            </a:r>
            <a:r>
              <a:rPr lang="ko-KR" altLang="en-US" dirty="0"/>
              <a:t>의 전 플랫폼 교차사용이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F83FA-0A0A-43F4-8C4E-66C28DF1ACBB}"/>
              </a:ext>
            </a:extLst>
          </p:cNvPr>
          <p:cNvSpPr/>
          <p:nvPr/>
        </p:nvSpPr>
        <p:spPr>
          <a:xfrm>
            <a:off x="3076787" y="1816101"/>
            <a:ext cx="1532466" cy="111760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물리환경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윈도우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리눅스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B63744-BD97-4162-95A9-9FF1D2DF95A4}"/>
              </a:ext>
            </a:extLst>
          </p:cNvPr>
          <p:cNvSpPr/>
          <p:nvPr/>
        </p:nvSpPr>
        <p:spPr>
          <a:xfrm>
            <a:off x="4812455" y="1799168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Windows, Linux, Solaris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OS, DB, Application, Oracle, SAP, Microsoft </a:t>
            </a:r>
            <a:r>
              <a:rPr lang="ko-KR" altLang="en-US" sz="1200" dirty="0">
                <a:solidFill>
                  <a:schemeClr val="tx1"/>
                </a:solidFill>
              </a:rPr>
              <a:t>지원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r>
              <a:rPr lang="en-US" altLang="ko-KR" sz="1200" dirty="0">
                <a:solidFill>
                  <a:schemeClr val="tx1"/>
                </a:solidFill>
              </a:rPr>
              <a:t>, PC, </a:t>
            </a:r>
            <a:r>
              <a:rPr lang="ko-KR" altLang="en-US" sz="1200" dirty="0">
                <a:solidFill>
                  <a:schemeClr val="tx1"/>
                </a:solidFill>
              </a:rPr>
              <a:t>워크스테이션 동일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D7102-099D-4272-98A9-941227B67155}"/>
              </a:ext>
            </a:extLst>
          </p:cNvPr>
          <p:cNvSpPr/>
          <p:nvPr/>
        </p:nvSpPr>
        <p:spPr>
          <a:xfrm>
            <a:off x="3076787" y="3445933"/>
            <a:ext cx="1532466" cy="111760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가상환경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(VMware, Nutanix AHV, Hyper-V)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0964CD-98EE-4230-B003-EA1D4F2F07CB}"/>
              </a:ext>
            </a:extLst>
          </p:cNvPr>
          <p:cNvSpPr/>
          <p:nvPr/>
        </p:nvSpPr>
        <p:spPr>
          <a:xfrm>
            <a:off x="4812455" y="3429000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VMware, Hyper-V, Nutanix, KVM, Citrix </a:t>
            </a:r>
            <a:r>
              <a:rPr lang="ko-KR" altLang="en-US" sz="1200" dirty="0">
                <a:solidFill>
                  <a:schemeClr val="tx1"/>
                </a:solidFill>
              </a:rPr>
              <a:t>환경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AB5BC-0FC5-43CB-A3F3-218F93DE5D3F}"/>
              </a:ext>
            </a:extLst>
          </p:cNvPr>
          <p:cNvSpPr/>
          <p:nvPr/>
        </p:nvSpPr>
        <p:spPr>
          <a:xfrm>
            <a:off x="3076787" y="5075767"/>
            <a:ext cx="1532466" cy="111760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퍼블릭</a:t>
            </a:r>
            <a:r>
              <a:rPr lang="ko-KR" altLang="en-US" sz="1400" b="1" dirty="0">
                <a:solidFill>
                  <a:schemeClr val="bg1"/>
                </a:solidFill>
              </a:rPr>
              <a:t> 클라우드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하이브리드 클라우드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2FC5FC-0F10-4D6D-84FC-127B15E2D2C4}"/>
              </a:ext>
            </a:extLst>
          </p:cNvPr>
          <p:cNvSpPr/>
          <p:nvPr/>
        </p:nvSpPr>
        <p:spPr>
          <a:xfrm>
            <a:off x="4812455" y="5058834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AWS, Azure </a:t>
            </a:r>
            <a:r>
              <a:rPr lang="ko-KR" altLang="en-US" sz="1200" dirty="0">
                <a:solidFill>
                  <a:schemeClr val="tx1"/>
                </a:solidFill>
              </a:rPr>
              <a:t>지원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S3 </a:t>
            </a:r>
            <a:r>
              <a:rPr lang="ko-KR" altLang="en-US" sz="1200" dirty="0">
                <a:solidFill>
                  <a:schemeClr val="tx1"/>
                </a:solidFill>
              </a:rPr>
              <a:t>호환 오브젝트 스토리지와의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84775B44-7A50-4A0D-A210-F73996299C05}"/>
              </a:ext>
            </a:extLst>
          </p:cNvPr>
          <p:cNvCxnSpPr>
            <a:cxnSpLocks/>
            <a:stCxn id="7" idx="1"/>
            <a:endCxn id="15" idx="1"/>
          </p:cNvCxnSpPr>
          <p:nvPr/>
        </p:nvCxnSpPr>
        <p:spPr>
          <a:xfrm rot="10800000" flipV="1">
            <a:off x="3076787" y="2374901"/>
            <a:ext cx="12700" cy="162983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224627E-AD64-41AC-9D2A-00C42CA8AC8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3076787" y="4004733"/>
            <a:ext cx="12700" cy="162983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2F87331-69A3-437A-86B1-4C4BB2BC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17" y="2846771"/>
            <a:ext cx="743776" cy="8230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6D7F35-B120-4AF0-8F3D-916F3DEC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17" y="4476604"/>
            <a:ext cx="743776" cy="8230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B92C63-C380-46A2-AAFE-01B9453DC8B2}"/>
              </a:ext>
            </a:extLst>
          </p:cNvPr>
          <p:cNvSpPr txBox="1"/>
          <p:nvPr/>
        </p:nvSpPr>
        <p:spPr>
          <a:xfrm>
            <a:off x="326588" y="3565372"/>
            <a:ext cx="1888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000" b="1" u="sng" dirty="0">
                <a:solidFill>
                  <a:srgbClr val="005F4B"/>
                </a:solidFill>
              </a:rPr>
              <a:t>교차사용</a:t>
            </a:r>
            <a:r>
              <a:rPr lang="ko-KR" altLang="en-US" sz="3000" dirty="0">
                <a:solidFill>
                  <a:srgbClr val="005F4B"/>
                </a:solidFill>
              </a:rPr>
              <a:t> 라이선스</a:t>
            </a:r>
            <a:endParaRPr lang="en-US" altLang="ko-KR" sz="3000" dirty="0">
              <a:solidFill>
                <a:srgbClr val="005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1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1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AF56F08-FE8F-4E17-91F4-2016502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개요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95A511C-A5D6-42DB-8FF1-CDAD07871E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Veeam is now the clear market leader, </a:t>
            </a:r>
            <a:r>
              <a:rPr lang="en-US" altLang="ko-KR" u="sng" dirty="0">
                <a:hlinkClick r:id="rId2"/>
              </a:rPr>
              <a:t>Veeamhttps://go.veeam.com/industry-highlights</a:t>
            </a:r>
            <a:endParaRPr lang="en-US" altLang="ko-KR" u="sng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IDC Report: Veeam is #1 in EMEA by revenue and unmatched 20.8% market share and YoY growth, </a:t>
            </a:r>
            <a:r>
              <a:rPr lang="en-US" altLang="ko-KR" dirty="0">
                <a:hlinkClick r:id="rId3"/>
              </a:rPr>
              <a:t>https://www.veeam.com/wp-idc-semiannual-software-tracker-report-emea.html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E3FC82-241F-45F0-B69C-88AA965E5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하이브리드 클라우드 백업 </a:t>
            </a:r>
            <a:r>
              <a:rPr lang="en-US" altLang="ko-KR" dirty="0"/>
              <a:t>1</a:t>
            </a:r>
            <a:r>
              <a:rPr lang="ko-KR" altLang="en-US" dirty="0"/>
              <a:t>위 기업으로써 전세계 </a:t>
            </a:r>
            <a:r>
              <a:rPr lang="en-US" altLang="ko-KR"/>
              <a:t>40,000 </a:t>
            </a:r>
            <a:r>
              <a:rPr lang="ko-KR" altLang="en-US" dirty="0"/>
              <a:t>이상의 고객을 통해 검증된 기술력과 최고의 가성비를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8DC1-9D05-4F45-83FF-A34D8017B55A}"/>
              </a:ext>
            </a:extLst>
          </p:cNvPr>
          <p:cNvSpPr txBox="1"/>
          <p:nvPr/>
        </p:nvSpPr>
        <p:spPr>
          <a:xfrm>
            <a:off x="502024" y="2978985"/>
            <a:ext cx="5040000" cy="2520000"/>
          </a:xfrm>
          <a:prstGeom prst="roundRect">
            <a:avLst>
              <a:gd name="adj" fmla="val 5527"/>
            </a:avLst>
          </a:prstGeom>
          <a:noFill/>
          <a:ln>
            <a:solidFill>
              <a:srgbClr val="005F4B"/>
            </a:solidFill>
          </a:ln>
        </p:spPr>
        <p:txBody>
          <a:bodyPr wrap="square" lIns="36000" tIns="180000" rIns="36000" bIns="36000" rtlCol="0" anchor="t" anchorCtr="0">
            <a:noAutofit/>
          </a:bodyPr>
          <a:lstStyle>
            <a:defPPr>
              <a:defRPr lang="ko-KR"/>
            </a:defPPr>
            <a:lvl1pPr marL="285750" lvl="0" indent="-285750" latinLnBrk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400" b="1"/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글로벌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클라우드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유럽 전체 백업시장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물리환경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가상환경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클라우드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글로벌 전체 백업시장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 (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물리환경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가상환경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클라우드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A452F-8EF7-4244-BDC1-08665A333D96}"/>
              </a:ext>
            </a:extLst>
          </p:cNvPr>
          <p:cNvSpPr txBox="1"/>
          <p:nvPr/>
        </p:nvSpPr>
        <p:spPr>
          <a:xfrm>
            <a:off x="6096000" y="2978985"/>
            <a:ext cx="5040000" cy="2520000"/>
          </a:xfrm>
          <a:prstGeom prst="roundRect">
            <a:avLst>
              <a:gd name="adj" fmla="val 5527"/>
            </a:avLst>
          </a:prstGeom>
          <a:noFill/>
          <a:ln>
            <a:solidFill>
              <a:srgbClr val="005F4B"/>
            </a:solidFill>
          </a:ln>
        </p:spPr>
        <p:txBody>
          <a:bodyPr wrap="square" lIns="36000" tIns="180000" rIns="36000" bIns="36000" rtlCol="0" anchor="t" anchorCtr="0">
            <a:noAutofit/>
          </a:bodyPr>
          <a:lstStyle>
            <a:defPPr>
              <a:defRPr lang="ko-KR"/>
            </a:defPPr>
            <a:lvl1pPr marL="285750" lvl="0" indent="-285750" latinLnBrk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400" b="1"/>
            </a:lvl1pPr>
          </a:lstStyle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가상화 백업과 복제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(VMware, Nutanix, Hyper-V)</a:t>
            </a: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컨테이너 백업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Windows, Linux OS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백업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초고속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Microsoft 365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CEBF4-5405-4D12-B613-24267BD98153}"/>
              </a:ext>
            </a:extLst>
          </p:cNvPr>
          <p:cNvSpPr/>
          <p:nvPr/>
        </p:nvSpPr>
        <p:spPr>
          <a:xfrm>
            <a:off x="1768376" y="1929872"/>
            <a:ext cx="2720613" cy="500497"/>
          </a:xfrm>
          <a:prstGeom prst="rect">
            <a:avLst/>
          </a:prstGeom>
          <a:solidFill>
            <a:srgbClr val="005F4B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빔 소프트웨어 주요 하이라이트</a:t>
            </a:r>
            <a:endParaRPr lang="ko-KR" altLang="en-US" sz="14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F2B1C-0D0B-49F0-ABD0-A0807FABCD0E}"/>
              </a:ext>
            </a:extLst>
          </p:cNvPr>
          <p:cNvSpPr/>
          <p:nvPr/>
        </p:nvSpPr>
        <p:spPr>
          <a:xfrm>
            <a:off x="7767520" y="1929872"/>
            <a:ext cx="2174736" cy="500497"/>
          </a:xfrm>
          <a:prstGeom prst="rect">
            <a:avLst/>
          </a:prstGeom>
          <a:solidFill>
            <a:srgbClr val="005F4B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제품 주요 기능</a:t>
            </a:r>
            <a:endParaRPr lang="ko-KR" altLang="en-US" sz="14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61103" y="2470453"/>
            <a:ext cx="4259541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77752" y="2439520"/>
            <a:ext cx="5611519" cy="14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Noto Sans" panose="020B0502040504020204" pitchFamily="34"/>
                <a:ea typeface="맑은 고딕" panose="020B0503020000020004" pitchFamily="50" charset="-127"/>
                <a:cs typeface="Noto Sans" panose="020B0502040504020204" pitchFamily="34"/>
              </a:rPr>
              <a:t>빔 회사 소개</a:t>
            </a:r>
            <a:endParaRPr lang="en-US" altLang="ko-KR" sz="1600" b="1" dirty="0">
              <a:solidFill>
                <a:schemeClr val="bg1"/>
              </a:solidFill>
              <a:latin typeface="Noto Sans" panose="020B0502040504020204" pitchFamily="34"/>
              <a:ea typeface="맑은 고딕" panose="020B0503020000020004" pitchFamily="50" charset="-127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인프라 데이터 보호</a:t>
            </a:r>
            <a:r>
              <a:rPr lang="en-US" altLang="ko-KR" sz="1600" b="1" dirty="0">
                <a:latin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 백업</a:t>
            </a:r>
            <a:endParaRPr lang="en-US" altLang="ko-KR" sz="1600" b="1" dirty="0">
              <a:latin typeface="Noto Sans" panose="020B0502040504020204" pitchFamily="34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라이선스 정책</a:t>
            </a:r>
            <a:endParaRPr lang="en-US" altLang="ko-KR" sz="1600" b="1" dirty="0">
              <a:latin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0711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B0B0-7600-4FF6-B750-73DD427B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</a:t>
            </a:r>
            <a:r>
              <a:rPr lang="en-US" altLang="ko-KR" dirty="0"/>
              <a:t>2</a:t>
            </a:r>
            <a:r>
              <a:rPr lang="ko-KR" altLang="en-US" dirty="0"/>
              <a:t>위 백업 솔루션</a:t>
            </a:r>
          </a:p>
        </p:txBody>
      </p:sp>
      <p:pic>
        <p:nvPicPr>
          <p:cNvPr id="1026" name="그림 4">
            <a:extLst>
              <a:ext uri="{FF2B5EF4-FFF2-40B4-BE49-F238E27FC236}">
                <a16:creationId xmlns:a16="http://schemas.microsoft.com/office/drawing/2014/main" id="{0F4C51CF-8A2B-45BD-BBF8-E5DCF204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12" y="1338709"/>
            <a:ext cx="9000000" cy="486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21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6839B4-9323-409B-A758-9D2C2B04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11" y="1071900"/>
            <a:ext cx="5276850" cy="577215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3467DD9-A5A3-4618-BEE3-1205E5F3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가트너</a:t>
            </a:r>
            <a:r>
              <a:rPr lang="ko-KR" altLang="en-US" dirty="0"/>
              <a:t> 매직 </a:t>
            </a:r>
            <a:r>
              <a:rPr lang="ko-KR" altLang="en-US" dirty="0" err="1"/>
              <a:t>쿼드런트</a:t>
            </a:r>
            <a:r>
              <a:rPr lang="ko-KR" altLang="en-US" dirty="0"/>
              <a:t> </a:t>
            </a:r>
            <a:r>
              <a:rPr lang="ko-KR" altLang="en-US" dirty="0" err="1"/>
              <a:t>리더군</a:t>
            </a:r>
            <a:r>
              <a:rPr lang="ko-KR" altLang="en-US" dirty="0"/>
              <a:t> 솔루션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777D27-B411-45CD-9E26-65226ABEFDEC}"/>
              </a:ext>
            </a:extLst>
          </p:cNvPr>
          <p:cNvSpPr/>
          <p:nvPr/>
        </p:nvSpPr>
        <p:spPr>
          <a:xfrm>
            <a:off x="9661196" y="2448560"/>
            <a:ext cx="813764" cy="4267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7C865-4CAE-4037-8808-06B7714FE9E0}"/>
              </a:ext>
            </a:extLst>
          </p:cNvPr>
          <p:cNvSpPr txBox="1"/>
          <p:nvPr/>
        </p:nvSpPr>
        <p:spPr>
          <a:xfrm>
            <a:off x="481965" y="1950720"/>
            <a:ext cx="5614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2020 Gartner</a:t>
            </a:r>
          </a:p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Magic Quadrant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Data Center Backup and Recovery Solutions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Veeam named a </a:t>
            </a:r>
            <a:r>
              <a:rPr lang="en-US" altLang="ko-KR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for the 4th time</a:t>
            </a:r>
          </a:p>
          <a:p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hlinkClick r:id="rId3"/>
              </a:rPr>
              <a:t>https://www.veeam.com/2020-gartner-magic-quadrant.html</a:t>
            </a:r>
            <a:endParaRPr lang="en-US" altLang="ko-KR" sz="1400" dirty="0"/>
          </a:p>
          <a:p>
            <a:endParaRPr lang="ko-KR" altLang="en-US" sz="1400" dirty="0"/>
          </a:p>
          <a:p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9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/>
          <a:stretch/>
        </p:blipFill>
        <p:spPr>
          <a:xfrm>
            <a:off x="1914220" y="2603842"/>
            <a:ext cx="839719" cy="705219"/>
          </a:xfrm>
          <a:prstGeom prst="rect">
            <a:avLst/>
          </a:prstGeom>
        </p:spPr>
      </p:pic>
      <p:pic>
        <p:nvPicPr>
          <p:cNvPr id="1026" name="Picture 2" descr="신한DS ‘그룹 메시징 통합사업’ 착수, 이성용 “디지털분야 사업확장”">
            <a:extLst>
              <a:ext uri="{FF2B5EF4-FFF2-40B4-BE49-F238E27FC236}">
                <a16:creationId xmlns:a16="http://schemas.microsoft.com/office/drawing/2014/main" id="{2034BA8B-4D73-483E-88DD-AECA7888C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" t="26547" r="13448" b="27068"/>
          <a:stretch/>
        </p:blipFill>
        <p:spPr bwMode="auto">
          <a:xfrm>
            <a:off x="1130499" y="2414117"/>
            <a:ext cx="1080000" cy="3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코로나에도 골프산업은 '맑음'…골프존 2분기 영업이익 42% 증가 - 조선일보">
            <a:extLst>
              <a:ext uri="{FF2B5EF4-FFF2-40B4-BE49-F238E27FC236}">
                <a16:creationId xmlns:a16="http://schemas.microsoft.com/office/drawing/2014/main" id="{D3A17C2F-6E92-452C-9AA4-ACD1516A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59" y="3278511"/>
            <a:ext cx="900000" cy="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서민금융 기업리포트]④인뱅까지 넘본다 '웰컴저축은행'">
            <a:extLst>
              <a:ext uri="{FF2B5EF4-FFF2-40B4-BE49-F238E27FC236}">
                <a16:creationId xmlns:a16="http://schemas.microsoft.com/office/drawing/2014/main" id="{0046C289-FA92-43C3-AA32-5A08FDE9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64" y="3609110"/>
            <a:ext cx="1080000" cy="43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AB4E7002-17C2-48F2-897D-3CFDA1071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246" y="4297319"/>
            <a:ext cx="720000" cy="501517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30" y="4835833"/>
            <a:ext cx="777340" cy="479997"/>
          </a:xfrm>
          <a:prstGeom prst="rect">
            <a:avLst/>
          </a:prstGeom>
        </p:spPr>
      </p:pic>
      <p:pic>
        <p:nvPicPr>
          <p:cNvPr id="296" name="그림 29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74" y="5344516"/>
            <a:ext cx="459321" cy="405427"/>
          </a:xfrm>
          <a:prstGeom prst="rect">
            <a:avLst/>
          </a:prstGeom>
        </p:spPr>
      </p:pic>
      <p:pic>
        <p:nvPicPr>
          <p:cNvPr id="294" name="그림 2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52" y="4341530"/>
            <a:ext cx="1095397" cy="728937"/>
          </a:xfrm>
          <a:prstGeom prst="rect">
            <a:avLst/>
          </a:prstGeom>
        </p:spPr>
      </p:pic>
      <p:pic>
        <p:nvPicPr>
          <p:cNvPr id="298" name="그림 297">
            <a:extLst>
              <a:ext uri="{FF2B5EF4-FFF2-40B4-BE49-F238E27FC236}">
                <a16:creationId xmlns:a16="http://schemas.microsoft.com/office/drawing/2014/main" id="{D4CF4464-92A6-4EFA-AC75-97B35C422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8298" y="4848829"/>
            <a:ext cx="1622092" cy="390230"/>
          </a:xfrm>
          <a:prstGeom prst="rect">
            <a:avLst/>
          </a:prstGeom>
        </p:spPr>
      </p:pic>
      <p:pic>
        <p:nvPicPr>
          <p:cNvPr id="295" name="그림 29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91" y="4023787"/>
            <a:ext cx="964028" cy="640545"/>
          </a:xfrm>
          <a:prstGeom prst="rect">
            <a:avLst/>
          </a:prstGeom>
        </p:spPr>
      </p:pic>
      <p:pic>
        <p:nvPicPr>
          <p:cNvPr id="325" name="그림 32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05" y="4546817"/>
            <a:ext cx="536185" cy="4040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39" y="3750066"/>
            <a:ext cx="1219669" cy="528524"/>
          </a:xfrm>
          <a:prstGeom prst="rect">
            <a:avLst/>
          </a:prstGeom>
        </p:spPr>
      </p:pic>
      <p:pic>
        <p:nvPicPr>
          <p:cNvPr id="309" name="그림 308">
            <a:extLst>
              <a:ext uri="{FF2B5EF4-FFF2-40B4-BE49-F238E27FC236}">
                <a16:creationId xmlns:a16="http://schemas.microsoft.com/office/drawing/2014/main" id="{5A73E208-16CE-4914-96D7-F3BDF3640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4160" y="5354026"/>
            <a:ext cx="476907" cy="330283"/>
          </a:xfrm>
          <a:prstGeom prst="rect">
            <a:avLst/>
          </a:prstGeom>
        </p:spPr>
      </p:pic>
      <p:pic>
        <p:nvPicPr>
          <p:cNvPr id="299" name="Picture 66">
            <a:extLst>
              <a:ext uri="{FF2B5EF4-FFF2-40B4-BE49-F238E27FC236}">
                <a16:creationId xmlns:a16="http://schemas.microsoft.com/office/drawing/2014/main" id="{E598D301-F7F5-45AE-999C-A92E91D4A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1" t="55270" r="39310" b="15985"/>
          <a:stretch>
            <a:fillRect/>
          </a:stretch>
        </p:blipFill>
        <p:spPr bwMode="auto">
          <a:xfrm>
            <a:off x="4331001" y="5483780"/>
            <a:ext cx="599942" cy="23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그림 318">
            <a:extLst>
              <a:ext uri="{FF2B5EF4-FFF2-40B4-BE49-F238E27FC236}">
                <a16:creationId xmlns:a16="http://schemas.microsoft.com/office/drawing/2014/main" id="{01A2FECF-6A79-48A7-A65A-63393FAD56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41069" y="5471100"/>
            <a:ext cx="898476" cy="277690"/>
          </a:xfrm>
          <a:prstGeom prst="rect">
            <a:avLst/>
          </a:prstGeom>
        </p:spPr>
      </p:pic>
      <p:pic>
        <p:nvPicPr>
          <p:cNvPr id="297" name="그림 296">
            <a:extLst>
              <a:ext uri="{FF2B5EF4-FFF2-40B4-BE49-F238E27FC236}">
                <a16:creationId xmlns:a16="http://schemas.microsoft.com/office/drawing/2014/main" id="{9363CF17-321D-45B3-8CAE-D5E405C600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5068" y="3135774"/>
            <a:ext cx="1034655" cy="311243"/>
          </a:xfrm>
          <a:prstGeom prst="rect">
            <a:avLst/>
          </a:prstGeom>
        </p:spPr>
      </p:pic>
      <p:pic>
        <p:nvPicPr>
          <p:cNvPr id="318" name="그림 317">
            <a:extLst>
              <a:ext uri="{FF2B5EF4-FFF2-40B4-BE49-F238E27FC236}">
                <a16:creationId xmlns:a16="http://schemas.microsoft.com/office/drawing/2014/main" id="{FA897918-6616-423D-A56F-802474D6C9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37356" y="3459870"/>
            <a:ext cx="1198739" cy="310465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9381465A-4BEB-49BF-A04D-309B2573BA3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0235" y="3784203"/>
            <a:ext cx="724345" cy="464754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B58EE3EF-1750-4826-B8AA-2C8F870F6B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6780" y="5974046"/>
            <a:ext cx="1474164" cy="23841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98" y="2773549"/>
            <a:ext cx="1577404" cy="358676"/>
          </a:xfrm>
          <a:prstGeom prst="rect">
            <a:avLst/>
          </a:prstGeom>
        </p:spPr>
      </p:pic>
      <p:pic>
        <p:nvPicPr>
          <p:cNvPr id="143" name="Picture 4" descr="한국재정정보원">
            <a:extLst>
              <a:ext uri="{FF2B5EF4-FFF2-40B4-BE49-F238E27FC236}">
                <a16:creationId xmlns:a16="http://schemas.microsoft.com/office/drawing/2014/main" id="{BF1694A8-E506-4ED2-9F26-013B82E65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77" y="2493555"/>
            <a:ext cx="1090338" cy="3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0" b="16521"/>
          <a:stretch/>
        </p:blipFill>
        <p:spPr>
          <a:xfrm>
            <a:off x="653590" y="5519167"/>
            <a:ext cx="1080000" cy="461218"/>
          </a:xfrm>
          <a:prstGeom prst="rect">
            <a:avLst/>
          </a:prstGeom>
        </p:spPr>
      </p:pic>
      <p:pic>
        <p:nvPicPr>
          <p:cNvPr id="121" name="Picture 2" descr="한국투자캐피탈">
            <a:extLst>
              <a:ext uri="{FF2B5EF4-FFF2-40B4-BE49-F238E27FC236}">
                <a16:creationId xmlns:a16="http://schemas.microsoft.com/office/drawing/2014/main" id="{314D9FAC-056B-48EA-9570-60F4EA6D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0" y="4576223"/>
            <a:ext cx="1581307" cy="2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0" y="3400545"/>
            <a:ext cx="817142" cy="81714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82" y="4423627"/>
            <a:ext cx="2143850" cy="73481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44" y="4975422"/>
            <a:ext cx="1494049" cy="42423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25" y="4142389"/>
            <a:ext cx="1383333" cy="490800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29" y="3288218"/>
            <a:ext cx="598563" cy="5524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08" y="2902256"/>
            <a:ext cx="1611000" cy="443309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745237C-6830-4DEB-AEDF-9DF177908E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974205" y="2450591"/>
            <a:ext cx="1433655" cy="508977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10" y="3345309"/>
            <a:ext cx="1390188" cy="43651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31" y="5854453"/>
            <a:ext cx="1482852" cy="3621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970" y="5120406"/>
            <a:ext cx="904669" cy="812286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F8CCB7F-6E95-42B2-8838-32C45667F50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740877" y="3464558"/>
            <a:ext cx="959933" cy="256674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C6C0F8-8BB2-4408-A584-0BD93743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레프런스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5690976-3D90-4E91-BECB-DBBA49DD2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공공</a:t>
            </a:r>
            <a:r>
              <a:rPr lang="en-US" altLang="ko-KR" dirty="0"/>
              <a:t>, </a:t>
            </a:r>
            <a:r>
              <a:rPr lang="ko-KR" altLang="en-US" dirty="0"/>
              <a:t>제조</a:t>
            </a:r>
            <a:r>
              <a:rPr lang="en-US" altLang="ko-KR" dirty="0"/>
              <a:t>, </a:t>
            </a:r>
            <a:r>
              <a:rPr lang="ko-KR" altLang="en-US" dirty="0"/>
              <a:t>금융의 다양한 고객사에서 검증된 솔루션입니다</a:t>
            </a:r>
            <a:r>
              <a:rPr lang="en-US" altLang="ko-KR" dirty="0"/>
              <a:t>.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D075926-3ED4-47E1-82B9-98FB76750306}"/>
              </a:ext>
            </a:extLst>
          </p:cNvPr>
          <p:cNvSpPr/>
          <p:nvPr/>
        </p:nvSpPr>
        <p:spPr>
          <a:xfrm>
            <a:off x="8931871" y="2011166"/>
            <a:ext cx="2658938" cy="4228289"/>
          </a:xfrm>
          <a:prstGeom prst="rect">
            <a:avLst/>
          </a:prstGeom>
          <a:noFill/>
          <a:ln w="1270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5E4FF46-BC9F-42C9-A1F7-03ABF7E7A93D}"/>
              </a:ext>
            </a:extLst>
          </p:cNvPr>
          <p:cNvSpPr/>
          <p:nvPr/>
        </p:nvSpPr>
        <p:spPr>
          <a:xfrm>
            <a:off x="8923483" y="1595404"/>
            <a:ext cx="2667326" cy="399444"/>
          </a:xfrm>
          <a:prstGeom prst="rect">
            <a:avLst/>
          </a:prstGeom>
          <a:solidFill>
            <a:srgbClr val="005F4B"/>
          </a:solidFill>
          <a:ln w="635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lvl="0"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교육</a:t>
            </a:r>
            <a:r>
              <a:rPr lang="en-US" altLang="ko-KR" sz="1400" b="1" kern="0" dirty="0">
                <a:solidFill>
                  <a:prstClr val="white"/>
                </a:solidFill>
              </a:rPr>
              <a:t>, </a:t>
            </a:r>
            <a:r>
              <a:rPr lang="ko-KR" altLang="en-US" sz="1400" b="1" kern="0" dirty="0">
                <a:solidFill>
                  <a:prstClr val="white"/>
                </a:solidFill>
              </a:rPr>
              <a:t>병원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7F362CF-9C15-4033-8B51-97DB8F1395FD}"/>
              </a:ext>
            </a:extLst>
          </p:cNvPr>
          <p:cNvSpPr/>
          <p:nvPr/>
        </p:nvSpPr>
        <p:spPr>
          <a:xfrm>
            <a:off x="6123217" y="2004229"/>
            <a:ext cx="2658938" cy="4228289"/>
          </a:xfrm>
          <a:prstGeom prst="rect">
            <a:avLst/>
          </a:prstGeom>
          <a:noFill/>
          <a:ln w="1270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6D756BE-B94A-4C32-AC8D-16E1E4E606F1}"/>
              </a:ext>
            </a:extLst>
          </p:cNvPr>
          <p:cNvSpPr/>
          <p:nvPr/>
        </p:nvSpPr>
        <p:spPr>
          <a:xfrm>
            <a:off x="6114828" y="1596856"/>
            <a:ext cx="2667328" cy="399444"/>
          </a:xfrm>
          <a:prstGeom prst="rect">
            <a:avLst/>
          </a:prstGeom>
          <a:solidFill>
            <a:srgbClr val="00B336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47378D3-1D56-4C21-83FF-E41A506A7865}"/>
              </a:ext>
            </a:extLst>
          </p:cNvPr>
          <p:cNvSpPr/>
          <p:nvPr/>
        </p:nvSpPr>
        <p:spPr>
          <a:xfrm>
            <a:off x="3330920" y="1988292"/>
            <a:ext cx="2658938" cy="4228289"/>
          </a:xfrm>
          <a:prstGeom prst="rect">
            <a:avLst/>
          </a:prstGeom>
          <a:noFill/>
          <a:ln w="1270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6B7FFFC-401E-461D-9C34-210FC6BFFC26}"/>
              </a:ext>
            </a:extLst>
          </p:cNvPr>
          <p:cNvSpPr/>
          <p:nvPr/>
        </p:nvSpPr>
        <p:spPr>
          <a:xfrm>
            <a:off x="3329254" y="1588969"/>
            <a:ext cx="2658938" cy="399444"/>
          </a:xfrm>
          <a:prstGeom prst="rect">
            <a:avLst/>
          </a:prstGeom>
          <a:solidFill>
            <a:srgbClr val="005F4B"/>
          </a:solidFill>
          <a:ln w="635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제조</a:t>
            </a:r>
            <a:r>
              <a:rPr lang="en-US" altLang="ko-KR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유통</a:t>
            </a:r>
            <a:r>
              <a:rPr lang="en-US" altLang="ko-KR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제약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54E0CE6-6108-4FA1-8638-7FD538993D91}"/>
              </a:ext>
            </a:extLst>
          </p:cNvPr>
          <p:cNvSpPr/>
          <p:nvPr/>
        </p:nvSpPr>
        <p:spPr>
          <a:xfrm>
            <a:off x="520117" y="2004731"/>
            <a:ext cx="2658938" cy="4228289"/>
          </a:xfrm>
          <a:prstGeom prst="rect">
            <a:avLst/>
          </a:prstGeom>
          <a:noFill/>
          <a:ln w="1270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75AF44A-9698-49B7-877A-2A1CC06C2487}"/>
              </a:ext>
            </a:extLst>
          </p:cNvPr>
          <p:cNvSpPr/>
          <p:nvPr/>
        </p:nvSpPr>
        <p:spPr>
          <a:xfrm>
            <a:off x="511730" y="1588969"/>
            <a:ext cx="2667325" cy="399444"/>
          </a:xfrm>
          <a:prstGeom prst="rect">
            <a:avLst/>
          </a:prstGeom>
          <a:solidFill>
            <a:srgbClr val="005F4B"/>
          </a:solidFill>
          <a:ln w="635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lvl="0"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금융</a:t>
            </a:r>
            <a:r>
              <a:rPr lang="en-US" altLang="ko-KR" sz="1400" b="1" kern="0" dirty="0">
                <a:solidFill>
                  <a:prstClr val="white"/>
                </a:solidFill>
              </a:rPr>
              <a:t>, </a:t>
            </a:r>
            <a:r>
              <a:rPr lang="ko-KR" altLang="en-US" sz="1400" b="1" kern="0" dirty="0">
                <a:solidFill>
                  <a:prstClr val="white"/>
                </a:solidFill>
              </a:rPr>
              <a:t>통신</a:t>
            </a:r>
            <a:r>
              <a:rPr lang="en-US" altLang="ko-KR" sz="1400" b="1" kern="0" dirty="0">
                <a:solidFill>
                  <a:prstClr val="white"/>
                </a:solidFill>
              </a:rPr>
              <a:t>, </a:t>
            </a:r>
            <a:r>
              <a:rPr lang="ko-KR" altLang="en-US" sz="1400" b="1" kern="0" dirty="0">
                <a:solidFill>
                  <a:prstClr val="white"/>
                </a:solidFill>
              </a:rPr>
              <a:t>하이테크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0A9CAF1-5AB8-4118-BDA4-1C25F8EEB83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31795" y="2910960"/>
            <a:ext cx="1012418" cy="377258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46EC2682-BB6F-443B-8809-897F2CD5332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058894" y="3330760"/>
            <a:ext cx="482308" cy="44886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7DFFCD0C-7CF4-4D28-B077-D69D85A405E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074419" y="5408769"/>
            <a:ext cx="1611721" cy="44151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5CE07072-1361-4A30-904F-12F541FBF5A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041788" y="2069268"/>
            <a:ext cx="1266017" cy="411669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26E84A9-6BCA-4DEE-BC0C-84E4A322CF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311473" y="4256473"/>
            <a:ext cx="1271871" cy="375197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35" y="5143751"/>
            <a:ext cx="1027775" cy="685043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03B37CD-5728-434E-AB67-9369DEE41B2B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32823" y="5723922"/>
            <a:ext cx="828225" cy="445871"/>
          </a:xfrm>
          <a:prstGeom prst="rect">
            <a:avLst/>
          </a:prstGeom>
        </p:spPr>
      </p:pic>
      <p:pic>
        <p:nvPicPr>
          <p:cNvPr id="120" name="Picture 2" descr="File:KT Logo.svg">
            <a:extLst>
              <a:ext uri="{FF2B5EF4-FFF2-40B4-BE49-F238E27FC236}">
                <a16:creationId xmlns:a16="http://schemas.microsoft.com/office/drawing/2014/main" id="{796EE98C-ED4A-45CE-8871-0F65BC01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6" y="2807564"/>
            <a:ext cx="266924" cy="2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2B1E230E-A8ED-4DB9-ABED-C27EDBAF6D4B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437058" y="5873158"/>
            <a:ext cx="593065" cy="325279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7785BC9-249B-4898-811A-C289C0007A5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44185" y="2086762"/>
            <a:ext cx="1396953" cy="308419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C49D596-8244-4855-A462-AA21EF6AD597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461002" y="2974173"/>
            <a:ext cx="532149" cy="295298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B3E60488-38F8-47EA-BE62-C93D8CEE457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8141" y="4197084"/>
            <a:ext cx="1297480" cy="26615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2B91DB6C-424D-4638-86C8-85E92CF7BD4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49233" y="2025217"/>
            <a:ext cx="704523" cy="628200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37" y="4549713"/>
            <a:ext cx="1203576" cy="79333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B52DD986-1F94-4BC0-A282-6E2E4C26BF4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216564" y="4839296"/>
            <a:ext cx="493652" cy="447869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842" y="4216166"/>
            <a:ext cx="916134" cy="322645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5E4FF46-BC9F-42C9-A1F7-03ABF7E7A93D}"/>
              </a:ext>
            </a:extLst>
          </p:cNvPr>
          <p:cNvSpPr/>
          <p:nvPr/>
        </p:nvSpPr>
        <p:spPr>
          <a:xfrm>
            <a:off x="6110977" y="1612624"/>
            <a:ext cx="2667418" cy="399444"/>
          </a:xfrm>
          <a:prstGeom prst="rect">
            <a:avLst/>
          </a:prstGeom>
          <a:solidFill>
            <a:srgbClr val="005F4B"/>
          </a:solidFill>
          <a:ln w="6350" cap="flat" cmpd="sng" algn="ctr">
            <a:solidFill>
              <a:srgbClr val="005F4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공공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F9AA98DD-1EBC-4DC0-AFA1-36C2284035E9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463908" y="3153752"/>
            <a:ext cx="1252287" cy="276123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F0D43869-95BD-4643-A887-D88603819C57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181812" y="4475723"/>
            <a:ext cx="1165953" cy="313372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E4CF4CAB-C65F-4DAD-BC7E-6D9331295FEB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203705" y="5108592"/>
            <a:ext cx="1251425" cy="25470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54D75936-0E52-473F-BA6B-C1FCB2826A26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392615" y="2448006"/>
            <a:ext cx="1308195" cy="371075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0180E199-07E2-48AC-B15B-22C5205E793E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7654676" y="5347902"/>
            <a:ext cx="970751" cy="216422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80B42678-3AB6-4240-AD7D-7945D67AAA5D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6171388" y="4165745"/>
            <a:ext cx="1303738" cy="24348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A2765F95-3C8D-42D8-B2CB-51598347F0E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375090" y="4570883"/>
            <a:ext cx="1283188" cy="278815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DC7D8472-01C4-42ED-AD22-F302D9AC65EF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6185413" y="2090339"/>
            <a:ext cx="826244" cy="301266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6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2" y="2053787"/>
            <a:ext cx="518226" cy="48708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6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9" y="2104740"/>
            <a:ext cx="705351" cy="276002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6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89" y="2826447"/>
            <a:ext cx="1123819" cy="280925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6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25" y="3201861"/>
            <a:ext cx="1083872" cy="161109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6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25" y="3492505"/>
            <a:ext cx="1397454" cy="279084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6CDFDB62-B805-48C8-8FF3-A2FBCF421926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626734" y="4833338"/>
            <a:ext cx="951172" cy="306843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0159D110-6928-4A26-821B-1B78CCA98087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642783" y="2339317"/>
            <a:ext cx="772123" cy="6053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23" y="4658088"/>
            <a:ext cx="620502" cy="6205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63" y="2467666"/>
            <a:ext cx="1074137" cy="4081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79" y="3768884"/>
            <a:ext cx="1331778" cy="347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3" y="5873159"/>
            <a:ext cx="1213626" cy="2723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29" y="4861252"/>
            <a:ext cx="1017647" cy="402369"/>
          </a:xfrm>
          <a:prstGeom prst="rect">
            <a:avLst/>
          </a:prstGeom>
        </p:spPr>
      </p:pic>
      <p:pic>
        <p:nvPicPr>
          <p:cNvPr id="278" name="그림 277">
            <a:extLst>
              <a:ext uri="{FF2B5EF4-FFF2-40B4-BE49-F238E27FC236}">
                <a16:creationId xmlns:a16="http://schemas.microsoft.com/office/drawing/2014/main" id="{2392784C-9A7D-4114-9A0D-2F01424C8186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6158820" y="3800215"/>
            <a:ext cx="1579842" cy="407255"/>
          </a:xfrm>
          <a:prstGeom prst="rect">
            <a:avLst/>
          </a:prstGeom>
        </p:spPr>
      </p:pic>
      <p:pic>
        <p:nvPicPr>
          <p:cNvPr id="288" name="그림 287">
            <a:extLst>
              <a:ext uri="{FF2B5EF4-FFF2-40B4-BE49-F238E27FC236}">
                <a16:creationId xmlns:a16="http://schemas.microsoft.com/office/drawing/2014/main" id="{9C6C6850-A9D8-4812-8B03-AC327C6FB444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6361052" y="5381451"/>
            <a:ext cx="1097883" cy="257667"/>
          </a:xfrm>
          <a:prstGeom prst="rect">
            <a:avLst/>
          </a:prstGeom>
        </p:spPr>
      </p:pic>
      <p:pic>
        <p:nvPicPr>
          <p:cNvPr id="289" name="그림 288">
            <a:extLst>
              <a:ext uri="{FF2B5EF4-FFF2-40B4-BE49-F238E27FC236}">
                <a16:creationId xmlns:a16="http://schemas.microsoft.com/office/drawing/2014/main" id="{94C7CC32-4EE8-4765-A3FF-D54CBD8B4BD3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7706415" y="5974046"/>
            <a:ext cx="936682" cy="177070"/>
          </a:xfrm>
          <a:prstGeom prst="rect">
            <a:avLst/>
          </a:prstGeom>
        </p:spPr>
      </p:pic>
      <p:pic>
        <p:nvPicPr>
          <p:cNvPr id="290" name="그림 289">
            <a:extLst>
              <a:ext uri="{FF2B5EF4-FFF2-40B4-BE49-F238E27FC236}">
                <a16:creationId xmlns:a16="http://schemas.microsoft.com/office/drawing/2014/main" id="{1A07D40D-3B84-40BF-B10A-D55046CAE61D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7874669" y="5597184"/>
            <a:ext cx="841132" cy="313408"/>
          </a:xfrm>
          <a:prstGeom prst="rect">
            <a:avLst/>
          </a:prstGeom>
        </p:spPr>
      </p:pic>
      <p:pic>
        <p:nvPicPr>
          <p:cNvPr id="292" name="그림 291">
            <a:extLst>
              <a:ext uri="{FF2B5EF4-FFF2-40B4-BE49-F238E27FC236}">
                <a16:creationId xmlns:a16="http://schemas.microsoft.com/office/drawing/2014/main" id="{D41556C8-9A41-41D3-8FB4-8388433B31A7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7048491" y="5664620"/>
            <a:ext cx="663125" cy="268072"/>
          </a:xfrm>
          <a:prstGeom prst="rect">
            <a:avLst/>
          </a:prstGeom>
        </p:spPr>
      </p:pic>
      <p:pic>
        <p:nvPicPr>
          <p:cNvPr id="293" name="그림 292">
            <a:extLst>
              <a:ext uri="{FF2B5EF4-FFF2-40B4-BE49-F238E27FC236}">
                <a16:creationId xmlns:a16="http://schemas.microsoft.com/office/drawing/2014/main" id="{A72D1C24-7892-4B66-9406-E532259E5B20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6138766" y="5626127"/>
            <a:ext cx="810425" cy="319236"/>
          </a:xfrm>
          <a:prstGeom prst="rect">
            <a:avLst/>
          </a:prstGeom>
        </p:spPr>
      </p:pic>
      <p:pic>
        <p:nvPicPr>
          <p:cNvPr id="300" name="그림 299">
            <a:extLst>
              <a:ext uri="{FF2B5EF4-FFF2-40B4-BE49-F238E27FC236}">
                <a16:creationId xmlns:a16="http://schemas.microsoft.com/office/drawing/2014/main" id="{84512414-2E99-48A3-868D-5DFAD8236C90}"/>
              </a:ext>
            </a:extLst>
          </p:cNvPr>
          <p:cNvPicPr>
            <a:picLocks noChangeAspect="1"/>
          </p:cNvPicPr>
          <p:nvPr/>
        </p:nvPicPr>
        <p:blipFill rotWithShape="1"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25014" r="12867" b="17157"/>
          <a:stretch/>
        </p:blipFill>
        <p:spPr>
          <a:xfrm>
            <a:off x="3449892" y="5773781"/>
            <a:ext cx="677998" cy="220173"/>
          </a:xfrm>
          <a:prstGeom prst="rect">
            <a:avLst/>
          </a:prstGeom>
        </p:spPr>
      </p:pic>
      <p:pic>
        <p:nvPicPr>
          <p:cNvPr id="301" name="Picture 2" descr="한독 영문 국문 CI">
            <a:extLst>
              <a:ext uri="{FF2B5EF4-FFF2-40B4-BE49-F238E27FC236}">
                <a16:creationId xmlns:a16="http://schemas.microsoft.com/office/drawing/2014/main" id="{8D113985-3D76-4263-8870-DCA5D1F23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8315" r="43338"/>
          <a:stretch/>
        </p:blipFill>
        <p:spPr bwMode="auto">
          <a:xfrm>
            <a:off x="4322205" y="5729013"/>
            <a:ext cx="806995" cy="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그림 302">
            <a:extLst>
              <a:ext uri="{FF2B5EF4-FFF2-40B4-BE49-F238E27FC236}">
                <a16:creationId xmlns:a16="http://schemas.microsoft.com/office/drawing/2014/main" id="{1B91DD55-744D-425F-9AC3-5C1B24C40F2D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5383918" y="3152420"/>
            <a:ext cx="555934" cy="304210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D4209D1D-1AB9-412E-9887-0B299C6DD06F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4488815" y="2535746"/>
            <a:ext cx="1458387" cy="321040"/>
          </a:xfrm>
          <a:prstGeom prst="rect">
            <a:avLst/>
          </a:prstGeom>
        </p:spPr>
      </p:pic>
      <p:pic>
        <p:nvPicPr>
          <p:cNvPr id="305" name="그림 304">
            <a:extLst>
              <a:ext uri="{FF2B5EF4-FFF2-40B4-BE49-F238E27FC236}">
                <a16:creationId xmlns:a16="http://schemas.microsoft.com/office/drawing/2014/main" id="{FA243E5A-7584-4245-BE5A-0FCD8C8FBC38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3394786" y="4156590"/>
            <a:ext cx="738164" cy="374940"/>
          </a:xfrm>
          <a:prstGeom prst="rect">
            <a:avLst/>
          </a:prstGeom>
        </p:spPr>
      </p:pic>
      <p:pic>
        <p:nvPicPr>
          <p:cNvPr id="307" name="그림 306">
            <a:extLst>
              <a:ext uri="{FF2B5EF4-FFF2-40B4-BE49-F238E27FC236}">
                <a16:creationId xmlns:a16="http://schemas.microsoft.com/office/drawing/2014/main" id="{391AAC7B-9585-41ED-8A5D-A542E3396F94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4312966" y="5210804"/>
            <a:ext cx="746963" cy="265164"/>
          </a:xfrm>
          <a:prstGeom prst="rect">
            <a:avLst/>
          </a:prstGeom>
        </p:spPr>
      </p:pic>
      <p:pic>
        <p:nvPicPr>
          <p:cNvPr id="308" name="그림 307">
            <a:extLst>
              <a:ext uri="{FF2B5EF4-FFF2-40B4-BE49-F238E27FC236}">
                <a16:creationId xmlns:a16="http://schemas.microsoft.com/office/drawing/2014/main" id="{16412E1E-23EE-4C88-B72F-62D7E942CC9E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347275" y="3827216"/>
            <a:ext cx="1030945" cy="294748"/>
          </a:xfrm>
          <a:prstGeom prst="rect">
            <a:avLst/>
          </a:prstGeom>
        </p:spPr>
      </p:pic>
      <p:pic>
        <p:nvPicPr>
          <p:cNvPr id="310" name="그림 309">
            <a:extLst>
              <a:ext uri="{FF2B5EF4-FFF2-40B4-BE49-F238E27FC236}">
                <a16:creationId xmlns:a16="http://schemas.microsoft.com/office/drawing/2014/main" id="{2A6BAA31-3A2A-4F1C-9BF3-19867F0961D0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4558798" y="3457323"/>
            <a:ext cx="861721" cy="345573"/>
          </a:xfrm>
          <a:prstGeom prst="rect">
            <a:avLst/>
          </a:prstGeom>
        </p:spPr>
      </p:pic>
      <p:pic>
        <p:nvPicPr>
          <p:cNvPr id="311" name="그림 310">
            <a:extLst>
              <a:ext uri="{FF2B5EF4-FFF2-40B4-BE49-F238E27FC236}">
                <a16:creationId xmlns:a16="http://schemas.microsoft.com/office/drawing/2014/main" id="{DF1F2F8E-AC82-48BD-B8C4-54273615817D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4405949" y="3077703"/>
            <a:ext cx="951378" cy="307450"/>
          </a:xfrm>
          <a:prstGeom prst="rect">
            <a:avLst/>
          </a:prstGeom>
        </p:spPr>
      </p:pic>
      <p:pic>
        <p:nvPicPr>
          <p:cNvPr id="312" name="그림 311">
            <a:extLst>
              <a:ext uri="{FF2B5EF4-FFF2-40B4-BE49-F238E27FC236}">
                <a16:creationId xmlns:a16="http://schemas.microsoft.com/office/drawing/2014/main" id="{D38298F1-04F7-45AD-9767-B6AA8CFB850E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280330" y="3839237"/>
            <a:ext cx="668676" cy="289618"/>
          </a:xfrm>
          <a:prstGeom prst="rect">
            <a:avLst/>
          </a:prstGeom>
        </p:spPr>
      </p:pic>
      <p:pic>
        <p:nvPicPr>
          <p:cNvPr id="315" name="그림 314">
            <a:extLst>
              <a:ext uri="{FF2B5EF4-FFF2-40B4-BE49-F238E27FC236}">
                <a16:creationId xmlns:a16="http://schemas.microsoft.com/office/drawing/2014/main" id="{66E24D52-36E3-477B-A655-187F4141A9AF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5477949" y="3495579"/>
            <a:ext cx="451755" cy="217959"/>
          </a:xfrm>
          <a:prstGeom prst="rect">
            <a:avLst/>
          </a:prstGeom>
        </p:spPr>
      </p:pic>
      <p:pic>
        <p:nvPicPr>
          <p:cNvPr id="317" name="그림 316">
            <a:extLst>
              <a:ext uri="{FF2B5EF4-FFF2-40B4-BE49-F238E27FC236}">
                <a16:creationId xmlns:a16="http://schemas.microsoft.com/office/drawing/2014/main" id="{E3DBB269-ED4A-432D-B315-433918EC07E2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3383994" y="5198645"/>
            <a:ext cx="809794" cy="264063"/>
          </a:xfrm>
          <a:prstGeom prst="rect">
            <a:avLst/>
          </a:prstGeom>
        </p:spPr>
      </p:pic>
      <p:pic>
        <p:nvPicPr>
          <p:cNvPr id="320" name="그림 319">
            <a:extLst>
              <a:ext uri="{FF2B5EF4-FFF2-40B4-BE49-F238E27FC236}">
                <a16:creationId xmlns:a16="http://schemas.microsoft.com/office/drawing/2014/main" id="{D0C55DCF-F77B-40AD-AF08-F451B843D075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5436725" y="5796999"/>
            <a:ext cx="477309" cy="376427"/>
          </a:xfrm>
          <a:prstGeom prst="rect">
            <a:avLst/>
          </a:prstGeom>
        </p:spPr>
      </p:pic>
      <p:pic>
        <p:nvPicPr>
          <p:cNvPr id="322" name="그림 321"/>
          <p:cNvPicPr>
            <a:picLocks noChangeAspect="1"/>
          </p:cNvPicPr>
          <p:nvPr/>
        </p:nvPicPr>
        <p:blipFill>
          <a:blip r:embed="rId9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52" y="6012385"/>
            <a:ext cx="906547" cy="177300"/>
          </a:xfrm>
          <a:prstGeom prst="rect">
            <a:avLst/>
          </a:prstGeom>
        </p:spPr>
      </p:pic>
      <p:pic>
        <p:nvPicPr>
          <p:cNvPr id="323" name="그림 322"/>
          <p:cNvPicPr>
            <a:picLocks noChangeAspect="1"/>
          </p:cNvPicPr>
          <p:nvPr/>
        </p:nvPicPr>
        <p:blipFill>
          <a:blip r:embed="rId9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9" y="4541962"/>
            <a:ext cx="659897" cy="355517"/>
          </a:xfrm>
          <a:prstGeom prst="rect">
            <a:avLst/>
          </a:prstGeom>
        </p:spPr>
      </p:pic>
      <p:pic>
        <p:nvPicPr>
          <p:cNvPr id="324" name="그림 323"/>
          <p:cNvPicPr>
            <a:picLocks noChangeAspect="1"/>
          </p:cNvPicPr>
          <p:nvPr/>
        </p:nvPicPr>
        <p:blipFill>
          <a:blip r:embed="rId9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93" y="4921055"/>
            <a:ext cx="882059" cy="371975"/>
          </a:xfrm>
          <a:prstGeom prst="rect">
            <a:avLst/>
          </a:prstGeom>
        </p:spPr>
      </p:pic>
      <p:pic>
        <p:nvPicPr>
          <p:cNvPr id="327" name="그림 326"/>
          <p:cNvPicPr>
            <a:picLocks noChangeAspect="1"/>
          </p:cNvPicPr>
          <p:nvPr/>
        </p:nvPicPr>
        <p:blipFill>
          <a:blip r:embed="rId9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01" y="5994176"/>
            <a:ext cx="808135" cy="210899"/>
          </a:xfrm>
          <a:prstGeom prst="rect">
            <a:avLst/>
          </a:prstGeom>
        </p:spPr>
      </p:pic>
      <p:pic>
        <p:nvPicPr>
          <p:cNvPr id="328" name="그림 327">
            <a:extLst>
              <a:ext uri="{FF2B5EF4-FFF2-40B4-BE49-F238E27FC236}">
                <a16:creationId xmlns:a16="http://schemas.microsoft.com/office/drawing/2014/main" id="{CF793328-6C9E-402A-AB7D-CEFB91E36875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4237428" y="4178845"/>
            <a:ext cx="741603" cy="311290"/>
          </a:xfrm>
          <a:prstGeom prst="rect">
            <a:avLst/>
          </a:prstGeom>
        </p:spPr>
      </p:pic>
      <p:pic>
        <p:nvPicPr>
          <p:cNvPr id="1030" name="Picture 6" descr="쿠팡 로고 png ai / 자주 쓰는 기업 로고">
            <a:extLst>
              <a:ext uri="{FF2B5EF4-FFF2-40B4-BE49-F238E27FC236}">
                <a16:creationId xmlns:a16="http://schemas.microsoft.com/office/drawing/2014/main" id="{A86E345A-5DAE-44BF-BDE7-1613DAB33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1" t="34715" r="20680" b="37323"/>
          <a:stretch/>
        </p:blipFill>
        <p:spPr bwMode="auto">
          <a:xfrm>
            <a:off x="4731695" y="2098472"/>
            <a:ext cx="1080000" cy="3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서울대학교 로고(CI) : 네이버 블로그">
            <a:extLst>
              <a:ext uri="{FF2B5EF4-FFF2-40B4-BE49-F238E27FC236}">
                <a16:creationId xmlns:a16="http://schemas.microsoft.com/office/drawing/2014/main" id="{1FD91355-1B99-4C3F-8D97-4C4A47B3B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39481" r="8270" b="40420"/>
          <a:stretch/>
        </p:blipFill>
        <p:spPr bwMode="auto">
          <a:xfrm>
            <a:off x="10357183" y="2140072"/>
            <a:ext cx="1080000" cy="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4593D67-849F-42A9-8511-CBAA7A86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92" y="2141159"/>
            <a:ext cx="1080000" cy="2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매일유업, 미래 골프 스타 응원… 제5회 영건스 매치플레이 개최 | Save Internet 뉴데일리">
            <a:extLst>
              <a:ext uri="{FF2B5EF4-FFF2-40B4-BE49-F238E27FC236}">
                <a16:creationId xmlns:a16="http://schemas.microsoft.com/office/drawing/2014/main" id="{5431418D-7AC5-459D-B330-C63FC72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98" y="2831716"/>
            <a:ext cx="1080000" cy="2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그림 313">
            <a:extLst>
              <a:ext uri="{FF2B5EF4-FFF2-40B4-BE49-F238E27FC236}">
                <a16:creationId xmlns:a16="http://schemas.microsoft.com/office/drawing/2014/main" id="{385FDCBF-EE75-463F-979C-036DFE56C15F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610479" y="3178144"/>
            <a:ext cx="1518158" cy="353109"/>
          </a:xfrm>
          <a:prstGeom prst="rect">
            <a:avLst/>
          </a:prstGeom>
        </p:spPr>
      </p:pic>
      <p:pic>
        <p:nvPicPr>
          <p:cNvPr id="1040" name="Picture 16" descr="Cover All, 노루페인트">
            <a:extLst>
              <a:ext uri="{FF2B5EF4-FFF2-40B4-BE49-F238E27FC236}">
                <a16:creationId xmlns:a16="http://schemas.microsoft.com/office/drawing/2014/main" id="{C54C6A7E-44A5-46FE-8723-F8DEE8EE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27" y="3776973"/>
            <a:ext cx="1080000" cy="4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웰컴페이먼츠(주) 2021년 기업정보 | 사원수 21명, 근무환경, 복리후생 등 기업정보 제공 - 사람인">
            <a:extLst>
              <a:ext uri="{FF2B5EF4-FFF2-40B4-BE49-F238E27FC236}">
                <a16:creationId xmlns:a16="http://schemas.microsoft.com/office/drawing/2014/main" id="{A5550609-2E6A-4529-B7BC-ACFBBBF6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49" y="4087709"/>
            <a:ext cx="900000" cy="2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금융사 2020 2분기 실적] KB자산운용, 2분기 순이익 172억원...전년 대비 62%↑">
            <a:extLst>
              <a:ext uri="{FF2B5EF4-FFF2-40B4-BE49-F238E27FC236}">
                <a16:creationId xmlns:a16="http://schemas.microsoft.com/office/drawing/2014/main" id="{39610C4D-F680-4EA5-A424-DA896648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67" y="5137674"/>
            <a:ext cx="1080000" cy="3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903943-6793-4395-94CC-F1826248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46" y="2438736"/>
            <a:ext cx="900000" cy="2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rand &lt; ABOUT US &lt; SK하이닉스">
            <a:extLst>
              <a:ext uri="{FF2B5EF4-FFF2-40B4-BE49-F238E27FC236}">
                <a16:creationId xmlns:a16="http://schemas.microsoft.com/office/drawing/2014/main" id="{F79DC468-DE3C-4D16-8854-01FDD357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39" y="2796354"/>
            <a:ext cx="720000" cy="4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61103" y="2978453"/>
            <a:ext cx="4259541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77752" y="2439520"/>
            <a:ext cx="5611519" cy="14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ea typeface="맑은 고딕" panose="020B0503020000020004" pitchFamily="50" charset="-127"/>
                <a:cs typeface="Noto Sans" panose="020B0502040504020204" pitchFamily="34"/>
              </a:rPr>
              <a:t>빔 회사 소개</a:t>
            </a:r>
            <a:endParaRPr lang="en-US" altLang="ko-KR" sz="1600" b="1" dirty="0">
              <a:latin typeface="Noto Sans" panose="020B0502040504020204" pitchFamily="34"/>
              <a:ea typeface="맑은 고딕" panose="020B0503020000020004" pitchFamily="50" charset="-127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인프라 데이터 보호</a:t>
            </a:r>
            <a:r>
              <a:rPr lang="en-US" altLang="ko-KR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 백업</a:t>
            </a:r>
            <a:endParaRPr lang="en-US" altLang="ko-KR" sz="1600" b="1" dirty="0"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Noto Sans" panose="020B0502040504020204" pitchFamily="34"/>
                <a:cs typeface="Noto Sans" panose="020B0502040504020204" pitchFamily="34"/>
              </a:rPr>
              <a:t>라이선스 정책</a:t>
            </a:r>
            <a:endParaRPr lang="en-US" altLang="ko-KR" sz="1600" b="1" dirty="0">
              <a:latin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470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6BBE-7C5B-4742-B8A6-0C5B2242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클라우드의 최적 백업 솔루션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E352D-3C49-44A2-8D97-EF001E753F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베리타스는</a:t>
            </a:r>
            <a:r>
              <a:rPr lang="ko-KR" altLang="en-US" dirty="0"/>
              <a:t> 리눅스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r>
              <a:rPr lang="en-US" altLang="ko-KR" dirty="0"/>
              <a:t>OS BMR </a:t>
            </a:r>
            <a:r>
              <a:rPr lang="ko-KR" altLang="en-US" dirty="0"/>
              <a:t>백업이 약함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DELL EMC</a:t>
            </a:r>
            <a:r>
              <a:rPr lang="ko-KR" altLang="en-US" dirty="0"/>
              <a:t>는 </a:t>
            </a:r>
            <a:r>
              <a:rPr lang="ko-KR" altLang="en-US" dirty="0" err="1"/>
              <a:t>크리스티소프트웨어의</a:t>
            </a:r>
            <a:r>
              <a:rPr lang="ko-KR" altLang="en-US" dirty="0"/>
              <a:t> </a:t>
            </a:r>
            <a:r>
              <a:rPr lang="en-US" altLang="ko-KR" dirty="0"/>
              <a:t>OS BMR </a:t>
            </a:r>
            <a:r>
              <a:rPr lang="ko-KR" altLang="en-US" dirty="0"/>
              <a:t>솔루션을 </a:t>
            </a:r>
            <a:r>
              <a:rPr lang="en-US" altLang="ko-KR" dirty="0"/>
              <a:t>OEM </a:t>
            </a:r>
            <a:r>
              <a:rPr lang="ko-KR" altLang="en-US" dirty="0"/>
              <a:t>사용하나 기능이 약함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IBM</a:t>
            </a:r>
            <a:r>
              <a:rPr lang="ko-KR" altLang="en-US" dirty="0"/>
              <a:t>은 </a:t>
            </a:r>
            <a:r>
              <a:rPr lang="ko-KR" altLang="en-US" dirty="0" err="1"/>
              <a:t>크리스티소프트웨어의</a:t>
            </a:r>
            <a:r>
              <a:rPr lang="ko-KR" altLang="en-US" dirty="0"/>
              <a:t> </a:t>
            </a:r>
            <a:r>
              <a:rPr lang="en-US" altLang="ko-KR" dirty="0"/>
              <a:t>OS BMR </a:t>
            </a:r>
            <a:r>
              <a:rPr lang="ko-KR" altLang="en-US" dirty="0"/>
              <a:t>솔루션을 </a:t>
            </a:r>
            <a:r>
              <a:rPr lang="en-US" altLang="ko-KR" dirty="0"/>
              <a:t>OEM</a:t>
            </a:r>
            <a:r>
              <a:rPr lang="ko-KR" altLang="en-US" dirty="0"/>
              <a:t> 사용하나</a:t>
            </a:r>
            <a:r>
              <a:rPr lang="en-US" altLang="ko-KR" dirty="0"/>
              <a:t> </a:t>
            </a:r>
            <a:r>
              <a:rPr lang="ko-KR" altLang="en-US" dirty="0"/>
              <a:t>백업이 약함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빔 소프트웨어는 </a:t>
            </a:r>
            <a:r>
              <a:rPr lang="en-US" altLang="ko-KR" dirty="0"/>
              <a:t>DB, File, OS </a:t>
            </a:r>
            <a:r>
              <a:rPr lang="ko-KR" altLang="en-US" dirty="0"/>
              <a:t>백업의 모든 영역에 대해서 유닉스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윈도우를 지원함</a:t>
            </a:r>
            <a:r>
              <a:rPr lang="en-US" altLang="ko-KR" dirty="0"/>
              <a:t>. </a:t>
            </a:r>
            <a:r>
              <a:rPr lang="ko-KR" altLang="en-US" dirty="0"/>
              <a:t>하나의 에이전트</a:t>
            </a:r>
            <a:r>
              <a:rPr lang="en-US" altLang="ko-KR" dirty="0"/>
              <a:t>,</a:t>
            </a:r>
            <a:r>
              <a:rPr lang="ko-KR" altLang="en-US" dirty="0"/>
              <a:t> 한번의 백업으로 </a:t>
            </a:r>
            <a:r>
              <a:rPr lang="en-US" altLang="ko-KR" dirty="0"/>
              <a:t>DB, File, OS</a:t>
            </a:r>
            <a:r>
              <a:rPr lang="ko-KR" altLang="en-US" dirty="0"/>
              <a:t>의 다양한 복구 시나리오 가능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아크로니스는</a:t>
            </a:r>
            <a:r>
              <a:rPr lang="ko-KR" altLang="en-US" dirty="0"/>
              <a:t> </a:t>
            </a:r>
            <a:r>
              <a:rPr lang="en-US" altLang="ko-KR" dirty="0"/>
              <a:t>SAP, Oracle </a:t>
            </a:r>
            <a:r>
              <a:rPr lang="ko-KR" altLang="en-US" dirty="0"/>
              <a:t>인증 없음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https:/wiki.scn.sap.com/wiki/pages/viewpage.action?pageId=451067853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https:/www.oracle.com/technetwork/database/features/availability/bsp-088814.html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아크서브는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백업이 약함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B586F-D954-46A9-A603-D39F75CBC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하이브리드 클라우드 백업의 </a:t>
            </a:r>
            <a:r>
              <a:rPr lang="en-US" altLang="ko-KR" dirty="0"/>
              <a:t>OS, DB, </a:t>
            </a:r>
            <a:r>
              <a:rPr lang="ko-KR" altLang="en-US" dirty="0"/>
              <a:t>가상화 등 모든 플랫폼과 시나리오를 지원하는 유일한 통합 백업 솔루션입니다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8B59D0-7CDA-4D9E-A92B-4BABD0A4F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35463"/>
              </p:ext>
            </p:extLst>
          </p:nvPr>
        </p:nvGraphicFramePr>
        <p:xfrm>
          <a:off x="325121" y="1780452"/>
          <a:ext cx="11300823" cy="340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79">
                  <a:extLst>
                    <a:ext uri="{9D8B030D-6E8A-4147-A177-3AD203B41FA5}">
                      <a16:colId xmlns:a16="http://schemas.microsoft.com/office/drawing/2014/main" val="2824655038"/>
                    </a:ext>
                  </a:extLst>
                </a:gridCol>
                <a:gridCol w="2060062">
                  <a:extLst>
                    <a:ext uri="{9D8B030D-6E8A-4147-A177-3AD203B41FA5}">
                      <a16:colId xmlns:a16="http://schemas.microsoft.com/office/drawing/2014/main" val="3956535246"/>
                    </a:ext>
                  </a:extLst>
                </a:gridCol>
                <a:gridCol w="1883470">
                  <a:extLst>
                    <a:ext uri="{9D8B030D-6E8A-4147-A177-3AD203B41FA5}">
                      <a16:colId xmlns:a16="http://schemas.microsoft.com/office/drawing/2014/main" val="2676189111"/>
                    </a:ext>
                  </a:extLst>
                </a:gridCol>
                <a:gridCol w="1883470">
                  <a:extLst>
                    <a:ext uri="{9D8B030D-6E8A-4147-A177-3AD203B41FA5}">
                      <a16:colId xmlns:a16="http://schemas.microsoft.com/office/drawing/2014/main" val="1496532975"/>
                    </a:ext>
                  </a:extLst>
                </a:gridCol>
                <a:gridCol w="1883472">
                  <a:extLst>
                    <a:ext uri="{9D8B030D-6E8A-4147-A177-3AD203B41FA5}">
                      <a16:colId xmlns:a16="http://schemas.microsoft.com/office/drawing/2014/main" val="3329626605"/>
                    </a:ext>
                  </a:extLst>
                </a:gridCol>
                <a:gridCol w="1883470">
                  <a:extLst>
                    <a:ext uri="{9D8B030D-6E8A-4147-A177-3AD203B41FA5}">
                      <a16:colId xmlns:a16="http://schemas.microsoft.com/office/drawing/2014/main" val="697023240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벤더사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물리서버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온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프레미스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프라이빗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퍼블릭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클라우드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91573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 BMR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VMware, Nutanix AHV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04417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베리타스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Netbackup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95202"/>
                  </a:ext>
                </a:extLst>
              </a:tr>
              <a:tr h="47726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Networker 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Avamar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4850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Spectrum Protect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9334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 Software</a:t>
                      </a:r>
                      <a:r>
                        <a:rPr lang="en-US" altLang="ko-KR" sz="14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b="1" baseline="30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강력한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 기능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솔라리스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윈도우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리눅스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Oracle, SAP, MySQL, MariaDB, PostgreSQL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 다수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강력한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BMR 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  <a:endParaRPr lang="en-US" altLang="ko-KR" sz="10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AIX, 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윈도우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리눅스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강력한 에이전트리스 백업 및 복구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VMware, Nutanix, Hyper-V,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70149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아크로니스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0417793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아크서브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8539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528F9464-B351-401F-8F10-C9D7255C6B14}"/>
              </a:ext>
            </a:extLst>
          </p:cNvPr>
          <p:cNvGrpSpPr/>
          <p:nvPr/>
        </p:nvGrpSpPr>
        <p:grpSpPr>
          <a:xfrm>
            <a:off x="312321" y="3739760"/>
            <a:ext cx="729282" cy="324000"/>
            <a:chOff x="109121" y="3719440"/>
            <a:chExt cx="729282" cy="324000"/>
          </a:xfrm>
          <a:solidFill>
            <a:srgbClr val="005F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0406F59-BFE0-4656-AADD-B8D0EECB8E13}"/>
                </a:ext>
              </a:extLst>
            </p:cNvPr>
            <p:cNvSpPr/>
            <p:nvPr/>
          </p:nvSpPr>
          <p:spPr>
            <a:xfrm>
              <a:off x="365762" y="3719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EE50B5F-F76E-470F-859B-6050D4CE4ABD}"/>
                </a:ext>
              </a:extLst>
            </p:cNvPr>
            <p:cNvSpPr/>
            <p:nvPr/>
          </p:nvSpPr>
          <p:spPr>
            <a:xfrm>
              <a:off x="109121" y="3827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D8B72BC-9FD1-4EC6-BB04-85CE3EF8EE91}"/>
                </a:ext>
              </a:extLst>
            </p:cNvPr>
            <p:cNvSpPr/>
            <p:nvPr/>
          </p:nvSpPr>
          <p:spPr>
            <a:xfrm>
              <a:off x="622403" y="3827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6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E238910B-28E5-44F1-8455-9411DC6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5</a:t>
            </a:r>
            <a:r>
              <a:rPr lang="ko-KR" altLang="en-US" dirty="0"/>
              <a:t>대 주요 기능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91A23E7-B844-4A38-8CF4-1C29D066429D}"/>
              </a:ext>
            </a:extLst>
          </p:cNvPr>
          <p:cNvGraphicFramePr>
            <a:graphicFrameLocks noGrp="1"/>
          </p:cNvGraphicFramePr>
          <p:nvPr/>
        </p:nvGraphicFramePr>
        <p:xfrm>
          <a:off x="711200" y="1615440"/>
          <a:ext cx="10201444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22778268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536174555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3336790135"/>
                    </a:ext>
                  </a:extLst>
                </a:gridCol>
                <a:gridCol w="5009684">
                  <a:extLst>
                    <a:ext uri="{9D8B030D-6E8A-4147-A177-3AD203B41FA5}">
                      <a16:colId xmlns:a16="http://schemas.microsoft.com/office/drawing/2014/main" val="290760493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1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가상환경</a:t>
                      </a:r>
                      <a:endParaRPr lang="en-US" altLang="ko-KR" sz="1800" b="1" dirty="0">
                        <a:solidFill>
                          <a:srgbClr val="005F4B"/>
                        </a:solidFill>
                      </a:endParaRP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백업과 복제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VMware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vSAN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vSphere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백업과 준실시간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복제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Nutanix AHV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Hyper-V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099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2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 err="1">
                          <a:solidFill>
                            <a:srgbClr val="005F4B"/>
                          </a:solidFill>
                        </a:rPr>
                        <a:t>쿠버네티스</a:t>
                      </a:r>
                      <a:endParaRPr lang="en-US" altLang="ko-KR" sz="1800" b="1" dirty="0">
                        <a:solidFill>
                          <a:srgbClr val="005F4B"/>
                        </a:solidFill>
                      </a:endParaRP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Kubernetes,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Redhat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VMware Tanzu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Autoscale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3896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3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서버 </a:t>
                      </a:r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OS </a:t>
                      </a:r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이미지 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리눅스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이미지 백업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백업본으로 즉시 서비스 가동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237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4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NAS </a:t>
                      </a:r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초고속 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CIFS, NFS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초고속 백업과 복구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656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5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Microsoft 365</a:t>
                      </a: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Email, Teams,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Sharepoint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One Drive Business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E-Discovery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 검색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3882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F8E63C4-BFA1-4D71-B4DE-C6E3CA7E563E}"/>
              </a:ext>
            </a:extLst>
          </p:cNvPr>
          <p:cNvSpPr/>
          <p:nvPr/>
        </p:nvSpPr>
        <p:spPr>
          <a:xfrm>
            <a:off x="2794000" y="1807108"/>
            <a:ext cx="576000" cy="540000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DC4EFD-BB01-4839-9584-CBF9EA56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674945"/>
            <a:ext cx="576000" cy="547404"/>
          </a:xfrm>
          <a:prstGeom prst="rect">
            <a:avLst/>
          </a:prstGeom>
        </p:spPr>
      </p:pic>
      <p:pic>
        <p:nvPicPr>
          <p:cNvPr id="12" name="그래픽 11" descr="서버">
            <a:extLst>
              <a:ext uri="{FF2B5EF4-FFF2-40B4-BE49-F238E27FC236}">
                <a16:creationId xmlns:a16="http://schemas.microsoft.com/office/drawing/2014/main" id="{68FD343C-5D68-4EC9-9247-5DC87BEA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4000" y="4575295"/>
            <a:ext cx="576000" cy="576000"/>
          </a:xfrm>
          <a:prstGeom prst="rect">
            <a:avLst/>
          </a:prstGeom>
        </p:spPr>
      </p:pic>
      <p:pic>
        <p:nvPicPr>
          <p:cNvPr id="13" name="Picture 4" descr="쿠버네티스 - 위키백과, 우리 모두의 백과사전">
            <a:extLst>
              <a:ext uri="{FF2B5EF4-FFF2-40B4-BE49-F238E27FC236}">
                <a16:creationId xmlns:a16="http://schemas.microsoft.com/office/drawing/2014/main" id="{BA1316D5-A055-40BC-B705-55F38A1B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31440"/>
            <a:ext cx="576000" cy="5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2016 vs Office 365: What's the difference?">
            <a:extLst>
              <a:ext uri="{FF2B5EF4-FFF2-40B4-BE49-F238E27FC236}">
                <a16:creationId xmlns:a16="http://schemas.microsoft.com/office/drawing/2014/main" id="{D8989B2B-9FE1-4120-8F06-32AC12C80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544147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eam - Presentation Templates - 2021-03-17.potx" id="{7855C48B-8625-44C6-87B4-ECAD59E145D6}" vid="{20A7E830-E365-4E53-9DC0-003463B00D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- 2021-03-17</Template>
  <TotalTime>114</TotalTime>
  <Words>673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</vt:lpstr>
      <vt:lpstr>맑은 고딕</vt:lpstr>
      <vt:lpstr>Arial</vt:lpstr>
      <vt:lpstr>Wingdings</vt:lpstr>
      <vt:lpstr>Office 테마</vt:lpstr>
      <vt:lpstr>PowerPoint 프레젠테이션</vt:lpstr>
      <vt:lpstr>빔 소프트웨어 개요</vt:lpstr>
      <vt:lpstr>목차</vt:lpstr>
      <vt:lpstr>글로벌 2위 백업 솔루션</vt:lpstr>
      <vt:lpstr>가트너 매직 쿼드런트 리더군 솔루션</vt:lpstr>
      <vt:lpstr>국내 레프런스</vt:lpstr>
      <vt:lpstr>목차</vt:lpstr>
      <vt:lpstr>하이브리드 클라우드의 최적 백업 솔루션</vt:lpstr>
      <vt:lpstr>빔 5대 주요 기능</vt:lpstr>
      <vt:lpstr>목차</vt:lpstr>
      <vt:lpstr>라이선스 정책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28</cp:revision>
  <dcterms:created xsi:type="dcterms:W3CDTF">2021-03-19T05:01:54Z</dcterms:created>
  <dcterms:modified xsi:type="dcterms:W3CDTF">2021-05-14T02:54:12Z</dcterms:modified>
</cp:coreProperties>
</file>