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512" r:id="rId3"/>
    <p:sldId id="361" r:id="rId4"/>
    <p:sldId id="355" r:id="rId5"/>
    <p:sldId id="387" r:id="rId6"/>
    <p:sldId id="268" r:id="rId7"/>
    <p:sldId id="520" r:id="rId8"/>
    <p:sldId id="269" r:id="rId9"/>
    <p:sldId id="264" r:id="rId10"/>
    <p:sldId id="517" r:id="rId11"/>
    <p:sldId id="521" r:id="rId12"/>
    <p:sldId id="357" r:id="rId13"/>
    <p:sldId id="528" r:id="rId14"/>
    <p:sldId id="416" r:id="rId15"/>
    <p:sldId id="529" r:id="rId16"/>
    <p:sldId id="501" r:id="rId17"/>
    <p:sldId id="527" r:id="rId18"/>
    <p:sldId id="530" r:id="rId19"/>
    <p:sldId id="425" r:id="rId20"/>
    <p:sldId id="531" r:id="rId21"/>
    <p:sldId id="360" r:id="rId22"/>
    <p:sldId id="53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38"/>
    <a:srgbClr val="005F4B"/>
    <a:srgbClr val="81D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C555-D710-4966-A9DD-705D1A789860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D030-58B5-41AF-8DB7-2CE95A2CE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1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" name="Google Shape;746;p10:notes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Icon color - #436CA9 and #</a:t>
            </a:r>
            <a:r>
              <a:rPr lang="en-US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40A8C6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7" name="Google Shape;747;p10:notes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FC719F-E821-4ED7-A18D-9B77183DBB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738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81D523"/>
              </a:solidFill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id="{714C3CBF-B1AE-4470-86DE-A3EF5C612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461" t="16818" r="27113" b="31786"/>
          <a:stretch/>
        </p:blipFill>
        <p:spPr>
          <a:xfrm>
            <a:off x="6313906" y="0"/>
            <a:ext cx="3638550" cy="6858000"/>
          </a:xfrm>
          <a:prstGeom prst="rect">
            <a:avLst/>
          </a:prstGeom>
        </p:spPr>
      </p:pic>
      <p:pic>
        <p:nvPicPr>
          <p:cNvPr id="13" name="Graphic 6">
            <a:extLst>
              <a:ext uri="{FF2B5EF4-FFF2-40B4-BE49-F238E27FC236}">
                <a16:creationId xmlns:a16="http://schemas.microsoft.com/office/drawing/2014/main" id="{9B217A1F-065F-42AE-8A54-F68E6CB7B3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5294" y="577964"/>
            <a:ext cx="2346114" cy="4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60B17E-6AF9-4470-99C8-5E6FE31581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DAA1B813-BFD9-43DF-90C9-CB1838514F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2942445"/>
            <a:ext cx="5400000" cy="973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001AC-9108-428E-89C2-534730E07FB5}"/>
              </a:ext>
            </a:extLst>
          </p:cNvPr>
          <p:cNvSpPr txBox="1"/>
          <p:nvPr userDrawn="1"/>
        </p:nvSpPr>
        <p:spPr>
          <a:xfrm>
            <a:off x="7995138" y="5181600"/>
            <a:ext cx="345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https://www.veeam.com/ko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sales.korea@veeam.com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4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6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256811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B382BB48-C7B3-4B5A-8BAB-F848C9F283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32923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69CFA7D3-0843-4A5F-9ED5-8529E3F50B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DF30CE-72AF-458A-8ACA-0761616CD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366475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900FA3-B846-474C-B7B9-9AD7934200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524F806B-607F-4234-BFC3-3B2C7ECD0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66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888969FD-DB21-491C-A554-87E1C0BE1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EB1C3A7A-52C0-4577-B852-50CD52A7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255427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63CFF15C-DE6B-4231-A6B7-866C77ED1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FF0E48D1-00AE-43D4-A9A8-E8A88AAD1F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120702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A72BE-DAFE-4F0C-9A1D-D7E517D9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515939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005F4B"/>
                </a:solidFill>
              </a:defRPr>
            </a:lvl1pPr>
          </a:lstStyle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FE13CC63-C543-4B45-A4B8-FC5F2C78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540000"/>
            <a:ext cx="72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440FD-A32B-4FBD-84ED-BB1C35F6F1A4}"/>
              </a:ext>
            </a:extLst>
          </p:cNvPr>
          <p:cNvSpPr/>
          <p:nvPr userDrawn="1"/>
        </p:nvSpPr>
        <p:spPr>
          <a:xfrm>
            <a:off x="845018" y="6518829"/>
            <a:ext cx="2797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2021 </a:t>
            </a:r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Veeam® Software. All rights reserved.</a:t>
            </a:r>
            <a:endParaRPr lang="ko-KR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그림 2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F9F2640B-E141-498D-B843-F643D0C520A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6461939"/>
            <a:ext cx="99569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7" r:id="rId4"/>
    <p:sldLayoutId id="2147483653" r:id="rId5"/>
    <p:sldLayoutId id="2147483656" r:id="rId6"/>
    <p:sldLayoutId id="2147483652" r:id="rId7"/>
    <p:sldLayoutId id="2147483655" r:id="rId8"/>
    <p:sldLayoutId id="2147483658" r:id="rId9"/>
    <p:sldLayoutId id="2147483659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5F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les.korea@vee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image" Target="../media/image109.emf"/><Relationship Id="rId7" Type="http://schemas.openxmlformats.org/officeDocument/2006/relationships/image" Target="../media/image19.png"/><Relationship Id="rId12" Type="http://schemas.openxmlformats.org/officeDocument/2006/relationships/image" Target="../media/image117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11" Type="http://schemas.openxmlformats.org/officeDocument/2006/relationships/image" Target="../media/image116.png"/><Relationship Id="rId5" Type="http://schemas.openxmlformats.org/officeDocument/2006/relationships/image" Target="../media/image111.png"/><Relationship Id="rId10" Type="http://schemas.openxmlformats.org/officeDocument/2006/relationships/image" Target="../media/image115.emf"/><Relationship Id="rId4" Type="http://schemas.openxmlformats.org/officeDocument/2006/relationships/image" Target="../media/image110.png"/><Relationship Id="rId9" Type="http://schemas.openxmlformats.org/officeDocument/2006/relationships/image" Target="../media/image1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7" Type="http://schemas.openxmlformats.org/officeDocument/2006/relationships/image" Target="../media/image1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6.sv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emf"/><Relationship Id="rId11" Type="http://schemas.openxmlformats.org/officeDocument/2006/relationships/image" Target="../media/image25.png"/><Relationship Id="rId5" Type="http://schemas.openxmlformats.org/officeDocument/2006/relationships/image" Target="../media/image21.emf"/><Relationship Id="rId10" Type="http://schemas.openxmlformats.org/officeDocument/2006/relationships/image" Target="../media/image13.emf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13.emf"/><Relationship Id="rId7" Type="http://schemas.openxmlformats.org/officeDocument/2006/relationships/image" Target="../media/image33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svg"/><Relationship Id="rId26" Type="http://schemas.openxmlformats.org/officeDocument/2006/relationships/image" Target="../media/image58.svg"/><Relationship Id="rId39" Type="http://schemas.openxmlformats.org/officeDocument/2006/relationships/image" Target="../media/image71.png"/><Relationship Id="rId21" Type="http://schemas.openxmlformats.org/officeDocument/2006/relationships/image" Target="../media/image53.png"/><Relationship Id="rId34" Type="http://schemas.openxmlformats.org/officeDocument/2006/relationships/image" Target="../media/image66.svg"/><Relationship Id="rId42" Type="http://schemas.openxmlformats.org/officeDocument/2006/relationships/image" Target="../media/image74.svg"/><Relationship Id="rId47" Type="http://schemas.openxmlformats.org/officeDocument/2006/relationships/image" Target="../media/image79.png"/><Relationship Id="rId50" Type="http://schemas.openxmlformats.org/officeDocument/2006/relationships/image" Target="../media/image82.svg"/><Relationship Id="rId55" Type="http://schemas.openxmlformats.org/officeDocument/2006/relationships/image" Target="../media/image87.png"/><Relationship Id="rId63" Type="http://schemas.openxmlformats.org/officeDocument/2006/relationships/image" Target="../media/image95.png"/><Relationship Id="rId68" Type="http://schemas.openxmlformats.org/officeDocument/2006/relationships/image" Target="../media/image100.sv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.sv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24" Type="http://schemas.openxmlformats.org/officeDocument/2006/relationships/image" Target="../media/image56.svg"/><Relationship Id="rId32" Type="http://schemas.openxmlformats.org/officeDocument/2006/relationships/image" Target="../media/image64.svg"/><Relationship Id="rId37" Type="http://schemas.openxmlformats.org/officeDocument/2006/relationships/image" Target="../media/image69.png"/><Relationship Id="rId40" Type="http://schemas.openxmlformats.org/officeDocument/2006/relationships/image" Target="../media/image72.sv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0.svg"/><Relationship Id="rId66" Type="http://schemas.openxmlformats.org/officeDocument/2006/relationships/image" Target="../media/image98.sv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svg"/><Relationship Id="rId36" Type="http://schemas.openxmlformats.org/officeDocument/2006/relationships/image" Target="../media/image68.sv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61" Type="http://schemas.openxmlformats.org/officeDocument/2006/relationships/image" Target="../media/image93.png"/><Relationship Id="rId10" Type="http://schemas.openxmlformats.org/officeDocument/2006/relationships/image" Target="../media/image42.sv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4" Type="http://schemas.openxmlformats.org/officeDocument/2006/relationships/image" Target="../media/image76.svg"/><Relationship Id="rId52" Type="http://schemas.openxmlformats.org/officeDocument/2006/relationships/image" Target="../media/image84.svg"/><Relationship Id="rId60" Type="http://schemas.openxmlformats.org/officeDocument/2006/relationships/image" Target="../media/image92.svg"/><Relationship Id="rId65" Type="http://schemas.openxmlformats.org/officeDocument/2006/relationships/image" Target="../media/image97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Relationship Id="rId22" Type="http://schemas.openxmlformats.org/officeDocument/2006/relationships/image" Target="../media/image54.svg"/><Relationship Id="rId27" Type="http://schemas.openxmlformats.org/officeDocument/2006/relationships/image" Target="../media/image59.png"/><Relationship Id="rId30" Type="http://schemas.openxmlformats.org/officeDocument/2006/relationships/image" Target="../media/image62.sv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svg"/><Relationship Id="rId56" Type="http://schemas.openxmlformats.org/officeDocument/2006/relationships/image" Target="../media/image88.svg"/><Relationship Id="rId64" Type="http://schemas.openxmlformats.org/officeDocument/2006/relationships/image" Target="../media/image96.svg"/><Relationship Id="rId8" Type="http://schemas.openxmlformats.org/officeDocument/2006/relationships/image" Target="../media/image40.svg"/><Relationship Id="rId51" Type="http://schemas.openxmlformats.org/officeDocument/2006/relationships/image" Target="../media/image83.png"/><Relationship Id="rId3" Type="http://schemas.openxmlformats.org/officeDocument/2006/relationships/image" Target="../media/image35.png"/><Relationship Id="rId12" Type="http://schemas.openxmlformats.org/officeDocument/2006/relationships/image" Target="../media/image44.sv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svg"/><Relationship Id="rId46" Type="http://schemas.openxmlformats.org/officeDocument/2006/relationships/image" Target="../media/image78.svg"/><Relationship Id="rId59" Type="http://schemas.openxmlformats.org/officeDocument/2006/relationships/image" Target="../media/image91.png"/><Relationship Id="rId67" Type="http://schemas.openxmlformats.org/officeDocument/2006/relationships/image" Target="../media/image99.png"/><Relationship Id="rId20" Type="http://schemas.openxmlformats.org/officeDocument/2006/relationships/image" Target="../media/image52.svg"/><Relationship Id="rId41" Type="http://schemas.openxmlformats.org/officeDocument/2006/relationships/image" Target="../media/image73.png"/><Relationship Id="rId54" Type="http://schemas.openxmlformats.org/officeDocument/2006/relationships/image" Target="../media/image86.svg"/><Relationship Id="rId62" Type="http://schemas.openxmlformats.org/officeDocument/2006/relationships/image" Target="../media/image9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sv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1538D5-CB2E-42B7-8818-80FC1498E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Why Veeam, Technical Summary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84BAC-7BAD-4676-95CE-D5507CC18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sales.korea@veeam.com</a:t>
            </a:r>
            <a:endParaRPr lang="en-US" altLang="ko-KR" dirty="0"/>
          </a:p>
          <a:p>
            <a:r>
              <a:rPr lang="en-US" altLang="ko-KR" dirty="0"/>
              <a:t>2021.3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24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B11B6-5671-4FDF-BBA8-8A86C691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쿠버네티스</a:t>
            </a:r>
            <a:r>
              <a:rPr lang="ko-KR" altLang="en-US" dirty="0"/>
              <a:t> 백업 대시보드</a:t>
            </a:r>
          </a:p>
        </p:txBody>
      </p:sp>
      <p:pic>
        <p:nvPicPr>
          <p:cNvPr id="1026" name="Picture 2" descr="Intuitive Management Interface">
            <a:extLst>
              <a:ext uri="{FF2B5EF4-FFF2-40B4-BE49-F238E27FC236}">
                <a16:creationId xmlns:a16="http://schemas.microsoft.com/office/drawing/2014/main" id="{DAA674B1-5AE0-49EF-AD3C-F300AB675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" y="1714875"/>
            <a:ext cx="8280000" cy="423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2877EE-AD63-46BC-B3A9-63F148A23CF5}"/>
              </a:ext>
            </a:extLst>
          </p:cNvPr>
          <p:cNvSpPr txBox="1"/>
          <p:nvPr/>
        </p:nvSpPr>
        <p:spPr>
          <a:xfrm>
            <a:off x="8586080" y="2032000"/>
            <a:ext cx="33899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/>
              <a:t>간단한 설치</a:t>
            </a:r>
            <a:endParaRPr lang="en-US" altLang="ko-KR" sz="1400" dirty="0"/>
          </a:p>
          <a:p>
            <a:pPr marL="285750" indent="-2857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/>
              <a:t>자동 어플리케이션 감지 및 설정</a:t>
            </a:r>
            <a:endParaRPr lang="en-US" altLang="ko-KR" sz="1400" dirty="0"/>
          </a:p>
          <a:p>
            <a:pPr marL="285750" indent="-2857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/>
              <a:t>고급 관리자 인터페이스</a:t>
            </a:r>
            <a:endParaRPr lang="en-US" altLang="ko-KR" sz="1400" dirty="0"/>
          </a:p>
          <a:p>
            <a:pPr marL="285750" indent="-2857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/>
              <a:t>중앙 정책 관리 및 모니터링</a:t>
            </a:r>
            <a:endParaRPr lang="en-US" altLang="ko-KR" sz="1400" dirty="0"/>
          </a:p>
          <a:p>
            <a:pPr marL="285750" indent="-2857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9970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CF5AAC7-75FC-41F6-BF34-0D11655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38D30F-0097-4A17-A79A-18531596F882}"/>
              </a:ext>
            </a:extLst>
          </p:cNvPr>
          <p:cNvSpPr/>
          <p:nvPr/>
        </p:nvSpPr>
        <p:spPr>
          <a:xfrm>
            <a:off x="3174736" y="2879389"/>
            <a:ext cx="4975525" cy="464093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78071480-54B9-41DC-B70E-926B14FE0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746" y="1860400"/>
            <a:ext cx="5611519" cy="3370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가상환경 백업과 복제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쿠버네티스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 </a:t>
            </a:r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ko-KR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이미지 백업 </a:t>
            </a:r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(DB</a:t>
            </a:r>
            <a:r>
              <a:rPr lang="ko-KR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포함</a:t>
            </a:r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NAS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초고속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마이크로소프트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365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랜섬웨어 대응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변경불가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요약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2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9F660-C708-458D-AC58-E63D827E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리눅스 </a:t>
            </a:r>
            <a:r>
              <a:rPr lang="en-US" altLang="ko-KR" dirty="0"/>
              <a:t>OS </a:t>
            </a:r>
            <a:r>
              <a:rPr lang="ko-KR" altLang="en-US" dirty="0"/>
              <a:t>백업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355B74-CDF7-47CD-B0F0-668B44A21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윈도우와 리눅스 </a:t>
            </a:r>
            <a:r>
              <a:rPr lang="en-US" altLang="ko-KR" dirty="0"/>
              <a:t>OS </a:t>
            </a:r>
            <a:r>
              <a:rPr lang="ko-KR" altLang="en-US" dirty="0"/>
              <a:t>백업 </a:t>
            </a:r>
            <a:r>
              <a:rPr lang="en-US" altLang="ko-KR" dirty="0"/>
              <a:t>(DB </a:t>
            </a:r>
            <a:r>
              <a:rPr lang="ko-KR" altLang="en-US" dirty="0"/>
              <a:t>포함</a:t>
            </a:r>
            <a:r>
              <a:rPr lang="en-US" altLang="ko-KR" dirty="0"/>
              <a:t>) </a:t>
            </a:r>
            <a:r>
              <a:rPr lang="ko-KR" altLang="en-US" dirty="0"/>
              <a:t>을 제공하며 </a:t>
            </a:r>
            <a:r>
              <a:rPr lang="ko-KR" altLang="en-US" dirty="0" err="1"/>
              <a:t>장애시</a:t>
            </a:r>
            <a:r>
              <a:rPr lang="ko-KR" altLang="en-US" dirty="0"/>
              <a:t> 백업본으로 즉시 서비스 </a:t>
            </a:r>
            <a:r>
              <a:rPr lang="ko-KR" altLang="en-US" dirty="0" err="1"/>
              <a:t>가동할수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1DBCAA6-FC10-4F6E-AC6E-C38F261C4614}"/>
              </a:ext>
            </a:extLst>
          </p:cNvPr>
          <p:cNvGraphicFramePr>
            <a:graphicFrameLocks noGrp="1"/>
          </p:cNvGraphicFramePr>
          <p:nvPr/>
        </p:nvGraphicFramePr>
        <p:xfrm>
          <a:off x="58994" y="3911151"/>
          <a:ext cx="1895524" cy="2628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x86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DB, File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단위 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필요한 부분만 복구하여 다운타임 단축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다른 </a:t>
                      </a: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</a:t>
                      </a:r>
                      <a:r>
                        <a:rPr lang="en-US" altLang="ko-KR" sz="1000" dirty="0"/>
                        <a:t>N</a:t>
                      </a:r>
                      <a:r>
                        <a:rPr lang="ko-KR" altLang="en-US" sz="1000" dirty="0"/>
                        <a:t>제품 가능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가능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C</a:t>
                      </a:r>
                      <a:r>
                        <a:rPr lang="ko-KR" altLang="en-US" sz="1000" dirty="0"/>
                        <a:t>사 가능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5DD746A-118F-43CB-AE8F-96E640B887C6}"/>
              </a:ext>
            </a:extLst>
          </p:cNvPr>
          <p:cNvGraphicFramePr>
            <a:graphicFrameLocks noGrp="1"/>
          </p:cNvGraphicFramePr>
          <p:nvPr/>
        </p:nvGraphicFramePr>
        <p:xfrm>
          <a:off x="2093361" y="3911151"/>
          <a:ext cx="1895524" cy="262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x86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OS BMR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랜섬웨어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재설치 불필요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다른 </a:t>
                      </a: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</a:t>
                      </a:r>
                      <a:r>
                        <a:rPr lang="en-US" altLang="ko-KR" sz="1000" dirty="0"/>
                        <a:t>N</a:t>
                      </a:r>
                      <a:r>
                        <a:rPr lang="ko-KR" altLang="en-US" sz="1000" dirty="0"/>
                        <a:t>제품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4FE8E10-402B-4DAB-A644-F66CF51EF664}"/>
              </a:ext>
            </a:extLst>
          </p:cNvPr>
          <p:cNvGraphicFramePr>
            <a:graphicFrameLocks noGrp="1"/>
          </p:cNvGraphicFramePr>
          <p:nvPr/>
        </p:nvGraphicFramePr>
        <p:xfrm>
          <a:off x="4118868" y="3911151"/>
          <a:ext cx="1895524" cy="2653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x86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백업본으로 즉시 서비스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1-2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분내로 서비스 재개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다른 </a:t>
                      </a: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</a:t>
                      </a:r>
                      <a:r>
                        <a:rPr lang="en-US" altLang="ko-KR" sz="1000" dirty="0"/>
                        <a:t>N</a:t>
                      </a:r>
                      <a:r>
                        <a:rPr lang="ko-KR" altLang="en-US" sz="1000" dirty="0"/>
                        <a:t>제품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DB1B3D-9DFA-4ABE-BC64-27C7DDA32F09}"/>
              </a:ext>
            </a:extLst>
          </p:cNvPr>
          <p:cNvGraphicFramePr>
            <a:graphicFrameLocks noGrp="1"/>
          </p:cNvGraphicFramePr>
          <p:nvPr/>
        </p:nvGraphicFramePr>
        <p:xfrm>
          <a:off x="6168206" y="3911151"/>
          <a:ext cx="1895524" cy="2653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x86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마이그레이션 자동화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(P2V, P2C, V2P, C2P)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비용과 시간 인재 가능성 제거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다른 </a:t>
                      </a: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</a:t>
                      </a:r>
                      <a:r>
                        <a:rPr lang="en-US" altLang="ko-KR" sz="1000" dirty="0"/>
                        <a:t>N</a:t>
                      </a:r>
                      <a:r>
                        <a:rPr lang="ko-KR" altLang="en-US" sz="1000" dirty="0"/>
                        <a:t>제품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7EC0F64-4AE1-4537-BD52-C51B44A0003F}"/>
              </a:ext>
            </a:extLst>
          </p:cNvPr>
          <p:cNvGraphicFramePr>
            <a:graphicFrameLocks noGrp="1"/>
          </p:cNvGraphicFramePr>
          <p:nvPr/>
        </p:nvGraphicFramePr>
        <p:xfrm>
          <a:off x="8235887" y="3911151"/>
          <a:ext cx="1895524" cy="2653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x86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백업본으로 클라우드로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수행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서비스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클라우드에서 서비스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다른 </a:t>
                      </a: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</a:t>
                      </a:r>
                      <a:r>
                        <a:rPr lang="en-US" altLang="ko-KR" sz="1000" dirty="0"/>
                        <a:t>N</a:t>
                      </a:r>
                      <a:r>
                        <a:rPr lang="ko-KR" altLang="en-US" sz="1000" dirty="0"/>
                        <a:t>제품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2935D6D-A212-4065-9FA1-00EFE6EB05E4}"/>
              </a:ext>
            </a:extLst>
          </p:cNvPr>
          <p:cNvGraphicFramePr>
            <a:graphicFrameLocks noGrp="1"/>
          </p:cNvGraphicFramePr>
          <p:nvPr/>
        </p:nvGraphicFramePr>
        <p:xfrm>
          <a:off x="10237482" y="3911151"/>
          <a:ext cx="1895524" cy="2628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NAS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공유폴더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NAS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2-10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배 향상 초고속 대용량 백업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다른 </a:t>
                      </a: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</a:t>
                      </a:r>
                      <a:r>
                        <a:rPr lang="en-US" altLang="ko-KR" sz="1000" dirty="0"/>
                        <a:t>N</a:t>
                      </a:r>
                      <a:r>
                        <a:rPr lang="ko-KR" altLang="en-US" sz="1000" dirty="0"/>
                        <a:t>제품 약함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약함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C</a:t>
                      </a:r>
                      <a:r>
                        <a:rPr lang="ko-KR" altLang="en-US" sz="1000" dirty="0"/>
                        <a:t>사 약함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F84C7E-EBBB-40CE-9031-EB62B165BFA9}"/>
              </a:ext>
            </a:extLst>
          </p:cNvPr>
          <p:cNvSpPr/>
          <p:nvPr/>
        </p:nvSpPr>
        <p:spPr>
          <a:xfrm>
            <a:off x="58994" y="5799667"/>
            <a:ext cx="12074012" cy="7642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964FD0-467C-49BC-A5D2-00C6E07080C4}"/>
              </a:ext>
            </a:extLst>
          </p:cNvPr>
          <p:cNvGrpSpPr/>
          <p:nvPr/>
        </p:nvGrpSpPr>
        <p:grpSpPr>
          <a:xfrm>
            <a:off x="1988387" y="3298527"/>
            <a:ext cx="8215226" cy="3240000"/>
            <a:chOff x="1862667" y="3209905"/>
            <a:chExt cx="8215226" cy="2878667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BEF411D-D029-44A0-8BE4-471B736660BF}"/>
                </a:ext>
              </a:extLst>
            </p:cNvPr>
            <p:cNvCxnSpPr/>
            <p:nvPr/>
          </p:nvCxnSpPr>
          <p:spPr>
            <a:xfrm>
              <a:off x="1862667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3317DAD-49E2-4622-9FDE-21B449A5A02A}"/>
                </a:ext>
              </a:extLst>
            </p:cNvPr>
            <p:cNvCxnSpPr/>
            <p:nvPr/>
          </p:nvCxnSpPr>
          <p:spPr>
            <a:xfrm>
              <a:off x="8024088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23AA5F0-A46B-4CFA-860A-2808C8825851}"/>
                </a:ext>
              </a:extLst>
            </p:cNvPr>
            <p:cNvCxnSpPr/>
            <p:nvPr/>
          </p:nvCxnSpPr>
          <p:spPr>
            <a:xfrm>
              <a:off x="3916474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92348A7-D14D-4851-8E42-27A4F6E5E7EF}"/>
                </a:ext>
              </a:extLst>
            </p:cNvPr>
            <p:cNvCxnSpPr/>
            <p:nvPr/>
          </p:nvCxnSpPr>
          <p:spPr>
            <a:xfrm>
              <a:off x="5970281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627728-EA09-437D-A357-35682C6A4AAC}"/>
                </a:ext>
              </a:extLst>
            </p:cNvPr>
            <p:cNvCxnSpPr/>
            <p:nvPr/>
          </p:nvCxnSpPr>
          <p:spPr>
            <a:xfrm>
              <a:off x="10077893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20FB986-2481-4010-A50A-CC49D3668A46}"/>
              </a:ext>
            </a:extLst>
          </p:cNvPr>
          <p:cNvGrpSpPr/>
          <p:nvPr/>
        </p:nvGrpSpPr>
        <p:grpSpPr>
          <a:xfrm>
            <a:off x="5496081" y="1647914"/>
            <a:ext cx="1327229" cy="1146585"/>
            <a:chOff x="5496081" y="1647914"/>
            <a:chExt cx="1327229" cy="114658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5DA5EBF-95B6-40AA-843E-53FDFDC56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4851" y="1647914"/>
              <a:ext cx="720000" cy="69340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B30757-5714-4778-82AD-8E78DA1F9F72}"/>
                </a:ext>
              </a:extLst>
            </p:cNvPr>
            <p:cNvSpPr txBox="1"/>
            <p:nvPr/>
          </p:nvSpPr>
          <p:spPr>
            <a:xfrm>
              <a:off x="5786393" y="2332834"/>
              <a:ext cx="1036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빔 백업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마스터 서버</a:t>
              </a: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A5CB2B8-4376-472D-8C1F-189D16D38EC7}"/>
                </a:ext>
              </a:extLst>
            </p:cNvPr>
            <p:cNvSpPr/>
            <p:nvPr/>
          </p:nvSpPr>
          <p:spPr>
            <a:xfrm>
              <a:off x="5496081" y="2464233"/>
              <a:ext cx="360000" cy="288000"/>
            </a:xfrm>
            <a:custGeom>
              <a:avLst/>
              <a:gdLst>
                <a:gd name="connsiteX0" fmla="*/ 516467 w 516467"/>
                <a:gd name="connsiteY0" fmla="*/ 0 h 550333"/>
                <a:gd name="connsiteX1" fmla="*/ 143933 w 516467"/>
                <a:gd name="connsiteY1" fmla="*/ 279400 h 550333"/>
                <a:gd name="connsiteX2" fmla="*/ 279400 w 516467"/>
                <a:gd name="connsiteY2" fmla="*/ 330200 h 550333"/>
                <a:gd name="connsiteX3" fmla="*/ 0 w 516467"/>
                <a:gd name="connsiteY3" fmla="*/ 550333 h 55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467" h="550333">
                  <a:moveTo>
                    <a:pt x="516467" y="0"/>
                  </a:moveTo>
                  <a:lnTo>
                    <a:pt x="143933" y="279400"/>
                  </a:lnTo>
                  <a:lnTo>
                    <a:pt x="279400" y="330200"/>
                  </a:lnTo>
                  <a:lnTo>
                    <a:pt x="0" y="55033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C8DBAA2-C8B9-40F2-99F4-E40A5E340175}"/>
              </a:ext>
            </a:extLst>
          </p:cNvPr>
          <p:cNvGrpSpPr/>
          <p:nvPr/>
        </p:nvGrpSpPr>
        <p:grpSpPr>
          <a:xfrm>
            <a:off x="215899" y="3185027"/>
            <a:ext cx="374291" cy="540000"/>
            <a:chOff x="689467" y="3845428"/>
            <a:chExt cx="374291" cy="54000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3329294-E080-4A8C-9ACF-25C6A293E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467" y="3845428"/>
              <a:ext cx="374291" cy="5400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59B81EA-40D1-45C7-8BC9-ED4E3772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58" y="4205428"/>
              <a:ext cx="180000" cy="180000"/>
            </a:xfrm>
            <a:prstGeom prst="rect">
              <a:avLst/>
            </a:prstGeom>
          </p:spPr>
        </p:pic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D2F3A3A3-78E0-445E-A85E-50EAF590C121}"/>
              </a:ext>
            </a:extLst>
          </p:cNvPr>
          <p:cNvCxnSpPr>
            <a:cxnSpLocks/>
            <a:stCxn id="39" idx="0"/>
            <a:endCxn id="28" idx="0"/>
          </p:cNvCxnSpPr>
          <p:nvPr/>
        </p:nvCxnSpPr>
        <p:spPr>
          <a:xfrm rot="16200000" flipV="1">
            <a:off x="991624" y="2596448"/>
            <a:ext cx="12700" cy="117715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0CD34CDB-CA8D-4D28-9AD4-65E47E25D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169" y="3185027"/>
            <a:ext cx="546068" cy="540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2DCEFEB-3568-43AD-89A9-8373C2421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319" y="3185027"/>
            <a:ext cx="470117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E6DE6A70-307D-4F9C-9FB6-05F817E96E22}"/>
              </a:ext>
            </a:extLst>
          </p:cNvPr>
          <p:cNvGrpSpPr/>
          <p:nvPr/>
        </p:nvGrpSpPr>
        <p:grpSpPr>
          <a:xfrm>
            <a:off x="2272349" y="3194544"/>
            <a:ext cx="374291" cy="540000"/>
            <a:chOff x="689467" y="3845428"/>
            <a:chExt cx="374291" cy="540000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0D4EA23-96A8-486F-814C-945C10682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467" y="3845428"/>
              <a:ext cx="374291" cy="5400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BD8EFC82-8423-4EB2-B847-472BB0EA6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58" y="4205428"/>
              <a:ext cx="180000" cy="180000"/>
            </a:xfrm>
            <a:prstGeom prst="rect">
              <a:avLst/>
            </a:prstGeom>
          </p:spPr>
        </p:pic>
      </p:grp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92813151-4CDF-42E6-AE40-B4F19179D971}"/>
              </a:ext>
            </a:extLst>
          </p:cNvPr>
          <p:cNvCxnSpPr>
            <a:cxnSpLocks/>
            <a:stCxn id="46" idx="0"/>
            <a:endCxn id="51" idx="0"/>
          </p:cNvCxnSpPr>
          <p:nvPr/>
        </p:nvCxnSpPr>
        <p:spPr>
          <a:xfrm rot="16200000" flipH="1" flipV="1">
            <a:off x="3055178" y="2589343"/>
            <a:ext cx="9517" cy="1200883"/>
          </a:xfrm>
          <a:prstGeom prst="curvedConnector3">
            <a:avLst>
              <a:gd name="adj1" fmla="val -2402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0BF39035-9F0A-4838-9CB0-5B64FFBAA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5876" y="3191377"/>
            <a:ext cx="780411" cy="5400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BEDB94F-4DF6-4014-9AD5-70888E955A10}"/>
              </a:ext>
            </a:extLst>
          </p:cNvPr>
          <p:cNvSpPr txBox="1"/>
          <p:nvPr/>
        </p:nvSpPr>
        <p:spPr>
          <a:xfrm>
            <a:off x="5172081" y="2936821"/>
            <a:ext cx="10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서비스 재개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BBBA6DE-883A-4530-8640-E3334F47C4E8}"/>
              </a:ext>
            </a:extLst>
          </p:cNvPr>
          <p:cNvGrpSpPr/>
          <p:nvPr/>
        </p:nvGrpSpPr>
        <p:grpSpPr>
          <a:xfrm>
            <a:off x="4204446" y="3194544"/>
            <a:ext cx="374291" cy="540000"/>
            <a:chOff x="689467" y="3845428"/>
            <a:chExt cx="374291" cy="540000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868D2DEE-31F5-44C6-A7DD-95E60AC91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467" y="3845428"/>
              <a:ext cx="374291" cy="5400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82FE3FD-54EC-4029-A949-962BB2005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58" y="4205428"/>
              <a:ext cx="180000" cy="180000"/>
            </a:xfrm>
            <a:prstGeom prst="rect">
              <a:avLst/>
            </a:prstGeom>
          </p:spPr>
        </p:pic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A0BBD688-76F1-40AC-987F-995B9AF6E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50" y="3185027"/>
            <a:ext cx="374291" cy="540000"/>
          </a:xfrm>
          <a:prstGeom prst="rect">
            <a:avLst/>
          </a:prstGeom>
        </p:spPr>
      </p:pic>
      <p:sp>
        <p:nvSpPr>
          <p:cNvPr id="1029" name="자유형: 도형 1028">
            <a:extLst>
              <a:ext uri="{FF2B5EF4-FFF2-40B4-BE49-F238E27FC236}">
                <a16:creationId xmlns:a16="http://schemas.microsoft.com/office/drawing/2014/main" id="{7748A008-8B32-4457-96AD-FE272EC74A77}"/>
              </a:ext>
            </a:extLst>
          </p:cNvPr>
          <p:cNvSpPr/>
          <p:nvPr/>
        </p:nvSpPr>
        <p:spPr>
          <a:xfrm>
            <a:off x="4639733" y="3056467"/>
            <a:ext cx="560065" cy="584200"/>
          </a:xfrm>
          <a:custGeom>
            <a:avLst/>
            <a:gdLst>
              <a:gd name="connsiteX0" fmla="*/ 0 w 609600"/>
              <a:gd name="connsiteY0" fmla="*/ 584200 h 584200"/>
              <a:gd name="connsiteX1" fmla="*/ 609600 w 609600"/>
              <a:gd name="connsiteY1" fmla="*/ 499533 h 584200"/>
              <a:gd name="connsiteX2" fmla="*/ 609600 w 6096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584200">
                <a:moveTo>
                  <a:pt x="0" y="584200"/>
                </a:moveTo>
                <a:lnTo>
                  <a:pt x="609600" y="499533"/>
                </a:lnTo>
                <a:lnTo>
                  <a:pt x="609600" y="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54E9771-DD0D-4AB4-99DF-C0FF66F144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4577" y="3185027"/>
            <a:ext cx="556818" cy="5400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9C962A61-F0BD-4468-B6BD-295FD5443F3C}"/>
              </a:ext>
            </a:extLst>
          </p:cNvPr>
          <p:cNvGrpSpPr/>
          <p:nvPr/>
        </p:nvGrpSpPr>
        <p:grpSpPr>
          <a:xfrm>
            <a:off x="6833809" y="3373074"/>
            <a:ext cx="432000" cy="152400"/>
            <a:chOff x="3788724" y="2611588"/>
            <a:chExt cx="365823" cy="152400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DA71D08-3F51-475A-9D6B-31212E0AAE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971636" y="2428676"/>
              <a:ext cx="0" cy="3658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EB28961-16D2-43AD-B07D-DAD114D4166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971636" y="2581076"/>
              <a:ext cx="0" cy="3658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22B8D802-26FA-43A7-AC6D-C443AB5329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4706" y="3191377"/>
            <a:ext cx="679550" cy="540000"/>
          </a:xfrm>
          <a:prstGeom prst="rect">
            <a:avLst/>
          </a:prstGeom>
        </p:spPr>
      </p:pic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5D6038FD-919F-4991-B162-3B6D924B6298}"/>
              </a:ext>
            </a:extLst>
          </p:cNvPr>
          <p:cNvSpPr/>
          <p:nvPr/>
        </p:nvSpPr>
        <p:spPr>
          <a:xfrm>
            <a:off x="8763602" y="3094759"/>
            <a:ext cx="560065" cy="584200"/>
          </a:xfrm>
          <a:custGeom>
            <a:avLst/>
            <a:gdLst>
              <a:gd name="connsiteX0" fmla="*/ 0 w 609600"/>
              <a:gd name="connsiteY0" fmla="*/ 584200 h 584200"/>
              <a:gd name="connsiteX1" fmla="*/ 609600 w 609600"/>
              <a:gd name="connsiteY1" fmla="*/ 499533 h 584200"/>
              <a:gd name="connsiteX2" fmla="*/ 609600 w 6096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584200">
                <a:moveTo>
                  <a:pt x="0" y="584200"/>
                </a:moveTo>
                <a:lnTo>
                  <a:pt x="609600" y="499533"/>
                </a:lnTo>
                <a:lnTo>
                  <a:pt x="609600" y="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E7F4E53-3807-4AB6-B14D-474E65F9D273}"/>
              </a:ext>
            </a:extLst>
          </p:cNvPr>
          <p:cNvGrpSpPr/>
          <p:nvPr/>
        </p:nvGrpSpPr>
        <p:grpSpPr>
          <a:xfrm>
            <a:off x="8336211" y="3185027"/>
            <a:ext cx="374291" cy="540000"/>
            <a:chOff x="689467" y="3845428"/>
            <a:chExt cx="374291" cy="540000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5BA43047-09F8-4E5E-B299-51958CE05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467" y="3845428"/>
              <a:ext cx="374291" cy="540000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3D8CAF0A-4A0E-4146-BD4A-B37AF9077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58" y="4205428"/>
              <a:ext cx="180000" cy="1800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ECF5B9-134D-4E03-9E6A-B8D64E6A0FB0}"/>
              </a:ext>
            </a:extLst>
          </p:cNvPr>
          <p:cNvGrpSpPr/>
          <p:nvPr/>
        </p:nvGrpSpPr>
        <p:grpSpPr>
          <a:xfrm>
            <a:off x="7327464" y="2922524"/>
            <a:ext cx="655796" cy="389537"/>
            <a:chOff x="7403635" y="2646699"/>
            <a:chExt cx="655796" cy="389537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46777C29-F910-4626-BD46-DE9C95FF2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64577" y="2646699"/>
              <a:ext cx="540000" cy="38953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12BF24-791F-4220-96D7-EF535B9B13CD}"/>
                </a:ext>
              </a:extLst>
            </p:cNvPr>
            <p:cNvSpPr txBox="1"/>
            <p:nvPr/>
          </p:nvSpPr>
          <p:spPr>
            <a:xfrm>
              <a:off x="7403635" y="2672190"/>
              <a:ext cx="6557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클라우드</a:t>
              </a:r>
              <a:endParaRPr lang="en-US" altLang="ko-KR" sz="900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28E7718-0FC5-4B5D-B6DB-12B1BEF5EB4B}"/>
              </a:ext>
            </a:extLst>
          </p:cNvPr>
          <p:cNvSpPr txBox="1"/>
          <p:nvPr/>
        </p:nvSpPr>
        <p:spPr>
          <a:xfrm>
            <a:off x="9250481" y="2936821"/>
            <a:ext cx="10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DR </a:t>
            </a:r>
            <a:r>
              <a:rPr lang="ko-KR" altLang="en-US" sz="1200" dirty="0"/>
              <a:t>서비스</a:t>
            </a:r>
          </a:p>
        </p:txBody>
      </p:sp>
      <p:sp>
        <p:nvSpPr>
          <p:cNvPr id="55" name="말풍선: 사각형 54">
            <a:extLst>
              <a:ext uri="{FF2B5EF4-FFF2-40B4-BE49-F238E27FC236}">
                <a16:creationId xmlns:a16="http://schemas.microsoft.com/office/drawing/2014/main" id="{8B5D8BB0-2C9C-46DD-8D28-58B1A34DC58C}"/>
              </a:ext>
            </a:extLst>
          </p:cNvPr>
          <p:cNvSpPr/>
          <p:nvPr/>
        </p:nvSpPr>
        <p:spPr>
          <a:xfrm>
            <a:off x="7115968" y="1620000"/>
            <a:ext cx="1662768" cy="937780"/>
          </a:xfrm>
          <a:prstGeom prst="wedgeRectCallout">
            <a:avLst>
              <a:gd name="adj1" fmla="val -73907"/>
              <a:gd name="adj2" fmla="val 41162"/>
            </a:avLst>
          </a:prstGeom>
          <a:solidFill>
            <a:srgbClr val="005F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하나의 솔루션으로 </a:t>
            </a:r>
            <a:r>
              <a:rPr lang="en-US" altLang="ko-KR" sz="1200" dirty="0">
                <a:solidFill>
                  <a:schemeClr val="bg1"/>
                </a:solidFill>
              </a:rPr>
              <a:t>OS</a:t>
            </a:r>
            <a:r>
              <a:rPr lang="ko-KR" altLang="en-US" sz="1200" dirty="0">
                <a:solidFill>
                  <a:schemeClr val="bg1"/>
                </a:solidFill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</a:rPr>
              <a:t>DB </a:t>
            </a:r>
            <a:r>
              <a:rPr lang="ko-KR" altLang="en-US" sz="1200" dirty="0">
                <a:solidFill>
                  <a:schemeClr val="bg1"/>
                </a:solidFill>
              </a:rPr>
              <a:t>백업해결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643C4-14C2-46D3-ACF4-D4EF673B3489}"/>
              </a:ext>
            </a:extLst>
          </p:cNvPr>
          <p:cNvSpPr txBox="1"/>
          <p:nvPr/>
        </p:nvSpPr>
        <p:spPr>
          <a:xfrm>
            <a:off x="2601423" y="3191481"/>
            <a:ext cx="83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OS BMR</a:t>
            </a:r>
          </a:p>
          <a:p>
            <a:pPr algn="ctr"/>
            <a:r>
              <a:rPr lang="ko-KR" altLang="en-US" sz="1200" b="1" dirty="0"/>
              <a:t>복구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8EED597-69C0-4C0B-93D9-9D9965C10188}"/>
              </a:ext>
            </a:extLst>
          </p:cNvPr>
          <p:cNvGrpSpPr/>
          <p:nvPr/>
        </p:nvGrpSpPr>
        <p:grpSpPr>
          <a:xfrm>
            <a:off x="10465244" y="3117292"/>
            <a:ext cx="720000" cy="740465"/>
            <a:chOff x="10434320" y="2868535"/>
            <a:chExt cx="720000" cy="740465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1B97AC2-FB29-43C2-85E7-A125BC961A7B}"/>
                </a:ext>
              </a:extLst>
            </p:cNvPr>
            <p:cNvCxnSpPr/>
            <p:nvPr/>
          </p:nvCxnSpPr>
          <p:spPr>
            <a:xfrm>
              <a:off x="10434320" y="3519000"/>
              <a:ext cx="72000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CE9DA37-ED19-411A-BBBC-B6035E1A1279}"/>
                </a:ext>
              </a:extLst>
            </p:cNvPr>
            <p:cNvCxnSpPr/>
            <p:nvPr/>
          </p:nvCxnSpPr>
          <p:spPr>
            <a:xfrm>
              <a:off x="10794320" y="3213820"/>
              <a:ext cx="0" cy="36000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C23B646-355C-4B03-9B35-007F37FED253}"/>
                </a:ext>
              </a:extLst>
            </p:cNvPr>
            <p:cNvSpPr/>
            <p:nvPr/>
          </p:nvSpPr>
          <p:spPr>
            <a:xfrm>
              <a:off x="10704320" y="342900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8" name="Picture 4" descr="Image result for shared folder icon">
              <a:extLst>
                <a:ext uri="{FF2B5EF4-FFF2-40B4-BE49-F238E27FC236}">
                  <a16:creationId xmlns:a16="http://schemas.microsoft.com/office/drawing/2014/main" id="{7D5AAA94-C6EF-477E-9915-8DE0642BE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4320" y="286853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C03B330-1355-464E-80F6-FA524F997056}"/>
              </a:ext>
            </a:extLst>
          </p:cNvPr>
          <p:cNvGrpSpPr/>
          <p:nvPr/>
        </p:nvGrpSpPr>
        <p:grpSpPr>
          <a:xfrm>
            <a:off x="10719469" y="2505285"/>
            <a:ext cx="1151749" cy="720000"/>
            <a:chOff x="10383520" y="2434497"/>
            <a:chExt cx="1151749" cy="720000"/>
          </a:xfrm>
        </p:grpSpPr>
        <p:pic>
          <p:nvPicPr>
            <p:cNvPr id="68" name="Picture 16">
              <a:extLst>
                <a:ext uri="{FF2B5EF4-FFF2-40B4-BE49-F238E27FC236}">
                  <a16:creationId xmlns:a16="http://schemas.microsoft.com/office/drawing/2014/main" id="{379231A5-3D42-42DD-9C9E-90A104D4D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2650664">
              <a:off x="10813401" y="2434497"/>
              <a:ext cx="721868" cy="720000"/>
            </a:xfrm>
            <a:prstGeom prst="rect">
              <a:avLst/>
            </a:prstGeom>
          </p:spPr>
        </p:pic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7B2A9C7-6E17-47F3-B26F-552ED1545907}"/>
                </a:ext>
              </a:extLst>
            </p:cNvPr>
            <p:cNvCxnSpPr/>
            <p:nvPr/>
          </p:nvCxnSpPr>
          <p:spPr>
            <a:xfrm>
              <a:off x="10383520" y="2608233"/>
              <a:ext cx="28108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69BA7EEB-6ADD-4040-83E9-354B68E62FDE}"/>
                </a:ext>
              </a:extLst>
            </p:cNvPr>
            <p:cNvCxnSpPr/>
            <p:nvPr/>
          </p:nvCxnSpPr>
          <p:spPr>
            <a:xfrm>
              <a:off x="10535920" y="2760633"/>
              <a:ext cx="28108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5E108B0-BBFC-4D23-9FCE-EF299BDB21E0}"/>
                </a:ext>
              </a:extLst>
            </p:cNvPr>
            <p:cNvCxnSpPr/>
            <p:nvPr/>
          </p:nvCxnSpPr>
          <p:spPr>
            <a:xfrm>
              <a:off x="10688320" y="2913033"/>
              <a:ext cx="28108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C7FE6B2-51C7-447F-8D3F-7751A44DBC64}"/>
                </a:ext>
              </a:extLst>
            </p:cNvPr>
            <p:cNvCxnSpPr/>
            <p:nvPr/>
          </p:nvCxnSpPr>
          <p:spPr>
            <a:xfrm>
              <a:off x="10525760" y="3065433"/>
              <a:ext cx="28108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779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CF5AAC7-75FC-41F6-BF34-0D11655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38D30F-0097-4A17-A79A-18531596F882}"/>
              </a:ext>
            </a:extLst>
          </p:cNvPr>
          <p:cNvSpPr/>
          <p:nvPr/>
        </p:nvSpPr>
        <p:spPr>
          <a:xfrm>
            <a:off x="3174736" y="3387389"/>
            <a:ext cx="4975525" cy="464093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78071480-54B9-41DC-B70E-926B14FE0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746" y="1860400"/>
            <a:ext cx="5611519" cy="3370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가상환경 백업과 복제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쿠버네티스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서버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이미지 백업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(DB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포함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 </a:t>
            </a:r>
            <a:r>
              <a:rPr lang="ko-KR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초고속 백업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마이크로소프트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365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랜섬웨어 대응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변경불가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요약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2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4D977B-E42F-4C56-B64E-F606D5E2967B}"/>
              </a:ext>
            </a:extLst>
          </p:cNvPr>
          <p:cNvCxnSpPr/>
          <p:nvPr/>
        </p:nvCxnSpPr>
        <p:spPr>
          <a:xfrm>
            <a:off x="6096000" y="1560086"/>
            <a:ext cx="0" cy="51556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F56A8D7-9C99-4A30-BD71-C24D3ECA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초고속 대용량 </a:t>
            </a:r>
            <a:r>
              <a:rPr lang="en-US" altLang="ko-KR" dirty="0"/>
              <a:t>NAS </a:t>
            </a:r>
            <a:r>
              <a:rPr lang="ko-KR" altLang="en-US" dirty="0"/>
              <a:t>백업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CF48A-7406-4205-8DE1-7C7C3CC22DC3}"/>
              </a:ext>
            </a:extLst>
          </p:cNvPr>
          <p:cNvSpPr txBox="1"/>
          <p:nvPr/>
        </p:nvSpPr>
        <p:spPr>
          <a:xfrm>
            <a:off x="1150720" y="1801635"/>
            <a:ext cx="540000" cy="257369"/>
          </a:xfrm>
          <a:prstGeom prst="rect">
            <a:avLst/>
          </a:prstGeom>
          <a:solidFill>
            <a:srgbClr val="F1B02B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200" dirty="0"/>
              <a:t>/NAS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9014FC-0C92-4B64-AC1E-A450C19E6D42}"/>
              </a:ext>
            </a:extLst>
          </p:cNvPr>
          <p:cNvSpPr txBox="1"/>
          <p:nvPr/>
        </p:nvSpPr>
        <p:spPr>
          <a:xfrm>
            <a:off x="1631280" y="2078634"/>
            <a:ext cx="900000" cy="252000"/>
          </a:xfrm>
          <a:prstGeom prst="rect">
            <a:avLst/>
          </a:prstGeom>
          <a:solidFill>
            <a:srgbClr val="F1B02B"/>
          </a:solidFill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200" dirty="0"/>
              <a:t>folder_100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B61B2A-6390-4829-9976-0137C8B7808B}"/>
              </a:ext>
            </a:extLst>
          </p:cNvPr>
          <p:cNvSpPr txBox="1"/>
          <p:nvPr/>
        </p:nvSpPr>
        <p:spPr>
          <a:xfrm>
            <a:off x="1631280" y="3203164"/>
            <a:ext cx="900000" cy="257369"/>
          </a:xfrm>
          <a:prstGeom prst="rect">
            <a:avLst/>
          </a:prstGeom>
          <a:solidFill>
            <a:srgbClr val="F1B02B"/>
          </a:solidFill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200" dirty="0"/>
              <a:t>folder_101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BB445-C346-401F-B679-0D5CD54896FE}"/>
              </a:ext>
            </a:extLst>
          </p:cNvPr>
          <p:cNvSpPr txBox="1"/>
          <p:nvPr/>
        </p:nvSpPr>
        <p:spPr>
          <a:xfrm>
            <a:off x="1631280" y="4541460"/>
            <a:ext cx="900000" cy="257369"/>
          </a:xfrm>
          <a:prstGeom prst="rect">
            <a:avLst/>
          </a:prstGeom>
          <a:solidFill>
            <a:srgbClr val="F1B02B"/>
          </a:solidFill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200" dirty="0"/>
              <a:t>folder_102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95ED3-3FB4-4CE4-84F0-33F83DD01B64}"/>
              </a:ext>
            </a:extLst>
          </p:cNvPr>
          <p:cNvSpPr txBox="1"/>
          <p:nvPr/>
        </p:nvSpPr>
        <p:spPr>
          <a:xfrm>
            <a:off x="2233760" y="3494371"/>
            <a:ext cx="900000" cy="257369"/>
          </a:xfrm>
          <a:prstGeom prst="rect">
            <a:avLst/>
          </a:prstGeom>
          <a:solidFill>
            <a:srgbClr val="F1B02B"/>
          </a:solidFill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200" dirty="0" err="1"/>
              <a:t>folder_A</a:t>
            </a:r>
            <a:endParaRPr lang="en-US" altLang="ko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75490-B796-4649-8A37-0674885AA479}"/>
              </a:ext>
            </a:extLst>
          </p:cNvPr>
          <p:cNvSpPr txBox="1"/>
          <p:nvPr/>
        </p:nvSpPr>
        <p:spPr>
          <a:xfrm>
            <a:off x="2233760" y="4847703"/>
            <a:ext cx="900000" cy="257369"/>
          </a:xfrm>
          <a:prstGeom prst="rect">
            <a:avLst/>
          </a:prstGeom>
          <a:solidFill>
            <a:srgbClr val="F1B02B"/>
          </a:solidFill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200" dirty="0" err="1"/>
              <a:t>folder_B</a:t>
            </a:r>
            <a:endParaRPr lang="en-US" altLang="ko-KR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3C46E6-9BBD-4553-BEDD-51C1AA241B95}"/>
              </a:ext>
            </a:extLst>
          </p:cNvPr>
          <p:cNvSpPr txBox="1"/>
          <p:nvPr/>
        </p:nvSpPr>
        <p:spPr>
          <a:xfrm>
            <a:off x="2233760" y="5488619"/>
            <a:ext cx="900000" cy="257369"/>
          </a:xfrm>
          <a:prstGeom prst="rect">
            <a:avLst/>
          </a:prstGeom>
          <a:solidFill>
            <a:srgbClr val="F1B02B"/>
          </a:solidFill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200" dirty="0" err="1"/>
              <a:t>folder_C</a:t>
            </a:r>
            <a:endParaRPr lang="en-US" altLang="ko-KR" sz="1200" dirty="0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9F9731F-5857-4286-A58E-C500025D793A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1453185" y="2026539"/>
            <a:ext cx="145630" cy="210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0E87A8D-0DC6-413D-8F6B-F3C013BB4227}"/>
              </a:ext>
            </a:extLst>
          </p:cNvPr>
          <p:cNvCxnSpPr>
            <a:cxnSpLocks/>
            <a:stCxn id="13" idx="2"/>
            <a:endCxn id="19" idx="1"/>
          </p:cNvCxnSpPr>
          <p:nvPr/>
        </p:nvCxnSpPr>
        <p:spPr>
          <a:xfrm rot="16200000" flipH="1">
            <a:off x="889578" y="2590146"/>
            <a:ext cx="1272845" cy="210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7DE1BE0-B16A-4FE4-83AE-3D994198FE5E}"/>
              </a:ext>
            </a:extLst>
          </p:cNvPr>
          <p:cNvCxnSpPr>
            <a:cxnSpLocks/>
            <a:stCxn id="13" idx="2"/>
            <a:endCxn id="20" idx="1"/>
          </p:cNvCxnSpPr>
          <p:nvPr/>
        </p:nvCxnSpPr>
        <p:spPr>
          <a:xfrm rot="16200000" flipH="1">
            <a:off x="220430" y="3259294"/>
            <a:ext cx="2611141" cy="210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4A3214D-9FA2-4CFB-8654-C23C9012AB4F}"/>
              </a:ext>
            </a:extLst>
          </p:cNvPr>
          <p:cNvCxnSpPr>
            <a:cxnSpLocks/>
            <a:stCxn id="19" idx="2"/>
            <a:endCxn id="22" idx="1"/>
          </p:cNvCxnSpPr>
          <p:nvPr/>
        </p:nvCxnSpPr>
        <p:spPr>
          <a:xfrm rot="16200000" flipH="1">
            <a:off x="2076259" y="3465554"/>
            <a:ext cx="162523" cy="1524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2B6DCF88-3BBC-414A-ACC7-71160A5AE039}"/>
              </a:ext>
            </a:extLst>
          </p:cNvPr>
          <p:cNvCxnSpPr>
            <a:cxnSpLocks/>
            <a:stCxn id="20" idx="2"/>
            <a:endCxn id="23" idx="1"/>
          </p:cNvCxnSpPr>
          <p:nvPr/>
        </p:nvCxnSpPr>
        <p:spPr>
          <a:xfrm rot="16200000" flipH="1">
            <a:off x="2068741" y="4811368"/>
            <a:ext cx="177559" cy="1524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74C5D0B-718F-4715-9968-ECCAE07B01A2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 rot="16200000" flipH="1">
            <a:off x="1748283" y="5131826"/>
            <a:ext cx="818475" cy="1524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122035-A60C-4223-B3C2-69FA33615BC4}"/>
              </a:ext>
            </a:extLst>
          </p:cNvPr>
          <p:cNvSpPr txBox="1"/>
          <p:nvPr/>
        </p:nvSpPr>
        <p:spPr>
          <a:xfrm>
            <a:off x="1631280" y="2347661"/>
            <a:ext cx="1800000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1001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1002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1003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1004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216FB8-AE31-4D4A-A5CE-BE4015AAFA0F}"/>
              </a:ext>
            </a:extLst>
          </p:cNvPr>
          <p:cNvSpPr txBox="1"/>
          <p:nvPr/>
        </p:nvSpPr>
        <p:spPr>
          <a:xfrm>
            <a:off x="2233759" y="3743443"/>
            <a:ext cx="1800000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AAAA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AAAB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AAAC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AAAD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74DB5F-6914-430F-9A04-87CB77138390}"/>
              </a:ext>
            </a:extLst>
          </p:cNvPr>
          <p:cNvSpPr txBox="1"/>
          <p:nvPr/>
        </p:nvSpPr>
        <p:spPr>
          <a:xfrm>
            <a:off x="2531280" y="5075828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BBBB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BBBC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F78325-FC4D-40DA-A74C-6F8F818A8C43}"/>
              </a:ext>
            </a:extLst>
          </p:cNvPr>
          <p:cNvSpPr txBox="1"/>
          <p:nvPr/>
        </p:nvSpPr>
        <p:spPr>
          <a:xfrm>
            <a:off x="2531280" y="5716744"/>
            <a:ext cx="1800000" cy="8421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CCCC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CCCD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CCCE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b="1" u="sng" dirty="0">
                <a:solidFill>
                  <a:srgbClr val="C00000"/>
                </a:solidFill>
              </a:rPr>
              <a:t>(file XYZ)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841D9BD-33DB-487C-847D-C2D7584C6AD9}"/>
              </a:ext>
            </a:extLst>
          </p:cNvPr>
          <p:cNvGrpSpPr/>
          <p:nvPr/>
        </p:nvGrpSpPr>
        <p:grpSpPr>
          <a:xfrm>
            <a:off x="266412" y="1560086"/>
            <a:ext cx="720000" cy="740465"/>
            <a:chOff x="10434320" y="2868535"/>
            <a:chExt cx="720000" cy="740465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E5BB221-55D0-468C-8473-5C2B80D34C0C}"/>
                </a:ext>
              </a:extLst>
            </p:cNvPr>
            <p:cNvCxnSpPr/>
            <p:nvPr/>
          </p:nvCxnSpPr>
          <p:spPr>
            <a:xfrm>
              <a:off x="10434320" y="3519000"/>
              <a:ext cx="720000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401E282-B48D-45BA-9293-44EB0A64660D}"/>
                </a:ext>
              </a:extLst>
            </p:cNvPr>
            <p:cNvCxnSpPr/>
            <p:nvPr/>
          </p:nvCxnSpPr>
          <p:spPr>
            <a:xfrm>
              <a:off x="10794320" y="3213820"/>
              <a:ext cx="0" cy="36000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59758F2-F1FF-4493-948B-393658C868E8}"/>
                </a:ext>
              </a:extLst>
            </p:cNvPr>
            <p:cNvSpPr/>
            <p:nvPr/>
          </p:nvSpPr>
          <p:spPr>
            <a:xfrm>
              <a:off x="10704320" y="342900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Picture 4" descr="Image result for shared folder icon">
              <a:extLst>
                <a:ext uri="{FF2B5EF4-FFF2-40B4-BE49-F238E27FC236}">
                  <a16:creationId xmlns:a16="http://schemas.microsoft.com/office/drawing/2014/main" id="{3CE25D3A-3859-44AA-9835-71A9D85F7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4320" y="286853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3BADF35-F544-46F4-AE43-811919DF2E4A}"/>
              </a:ext>
            </a:extLst>
          </p:cNvPr>
          <p:cNvSpPr/>
          <p:nvPr/>
        </p:nvSpPr>
        <p:spPr>
          <a:xfrm>
            <a:off x="927649" y="1187418"/>
            <a:ext cx="3240000" cy="432000"/>
          </a:xfrm>
          <a:prstGeom prst="rect">
            <a:avLst/>
          </a:prstGeom>
          <a:solidFill>
            <a:srgbClr val="005F4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기존 레거시 </a:t>
            </a:r>
            <a:r>
              <a:rPr lang="en-US" altLang="ko-KR" sz="1400" b="1" dirty="0">
                <a:solidFill>
                  <a:schemeClr val="bg1"/>
                </a:solidFill>
              </a:rPr>
              <a:t>NAS </a:t>
            </a:r>
            <a:r>
              <a:rPr lang="ko-KR" altLang="en-US" sz="1400" b="1" dirty="0">
                <a:solidFill>
                  <a:schemeClr val="bg1"/>
                </a:solidFill>
              </a:rPr>
              <a:t>백업방식</a:t>
            </a: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F2AB24A1-2667-48FC-A4CD-A4CD5A898C1B}"/>
              </a:ext>
            </a:extLst>
          </p:cNvPr>
          <p:cNvSpPr/>
          <p:nvPr/>
        </p:nvSpPr>
        <p:spPr>
          <a:xfrm>
            <a:off x="1530602" y="1725680"/>
            <a:ext cx="2306315" cy="4768636"/>
          </a:xfrm>
          <a:custGeom>
            <a:avLst/>
            <a:gdLst>
              <a:gd name="connsiteX0" fmla="*/ 0 w 2082800"/>
              <a:gd name="connsiteY0" fmla="*/ 0 h 4592320"/>
              <a:gd name="connsiteX1" fmla="*/ 254000 w 2082800"/>
              <a:gd name="connsiteY1" fmla="*/ 0 h 4592320"/>
              <a:gd name="connsiteX2" fmla="*/ 254000 w 2082800"/>
              <a:gd name="connsiteY2" fmla="*/ 264160 h 4592320"/>
              <a:gd name="connsiteX3" fmla="*/ 1117600 w 2082800"/>
              <a:gd name="connsiteY3" fmla="*/ 264160 h 4592320"/>
              <a:gd name="connsiteX4" fmla="*/ 1117600 w 2082800"/>
              <a:gd name="connsiteY4" fmla="*/ 1544320 h 4592320"/>
              <a:gd name="connsiteX5" fmla="*/ 1767840 w 2082800"/>
              <a:gd name="connsiteY5" fmla="*/ 1544320 h 4592320"/>
              <a:gd name="connsiteX6" fmla="*/ 1767840 w 2082800"/>
              <a:gd name="connsiteY6" fmla="*/ 3210560 h 4592320"/>
              <a:gd name="connsiteX7" fmla="*/ 2082800 w 2082800"/>
              <a:gd name="connsiteY7" fmla="*/ 3210560 h 4592320"/>
              <a:gd name="connsiteX8" fmla="*/ 2082800 w 2082800"/>
              <a:gd name="connsiteY8" fmla="*/ 4592320 h 459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2800" h="4592320">
                <a:moveTo>
                  <a:pt x="0" y="0"/>
                </a:moveTo>
                <a:lnTo>
                  <a:pt x="254000" y="0"/>
                </a:lnTo>
                <a:lnTo>
                  <a:pt x="254000" y="264160"/>
                </a:lnTo>
                <a:lnTo>
                  <a:pt x="1117600" y="264160"/>
                </a:lnTo>
                <a:lnTo>
                  <a:pt x="1117600" y="1544320"/>
                </a:lnTo>
                <a:lnTo>
                  <a:pt x="1767840" y="1544320"/>
                </a:lnTo>
                <a:lnTo>
                  <a:pt x="1767840" y="3210560"/>
                </a:lnTo>
                <a:lnTo>
                  <a:pt x="2082800" y="3210560"/>
                </a:lnTo>
                <a:lnTo>
                  <a:pt x="2082800" y="4592320"/>
                </a:lnTo>
              </a:path>
            </a:pathLst>
          </a:custGeom>
          <a:noFill/>
          <a:ln w="38100">
            <a:solidFill>
              <a:srgbClr val="005F4B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설명선: 선 70">
            <a:extLst>
              <a:ext uri="{FF2B5EF4-FFF2-40B4-BE49-F238E27FC236}">
                <a16:creationId xmlns:a16="http://schemas.microsoft.com/office/drawing/2014/main" id="{EC9361A8-0634-443A-8AA2-8FB28EA775B1}"/>
              </a:ext>
            </a:extLst>
          </p:cNvPr>
          <p:cNvSpPr/>
          <p:nvPr/>
        </p:nvSpPr>
        <p:spPr>
          <a:xfrm>
            <a:off x="3605119" y="1739805"/>
            <a:ext cx="2664213" cy="2032256"/>
          </a:xfrm>
          <a:prstGeom prst="borderCallout1">
            <a:avLst>
              <a:gd name="adj1" fmla="val 18750"/>
              <a:gd name="adj2" fmla="val -8333"/>
              <a:gd name="adj3" fmla="val 37322"/>
              <a:gd name="adj4" fmla="val -25493"/>
            </a:avLst>
          </a:prstGeom>
          <a:solidFill>
            <a:srgbClr val="005F4B"/>
          </a:solidFill>
          <a:ln>
            <a:solidFill>
              <a:srgbClr val="005F4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228600" indent="-228600" latinLnBrk="0">
              <a:spcAft>
                <a:spcPts val="600"/>
              </a:spcAft>
              <a:buFont typeface="+mj-lt"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</a:rPr>
              <a:t>레거시 방식은 </a:t>
            </a:r>
            <a:r>
              <a:rPr lang="en-US" altLang="ko-KR" sz="1200" dirty="0">
                <a:solidFill>
                  <a:schemeClr val="bg1"/>
                </a:solidFill>
              </a:rPr>
              <a:t>NAS</a:t>
            </a:r>
            <a:r>
              <a:rPr lang="ko-KR" altLang="en-US" sz="1200" dirty="0">
                <a:solidFill>
                  <a:schemeClr val="bg1"/>
                </a:solidFill>
              </a:rPr>
              <a:t>의  </a:t>
            </a:r>
            <a:r>
              <a:rPr lang="ko-KR" altLang="en-US" sz="1200" b="1" u="sng" dirty="0">
                <a:solidFill>
                  <a:schemeClr val="bg1"/>
                </a:solidFill>
              </a:rPr>
              <a:t>처음부터 끝까지 스캔작업 필수</a:t>
            </a:r>
            <a:endParaRPr lang="en-US" altLang="ko-KR" sz="1200" b="1" u="sng" dirty="0">
              <a:solidFill>
                <a:schemeClr val="bg1"/>
              </a:solidFill>
            </a:endParaRPr>
          </a:p>
          <a:p>
            <a:pPr marL="228600" indent="-228600" latinLnBrk="0">
              <a:spcAft>
                <a:spcPts val="600"/>
              </a:spcAft>
              <a:buFont typeface="+mj-lt"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</a:rPr>
              <a:t>레거시 방식은 수시간에서 수십시간 소요</a:t>
            </a:r>
            <a:endParaRPr lang="en-US" altLang="ko-KR" sz="1200" b="1" u="sng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B47E3B1-18D8-48AE-B63D-2923F03A4E8F}"/>
              </a:ext>
            </a:extLst>
          </p:cNvPr>
          <p:cNvSpPr/>
          <p:nvPr/>
        </p:nvSpPr>
        <p:spPr>
          <a:xfrm>
            <a:off x="8554720" y="1187418"/>
            <a:ext cx="3240000" cy="432000"/>
          </a:xfrm>
          <a:prstGeom prst="rect">
            <a:avLst/>
          </a:prstGeom>
          <a:solidFill>
            <a:srgbClr val="005F4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빔</a:t>
            </a:r>
            <a:r>
              <a:rPr lang="en-US" altLang="ko-KR" sz="1400" b="1" dirty="0">
                <a:solidFill>
                  <a:schemeClr val="bg1"/>
                </a:solidFill>
              </a:rPr>
              <a:t>(Veeam)</a:t>
            </a:r>
            <a:r>
              <a:rPr lang="ko-KR" altLang="en-US" sz="1400" b="1" dirty="0">
                <a:solidFill>
                  <a:schemeClr val="bg1"/>
                </a:solidFill>
              </a:rPr>
              <a:t>의 초고속 </a:t>
            </a:r>
            <a:r>
              <a:rPr lang="en-US" altLang="ko-KR" sz="1400" b="1" dirty="0">
                <a:solidFill>
                  <a:schemeClr val="bg1"/>
                </a:solidFill>
              </a:rPr>
              <a:t>NAS </a:t>
            </a:r>
            <a:r>
              <a:rPr lang="ko-KR" altLang="en-US" sz="1400" b="1" dirty="0">
                <a:solidFill>
                  <a:schemeClr val="bg1"/>
                </a:solidFill>
              </a:rPr>
              <a:t>백업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F527A2-367E-4178-A2A5-CBE4D0323FDD}"/>
              </a:ext>
            </a:extLst>
          </p:cNvPr>
          <p:cNvSpPr txBox="1"/>
          <p:nvPr/>
        </p:nvSpPr>
        <p:spPr>
          <a:xfrm>
            <a:off x="8701748" y="1801635"/>
            <a:ext cx="540000" cy="257369"/>
          </a:xfrm>
          <a:prstGeom prst="rect">
            <a:avLst/>
          </a:prstGeom>
          <a:solidFill>
            <a:srgbClr val="F1B02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200" dirty="0"/>
              <a:t>/NAS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52E94E-E4FB-4858-AE2C-4E4DF6220A2B}"/>
              </a:ext>
            </a:extLst>
          </p:cNvPr>
          <p:cNvSpPr txBox="1"/>
          <p:nvPr/>
        </p:nvSpPr>
        <p:spPr>
          <a:xfrm>
            <a:off x="9182308" y="2078634"/>
            <a:ext cx="900000" cy="252000"/>
          </a:xfrm>
          <a:prstGeom prst="rect">
            <a:avLst/>
          </a:prstGeom>
          <a:solidFill>
            <a:srgbClr val="F1B0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200" dirty="0"/>
              <a:t>folder_100</a:t>
            </a:r>
            <a:endParaRPr lang="ko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641D281-0F25-4D8A-80B5-BDAD75E2647E}"/>
              </a:ext>
            </a:extLst>
          </p:cNvPr>
          <p:cNvSpPr txBox="1"/>
          <p:nvPr/>
        </p:nvSpPr>
        <p:spPr>
          <a:xfrm>
            <a:off x="9182308" y="3203164"/>
            <a:ext cx="900000" cy="257369"/>
          </a:xfrm>
          <a:prstGeom prst="rect">
            <a:avLst/>
          </a:prstGeom>
          <a:solidFill>
            <a:srgbClr val="F1B0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200" dirty="0"/>
              <a:t>folder_101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05265B-7372-4953-B203-631D06C371FB}"/>
              </a:ext>
            </a:extLst>
          </p:cNvPr>
          <p:cNvSpPr txBox="1"/>
          <p:nvPr/>
        </p:nvSpPr>
        <p:spPr>
          <a:xfrm>
            <a:off x="9182308" y="4541460"/>
            <a:ext cx="900000" cy="257369"/>
          </a:xfrm>
          <a:prstGeom prst="rect">
            <a:avLst/>
          </a:prstGeom>
          <a:solidFill>
            <a:srgbClr val="F1B0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200" b="1" dirty="0"/>
              <a:t>folder_102</a:t>
            </a:r>
            <a:endParaRPr lang="ko-KR" altLang="en-US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4F4435-A2CF-4958-99C8-04B08C4E18BD}"/>
              </a:ext>
            </a:extLst>
          </p:cNvPr>
          <p:cNvSpPr txBox="1"/>
          <p:nvPr/>
        </p:nvSpPr>
        <p:spPr>
          <a:xfrm>
            <a:off x="9784788" y="3494371"/>
            <a:ext cx="900000" cy="257369"/>
          </a:xfrm>
          <a:prstGeom prst="rect">
            <a:avLst/>
          </a:prstGeom>
          <a:solidFill>
            <a:srgbClr val="F1B0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200" dirty="0" err="1"/>
              <a:t>folder_A</a:t>
            </a:r>
            <a:endParaRPr lang="en-US" altLang="ko-KR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FE884D-073F-48DF-BDC3-DB4AC74E7637}"/>
              </a:ext>
            </a:extLst>
          </p:cNvPr>
          <p:cNvSpPr txBox="1"/>
          <p:nvPr/>
        </p:nvSpPr>
        <p:spPr>
          <a:xfrm>
            <a:off x="9784788" y="4847703"/>
            <a:ext cx="900000" cy="257369"/>
          </a:xfrm>
          <a:prstGeom prst="rect">
            <a:avLst/>
          </a:prstGeom>
          <a:solidFill>
            <a:srgbClr val="F1B0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200" dirty="0" err="1"/>
              <a:t>folder_B</a:t>
            </a:r>
            <a:endParaRPr lang="en-US" altLang="ko-KR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D79822-0EEF-42E8-ABAB-C84054ABC774}"/>
              </a:ext>
            </a:extLst>
          </p:cNvPr>
          <p:cNvSpPr txBox="1"/>
          <p:nvPr/>
        </p:nvSpPr>
        <p:spPr>
          <a:xfrm>
            <a:off x="9784788" y="5488619"/>
            <a:ext cx="900000" cy="257369"/>
          </a:xfrm>
          <a:prstGeom prst="rect">
            <a:avLst/>
          </a:prstGeom>
          <a:solidFill>
            <a:srgbClr val="F1B0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ko-KR" sz="1200" b="1" dirty="0" err="1"/>
              <a:t>folder_C</a:t>
            </a:r>
            <a:endParaRPr lang="en-US" altLang="ko-KR" sz="1200" b="1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9271B839-E16B-4920-B1C8-160C2A647E9B}"/>
              </a:ext>
            </a:extLst>
          </p:cNvPr>
          <p:cNvCxnSpPr>
            <a:cxnSpLocks/>
            <a:stCxn id="75" idx="2"/>
            <a:endCxn id="76" idx="1"/>
          </p:cNvCxnSpPr>
          <p:nvPr/>
        </p:nvCxnSpPr>
        <p:spPr>
          <a:xfrm rot="16200000" flipH="1">
            <a:off x="9004213" y="2026539"/>
            <a:ext cx="145630" cy="210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1CA4FA5-5CFF-4719-8D7F-DA45F14F9433}"/>
              </a:ext>
            </a:extLst>
          </p:cNvPr>
          <p:cNvCxnSpPr>
            <a:cxnSpLocks/>
            <a:stCxn id="75" idx="2"/>
            <a:endCxn id="77" idx="1"/>
          </p:cNvCxnSpPr>
          <p:nvPr/>
        </p:nvCxnSpPr>
        <p:spPr>
          <a:xfrm rot="16200000" flipH="1">
            <a:off x="8440606" y="2590146"/>
            <a:ext cx="1272845" cy="210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421DA1C8-F410-4BE2-97DB-83C1B8A7A920}"/>
              </a:ext>
            </a:extLst>
          </p:cNvPr>
          <p:cNvCxnSpPr>
            <a:cxnSpLocks/>
            <a:stCxn id="75" idx="2"/>
            <a:endCxn id="78" idx="1"/>
          </p:cNvCxnSpPr>
          <p:nvPr/>
        </p:nvCxnSpPr>
        <p:spPr>
          <a:xfrm rot="16200000" flipH="1">
            <a:off x="7771458" y="3259294"/>
            <a:ext cx="2611141" cy="210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29C559D1-F31D-45D8-BE68-10763F079B7C}"/>
              </a:ext>
            </a:extLst>
          </p:cNvPr>
          <p:cNvCxnSpPr>
            <a:cxnSpLocks/>
            <a:stCxn id="77" idx="2"/>
            <a:endCxn id="79" idx="1"/>
          </p:cNvCxnSpPr>
          <p:nvPr/>
        </p:nvCxnSpPr>
        <p:spPr>
          <a:xfrm rot="16200000" flipH="1">
            <a:off x="9627287" y="3465554"/>
            <a:ext cx="162523" cy="1524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642D1AFC-1C2C-4C99-BCF4-A7F50CD9ABAB}"/>
              </a:ext>
            </a:extLst>
          </p:cNvPr>
          <p:cNvCxnSpPr>
            <a:cxnSpLocks/>
            <a:stCxn id="78" idx="2"/>
            <a:endCxn id="80" idx="1"/>
          </p:cNvCxnSpPr>
          <p:nvPr/>
        </p:nvCxnSpPr>
        <p:spPr>
          <a:xfrm rot="16200000" flipH="1">
            <a:off x="9619769" y="4811368"/>
            <a:ext cx="177559" cy="1524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D7B0E51A-493B-4126-95FD-81659E229D07}"/>
              </a:ext>
            </a:extLst>
          </p:cNvPr>
          <p:cNvCxnSpPr>
            <a:cxnSpLocks/>
            <a:stCxn id="78" idx="2"/>
            <a:endCxn id="81" idx="1"/>
          </p:cNvCxnSpPr>
          <p:nvPr/>
        </p:nvCxnSpPr>
        <p:spPr>
          <a:xfrm rot="16200000" flipH="1">
            <a:off x="9299311" y="5131826"/>
            <a:ext cx="818475" cy="1524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292031B-8050-4098-9E66-F61C1918E9A3}"/>
              </a:ext>
            </a:extLst>
          </p:cNvPr>
          <p:cNvSpPr txBox="1"/>
          <p:nvPr/>
        </p:nvSpPr>
        <p:spPr>
          <a:xfrm>
            <a:off x="9182308" y="2347661"/>
            <a:ext cx="1800000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1001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1002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1003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1004</a:t>
            </a:r>
            <a:endParaRPr lang="ko-KR" alt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A8017A-A7CA-45B9-9E10-BB0EB63D692E}"/>
              </a:ext>
            </a:extLst>
          </p:cNvPr>
          <p:cNvSpPr txBox="1"/>
          <p:nvPr/>
        </p:nvSpPr>
        <p:spPr>
          <a:xfrm>
            <a:off x="9784787" y="3743443"/>
            <a:ext cx="1800000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AAAA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AAAB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AAAC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AAAD</a:t>
            </a:r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0DEAAB3-4368-4003-8AA0-6EA374CAF990}"/>
              </a:ext>
            </a:extLst>
          </p:cNvPr>
          <p:cNvSpPr txBox="1"/>
          <p:nvPr/>
        </p:nvSpPr>
        <p:spPr>
          <a:xfrm>
            <a:off x="10082308" y="5075828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BBBB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BBBC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C91D9C-CF81-4348-9793-4044904646F5}"/>
              </a:ext>
            </a:extLst>
          </p:cNvPr>
          <p:cNvSpPr txBox="1"/>
          <p:nvPr/>
        </p:nvSpPr>
        <p:spPr>
          <a:xfrm>
            <a:off x="10082308" y="5716744"/>
            <a:ext cx="1800000" cy="84214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CCCC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CCCD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file CCCE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400" b="1" u="sng" dirty="0">
                <a:solidFill>
                  <a:srgbClr val="C00000"/>
                </a:solidFill>
              </a:rPr>
              <a:t>(file XYZ)</a:t>
            </a:r>
          </a:p>
        </p:txBody>
      </p:sp>
      <p:sp>
        <p:nvSpPr>
          <p:cNvPr id="109" name="설명선: 선 108">
            <a:extLst>
              <a:ext uri="{FF2B5EF4-FFF2-40B4-BE49-F238E27FC236}">
                <a16:creationId xmlns:a16="http://schemas.microsoft.com/office/drawing/2014/main" id="{D9F2C570-36AE-4EF6-8712-16EAFF89FC94}"/>
              </a:ext>
            </a:extLst>
          </p:cNvPr>
          <p:cNvSpPr/>
          <p:nvPr/>
        </p:nvSpPr>
        <p:spPr>
          <a:xfrm>
            <a:off x="5213278" y="4635228"/>
            <a:ext cx="2732655" cy="1898195"/>
          </a:xfrm>
          <a:prstGeom prst="borderCallout1">
            <a:avLst>
              <a:gd name="adj1" fmla="val -4266"/>
              <a:gd name="adj2" fmla="val 86104"/>
              <a:gd name="adj3" fmla="val -32260"/>
              <a:gd name="adj4" fmla="val 100175"/>
            </a:avLst>
          </a:prstGeom>
          <a:solidFill>
            <a:srgbClr val="005F4B"/>
          </a:solidFill>
          <a:ln>
            <a:solidFill>
              <a:srgbClr val="005F4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latinLnBrk="0">
              <a:spcAft>
                <a:spcPts val="600"/>
              </a:spcAft>
            </a:pPr>
            <a:r>
              <a:rPr lang="en-US" altLang="ko-KR" sz="1400" b="1" dirty="0">
                <a:solidFill>
                  <a:schemeClr val="bg1"/>
                </a:solidFill>
              </a:rPr>
              <a:t>Veeam </a:t>
            </a:r>
            <a:r>
              <a:rPr lang="ko-KR" altLang="en-US" sz="1400" b="1" dirty="0">
                <a:solidFill>
                  <a:schemeClr val="bg1"/>
                </a:solidFill>
              </a:rPr>
              <a:t>초고속 </a:t>
            </a:r>
            <a:r>
              <a:rPr lang="en-US" altLang="ko-KR" sz="1400" b="1" dirty="0">
                <a:solidFill>
                  <a:schemeClr val="bg1"/>
                </a:solidFill>
              </a:rPr>
              <a:t>NAS </a:t>
            </a:r>
            <a:r>
              <a:rPr lang="ko-KR" altLang="en-US" sz="1400" b="1" dirty="0">
                <a:solidFill>
                  <a:schemeClr val="bg1"/>
                </a:solidFill>
              </a:rPr>
              <a:t>백업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228600" indent="-228600" latinLnBrk="0">
              <a:spcAft>
                <a:spcPts val="600"/>
              </a:spcAft>
              <a:buFont typeface="+mj-lt"/>
              <a:buAutoNum type="arabicPeriod"/>
            </a:pPr>
            <a:r>
              <a:rPr lang="en-US" altLang="ko-KR" sz="1200" dirty="0">
                <a:solidFill>
                  <a:schemeClr val="bg1"/>
                </a:solidFill>
              </a:rPr>
              <a:t>Veeam</a:t>
            </a:r>
            <a:r>
              <a:rPr lang="ko-KR" altLang="en-US" sz="1200" dirty="0">
                <a:solidFill>
                  <a:schemeClr val="bg1"/>
                </a:solidFill>
              </a:rPr>
              <a:t>의 초고속 </a:t>
            </a:r>
            <a:r>
              <a:rPr lang="en-US" altLang="ko-KR" sz="1200" dirty="0">
                <a:solidFill>
                  <a:schemeClr val="bg1"/>
                </a:solidFill>
              </a:rPr>
              <a:t>NAS </a:t>
            </a:r>
            <a:r>
              <a:rPr lang="ko-KR" altLang="en-US" sz="1200" dirty="0">
                <a:solidFill>
                  <a:schemeClr val="bg1"/>
                </a:solidFill>
              </a:rPr>
              <a:t>백업 기능은 폴더별로 백업대상을 관리함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28600" indent="-228600" latinLnBrk="0">
              <a:spcAft>
                <a:spcPts val="600"/>
              </a:spcAft>
              <a:buFont typeface="+mj-lt"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</a:rPr>
              <a:t>변경파일이 없는 폴더는 스캔작업 생략으로 획기적인 작업시간 단축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228600" indent="-228600" latinLnBrk="0">
              <a:spcAft>
                <a:spcPts val="600"/>
              </a:spcAft>
              <a:buFont typeface="+mj-lt"/>
              <a:buAutoNum type="arabicPeriod"/>
            </a:pPr>
            <a:r>
              <a:rPr lang="ko-KR" altLang="en-US" sz="1200" b="1" u="sng" dirty="0">
                <a:solidFill>
                  <a:schemeClr val="bg1"/>
                </a:solidFill>
              </a:rPr>
              <a:t>대용량 </a:t>
            </a:r>
            <a:r>
              <a:rPr lang="en-US" altLang="ko-KR" sz="1200" b="1" u="sng" dirty="0">
                <a:solidFill>
                  <a:schemeClr val="bg1"/>
                </a:solidFill>
              </a:rPr>
              <a:t>NAS</a:t>
            </a:r>
            <a:r>
              <a:rPr lang="ko-KR" altLang="en-US" sz="1200" b="1" u="sng" dirty="0">
                <a:solidFill>
                  <a:schemeClr val="bg1"/>
                </a:solidFill>
              </a:rPr>
              <a:t>에서 최소 </a:t>
            </a:r>
            <a:r>
              <a:rPr lang="en-US" altLang="ko-KR" sz="1200" b="1" u="sng" dirty="0">
                <a:solidFill>
                  <a:schemeClr val="bg1"/>
                </a:solidFill>
              </a:rPr>
              <a:t>2-100</a:t>
            </a:r>
            <a:r>
              <a:rPr lang="ko-KR" altLang="en-US" sz="1200" b="1" u="sng" dirty="0">
                <a:solidFill>
                  <a:schemeClr val="bg1"/>
                </a:solidFill>
              </a:rPr>
              <a:t>배 더 빠른 백업시간 단축 </a:t>
            </a:r>
            <a:endParaRPr lang="en-US" altLang="ko-KR" sz="1200" b="1" u="sng" dirty="0">
              <a:solidFill>
                <a:schemeClr val="bg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99A320AD-6D3A-435B-B34D-E2F7C8D93E0B}"/>
              </a:ext>
            </a:extLst>
          </p:cNvPr>
          <p:cNvGrpSpPr/>
          <p:nvPr/>
        </p:nvGrpSpPr>
        <p:grpSpPr>
          <a:xfrm>
            <a:off x="4929202" y="4392810"/>
            <a:ext cx="729282" cy="324000"/>
            <a:chOff x="109121" y="3719440"/>
            <a:chExt cx="729282" cy="324000"/>
          </a:xfrm>
          <a:solidFill>
            <a:srgbClr val="005F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9D7E77FE-9C1F-4541-9976-741973FC3D1E}"/>
                </a:ext>
              </a:extLst>
            </p:cNvPr>
            <p:cNvSpPr/>
            <p:nvPr/>
          </p:nvSpPr>
          <p:spPr>
            <a:xfrm>
              <a:off x="365762" y="3719440"/>
              <a:ext cx="216000" cy="216000"/>
            </a:xfrm>
            <a:custGeom>
              <a:avLst/>
              <a:gdLst>
                <a:gd name="connsiteX0" fmla="*/ 373131 w 381000"/>
                <a:gd name="connsiteY0" fmla="*/ 167640 h 371475"/>
                <a:gd name="connsiteX1" fmla="*/ 380751 w 381000"/>
                <a:gd name="connsiteY1" fmla="*/ 138113 h 371475"/>
                <a:gd name="connsiteX2" fmla="*/ 355986 w 381000"/>
                <a:gd name="connsiteY2" fmla="*/ 120968 h 371475"/>
                <a:gd name="connsiteX3" fmla="*/ 268356 w 381000"/>
                <a:gd name="connsiteY3" fmla="*/ 120968 h 371475"/>
                <a:gd name="connsiteX4" fmla="*/ 243591 w 381000"/>
                <a:gd name="connsiteY4" fmla="*/ 102870 h 371475"/>
                <a:gd name="connsiteX5" fmla="*/ 215968 w 381000"/>
                <a:gd name="connsiteY5" fmla="*/ 18097 h 371475"/>
                <a:gd name="connsiteX6" fmla="*/ 191203 w 381000"/>
                <a:gd name="connsiteY6" fmla="*/ 0 h 371475"/>
                <a:gd name="connsiteX7" fmla="*/ 166438 w 381000"/>
                <a:gd name="connsiteY7" fmla="*/ 18097 h 371475"/>
                <a:gd name="connsiteX8" fmla="*/ 138816 w 381000"/>
                <a:gd name="connsiteY8" fmla="*/ 102870 h 371475"/>
                <a:gd name="connsiteX9" fmla="*/ 114051 w 381000"/>
                <a:gd name="connsiteY9" fmla="*/ 120968 h 371475"/>
                <a:gd name="connsiteX10" fmla="*/ 26421 w 381000"/>
                <a:gd name="connsiteY10" fmla="*/ 120968 h 371475"/>
                <a:gd name="connsiteX11" fmla="*/ 1656 w 381000"/>
                <a:gd name="connsiteY11" fmla="*/ 138113 h 371475"/>
                <a:gd name="connsiteX12" fmla="*/ 9276 w 381000"/>
                <a:gd name="connsiteY12" fmla="*/ 167640 h 371475"/>
                <a:gd name="connsiteX13" fmla="*/ 39756 w 381000"/>
                <a:gd name="connsiteY13" fmla="*/ 195263 h 371475"/>
                <a:gd name="connsiteX14" fmla="*/ 78808 w 381000"/>
                <a:gd name="connsiteY14" fmla="*/ 229552 h 371475"/>
                <a:gd name="connsiteX15" fmla="*/ 86428 w 381000"/>
                <a:gd name="connsiteY15" fmla="*/ 241935 h 371475"/>
                <a:gd name="connsiteX16" fmla="*/ 86428 w 381000"/>
                <a:gd name="connsiteY16" fmla="*/ 257175 h 371475"/>
                <a:gd name="connsiteX17" fmla="*/ 59758 w 381000"/>
                <a:gd name="connsiteY17" fmla="*/ 346710 h 371475"/>
                <a:gd name="connsiteX18" fmla="*/ 69283 w 381000"/>
                <a:gd name="connsiteY18" fmla="*/ 375285 h 371475"/>
                <a:gd name="connsiteX19" fmla="*/ 99763 w 381000"/>
                <a:gd name="connsiteY19" fmla="*/ 376238 h 371475"/>
                <a:gd name="connsiteX20" fmla="*/ 175963 w 381000"/>
                <a:gd name="connsiteY20" fmla="*/ 322898 h 371475"/>
                <a:gd name="connsiteX21" fmla="*/ 205491 w 381000"/>
                <a:gd name="connsiteY21" fmla="*/ 322898 h 371475"/>
                <a:gd name="connsiteX22" fmla="*/ 281691 w 381000"/>
                <a:gd name="connsiteY22" fmla="*/ 376238 h 371475"/>
                <a:gd name="connsiteX23" fmla="*/ 312171 w 381000"/>
                <a:gd name="connsiteY23" fmla="*/ 375285 h 371475"/>
                <a:gd name="connsiteX24" fmla="*/ 321696 w 381000"/>
                <a:gd name="connsiteY24" fmla="*/ 346710 h 371475"/>
                <a:gd name="connsiteX25" fmla="*/ 295978 w 381000"/>
                <a:gd name="connsiteY25" fmla="*/ 257175 h 371475"/>
                <a:gd name="connsiteX26" fmla="*/ 303598 w 381000"/>
                <a:gd name="connsiteY26" fmla="*/ 229552 h 371475"/>
                <a:gd name="connsiteX27" fmla="*/ 373131 w 381000"/>
                <a:gd name="connsiteY27" fmla="*/ 16764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1000" h="371475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grpFill/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74F95855-BF6D-4BFE-AA3F-D41EB1411F9F}"/>
                </a:ext>
              </a:extLst>
            </p:cNvPr>
            <p:cNvSpPr/>
            <p:nvPr/>
          </p:nvSpPr>
          <p:spPr>
            <a:xfrm>
              <a:off x="109121" y="3827440"/>
              <a:ext cx="216000" cy="216000"/>
            </a:xfrm>
            <a:custGeom>
              <a:avLst/>
              <a:gdLst>
                <a:gd name="connsiteX0" fmla="*/ 373131 w 381000"/>
                <a:gd name="connsiteY0" fmla="*/ 167640 h 371475"/>
                <a:gd name="connsiteX1" fmla="*/ 380751 w 381000"/>
                <a:gd name="connsiteY1" fmla="*/ 138113 h 371475"/>
                <a:gd name="connsiteX2" fmla="*/ 355986 w 381000"/>
                <a:gd name="connsiteY2" fmla="*/ 120968 h 371475"/>
                <a:gd name="connsiteX3" fmla="*/ 268356 w 381000"/>
                <a:gd name="connsiteY3" fmla="*/ 120968 h 371475"/>
                <a:gd name="connsiteX4" fmla="*/ 243591 w 381000"/>
                <a:gd name="connsiteY4" fmla="*/ 102870 h 371475"/>
                <a:gd name="connsiteX5" fmla="*/ 215968 w 381000"/>
                <a:gd name="connsiteY5" fmla="*/ 18097 h 371475"/>
                <a:gd name="connsiteX6" fmla="*/ 191203 w 381000"/>
                <a:gd name="connsiteY6" fmla="*/ 0 h 371475"/>
                <a:gd name="connsiteX7" fmla="*/ 166438 w 381000"/>
                <a:gd name="connsiteY7" fmla="*/ 18097 h 371475"/>
                <a:gd name="connsiteX8" fmla="*/ 138816 w 381000"/>
                <a:gd name="connsiteY8" fmla="*/ 102870 h 371475"/>
                <a:gd name="connsiteX9" fmla="*/ 114051 w 381000"/>
                <a:gd name="connsiteY9" fmla="*/ 120968 h 371475"/>
                <a:gd name="connsiteX10" fmla="*/ 26421 w 381000"/>
                <a:gd name="connsiteY10" fmla="*/ 120968 h 371475"/>
                <a:gd name="connsiteX11" fmla="*/ 1656 w 381000"/>
                <a:gd name="connsiteY11" fmla="*/ 138113 h 371475"/>
                <a:gd name="connsiteX12" fmla="*/ 9276 w 381000"/>
                <a:gd name="connsiteY12" fmla="*/ 167640 h 371475"/>
                <a:gd name="connsiteX13" fmla="*/ 39756 w 381000"/>
                <a:gd name="connsiteY13" fmla="*/ 195263 h 371475"/>
                <a:gd name="connsiteX14" fmla="*/ 78808 w 381000"/>
                <a:gd name="connsiteY14" fmla="*/ 229552 h 371475"/>
                <a:gd name="connsiteX15" fmla="*/ 86428 w 381000"/>
                <a:gd name="connsiteY15" fmla="*/ 241935 h 371475"/>
                <a:gd name="connsiteX16" fmla="*/ 86428 w 381000"/>
                <a:gd name="connsiteY16" fmla="*/ 257175 h 371475"/>
                <a:gd name="connsiteX17" fmla="*/ 59758 w 381000"/>
                <a:gd name="connsiteY17" fmla="*/ 346710 h 371475"/>
                <a:gd name="connsiteX18" fmla="*/ 69283 w 381000"/>
                <a:gd name="connsiteY18" fmla="*/ 375285 h 371475"/>
                <a:gd name="connsiteX19" fmla="*/ 99763 w 381000"/>
                <a:gd name="connsiteY19" fmla="*/ 376238 h 371475"/>
                <a:gd name="connsiteX20" fmla="*/ 175963 w 381000"/>
                <a:gd name="connsiteY20" fmla="*/ 322898 h 371475"/>
                <a:gd name="connsiteX21" fmla="*/ 205491 w 381000"/>
                <a:gd name="connsiteY21" fmla="*/ 322898 h 371475"/>
                <a:gd name="connsiteX22" fmla="*/ 281691 w 381000"/>
                <a:gd name="connsiteY22" fmla="*/ 376238 h 371475"/>
                <a:gd name="connsiteX23" fmla="*/ 312171 w 381000"/>
                <a:gd name="connsiteY23" fmla="*/ 375285 h 371475"/>
                <a:gd name="connsiteX24" fmla="*/ 321696 w 381000"/>
                <a:gd name="connsiteY24" fmla="*/ 346710 h 371475"/>
                <a:gd name="connsiteX25" fmla="*/ 295978 w 381000"/>
                <a:gd name="connsiteY25" fmla="*/ 257175 h 371475"/>
                <a:gd name="connsiteX26" fmla="*/ 303598 w 381000"/>
                <a:gd name="connsiteY26" fmla="*/ 229552 h 371475"/>
                <a:gd name="connsiteX27" fmla="*/ 373131 w 381000"/>
                <a:gd name="connsiteY27" fmla="*/ 16764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1000" h="371475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grpFill/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6922C7BD-E8F4-4EC2-B409-340A34290B71}"/>
                </a:ext>
              </a:extLst>
            </p:cNvPr>
            <p:cNvSpPr/>
            <p:nvPr/>
          </p:nvSpPr>
          <p:spPr>
            <a:xfrm>
              <a:off x="622403" y="3827440"/>
              <a:ext cx="216000" cy="216000"/>
            </a:xfrm>
            <a:custGeom>
              <a:avLst/>
              <a:gdLst>
                <a:gd name="connsiteX0" fmla="*/ 373131 w 381000"/>
                <a:gd name="connsiteY0" fmla="*/ 167640 h 371475"/>
                <a:gd name="connsiteX1" fmla="*/ 380751 w 381000"/>
                <a:gd name="connsiteY1" fmla="*/ 138113 h 371475"/>
                <a:gd name="connsiteX2" fmla="*/ 355986 w 381000"/>
                <a:gd name="connsiteY2" fmla="*/ 120968 h 371475"/>
                <a:gd name="connsiteX3" fmla="*/ 268356 w 381000"/>
                <a:gd name="connsiteY3" fmla="*/ 120968 h 371475"/>
                <a:gd name="connsiteX4" fmla="*/ 243591 w 381000"/>
                <a:gd name="connsiteY4" fmla="*/ 102870 h 371475"/>
                <a:gd name="connsiteX5" fmla="*/ 215968 w 381000"/>
                <a:gd name="connsiteY5" fmla="*/ 18097 h 371475"/>
                <a:gd name="connsiteX6" fmla="*/ 191203 w 381000"/>
                <a:gd name="connsiteY6" fmla="*/ 0 h 371475"/>
                <a:gd name="connsiteX7" fmla="*/ 166438 w 381000"/>
                <a:gd name="connsiteY7" fmla="*/ 18097 h 371475"/>
                <a:gd name="connsiteX8" fmla="*/ 138816 w 381000"/>
                <a:gd name="connsiteY8" fmla="*/ 102870 h 371475"/>
                <a:gd name="connsiteX9" fmla="*/ 114051 w 381000"/>
                <a:gd name="connsiteY9" fmla="*/ 120968 h 371475"/>
                <a:gd name="connsiteX10" fmla="*/ 26421 w 381000"/>
                <a:gd name="connsiteY10" fmla="*/ 120968 h 371475"/>
                <a:gd name="connsiteX11" fmla="*/ 1656 w 381000"/>
                <a:gd name="connsiteY11" fmla="*/ 138113 h 371475"/>
                <a:gd name="connsiteX12" fmla="*/ 9276 w 381000"/>
                <a:gd name="connsiteY12" fmla="*/ 167640 h 371475"/>
                <a:gd name="connsiteX13" fmla="*/ 39756 w 381000"/>
                <a:gd name="connsiteY13" fmla="*/ 195263 h 371475"/>
                <a:gd name="connsiteX14" fmla="*/ 78808 w 381000"/>
                <a:gd name="connsiteY14" fmla="*/ 229552 h 371475"/>
                <a:gd name="connsiteX15" fmla="*/ 86428 w 381000"/>
                <a:gd name="connsiteY15" fmla="*/ 241935 h 371475"/>
                <a:gd name="connsiteX16" fmla="*/ 86428 w 381000"/>
                <a:gd name="connsiteY16" fmla="*/ 257175 h 371475"/>
                <a:gd name="connsiteX17" fmla="*/ 59758 w 381000"/>
                <a:gd name="connsiteY17" fmla="*/ 346710 h 371475"/>
                <a:gd name="connsiteX18" fmla="*/ 69283 w 381000"/>
                <a:gd name="connsiteY18" fmla="*/ 375285 h 371475"/>
                <a:gd name="connsiteX19" fmla="*/ 99763 w 381000"/>
                <a:gd name="connsiteY19" fmla="*/ 376238 h 371475"/>
                <a:gd name="connsiteX20" fmla="*/ 175963 w 381000"/>
                <a:gd name="connsiteY20" fmla="*/ 322898 h 371475"/>
                <a:gd name="connsiteX21" fmla="*/ 205491 w 381000"/>
                <a:gd name="connsiteY21" fmla="*/ 322898 h 371475"/>
                <a:gd name="connsiteX22" fmla="*/ 281691 w 381000"/>
                <a:gd name="connsiteY22" fmla="*/ 376238 h 371475"/>
                <a:gd name="connsiteX23" fmla="*/ 312171 w 381000"/>
                <a:gd name="connsiteY23" fmla="*/ 375285 h 371475"/>
                <a:gd name="connsiteX24" fmla="*/ 321696 w 381000"/>
                <a:gd name="connsiteY24" fmla="*/ 346710 h 371475"/>
                <a:gd name="connsiteX25" fmla="*/ 295978 w 381000"/>
                <a:gd name="connsiteY25" fmla="*/ 257175 h 371475"/>
                <a:gd name="connsiteX26" fmla="*/ 303598 w 381000"/>
                <a:gd name="connsiteY26" fmla="*/ 229552 h 371475"/>
                <a:gd name="connsiteX27" fmla="*/ 373131 w 381000"/>
                <a:gd name="connsiteY27" fmla="*/ 167640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81000" h="371475">
                  <a:moveTo>
                    <a:pt x="373131" y="167640"/>
                  </a:moveTo>
                  <a:cubicBezTo>
                    <a:pt x="381703" y="160020"/>
                    <a:pt x="384561" y="148590"/>
                    <a:pt x="380751" y="138113"/>
                  </a:cubicBezTo>
                  <a:cubicBezTo>
                    <a:pt x="376941" y="127635"/>
                    <a:pt x="367416" y="120968"/>
                    <a:pt x="355986" y="120968"/>
                  </a:cubicBezTo>
                  <a:lnTo>
                    <a:pt x="268356" y="120968"/>
                  </a:lnTo>
                  <a:cubicBezTo>
                    <a:pt x="256926" y="120968"/>
                    <a:pt x="247401" y="113348"/>
                    <a:pt x="243591" y="102870"/>
                  </a:cubicBezTo>
                  <a:lnTo>
                    <a:pt x="215968" y="18097"/>
                  </a:lnTo>
                  <a:cubicBezTo>
                    <a:pt x="212158" y="7620"/>
                    <a:pt x="202633" y="0"/>
                    <a:pt x="191203" y="0"/>
                  </a:cubicBezTo>
                  <a:cubicBezTo>
                    <a:pt x="179773" y="0"/>
                    <a:pt x="170248" y="7620"/>
                    <a:pt x="166438" y="18097"/>
                  </a:cubicBezTo>
                  <a:lnTo>
                    <a:pt x="138816" y="102870"/>
                  </a:lnTo>
                  <a:cubicBezTo>
                    <a:pt x="135006" y="113348"/>
                    <a:pt x="125481" y="120968"/>
                    <a:pt x="114051" y="120968"/>
                  </a:cubicBezTo>
                  <a:lnTo>
                    <a:pt x="26421" y="120968"/>
                  </a:lnTo>
                  <a:cubicBezTo>
                    <a:pt x="15943" y="120968"/>
                    <a:pt x="5466" y="127635"/>
                    <a:pt x="1656" y="138113"/>
                  </a:cubicBezTo>
                  <a:cubicBezTo>
                    <a:pt x="-2154" y="148590"/>
                    <a:pt x="703" y="160020"/>
                    <a:pt x="9276" y="167640"/>
                  </a:cubicBezTo>
                  <a:lnTo>
                    <a:pt x="39756" y="195263"/>
                  </a:lnTo>
                  <a:lnTo>
                    <a:pt x="78808" y="229552"/>
                  </a:lnTo>
                  <a:cubicBezTo>
                    <a:pt x="82618" y="233363"/>
                    <a:pt x="85476" y="237173"/>
                    <a:pt x="86428" y="241935"/>
                  </a:cubicBezTo>
                  <a:cubicBezTo>
                    <a:pt x="87381" y="246698"/>
                    <a:pt x="87381" y="252413"/>
                    <a:pt x="86428" y="257175"/>
                  </a:cubicBezTo>
                  <a:lnTo>
                    <a:pt x="59758" y="346710"/>
                  </a:lnTo>
                  <a:cubicBezTo>
                    <a:pt x="55948" y="357188"/>
                    <a:pt x="59758" y="368618"/>
                    <a:pt x="69283" y="375285"/>
                  </a:cubicBezTo>
                  <a:cubicBezTo>
                    <a:pt x="77856" y="381953"/>
                    <a:pt x="90238" y="381953"/>
                    <a:pt x="99763" y="376238"/>
                  </a:cubicBezTo>
                  <a:lnTo>
                    <a:pt x="175963" y="322898"/>
                  </a:lnTo>
                  <a:cubicBezTo>
                    <a:pt x="184536" y="316230"/>
                    <a:pt x="196918" y="316230"/>
                    <a:pt x="205491" y="322898"/>
                  </a:cubicBezTo>
                  <a:lnTo>
                    <a:pt x="281691" y="376238"/>
                  </a:lnTo>
                  <a:cubicBezTo>
                    <a:pt x="291216" y="382905"/>
                    <a:pt x="302646" y="381953"/>
                    <a:pt x="312171" y="375285"/>
                  </a:cubicBezTo>
                  <a:cubicBezTo>
                    <a:pt x="320743" y="368618"/>
                    <a:pt x="324553" y="357188"/>
                    <a:pt x="321696" y="346710"/>
                  </a:cubicBezTo>
                  <a:lnTo>
                    <a:pt x="295978" y="257175"/>
                  </a:lnTo>
                  <a:cubicBezTo>
                    <a:pt x="293121" y="247650"/>
                    <a:pt x="295978" y="236220"/>
                    <a:pt x="303598" y="229552"/>
                  </a:cubicBezTo>
                  <a:lnTo>
                    <a:pt x="373131" y="167640"/>
                  </a:lnTo>
                  <a:close/>
                </a:path>
              </a:pathLst>
            </a:custGeom>
            <a:grpFill/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CCC89B9-1B6F-4B3C-9E29-BA8772254453}"/>
              </a:ext>
            </a:extLst>
          </p:cNvPr>
          <p:cNvGrpSpPr/>
          <p:nvPr/>
        </p:nvGrpSpPr>
        <p:grpSpPr>
          <a:xfrm>
            <a:off x="8003607" y="1854656"/>
            <a:ext cx="1898041" cy="4623746"/>
            <a:chOff x="8003607" y="1854656"/>
            <a:chExt cx="1898041" cy="4623746"/>
          </a:xfrm>
        </p:grpSpPr>
        <p:sp>
          <p:nvSpPr>
            <p:cNvPr id="101" name="원호 100">
              <a:extLst>
                <a:ext uri="{FF2B5EF4-FFF2-40B4-BE49-F238E27FC236}">
                  <a16:creationId xmlns:a16="http://schemas.microsoft.com/office/drawing/2014/main" id="{EA9E9B49-3BEB-4CD6-9D44-446E45E18CB6}"/>
                </a:ext>
              </a:extLst>
            </p:cNvPr>
            <p:cNvSpPr/>
            <p:nvPr/>
          </p:nvSpPr>
          <p:spPr>
            <a:xfrm>
              <a:off x="8003607" y="1854656"/>
              <a:ext cx="1628700" cy="2815487"/>
            </a:xfrm>
            <a:prstGeom prst="arc">
              <a:avLst>
                <a:gd name="adj1" fmla="val 5395146"/>
                <a:gd name="adj2" fmla="val 15593595"/>
              </a:avLst>
            </a:prstGeom>
            <a:ln w="38100">
              <a:solidFill>
                <a:srgbClr val="005F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5186B698-2F50-4911-8EF3-D0930E692997}"/>
                </a:ext>
              </a:extLst>
            </p:cNvPr>
            <p:cNvSpPr/>
            <p:nvPr/>
          </p:nvSpPr>
          <p:spPr>
            <a:xfrm>
              <a:off x="9610459" y="5619823"/>
              <a:ext cx="291189" cy="858579"/>
            </a:xfrm>
            <a:custGeom>
              <a:avLst/>
              <a:gdLst>
                <a:gd name="connsiteX0" fmla="*/ 0 w 548640"/>
                <a:gd name="connsiteY0" fmla="*/ 0 h 822960"/>
                <a:gd name="connsiteX1" fmla="*/ 0 w 548640"/>
                <a:gd name="connsiteY1" fmla="*/ 325120 h 822960"/>
                <a:gd name="connsiteX2" fmla="*/ 548640 w 548640"/>
                <a:gd name="connsiteY2" fmla="*/ 325120 h 822960"/>
                <a:gd name="connsiteX3" fmla="*/ 548640 w 548640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8640" h="822960">
                  <a:moveTo>
                    <a:pt x="0" y="0"/>
                  </a:moveTo>
                  <a:lnTo>
                    <a:pt x="0" y="325120"/>
                  </a:lnTo>
                  <a:lnTo>
                    <a:pt x="548640" y="325120"/>
                  </a:lnTo>
                  <a:lnTo>
                    <a:pt x="548640" y="822960"/>
                  </a:lnTo>
                </a:path>
              </a:pathLst>
            </a:custGeom>
            <a:noFill/>
            <a:ln w="38100">
              <a:solidFill>
                <a:srgbClr val="005F4B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원호 113">
              <a:extLst>
                <a:ext uri="{FF2B5EF4-FFF2-40B4-BE49-F238E27FC236}">
                  <a16:creationId xmlns:a16="http://schemas.microsoft.com/office/drawing/2014/main" id="{6C7E3F30-F9F0-492C-BA8E-2637B33D5478}"/>
                </a:ext>
              </a:extLst>
            </p:cNvPr>
            <p:cNvSpPr/>
            <p:nvPr/>
          </p:nvSpPr>
          <p:spPr>
            <a:xfrm rot="20223744">
              <a:off x="8654235" y="4529599"/>
              <a:ext cx="1146240" cy="1225149"/>
            </a:xfrm>
            <a:prstGeom prst="arc">
              <a:avLst>
                <a:gd name="adj1" fmla="val 4602000"/>
                <a:gd name="adj2" fmla="val 15153408"/>
              </a:avLst>
            </a:prstGeom>
            <a:ln w="38100">
              <a:solidFill>
                <a:srgbClr val="005F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E2FDFC8-7280-4F68-80A4-A59B758A0FCD}"/>
              </a:ext>
            </a:extLst>
          </p:cNvPr>
          <p:cNvSpPr txBox="1"/>
          <p:nvPr/>
        </p:nvSpPr>
        <p:spPr>
          <a:xfrm>
            <a:off x="8025038" y="3008684"/>
            <a:ext cx="1033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/>
              <a:t>스캔 생략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5D5DB5-8FA4-43C5-8054-D7A936395D3D}"/>
              </a:ext>
            </a:extLst>
          </p:cNvPr>
          <p:cNvSpPr txBox="1"/>
          <p:nvPr/>
        </p:nvSpPr>
        <p:spPr>
          <a:xfrm>
            <a:off x="8694439" y="4942860"/>
            <a:ext cx="1033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/>
              <a:t>스캔 생략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ECB6F0-CBAE-4116-933E-4175E1741046}"/>
              </a:ext>
            </a:extLst>
          </p:cNvPr>
          <p:cNvSpPr txBox="1"/>
          <p:nvPr/>
        </p:nvSpPr>
        <p:spPr>
          <a:xfrm>
            <a:off x="2728847" y="2825607"/>
            <a:ext cx="55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200" dirty="0"/>
              <a:t>스캔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6BEA1F-1623-4E18-82B3-13243BCC59F9}"/>
              </a:ext>
            </a:extLst>
          </p:cNvPr>
          <p:cNvSpPr txBox="1"/>
          <p:nvPr/>
        </p:nvSpPr>
        <p:spPr>
          <a:xfrm>
            <a:off x="3477640" y="4635228"/>
            <a:ext cx="55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200" dirty="0"/>
              <a:t>스캔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9D8324-7A16-4EFB-983D-D67216B0B1CB}"/>
              </a:ext>
            </a:extLst>
          </p:cNvPr>
          <p:cNvSpPr txBox="1"/>
          <p:nvPr/>
        </p:nvSpPr>
        <p:spPr>
          <a:xfrm>
            <a:off x="3807337" y="5978756"/>
            <a:ext cx="557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200" dirty="0"/>
              <a:t>스캔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FFB8A3-7E30-4CC1-BA5E-A4E4D33DB0A4}"/>
              </a:ext>
            </a:extLst>
          </p:cNvPr>
          <p:cNvSpPr txBox="1"/>
          <p:nvPr/>
        </p:nvSpPr>
        <p:spPr>
          <a:xfrm>
            <a:off x="9340616" y="6043735"/>
            <a:ext cx="563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200" dirty="0"/>
              <a:t>스캔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83477-1BC3-43F2-A8E6-4D87FD57C39E}"/>
              </a:ext>
            </a:extLst>
          </p:cNvPr>
          <p:cNvSpPr txBox="1"/>
          <p:nvPr/>
        </p:nvSpPr>
        <p:spPr>
          <a:xfrm>
            <a:off x="7247699" y="1360595"/>
            <a:ext cx="1396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3738"/>
                </a:solidFill>
              </a:rPr>
              <a:t>2-100X</a:t>
            </a:r>
            <a:r>
              <a:rPr lang="ko-KR" altLang="en-US" b="1" dirty="0">
                <a:solidFill>
                  <a:srgbClr val="003738"/>
                </a:solidFill>
              </a:rPr>
              <a:t> </a:t>
            </a:r>
            <a:endParaRPr lang="en-US" altLang="ko-KR" b="1" dirty="0">
              <a:solidFill>
                <a:srgbClr val="003738"/>
              </a:solidFill>
            </a:endParaRPr>
          </a:p>
          <a:p>
            <a:pPr algn="ctr"/>
            <a:r>
              <a:rPr lang="ko-KR" altLang="en-US" b="1" dirty="0">
                <a:solidFill>
                  <a:srgbClr val="003738"/>
                </a:solidFill>
              </a:rPr>
              <a:t>성능 향상</a:t>
            </a:r>
            <a:r>
              <a:rPr lang="en-US" altLang="ko-KR" b="1" dirty="0">
                <a:solidFill>
                  <a:srgbClr val="003738"/>
                </a:solidFill>
              </a:rPr>
              <a:t>!</a:t>
            </a:r>
            <a:endParaRPr lang="ko-KR" altLang="en-US" b="1" dirty="0">
              <a:solidFill>
                <a:srgbClr val="00373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2EC5A-1484-4133-B12D-6611622A967D}"/>
              </a:ext>
            </a:extLst>
          </p:cNvPr>
          <p:cNvSpPr txBox="1"/>
          <p:nvPr/>
        </p:nvSpPr>
        <p:spPr>
          <a:xfrm>
            <a:off x="5653723" y="1187418"/>
            <a:ext cx="88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vs.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261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CF5AAC7-75FC-41F6-BF34-0D11655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38D30F-0097-4A17-A79A-18531596F882}"/>
              </a:ext>
            </a:extLst>
          </p:cNvPr>
          <p:cNvSpPr/>
          <p:nvPr/>
        </p:nvSpPr>
        <p:spPr>
          <a:xfrm>
            <a:off x="3174736" y="3885229"/>
            <a:ext cx="4975525" cy="464093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78071480-54B9-41DC-B70E-926B14FE0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746" y="1860400"/>
            <a:ext cx="5611519" cy="3370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가상환경 백업과 복제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쿠버네티스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서버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이미지 백업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(DB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포함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NAS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초고속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마이크로소프트 </a:t>
            </a:r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365 </a:t>
            </a:r>
            <a:r>
              <a:rPr lang="ko-KR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백업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랜섬웨어 대응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변경불가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요약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4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A6962-1B94-4481-B231-4DA6FA47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마이크로소프트 </a:t>
            </a:r>
            <a:r>
              <a:rPr lang="en-US" altLang="ko-KR" dirty="0"/>
              <a:t>365 </a:t>
            </a:r>
            <a:r>
              <a:rPr lang="ko-KR" altLang="en-US" dirty="0"/>
              <a:t>데이터 백업</a:t>
            </a:r>
          </a:p>
        </p:txBody>
      </p:sp>
      <p:graphicFrame>
        <p:nvGraphicFramePr>
          <p:cNvPr id="32" name="표 32">
            <a:extLst>
              <a:ext uri="{FF2B5EF4-FFF2-40B4-BE49-F238E27FC236}">
                <a16:creationId xmlns:a16="http://schemas.microsoft.com/office/drawing/2014/main" id="{248CCBB0-85E2-4305-8617-5CC1828C42DD}"/>
              </a:ext>
            </a:extLst>
          </p:cNvPr>
          <p:cNvGraphicFramePr>
            <a:graphicFrameLocks noGrp="1"/>
          </p:cNvGraphicFramePr>
          <p:nvPr/>
        </p:nvGraphicFramePr>
        <p:xfrm>
          <a:off x="216000" y="1472304"/>
          <a:ext cx="11519898" cy="4336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966">
                  <a:extLst>
                    <a:ext uri="{9D8B030D-6E8A-4147-A177-3AD203B41FA5}">
                      <a16:colId xmlns:a16="http://schemas.microsoft.com/office/drawing/2014/main" val="1853279812"/>
                    </a:ext>
                  </a:extLst>
                </a:gridCol>
                <a:gridCol w="3839966">
                  <a:extLst>
                    <a:ext uri="{9D8B030D-6E8A-4147-A177-3AD203B41FA5}">
                      <a16:colId xmlns:a16="http://schemas.microsoft.com/office/drawing/2014/main" val="871187344"/>
                    </a:ext>
                  </a:extLst>
                </a:gridCol>
                <a:gridCol w="3839966">
                  <a:extLst>
                    <a:ext uri="{9D8B030D-6E8A-4147-A177-3AD203B41FA5}">
                      <a16:colId xmlns:a16="http://schemas.microsoft.com/office/drawing/2014/main" val="3742922640"/>
                    </a:ext>
                  </a:extLst>
                </a:gridCol>
              </a:tblGrid>
              <a:tr h="7844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Office 365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고객의 니즈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Veeam Backup for Office 365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416998"/>
                  </a:ext>
                </a:extLst>
              </a:tr>
              <a:tr h="1096099">
                <a:tc>
                  <a:txBody>
                    <a:bodyPr/>
                    <a:lstStyle/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마이크로소프트 오피스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365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클라우드 서비스 인프라의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업타임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비즈니스 관점상 데이터 완결성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오피스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365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익스체인지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서비스의 데이터 완결성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90998"/>
                  </a:ext>
                </a:extLst>
              </a:tr>
              <a:tr h="784463">
                <a:tc>
                  <a:txBody>
                    <a:bodyPr/>
                    <a:lstStyle/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데이터센터간 복제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멀티클라우드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서비스 사업자간 복제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이동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벤더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락인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방지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AWS, Azure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또는 로컬 저장소 등 교체  저장 또는 이동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27203"/>
                  </a:ext>
                </a:extLst>
              </a:tr>
              <a:tr h="784463">
                <a:tc>
                  <a:txBody>
                    <a:bodyPr/>
                    <a:lstStyle/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 데이터의 단기간 보관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 데이터의 장기간 보관 또는 보관기간에 대한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제어권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단기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장기 보관 제공 및 기간 제어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온프레미스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클라우드 저장소의 선택권 제공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35957"/>
                  </a:ext>
                </a:extLst>
              </a:tr>
              <a:tr h="784463">
                <a:tc>
                  <a:txBody>
                    <a:bodyPr/>
                    <a:lstStyle/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오피스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365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클라우드 인프라 자체의 보안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랜섬웨어 등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내외부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위협에 대한  데이터의 보호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내외부의 악의적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우발적 데이터 삭제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변경에 대한 데이터 보호</a:t>
                      </a:r>
                      <a:endParaRPr lang="en-US" altLang="ko-KR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algn="l" latinLnBrk="0">
                        <a:lnSpc>
                          <a:spcPct val="12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삭제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변경불가 백업 데이터 제공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56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84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CC6BF-6702-4AFD-A6AE-3B14D7FE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Veeam Backup for Microsoft Office 365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84191B-C32B-45C7-A5D4-973CF64E5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" y="1361440"/>
            <a:ext cx="9000000" cy="50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E19C3F-11E3-485B-A0CD-D71E78937A4C}"/>
              </a:ext>
            </a:extLst>
          </p:cNvPr>
          <p:cNvSpPr txBox="1"/>
          <p:nvPr/>
        </p:nvSpPr>
        <p:spPr>
          <a:xfrm>
            <a:off x="9377680" y="1432560"/>
            <a:ext cx="23582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1200"/>
              </a:spcAft>
            </a:pPr>
            <a:r>
              <a:rPr lang="ko-KR" altLang="en-US" dirty="0"/>
              <a:t>주요 데이터 보호</a:t>
            </a:r>
            <a:endParaRPr lang="en-US" altLang="ko-KR" dirty="0"/>
          </a:p>
          <a:p>
            <a:pPr marL="285750" indent="-2857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이메일</a:t>
            </a:r>
            <a:endParaRPr lang="en-US" altLang="ko-KR" dirty="0"/>
          </a:p>
          <a:p>
            <a:pPr marL="285750" indent="-2857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err="1"/>
              <a:t>쉐어포인트</a:t>
            </a:r>
            <a:endParaRPr lang="en-US" altLang="ko-KR" dirty="0"/>
          </a:p>
          <a:p>
            <a:pPr marL="285750" indent="-2857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 err="1"/>
              <a:t>팀즈</a:t>
            </a:r>
            <a:endParaRPr lang="en-US" altLang="ko-KR" dirty="0"/>
          </a:p>
          <a:p>
            <a:pPr marL="285750" indent="-2857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dirty="0"/>
              <a:t>원드라이브 비즈니스</a:t>
            </a:r>
            <a:endParaRPr lang="en-US" altLang="ko-KR" dirty="0"/>
          </a:p>
          <a:p>
            <a:pPr latinLnBrk="0">
              <a:spcAft>
                <a:spcPts val="120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748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CF5AAC7-75FC-41F6-BF34-0D11655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38D30F-0097-4A17-A79A-18531596F882}"/>
              </a:ext>
            </a:extLst>
          </p:cNvPr>
          <p:cNvSpPr/>
          <p:nvPr/>
        </p:nvSpPr>
        <p:spPr>
          <a:xfrm>
            <a:off x="3174736" y="4352589"/>
            <a:ext cx="4975525" cy="464093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78071480-54B9-41DC-B70E-926B14FE0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746" y="1860400"/>
            <a:ext cx="5611519" cy="3370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가상환경 백업과 복제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쿠버네티스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서버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이미지 백업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(DB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포함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NAS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초고속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마이크로소프트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365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랜섬웨어 대응</a:t>
            </a:r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변경불가 백업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요약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3B041-81FB-4CB7-A237-EA0FCFCE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변경불가</a:t>
            </a:r>
            <a:r>
              <a:rPr lang="en-US" altLang="ko-KR" dirty="0"/>
              <a:t> </a:t>
            </a:r>
            <a:r>
              <a:rPr lang="ko-KR" altLang="en-US" dirty="0"/>
              <a:t>백업 </a:t>
            </a:r>
            <a:r>
              <a:rPr lang="en-US" altLang="ko-KR" dirty="0"/>
              <a:t>/ Immutable Backup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F2D63C-56E8-4D69-9885-6173A88F2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60" y="1222125"/>
            <a:ext cx="716280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E2D6DB-677D-4CCF-A8FB-5D6DF5EB330D}"/>
              </a:ext>
            </a:extLst>
          </p:cNvPr>
          <p:cNvSpPr txBox="1"/>
          <p:nvPr/>
        </p:nvSpPr>
        <p:spPr>
          <a:xfrm>
            <a:off x="7731760" y="2103120"/>
            <a:ext cx="40041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/>
              <a:t>Linux </a:t>
            </a:r>
            <a:r>
              <a:rPr lang="ko-KR" altLang="en-US" sz="1200" dirty="0"/>
              <a:t>기반 백업 저장소</a:t>
            </a:r>
            <a:endParaRPr lang="en-US" altLang="ko-KR" sz="1200" dirty="0"/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/>
              <a:t>랜섬웨어</a:t>
            </a:r>
            <a:r>
              <a:rPr lang="en-US" altLang="ko-KR" sz="1200" dirty="0"/>
              <a:t> </a:t>
            </a:r>
            <a:r>
              <a:rPr lang="ko-KR" altLang="en-US" sz="1200" dirty="0"/>
              <a:t>또는 해커에 의한</a:t>
            </a:r>
            <a:r>
              <a:rPr lang="en-US" altLang="ko-KR" sz="1200" dirty="0"/>
              <a:t> </a:t>
            </a:r>
            <a:r>
              <a:rPr lang="ko-KR" altLang="en-US" sz="1200" dirty="0"/>
              <a:t>악의적 변경</a:t>
            </a:r>
            <a:r>
              <a:rPr lang="en-US" altLang="ko-KR" sz="1200" dirty="0"/>
              <a:t>, </a:t>
            </a:r>
            <a:r>
              <a:rPr lang="ko-KR" altLang="en-US" sz="1200" dirty="0"/>
              <a:t>암호화 또는 삭제 시도 원천 봉쇄</a:t>
            </a:r>
            <a:endParaRPr lang="en-US" altLang="ko-KR" sz="1200" dirty="0"/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저장시</a:t>
            </a:r>
            <a:r>
              <a:rPr lang="ko-KR" altLang="en-US" sz="1200" dirty="0"/>
              <a:t> 지정한 기간동안 변경불가 백업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70438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>
            <a:extLst>
              <a:ext uri="{FF2B5EF4-FFF2-40B4-BE49-F238E27FC236}">
                <a16:creationId xmlns:a16="http://schemas.microsoft.com/office/drawing/2014/main" id="{E238910B-28E5-44F1-8455-9411DC6E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</a:t>
            </a:r>
            <a:r>
              <a:rPr lang="en-US" altLang="ko-KR" dirty="0"/>
              <a:t>5</a:t>
            </a:r>
            <a:r>
              <a:rPr lang="ko-KR" altLang="en-US" dirty="0"/>
              <a:t>대 주요 기능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91A23E7-B844-4A38-8CF4-1C29D0664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311686"/>
              </p:ext>
            </p:extLst>
          </p:nvPr>
        </p:nvGraphicFramePr>
        <p:xfrm>
          <a:off x="711200" y="1615440"/>
          <a:ext cx="10201444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227782681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1536174555"/>
                    </a:ext>
                  </a:extLst>
                </a:gridCol>
                <a:gridCol w="2052320">
                  <a:extLst>
                    <a:ext uri="{9D8B030D-6E8A-4147-A177-3AD203B41FA5}">
                      <a16:colId xmlns:a16="http://schemas.microsoft.com/office/drawing/2014/main" val="3336790135"/>
                    </a:ext>
                  </a:extLst>
                </a:gridCol>
                <a:gridCol w="5009684">
                  <a:extLst>
                    <a:ext uri="{9D8B030D-6E8A-4147-A177-3AD203B41FA5}">
                      <a16:colId xmlns:a16="http://schemas.microsoft.com/office/drawing/2014/main" val="290760493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b="1" dirty="0">
                          <a:solidFill>
                            <a:srgbClr val="005F4B"/>
                          </a:solidFill>
                        </a:rPr>
                        <a:t>1</a:t>
                      </a:r>
                      <a:endParaRPr lang="ko-KR" altLang="en-US" sz="5000" b="1" dirty="0">
                        <a:solidFill>
                          <a:srgbClr val="005F4B"/>
                        </a:solidFill>
                      </a:endParaRPr>
                    </a:p>
                  </a:txBody>
                  <a:tcPr marL="90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800" b="1" dirty="0">
                          <a:solidFill>
                            <a:srgbClr val="005F4B"/>
                          </a:solidFill>
                        </a:rPr>
                        <a:t>가상환경</a:t>
                      </a:r>
                      <a:endParaRPr lang="en-US" altLang="ko-KR" sz="1800" b="1" dirty="0">
                        <a:solidFill>
                          <a:srgbClr val="005F4B"/>
                        </a:solidFill>
                      </a:endParaRPr>
                    </a:p>
                    <a:p>
                      <a:pPr algn="ctr" latinLnBrk="0"/>
                      <a:r>
                        <a:rPr lang="ko-KR" altLang="en-US" sz="1800" b="1" dirty="0">
                          <a:solidFill>
                            <a:srgbClr val="005F4B"/>
                          </a:solidFill>
                        </a:rPr>
                        <a:t>백업과 복제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VMware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vSAN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vSphere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백업과 준실시간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DR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복제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Nutanix AHV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백업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Hyper-V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백업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40994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b="1" dirty="0">
                          <a:solidFill>
                            <a:srgbClr val="005F4B"/>
                          </a:solidFill>
                        </a:rPr>
                        <a:t>2</a:t>
                      </a:r>
                      <a:endParaRPr lang="ko-KR" altLang="en-US" sz="5000" b="1" dirty="0">
                        <a:solidFill>
                          <a:srgbClr val="005F4B"/>
                        </a:solidFill>
                      </a:endParaRPr>
                    </a:p>
                  </a:txBody>
                  <a:tcPr marL="90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800" b="1" dirty="0" err="1">
                          <a:solidFill>
                            <a:srgbClr val="005F4B"/>
                          </a:solidFill>
                        </a:rPr>
                        <a:t>쿠버네티스</a:t>
                      </a:r>
                      <a:endParaRPr lang="en-US" altLang="ko-KR" sz="1800" b="1" dirty="0">
                        <a:solidFill>
                          <a:srgbClr val="005F4B"/>
                        </a:solidFill>
                      </a:endParaRPr>
                    </a:p>
                    <a:p>
                      <a:pPr algn="ctr" latinLnBrk="0"/>
                      <a:r>
                        <a:rPr lang="ko-KR" altLang="en-US" sz="1800" b="1" dirty="0">
                          <a:solidFill>
                            <a:srgbClr val="005F4B"/>
                          </a:solidFill>
                        </a:rPr>
                        <a:t>백업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Kubernetes,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Redhat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Openshift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VMware Tanzu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지원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Autoscale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3896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b="1" dirty="0">
                          <a:solidFill>
                            <a:srgbClr val="005F4B"/>
                          </a:solidFill>
                        </a:rPr>
                        <a:t>3</a:t>
                      </a:r>
                      <a:endParaRPr lang="ko-KR" altLang="en-US" sz="5000" b="1" dirty="0">
                        <a:solidFill>
                          <a:srgbClr val="005F4B"/>
                        </a:solidFill>
                      </a:endParaRPr>
                    </a:p>
                  </a:txBody>
                  <a:tcPr marL="90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800" b="1" dirty="0">
                          <a:solidFill>
                            <a:srgbClr val="005F4B"/>
                          </a:solidFill>
                        </a:rPr>
                        <a:t>서버 </a:t>
                      </a:r>
                      <a:r>
                        <a:rPr lang="en-US" altLang="ko-KR" sz="1800" b="1" dirty="0">
                          <a:solidFill>
                            <a:srgbClr val="005F4B"/>
                          </a:solidFill>
                        </a:rPr>
                        <a:t>OS </a:t>
                      </a:r>
                      <a:r>
                        <a:rPr lang="ko-KR" altLang="en-US" sz="1800" b="1" dirty="0">
                          <a:solidFill>
                            <a:srgbClr val="005F4B"/>
                          </a:solidFill>
                        </a:rPr>
                        <a:t>이미지 백업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윈도우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리눅스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OS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이미지 백업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백업본으로 즉시 서비스 가동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82379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b="1" dirty="0">
                          <a:solidFill>
                            <a:srgbClr val="005F4B"/>
                          </a:solidFill>
                        </a:rPr>
                        <a:t>4</a:t>
                      </a:r>
                      <a:endParaRPr lang="ko-KR" altLang="en-US" sz="5000" b="1" dirty="0">
                        <a:solidFill>
                          <a:srgbClr val="005F4B"/>
                        </a:solidFill>
                      </a:endParaRPr>
                    </a:p>
                  </a:txBody>
                  <a:tcPr marL="90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800" b="1" dirty="0">
                          <a:solidFill>
                            <a:srgbClr val="005F4B"/>
                          </a:solidFill>
                        </a:rPr>
                        <a:t>NAS </a:t>
                      </a:r>
                      <a:r>
                        <a:rPr lang="ko-KR" altLang="en-US" sz="1800" b="1" dirty="0">
                          <a:solidFill>
                            <a:srgbClr val="005F4B"/>
                          </a:solidFill>
                        </a:rPr>
                        <a:t>초고속 백업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CIFS, NFS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초고속 백업과 복구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16568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0" b="1" dirty="0">
                          <a:solidFill>
                            <a:srgbClr val="005F4B"/>
                          </a:solidFill>
                        </a:rPr>
                        <a:t>5</a:t>
                      </a:r>
                      <a:endParaRPr lang="ko-KR" altLang="en-US" sz="5000" b="1" dirty="0">
                        <a:solidFill>
                          <a:srgbClr val="005F4B"/>
                        </a:solidFill>
                      </a:endParaRPr>
                    </a:p>
                  </a:txBody>
                  <a:tcPr marL="90000"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800" b="1" dirty="0">
                          <a:solidFill>
                            <a:srgbClr val="005F4B"/>
                          </a:solidFill>
                        </a:rPr>
                        <a:t>Microsoft 365</a:t>
                      </a:r>
                    </a:p>
                    <a:p>
                      <a:pPr algn="ctr" latinLnBrk="0"/>
                      <a:r>
                        <a:rPr lang="ko-KR" altLang="en-US" sz="1800" b="1" dirty="0">
                          <a:solidFill>
                            <a:srgbClr val="005F4B"/>
                          </a:solidFill>
                        </a:rPr>
                        <a:t>백업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Email, Teams,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Sharepoint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One Drive Business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0">
                        <a:spcAft>
                          <a:spcPts val="8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E-Discovery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상세 검색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03882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F8E63C4-BFA1-4D71-B4DE-C6E3CA7E563E}"/>
              </a:ext>
            </a:extLst>
          </p:cNvPr>
          <p:cNvSpPr/>
          <p:nvPr/>
        </p:nvSpPr>
        <p:spPr>
          <a:xfrm>
            <a:off x="2794000" y="1807108"/>
            <a:ext cx="576000" cy="540000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DC4EFD-BB01-4839-9584-CBF9EA56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3674945"/>
            <a:ext cx="576000" cy="547404"/>
          </a:xfrm>
          <a:prstGeom prst="rect">
            <a:avLst/>
          </a:prstGeom>
        </p:spPr>
      </p:pic>
      <p:pic>
        <p:nvPicPr>
          <p:cNvPr id="12" name="그래픽 11" descr="서버">
            <a:extLst>
              <a:ext uri="{FF2B5EF4-FFF2-40B4-BE49-F238E27FC236}">
                <a16:creationId xmlns:a16="http://schemas.microsoft.com/office/drawing/2014/main" id="{68FD343C-5D68-4EC9-9247-5DC87BEAB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4000" y="4575295"/>
            <a:ext cx="576000" cy="576000"/>
          </a:xfrm>
          <a:prstGeom prst="rect">
            <a:avLst/>
          </a:prstGeom>
        </p:spPr>
      </p:pic>
      <p:pic>
        <p:nvPicPr>
          <p:cNvPr id="13" name="Picture 4" descr="쿠버네티스 - 위키백과, 우리 모두의 백과사전">
            <a:extLst>
              <a:ext uri="{FF2B5EF4-FFF2-40B4-BE49-F238E27FC236}">
                <a16:creationId xmlns:a16="http://schemas.microsoft.com/office/drawing/2014/main" id="{BA1316D5-A055-40BC-B705-55F38A1B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731440"/>
            <a:ext cx="576000" cy="55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ffice 2016 vs Office 365: What's the difference?">
            <a:extLst>
              <a:ext uri="{FF2B5EF4-FFF2-40B4-BE49-F238E27FC236}">
                <a16:creationId xmlns:a16="http://schemas.microsoft.com/office/drawing/2014/main" id="{D8989B2B-9FE1-4120-8F06-32AC12C80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5441470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85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CF5AAC7-75FC-41F6-BF34-0D11655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38D30F-0097-4A17-A79A-18531596F882}"/>
              </a:ext>
            </a:extLst>
          </p:cNvPr>
          <p:cNvSpPr/>
          <p:nvPr/>
        </p:nvSpPr>
        <p:spPr>
          <a:xfrm>
            <a:off x="3174736" y="4840269"/>
            <a:ext cx="4975525" cy="464093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78071480-54B9-41DC-B70E-926B14FE0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746" y="1860400"/>
            <a:ext cx="5611519" cy="3370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가상환경 백업과 복제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쿠버네티스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서버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이미지 백업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(DB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포함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NAS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초고속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마이크로소프트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365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랜섬웨어 대응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변경불가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요약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26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9F660-C708-458D-AC58-E63D827E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하이브리드 환경 최적 데이터 보호 솔루션</a:t>
            </a:r>
          </a:p>
        </p:txBody>
      </p:sp>
      <p:sp>
        <p:nvSpPr>
          <p:cNvPr id="57" name="텍스트 개체 틀 56">
            <a:extLst>
              <a:ext uri="{FF2B5EF4-FFF2-40B4-BE49-F238E27FC236}">
                <a16:creationId xmlns:a16="http://schemas.microsoft.com/office/drawing/2014/main" id="{78E73C26-B945-4E4A-BC1E-57B20A5A4A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VMware,</a:t>
            </a:r>
            <a:r>
              <a:rPr lang="ko-KR" altLang="en-US" dirty="0"/>
              <a:t> </a:t>
            </a:r>
            <a:r>
              <a:rPr lang="en-US" altLang="ko-KR" dirty="0"/>
              <a:t>Hyper-V</a:t>
            </a:r>
            <a:r>
              <a:rPr lang="ko-KR" altLang="en-US" dirty="0"/>
              <a:t>  지원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AWS,</a:t>
            </a:r>
            <a:r>
              <a:rPr lang="ko-KR" altLang="en-US" dirty="0"/>
              <a:t> </a:t>
            </a:r>
            <a:r>
              <a:rPr lang="en-US" altLang="ko-KR" dirty="0"/>
              <a:t>Azure, Google Cloud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AWS S3, Azure BLOB, IBM ICOS, S3</a:t>
            </a:r>
            <a:r>
              <a:rPr lang="ko-KR" altLang="en-US" dirty="0"/>
              <a:t> 호환 스토리지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CB9D4-2E3B-409D-A3D0-29F2CBA756AA}"/>
              </a:ext>
            </a:extLst>
          </p:cNvPr>
          <p:cNvGrpSpPr/>
          <p:nvPr/>
        </p:nvGrpSpPr>
        <p:grpSpPr>
          <a:xfrm>
            <a:off x="882480" y="3286632"/>
            <a:ext cx="374291" cy="816695"/>
            <a:chOff x="1407414" y="3500999"/>
            <a:chExt cx="374291" cy="816695"/>
          </a:xfrm>
        </p:grpSpPr>
        <p:pic>
          <p:nvPicPr>
            <p:cNvPr id="1026" name="Picture 2" descr="Image result for windows">
              <a:extLst>
                <a:ext uri="{FF2B5EF4-FFF2-40B4-BE49-F238E27FC236}">
                  <a16:creationId xmlns:a16="http://schemas.microsoft.com/office/drawing/2014/main" id="{38ADF197-E0B8-4513-B12B-C093CF63E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8559" y="3500999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01B57CBA-7B37-48E0-BC6C-155F4435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7414" y="3777694"/>
              <a:ext cx="374291" cy="5400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49397A-F5D5-4C92-AA57-BD3C45C4A8A9}"/>
              </a:ext>
            </a:extLst>
          </p:cNvPr>
          <p:cNvGrpSpPr/>
          <p:nvPr/>
        </p:nvGrpSpPr>
        <p:grpSpPr>
          <a:xfrm>
            <a:off x="1371965" y="3286632"/>
            <a:ext cx="374291" cy="816695"/>
            <a:chOff x="1896899" y="3500999"/>
            <a:chExt cx="374291" cy="816695"/>
          </a:xfrm>
        </p:grpSpPr>
        <p:pic>
          <p:nvPicPr>
            <p:cNvPr id="1030" name="Picture 6" descr="Image result for linux penguin">
              <a:extLst>
                <a:ext uri="{FF2B5EF4-FFF2-40B4-BE49-F238E27FC236}">
                  <a16:creationId xmlns:a16="http://schemas.microsoft.com/office/drawing/2014/main" id="{4DAB7CC5-97E0-419A-8F04-E1A48F2E1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707" y="3500999"/>
              <a:ext cx="21267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C8EF9AC-CDFF-43C3-86B7-9F8753525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6899" y="3777694"/>
              <a:ext cx="374291" cy="540000"/>
            </a:xfrm>
            <a:prstGeom prst="rect">
              <a:avLst/>
            </a:prstGeom>
          </p:spPr>
        </p:pic>
      </p:grpSp>
      <p:sp>
        <p:nvSpPr>
          <p:cNvPr id="37" name="오른쪽 대괄호 36">
            <a:extLst>
              <a:ext uri="{FF2B5EF4-FFF2-40B4-BE49-F238E27FC236}">
                <a16:creationId xmlns:a16="http://schemas.microsoft.com/office/drawing/2014/main" id="{3761BC4B-FFEB-4903-BD4E-68471D7E0039}"/>
              </a:ext>
            </a:extLst>
          </p:cNvPr>
          <p:cNvSpPr/>
          <p:nvPr/>
        </p:nvSpPr>
        <p:spPr>
          <a:xfrm rot="5400000">
            <a:off x="2022434" y="155989"/>
            <a:ext cx="180000" cy="3600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오른쪽 대괄호 68">
            <a:extLst>
              <a:ext uri="{FF2B5EF4-FFF2-40B4-BE49-F238E27FC236}">
                <a16:creationId xmlns:a16="http://schemas.microsoft.com/office/drawing/2014/main" id="{482756CD-9039-42DD-963D-10CD52C4DF6E}"/>
              </a:ext>
            </a:extLst>
          </p:cNvPr>
          <p:cNvSpPr/>
          <p:nvPr/>
        </p:nvSpPr>
        <p:spPr>
          <a:xfrm rot="5400000">
            <a:off x="6006000" y="155989"/>
            <a:ext cx="180000" cy="3600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오른쪽 대괄호 69">
            <a:extLst>
              <a:ext uri="{FF2B5EF4-FFF2-40B4-BE49-F238E27FC236}">
                <a16:creationId xmlns:a16="http://schemas.microsoft.com/office/drawing/2014/main" id="{2EA0BA82-34B1-4F5B-842B-247D48086F48}"/>
              </a:ext>
            </a:extLst>
          </p:cNvPr>
          <p:cNvSpPr/>
          <p:nvPr/>
        </p:nvSpPr>
        <p:spPr>
          <a:xfrm rot="5400000">
            <a:off x="9962599" y="155989"/>
            <a:ext cx="180000" cy="3600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488E4B-49BD-401F-B80A-F144C3F4CD08}"/>
              </a:ext>
            </a:extLst>
          </p:cNvPr>
          <p:cNvSpPr txBox="1"/>
          <p:nvPr/>
        </p:nvSpPr>
        <p:spPr>
          <a:xfrm>
            <a:off x="1011767" y="1711540"/>
            <a:ext cx="2201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물리환경 </a:t>
            </a:r>
            <a:r>
              <a:rPr lang="en-US" altLang="ko-KR" sz="1200" b="1" dirty="0"/>
              <a:t>x86</a:t>
            </a:r>
            <a:endParaRPr lang="ko-KR" altLang="en-US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9E5D29-BEEA-4EAA-87C7-F0DB4A630766}"/>
              </a:ext>
            </a:extLst>
          </p:cNvPr>
          <p:cNvSpPr txBox="1"/>
          <p:nvPr/>
        </p:nvSpPr>
        <p:spPr>
          <a:xfrm>
            <a:off x="4385732" y="1711540"/>
            <a:ext cx="351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프라이빗</a:t>
            </a:r>
            <a:r>
              <a:rPr lang="ko-KR" altLang="en-US" sz="1200" b="1" dirty="0"/>
              <a:t> 클라우드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5BC487-7E0D-4145-95FC-300882D112C8}"/>
              </a:ext>
            </a:extLst>
          </p:cNvPr>
          <p:cNvSpPr txBox="1"/>
          <p:nvPr/>
        </p:nvSpPr>
        <p:spPr>
          <a:xfrm>
            <a:off x="8297466" y="1711540"/>
            <a:ext cx="351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퍼블릭</a:t>
            </a:r>
            <a:r>
              <a:rPr lang="ko-KR" altLang="en-US" sz="1200" b="1" dirty="0"/>
              <a:t> 클라우드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7E245B3-3742-4506-89A0-8BEAC30FFC1C}"/>
              </a:ext>
            </a:extLst>
          </p:cNvPr>
          <p:cNvCxnSpPr/>
          <p:nvPr/>
        </p:nvCxnSpPr>
        <p:spPr>
          <a:xfrm>
            <a:off x="4102100" y="3583554"/>
            <a:ext cx="0" cy="216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3051E48-915F-42A1-A016-E5CA12169030}"/>
              </a:ext>
            </a:extLst>
          </p:cNvPr>
          <p:cNvCxnSpPr/>
          <p:nvPr/>
        </p:nvCxnSpPr>
        <p:spPr>
          <a:xfrm>
            <a:off x="8089900" y="3583554"/>
            <a:ext cx="0" cy="216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원호 48">
            <a:extLst>
              <a:ext uri="{FF2B5EF4-FFF2-40B4-BE49-F238E27FC236}">
                <a16:creationId xmlns:a16="http://schemas.microsoft.com/office/drawing/2014/main" id="{6419957D-ED93-4CFE-9AF8-67AFE22125A4}"/>
              </a:ext>
            </a:extLst>
          </p:cNvPr>
          <p:cNvSpPr/>
          <p:nvPr/>
        </p:nvSpPr>
        <p:spPr>
          <a:xfrm>
            <a:off x="702734" y="1286932"/>
            <a:ext cx="10786533" cy="978932"/>
          </a:xfrm>
          <a:prstGeom prst="arc">
            <a:avLst>
              <a:gd name="adj1" fmla="val 10820560"/>
              <a:gd name="adj2" fmla="val 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8D4C83-48C4-42D5-810B-D96937A1D558}"/>
              </a:ext>
            </a:extLst>
          </p:cNvPr>
          <p:cNvSpPr txBox="1"/>
          <p:nvPr/>
        </p:nvSpPr>
        <p:spPr>
          <a:xfrm>
            <a:off x="4657066" y="1102266"/>
            <a:ext cx="28778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하이브리드 클라우드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4CF25199-CED1-4891-9666-AC789973805A}"/>
              </a:ext>
            </a:extLst>
          </p:cNvPr>
          <p:cNvGraphicFramePr>
            <a:graphicFrameLocks noGrp="1"/>
          </p:cNvGraphicFramePr>
          <p:nvPr/>
        </p:nvGraphicFramePr>
        <p:xfrm>
          <a:off x="336000" y="4209394"/>
          <a:ext cx="3576429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67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1782619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8437504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325142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다른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제품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OS BMR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 및 복구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백업본으로 즉시 서비스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DB (Oracle RMAN, SAP Hana, MS SQL, MySQL, DB2, Exchange, AD)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87DAE28-F4A9-452F-AA08-BD1CE4D8E6B3}"/>
              </a:ext>
            </a:extLst>
          </p:cNvPr>
          <p:cNvSpPr txBox="1"/>
          <p:nvPr/>
        </p:nvSpPr>
        <p:spPr>
          <a:xfrm>
            <a:off x="1746256" y="3641662"/>
            <a:ext cx="194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</a:t>
            </a:r>
            <a:r>
              <a:rPr lang="en-US" altLang="ko-KR" sz="1200" dirty="0"/>
              <a:t>/</a:t>
            </a:r>
            <a:r>
              <a:rPr lang="ko-KR" altLang="en-US" sz="1200" dirty="0"/>
              <a:t>리눅스 서버</a:t>
            </a:r>
            <a:r>
              <a:rPr lang="en-US" altLang="ko-KR" sz="1200" dirty="0"/>
              <a:t>,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데스크톱</a:t>
            </a:r>
            <a:r>
              <a:rPr lang="en-US" altLang="ko-KR" sz="1200" dirty="0"/>
              <a:t>, PC, </a:t>
            </a:r>
            <a:r>
              <a:rPr lang="ko-KR" altLang="en-US" sz="1200" dirty="0"/>
              <a:t>노트북</a:t>
            </a:r>
            <a:endParaRPr lang="en-US" altLang="ko-KR" sz="1200" dirty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2EF1952-7F41-4B41-B3FB-222DC00F34A1}"/>
              </a:ext>
            </a:extLst>
          </p:cNvPr>
          <p:cNvGraphicFramePr>
            <a:graphicFrameLocks noGrp="1"/>
          </p:cNvGraphicFramePr>
          <p:nvPr/>
        </p:nvGraphicFramePr>
        <p:xfrm>
          <a:off x="4321110" y="4209394"/>
          <a:ext cx="3576429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67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1782619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8437504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325142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다른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제품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 이미지 복구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파일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테이블 단위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시점복구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가상환경 최적화 및 장애 예방 모니터링</a:t>
                      </a:r>
                      <a:r>
                        <a:rPr lang="en-US" altLang="ko-KR" sz="90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pic>
        <p:nvPicPr>
          <p:cNvPr id="67" name="그림 66">
            <a:extLst>
              <a:ext uri="{FF2B5EF4-FFF2-40B4-BE49-F238E27FC236}">
                <a16:creationId xmlns:a16="http://schemas.microsoft.com/office/drawing/2014/main" id="{25880830-ACE8-45CC-96E7-A081ABA52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98" y="3146075"/>
            <a:ext cx="900000" cy="720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4AE1A45-B764-4EA7-A4F3-323FE7958E54}"/>
              </a:ext>
            </a:extLst>
          </p:cNvPr>
          <p:cNvSpPr txBox="1"/>
          <p:nvPr/>
        </p:nvSpPr>
        <p:spPr>
          <a:xfrm>
            <a:off x="4568799" y="3826328"/>
            <a:ext cx="89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가상환경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6348B8-6779-4D21-B411-8DA60FF7A284}"/>
              </a:ext>
            </a:extLst>
          </p:cNvPr>
          <p:cNvSpPr txBox="1"/>
          <p:nvPr/>
        </p:nvSpPr>
        <p:spPr>
          <a:xfrm>
            <a:off x="5501518" y="3456996"/>
            <a:ext cx="194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VMware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/>
              <a:t>Nutanix AHV</a:t>
            </a:r>
            <a:endParaRPr lang="en-US" altLang="ko-KR" sz="1200" baseline="30000" dirty="0"/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D4515D1B-F554-439A-854D-D9C91C269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466" y="3219330"/>
            <a:ext cx="1396105" cy="883997"/>
          </a:xfrm>
          <a:prstGeom prst="rect">
            <a:avLst/>
          </a:prstGeom>
        </p:spPr>
      </p:pic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DD977122-31F8-45A3-8039-46C3C0773A0C}"/>
              </a:ext>
            </a:extLst>
          </p:cNvPr>
          <p:cNvGraphicFramePr>
            <a:graphicFrameLocks noGrp="1"/>
          </p:cNvGraphicFramePr>
          <p:nvPr/>
        </p:nvGraphicFramePr>
        <p:xfrm>
          <a:off x="8252599" y="4209394"/>
          <a:ext cx="3576429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67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1782619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8437504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325142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다른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제품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 이미지 복구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복구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오브젝트 스토리지 지원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5AE8581B-17B3-437E-9DCB-D9156382921C}"/>
              </a:ext>
            </a:extLst>
          </p:cNvPr>
          <p:cNvSpPr txBox="1"/>
          <p:nvPr/>
        </p:nvSpPr>
        <p:spPr>
          <a:xfrm>
            <a:off x="9737421" y="3272330"/>
            <a:ext cx="207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AWS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MS Azure, Google Cloud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KT</a:t>
            </a:r>
          </a:p>
        </p:txBody>
      </p: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B7A073FD-13D2-4DDE-A1EB-1D816EA873CB}"/>
              </a:ext>
            </a:extLst>
          </p:cNvPr>
          <p:cNvCxnSpPr>
            <a:cxnSpLocks/>
            <a:stCxn id="1030" idx="0"/>
            <a:endCxn id="102" idx="0"/>
          </p:cNvCxnSpPr>
          <p:nvPr/>
        </p:nvCxnSpPr>
        <p:spPr>
          <a:xfrm rot="16200000" flipH="1">
            <a:off x="3931923" y="913820"/>
            <a:ext cx="170364" cy="4915989"/>
          </a:xfrm>
          <a:prstGeom prst="curvedConnector3">
            <a:avLst>
              <a:gd name="adj1" fmla="val -22860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2C7A1C2-CB4C-4994-A457-841B4F75529B}"/>
              </a:ext>
            </a:extLst>
          </p:cNvPr>
          <p:cNvGrpSpPr/>
          <p:nvPr/>
        </p:nvGrpSpPr>
        <p:grpSpPr>
          <a:xfrm>
            <a:off x="2904072" y="2539697"/>
            <a:ext cx="2125130" cy="524317"/>
            <a:chOff x="3149603" y="2580040"/>
            <a:chExt cx="2125130" cy="524317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A3F9DCD3-DBF1-43DD-BCBC-C71F43B56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348" y="2580040"/>
              <a:ext cx="385641" cy="36000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DB69775-7C65-4F2D-8833-F07E238DDF59}"/>
                </a:ext>
              </a:extLst>
            </p:cNvPr>
            <p:cNvSpPr txBox="1"/>
            <p:nvPr/>
          </p:nvSpPr>
          <p:spPr>
            <a:xfrm>
              <a:off x="3149603" y="2858136"/>
              <a:ext cx="212513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P2V, V2P </a:t>
              </a:r>
              <a:r>
                <a:rPr lang="ko-KR" altLang="en-US" sz="1000" dirty="0"/>
                <a:t>마이그레이션 자동화</a:t>
              </a:r>
            </a:p>
          </p:txBody>
        </p:sp>
      </p:grp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C2BBF4E8-F2CD-4AA9-9576-91CEF7ABA62F}"/>
              </a:ext>
            </a:extLst>
          </p:cNvPr>
          <p:cNvCxnSpPr>
            <a:cxnSpLocks/>
            <a:stCxn id="102" idx="0"/>
            <a:endCxn id="110" idx="0"/>
          </p:cNvCxnSpPr>
          <p:nvPr/>
        </p:nvCxnSpPr>
        <p:spPr>
          <a:xfrm rot="5400000" flipH="1" flipV="1">
            <a:off x="8531505" y="1215925"/>
            <a:ext cx="184666" cy="4297477"/>
          </a:xfrm>
          <a:prstGeom prst="curvedConnector3">
            <a:avLst>
              <a:gd name="adj1" fmla="val 2833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D4A4DE8-3EB4-43A9-8719-F62A8F4EB274}"/>
              </a:ext>
            </a:extLst>
          </p:cNvPr>
          <p:cNvGrpSpPr/>
          <p:nvPr/>
        </p:nvGrpSpPr>
        <p:grpSpPr>
          <a:xfrm>
            <a:off x="7730072" y="2539697"/>
            <a:ext cx="2125130" cy="524317"/>
            <a:chOff x="3149603" y="2580040"/>
            <a:chExt cx="2125130" cy="524317"/>
          </a:xfrm>
        </p:grpSpPr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FF33238E-D647-4AC7-92AD-7B543802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348" y="2580040"/>
              <a:ext cx="385641" cy="360000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DBE0FBD-5538-4C23-A6EF-D52EE8201E38}"/>
                </a:ext>
              </a:extLst>
            </p:cNvPr>
            <p:cNvSpPr txBox="1"/>
            <p:nvPr/>
          </p:nvSpPr>
          <p:spPr>
            <a:xfrm>
              <a:off x="3149603" y="2858136"/>
              <a:ext cx="212513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V2C, C2V </a:t>
              </a:r>
              <a:r>
                <a:rPr lang="ko-KR" altLang="en-US" sz="1000" dirty="0"/>
                <a:t>마이그레이션 자동화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10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49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CF5AAC7-75FC-41F6-BF34-0D11655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38D30F-0097-4A17-A79A-18531596F882}"/>
              </a:ext>
            </a:extLst>
          </p:cNvPr>
          <p:cNvSpPr/>
          <p:nvPr/>
        </p:nvSpPr>
        <p:spPr>
          <a:xfrm>
            <a:off x="3174736" y="1914189"/>
            <a:ext cx="4975525" cy="464093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9EA5EE79-C8FA-42DC-B7CD-463A310C5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746" y="1860400"/>
            <a:ext cx="5611519" cy="3370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가상환경 백업과 복제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쿠버네티스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서버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이미지 백업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(DB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포함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NAS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초고속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마이크로소프트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365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랜섬웨어 대응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변경불가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요약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1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A6D8C380-D4AF-443C-B6A1-6CCCAF4A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베스트 백업 솔루션 </a:t>
            </a:r>
            <a:r>
              <a:rPr lang="en-US" altLang="ko-KR" dirty="0"/>
              <a:t>– 1/2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41B2AA0-A7FF-4F2D-A090-1C6932D37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VMware VM </a:t>
            </a:r>
            <a:r>
              <a:rPr lang="ko-KR" altLang="en-US" dirty="0"/>
              <a:t>준실시간 </a:t>
            </a:r>
            <a:r>
              <a:rPr lang="en-US" altLang="ko-KR" dirty="0"/>
              <a:t>DR </a:t>
            </a:r>
            <a:r>
              <a:rPr lang="ko-KR" altLang="en-US" dirty="0"/>
              <a:t>복제가 가능하며 백업본으로 </a:t>
            </a:r>
            <a:r>
              <a:rPr lang="en-US" altLang="ko-KR" dirty="0"/>
              <a:t>DB</a:t>
            </a:r>
            <a:r>
              <a:rPr lang="ko-KR" altLang="en-US" dirty="0"/>
              <a:t>의 테이블</a:t>
            </a:r>
            <a:r>
              <a:rPr lang="en-US" altLang="ko-KR" dirty="0"/>
              <a:t>, </a:t>
            </a:r>
            <a:r>
              <a:rPr lang="ko-KR" altLang="en-US" dirty="0"/>
              <a:t>거래단위 복구를 지원합니다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31FFC2-94A0-4C1D-87CB-A9625BC2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3304879"/>
            <a:ext cx="557704" cy="5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866DA7-F848-450D-8C81-C0251517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67" y="3304879"/>
            <a:ext cx="539419" cy="540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52B04E0F-B39D-4A22-AEB3-4DF4D0E4C719}"/>
              </a:ext>
            </a:extLst>
          </p:cNvPr>
          <p:cNvGrpSpPr/>
          <p:nvPr/>
        </p:nvGrpSpPr>
        <p:grpSpPr>
          <a:xfrm>
            <a:off x="1988387" y="3074433"/>
            <a:ext cx="8215226" cy="2878667"/>
            <a:chOff x="1862667" y="3209905"/>
            <a:chExt cx="8215226" cy="2878667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5400090-7C36-495E-9CCC-986E5E68C2B2}"/>
                </a:ext>
              </a:extLst>
            </p:cNvPr>
            <p:cNvCxnSpPr/>
            <p:nvPr/>
          </p:nvCxnSpPr>
          <p:spPr>
            <a:xfrm>
              <a:off x="1862667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FA014F7-58E8-41F4-9B43-EAFC9E0651D6}"/>
                </a:ext>
              </a:extLst>
            </p:cNvPr>
            <p:cNvCxnSpPr/>
            <p:nvPr/>
          </p:nvCxnSpPr>
          <p:spPr>
            <a:xfrm>
              <a:off x="8024088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6D907CF-CEA8-4449-9F38-7913C775643F}"/>
                </a:ext>
              </a:extLst>
            </p:cNvPr>
            <p:cNvCxnSpPr/>
            <p:nvPr/>
          </p:nvCxnSpPr>
          <p:spPr>
            <a:xfrm>
              <a:off x="3916474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6F5499-DD74-4582-B873-12E54D6112A4}"/>
                </a:ext>
              </a:extLst>
            </p:cNvPr>
            <p:cNvCxnSpPr/>
            <p:nvPr/>
          </p:nvCxnSpPr>
          <p:spPr>
            <a:xfrm>
              <a:off x="5970281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38D3770-7B9E-4DB1-B406-FB7B949A95AC}"/>
                </a:ext>
              </a:extLst>
            </p:cNvPr>
            <p:cNvCxnSpPr/>
            <p:nvPr/>
          </p:nvCxnSpPr>
          <p:spPr>
            <a:xfrm>
              <a:off x="10077893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235EC798-43AA-4278-9E4F-991554147784}"/>
              </a:ext>
            </a:extLst>
          </p:cNvPr>
          <p:cNvCxnSpPr>
            <a:cxnSpLocks/>
            <a:stCxn id="13" idx="0"/>
            <a:endCxn id="12" idx="0"/>
          </p:cNvCxnSpPr>
          <p:nvPr/>
        </p:nvCxnSpPr>
        <p:spPr>
          <a:xfrm rot="16200000" flipV="1">
            <a:off x="1061314" y="2738316"/>
            <a:ext cx="12700" cy="113312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0CBD7E8-FDDC-4496-A7BA-0EAABF58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09" y="3304879"/>
            <a:ext cx="557704" cy="5400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A299EEF-AC7A-4877-ADE2-FF661AD43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79493"/>
              </p:ext>
            </p:extLst>
          </p:nvPr>
        </p:nvGraphicFramePr>
        <p:xfrm>
          <a:off x="58994" y="3911151"/>
          <a:ext cx="1895524" cy="2425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Nutanix AHV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 이미지 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가장 최근의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다른 </a:t>
                      </a: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</a:t>
                      </a:r>
                      <a:r>
                        <a:rPr lang="en-US" altLang="ko-KR" sz="1000" dirty="0"/>
                        <a:t>N</a:t>
                      </a:r>
                      <a:r>
                        <a:rPr lang="ko-KR" altLang="en-US" sz="1000" dirty="0"/>
                        <a:t>제품 가능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가능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pic>
        <p:nvPicPr>
          <p:cNvPr id="1026" name="Picture 2" descr="Image result for file icon">
            <a:extLst>
              <a:ext uri="{FF2B5EF4-FFF2-40B4-BE49-F238E27FC236}">
                <a16:creationId xmlns:a16="http://schemas.microsoft.com/office/drawing/2014/main" id="{B6105670-53D8-4EEE-B73C-1DFF8D769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0" y="330487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A192D0C1-4BE6-4757-B892-ADEC2D13FC33}"/>
              </a:ext>
            </a:extLst>
          </p:cNvPr>
          <p:cNvCxnSpPr>
            <a:cxnSpLocks/>
            <a:stCxn id="1026" idx="0"/>
            <a:endCxn id="31" idx="0"/>
          </p:cNvCxnSpPr>
          <p:nvPr/>
        </p:nvCxnSpPr>
        <p:spPr>
          <a:xfrm rot="16200000" flipV="1">
            <a:off x="2976031" y="2716909"/>
            <a:ext cx="12700" cy="117593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C4E897F-8A8A-4D7E-9AD5-59E9D0D9146B}"/>
              </a:ext>
            </a:extLst>
          </p:cNvPr>
          <p:cNvGraphicFramePr>
            <a:graphicFrameLocks noGrp="1"/>
          </p:cNvGraphicFramePr>
          <p:nvPr/>
        </p:nvGraphicFramePr>
        <p:xfrm>
          <a:off x="2093361" y="3911151"/>
          <a:ext cx="1895524" cy="262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Nutanix AHV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파일복구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1-2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분의 짧은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RTO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dirty="0"/>
                        <a:t>다른 </a:t>
                      </a:r>
                      <a:r>
                        <a:rPr lang="en-US" altLang="ko-KR" sz="1000" b="0" dirty="0"/>
                        <a:t>V</a:t>
                      </a:r>
                      <a:r>
                        <a:rPr lang="ko-KR" altLang="en-US" sz="1000" b="0" dirty="0"/>
                        <a:t>사 </a:t>
                      </a: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제품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E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pic>
        <p:nvPicPr>
          <p:cNvPr id="32" name="그림 31">
            <a:extLst>
              <a:ext uri="{FF2B5EF4-FFF2-40B4-BE49-F238E27FC236}">
                <a16:creationId xmlns:a16="http://schemas.microsoft.com/office/drawing/2014/main" id="{FF0BCED8-D4BC-4940-99FC-EFC4D3B4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626" y="3304879"/>
            <a:ext cx="557704" cy="540000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9B652DD5-F46E-4089-B7BC-1EB9A46AC8E6}"/>
              </a:ext>
            </a:extLst>
          </p:cNvPr>
          <p:cNvGraphicFramePr>
            <a:graphicFrameLocks noGrp="1"/>
          </p:cNvGraphicFramePr>
          <p:nvPr/>
        </p:nvGraphicFramePr>
        <p:xfrm>
          <a:off x="4118868" y="3911151"/>
          <a:ext cx="1895524" cy="2653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Hyper-V, Nutanix AHV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MS SQL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테이블 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1-2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분의 짧은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RTO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dirty="0"/>
                        <a:t>다른 </a:t>
                      </a:r>
                      <a:r>
                        <a:rPr lang="en-US" altLang="ko-KR" sz="1000" b="0" dirty="0"/>
                        <a:t>V</a:t>
                      </a:r>
                      <a:r>
                        <a:rPr lang="ko-KR" altLang="en-US" sz="1000" b="0" dirty="0"/>
                        <a:t>사 </a:t>
                      </a: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제품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E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E5D5DC5-F135-4986-BFAE-7340B606F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259" y="3304879"/>
            <a:ext cx="583636" cy="540000"/>
          </a:xfrm>
          <a:prstGeom prst="rect">
            <a:avLst/>
          </a:prstGeom>
        </p:spPr>
      </p:pic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122725CF-D7F2-4886-9B75-2A636CB38A3B}"/>
              </a:ext>
            </a:extLst>
          </p:cNvPr>
          <p:cNvCxnSpPr>
            <a:cxnSpLocks/>
            <a:stCxn id="7" idx="0"/>
            <a:endCxn id="32" idx="0"/>
          </p:cNvCxnSpPr>
          <p:nvPr/>
        </p:nvCxnSpPr>
        <p:spPr>
          <a:xfrm rot="16200000" flipV="1">
            <a:off x="5057778" y="2667579"/>
            <a:ext cx="12700" cy="127459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930825-2F5D-4995-A8E4-F3AFFE7D62DE}"/>
              </a:ext>
            </a:extLst>
          </p:cNvPr>
          <p:cNvGrpSpPr/>
          <p:nvPr/>
        </p:nvGrpSpPr>
        <p:grpSpPr>
          <a:xfrm>
            <a:off x="7227515" y="3304879"/>
            <a:ext cx="792000" cy="540000"/>
            <a:chOff x="7479791" y="3328838"/>
            <a:chExt cx="792000" cy="52200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B1F4CBF-8BE5-4E75-A0AD-8F50B54D0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1791" y="3353869"/>
              <a:ext cx="540000" cy="471938"/>
            </a:xfrm>
            <a:prstGeom prst="rect">
              <a:avLst/>
            </a:prstGeom>
          </p:spPr>
        </p:pic>
        <p:pic>
          <p:nvPicPr>
            <p:cNvPr id="1030" name="Picture 6" descr="Image result for digital clock calendar icon">
              <a:extLst>
                <a:ext uri="{FF2B5EF4-FFF2-40B4-BE49-F238E27FC236}">
                  <a16:creationId xmlns:a16="http://schemas.microsoft.com/office/drawing/2014/main" id="{DFCE3B6F-75E2-4B9E-9401-0DECE3EF8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791" y="3328838"/>
              <a:ext cx="522000" cy="52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D1FD4C5E-E7BD-4430-BFBE-E0250D9D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89" y="3304879"/>
            <a:ext cx="557704" cy="540000"/>
          </a:xfrm>
          <a:prstGeom prst="rect">
            <a:avLst/>
          </a:prstGeom>
        </p:spPr>
      </p:pic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F7E69ACA-317E-450B-841C-9C73FF4A0A2B}"/>
              </a:ext>
            </a:extLst>
          </p:cNvPr>
          <p:cNvCxnSpPr>
            <a:cxnSpLocks/>
            <a:stCxn id="1030" idx="0"/>
            <a:endCxn id="37" idx="0"/>
          </p:cNvCxnSpPr>
          <p:nvPr/>
        </p:nvCxnSpPr>
        <p:spPr>
          <a:xfrm rot="16200000" flipV="1">
            <a:off x="6966128" y="2782492"/>
            <a:ext cx="12700" cy="104477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210C98D-FD4D-49A1-B264-D4E9A0D17D30}"/>
              </a:ext>
            </a:extLst>
          </p:cNvPr>
          <p:cNvGraphicFramePr>
            <a:graphicFrameLocks noGrp="1"/>
          </p:cNvGraphicFramePr>
          <p:nvPr/>
        </p:nvGraphicFramePr>
        <p:xfrm>
          <a:off x="6168206" y="3911151"/>
          <a:ext cx="1895524" cy="2653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</a:t>
                      </a:r>
                    </a:p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Nutanix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AHV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Oracle 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시점복구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1-2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분의 짧은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RTO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dirty="0"/>
                        <a:t>다른 </a:t>
                      </a:r>
                      <a:r>
                        <a:rPr lang="en-US" altLang="ko-KR" sz="1000" b="0" dirty="0"/>
                        <a:t>V</a:t>
                      </a:r>
                      <a:r>
                        <a:rPr lang="ko-KR" altLang="en-US" sz="1000" b="0" dirty="0"/>
                        <a:t>사 </a:t>
                      </a: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제품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E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:a16="http://schemas.microsoft.com/office/drawing/2014/main" id="{BD50B7A4-3D3F-44F7-921F-A4EEB406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730" y="3304879"/>
            <a:ext cx="557704" cy="540000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F448280E-4217-4F18-B867-D6D913DEA34A}"/>
              </a:ext>
            </a:extLst>
          </p:cNvPr>
          <p:cNvGraphicFramePr>
            <a:graphicFrameLocks noGrp="1"/>
          </p:cNvGraphicFramePr>
          <p:nvPr/>
        </p:nvGraphicFramePr>
        <p:xfrm>
          <a:off x="8235887" y="3911151"/>
          <a:ext cx="1895524" cy="262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Oracle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데이터베이스 거래단위 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1-2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분의 짧은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RTO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dirty="0"/>
                        <a:t>다른 </a:t>
                      </a:r>
                      <a:r>
                        <a:rPr lang="en-US" altLang="ko-KR" sz="1000" b="0" dirty="0"/>
                        <a:t>V</a:t>
                      </a:r>
                      <a:r>
                        <a:rPr lang="ko-KR" altLang="en-US" sz="1000" b="0" dirty="0"/>
                        <a:t>사 </a:t>
                      </a: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제품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E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DB137BBA-F35F-4A6F-8DAA-98B7480B459F}"/>
              </a:ext>
            </a:extLst>
          </p:cNvPr>
          <p:cNvGraphicFramePr>
            <a:graphicFrameLocks noGrp="1"/>
          </p:cNvGraphicFramePr>
          <p:nvPr/>
        </p:nvGraphicFramePr>
        <p:xfrm>
          <a:off x="10237482" y="3911151"/>
          <a:ext cx="1895524" cy="262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복제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페일오버와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페일백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기능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구축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dirty="0"/>
                        <a:t>다른 </a:t>
                      </a:r>
                      <a:r>
                        <a:rPr lang="en-US" altLang="ko-KR" sz="1000" b="0" dirty="0"/>
                        <a:t>V</a:t>
                      </a:r>
                      <a:r>
                        <a:rPr lang="ko-KR" altLang="en-US" sz="1000" b="0" dirty="0"/>
                        <a:t>사 </a:t>
                      </a: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제품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E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sp>
        <p:nvSpPr>
          <p:cNvPr id="56" name="말풍선: 사각형 55">
            <a:extLst>
              <a:ext uri="{FF2B5EF4-FFF2-40B4-BE49-F238E27FC236}">
                <a16:creationId xmlns:a16="http://schemas.microsoft.com/office/drawing/2014/main" id="{F21D7C4F-564B-44B8-A42E-874F0ACAC672}"/>
              </a:ext>
            </a:extLst>
          </p:cNvPr>
          <p:cNvSpPr/>
          <p:nvPr/>
        </p:nvSpPr>
        <p:spPr>
          <a:xfrm>
            <a:off x="7115968" y="1620000"/>
            <a:ext cx="1662768" cy="937780"/>
          </a:xfrm>
          <a:prstGeom prst="wedgeRectCallout">
            <a:avLst>
              <a:gd name="adj1" fmla="val -73907"/>
              <a:gd name="adj2" fmla="val 41162"/>
            </a:avLst>
          </a:prstGeom>
          <a:solidFill>
            <a:srgbClr val="005F4B"/>
          </a:solidFill>
          <a:ln>
            <a:solidFill>
              <a:srgbClr val="005F4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VM, DB, File </a:t>
            </a:r>
            <a:r>
              <a:rPr lang="ko-KR" altLang="en-US" sz="1200" dirty="0">
                <a:solidFill>
                  <a:schemeClr val="bg1"/>
                </a:solidFill>
              </a:rPr>
              <a:t>복구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에이전트리스 방식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691A755-EC87-4AEF-B5F9-ABDEBB388DEB}"/>
              </a:ext>
            </a:extLst>
          </p:cNvPr>
          <p:cNvSpPr/>
          <p:nvPr/>
        </p:nvSpPr>
        <p:spPr>
          <a:xfrm>
            <a:off x="58994" y="5799665"/>
            <a:ext cx="12074012" cy="7642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95E8AEB-469A-492D-802D-A6E51849ED53}"/>
              </a:ext>
            </a:extLst>
          </p:cNvPr>
          <p:cNvGrpSpPr/>
          <p:nvPr/>
        </p:nvGrpSpPr>
        <p:grpSpPr>
          <a:xfrm>
            <a:off x="5496081" y="1647914"/>
            <a:ext cx="1327229" cy="1146585"/>
            <a:chOff x="5496081" y="1647914"/>
            <a:chExt cx="1327229" cy="1146585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2F690DD-2A89-4614-8E4D-9A0669408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44851" y="1647914"/>
              <a:ext cx="720000" cy="69340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1C77B4-05C4-4DEE-B48A-E18838F53D36}"/>
                </a:ext>
              </a:extLst>
            </p:cNvPr>
            <p:cNvSpPr txBox="1"/>
            <p:nvPr/>
          </p:nvSpPr>
          <p:spPr>
            <a:xfrm>
              <a:off x="5786393" y="2332834"/>
              <a:ext cx="1036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빔 백업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마스터 서버</a:t>
              </a: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DF619879-ED19-4F41-BB21-C3BB4A982C33}"/>
                </a:ext>
              </a:extLst>
            </p:cNvPr>
            <p:cNvSpPr/>
            <p:nvPr/>
          </p:nvSpPr>
          <p:spPr>
            <a:xfrm>
              <a:off x="5496081" y="2464233"/>
              <a:ext cx="360000" cy="288000"/>
            </a:xfrm>
            <a:custGeom>
              <a:avLst/>
              <a:gdLst>
                <a:gd name="connsiteX0" fmla="*/ 516467 w 516467"/>
                <a:gd name="connsiteY0" fmla="*/ 0 h 550333"/>
                <a:gd name="connsiteX1" fmla="*/ 143933 w 516467"/>
                <a:gd name="connsiteY1" fmla="*/ 279400 h 550333"/>
                <a:gd name="connsiteX2" fmla="*/ 279400 w 516467"/>
                <a:gd name="connsiteY2" fmla="*/ 330200 h 550333"/>
                <a:gd name="connsiteX3" fmla="*/ 0 w 516467"/>
                <a:gd name="connsiteY3" fmla="*/ 550333 h 55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467" h="550333">
                  <a:moveTo>
                    <a:pt x="516467" y="0"/>
                  </a:moveTo>
                  <a:lnTo>
                    <a:pt x="143933" y="279400"/>
                  </a:lnTo>
                  <a:lnTo>
                    <a:pt x="279400" y="330200"/>
                  </a:lnTo>
                  <a:lnTo>
                    <a:pt x="0" y="55033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D8AB57C-06C2-4A93-8AD7-55370D415F74}"/>
              </a:ext>
            </a:extLst>
          </p:cNvPr>
          <p:cNvGraphicFramePr>
            <a:graphicFrameLocks noGrp="1"/>
          </p:cNvGraphicFramePr>
          <p:nvPr/>
        </p:nvGraphicFramePr>
        <p:xfrm>
          <a:off x="9083703" y="2826486"/>
          <a:ext cx="986642" cy="1291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02">
                  <a:extLst>
                    <a:ext uri="{9D8B030D-6E8A-4147-A177-3AD203B41FA5}">
                      <a16:colId xmlns:a16="http://schemas.microsoft.com/office/drawing/2014/main" val="34097912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62642860"/>
                    </a:ext>
                  </a:extLst>
                </a:gridCol>
              </a:tblGrid>
              <a:tr h="193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accent1"/>
                          </a:solidFill>
                        </a:rPr>
                        <a:t>Time</a:t>
                      </a:r>
                      <a:endParaRPr lang="ko-KR" altLang="en-US" sz="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accent1"/>
                          </a:solidFill>
                        </a:rPr>
                        <a:t>Operation</a:t>
                      </a:r>
                      <a:endParaRPr lang="ko-KR" altLang="en-US" sz="6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05961"/>
                  </a:ext>
                </a:extLst>
              </a:tr>
              <a:tr h="19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5:55PM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Create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0732"/>
                  </a:ext>
                </a:extLst>
              </a:tr>
              <a:tr h="19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5:55PM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Alter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177962"/>
                  </a:ext>
                </a:extLst>
              </a:tr>
              <a:tr h="19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5:56PM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Insert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84519"/>
                  </a:ext>
                </a:extLst>
              </a:tr>
              <a:tr h="193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5:57PM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….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726930"/>
                  </a:ext>
                </a:extLst>
              </a:tr>
            </a:tbl>
          </a:graphicData>
        </a:graphic>
      </p:graphicFrame>
      <p:cxnSp>
        <p:nvCxnSpPr>
          <p:cNvPr id="52" name="연결선: 구부러짐 51">
            <a:extLst>
              <a:ext uri="{FF2B5EF4-FFF2-40B4-BE49-F238E27FC236}">
                <a16:creationId xmlns:a16="http://schemas.microsoft.com/office/drawing/2014/main" id="{1DFDF571-E8F5-47D9-87B2-03A5EE17AF87}"/>
              </a:ext>
            </a:extLst>
          </p:cNvPr>
          <p:cNvCxnSpPr>
            <a:cxnSpLocks/>
            <a:stCxn id="5" idx="0"/>
            <a:endCxn id="44" idx="0"/>
          </p:cNvCxnSpPr>
          <p:nvPr/>
        </p:nvCxnSpPr>
        <p:spPr>
          <a:xfrm rot="16200000" flipH="1" flipV="1">
            <a:off x="8846606" y="2574461"/>
            <a:ext cx="478393" cy="982442"/>
          </a:xfrm>
          <a:prstGeom prst="curvedConnector3">
            <a:avLst>
              <a:gd name="adj1" fmla="val -47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>
            <a:extLst>
              <a:ext uri="{FF2B5EF4-FFF2-40B4-BE49-F238E27FC236}">
                <a16:creationId xmlns:a16="http://schemas.microsoft.com/office/drawing/2014/main" id="{FE70FFE0-07C9-447F-9DD7-9BB86D682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882" y="3248473"/>
            <a:ext cx="539419" cy="540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8172A57E-981C-40F9-A1F5-302590D00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682" y="3248473"/>
            <a:ext cx="539419" cy="54000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F8D38E-C6A4-434F-8326-D28E4D386226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10876301" y="3518473"/>
            <a:ext cx="560381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76ADA8-DCFC-4F82-BBED-AF94484C4D19}"/>
              </a:ext>
            </a:extLst>
          </p:cNvPr>
          <p:cNvSpPr txBox="1"/>
          <p:nvPr/>
        </p:nvSpPr>
        <p:spPr>
          <a:xfrm>
            <a:off x="10275817" y="2894439"/>
            <a:ext cx="170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/>
              <a:t>준 실시간 </a:t>
            </a:r>
            <a:r>
              <a:rPr lang="en-US" altLang="ko-KR" sz="1400" b="1" u="sng" dirty="0"/>
              <a:t>DR</a:t>
            </a:r>
            <a:r>
              <a:rPr lang="ko-KR" altLang="en-US" sz="1400" b="1" u="sng" dirty="0"/>
              <a:t> 복제</a:t>
            </a:r>
          </a:p>
        </p:txBody>
      </p:sp>
    </p:spTree>
    <p:extLst>
      <p:ext uri="{BB962C8B-B14F-4D97-AF65-F5344CB8AC3E}">
        <p14:creationId xmlns:p14="http://schemas.microsoft.com/office/powerpoint/2010/main" val="341951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A6D8C380-D4AF-443C-B6A1-6CCCAF4A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베스트 백업 솔루션 </a:t>
            </a:r>
            <a:r>
              <a:rPr lang="en-US" altLang="ko-KR" dirty="0"/>
              <a:t>– 2/2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41B2AA0-A7FF-4F2D-A090-1C6932D37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P2V </a:t>
            </a:r>
            <a:r>
              <a:rPr lang="ko-KR" altLang="en-US" dirty="0"/>
              <a:t>마이그레이션과 </a:t>
            </a:r>
            <a:r>
              <a:rPr lang="en-US" altLang="ko-KR" dirty="0" err="1"/>
              <a:t>vRealize</a:t>
            </a:r>
            <a:r>
              <a:rPr lang="ko-KR" altLang="en-US"/>
              <a:t>와 유사한 가상환경 </a:t>
            </a:r>
            <a:r>
              <a:rPr lang="ko-KR" altLang="en-US" dirty="0"/>
              <a:t>헬스체크 기능을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31FFC2-94A0-4C1D-87CB-A9625BC2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3290825"/>
            <a:ext cx="557704" cy="540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52B04E0F-B39D-4A22-AEB3-4DF4D0E4C719}"/>
              </a:ext>
            </a:extLst>
          </p:cNvPr>
          <p:cNvGrpSpPr/>
          <p:nvPr/>
        </p:nvGrpSpPr>
        <p:grpSpPr>
          <a:xfrm>
            <a:off x="1988387" y="3074433"/>
            <a:ext cx="8215226" cy="2878667"/>
            <a:chOff x="1862667" y="3209905"/>
            <a:chExt cx="8215226" cy="2878667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5400090-7C36-495E-9CCC-986E5E68C2B2}"/>
                </a:ext>
              </a:extLst>
            </p:cNvPr>
            <p:cNvCxnSpPr/>
            <p:nvPr/>
          </p:nvCxnSpPr>
          <p:spPr>
            <a:xfrm>
              <a:off x="1862667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FA014F7-58E8-41F4-9B43-EAFC9E0651D6}"/>
                </a:ext>
              </a:extLst>
            </p:cNvPr>
            <p:cNvCxnSpPr/>
            <p:nvPr/>
          </p:nvCxnSpPr>
          <p:spPr>
            <a:xfrm>
              <a:off x="8024088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6D907CF-CEA8-4449-9F38-7913C775643F}"/>
                </a:ext>
              </a:extLst>
            </p:cNvPr>
            <p:cNvCxnSpPr/>
            <p:nvPr/>
          </p:nvCxnSpPr>
          <p:spPr>
            <a:xfrm>
              <a:off x="3916474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6F5499-DD74-4582-B873-12E54D6112A4}"/>
                </a:ext>
              </a:extLst>
            </p:cNvPr>
            <p:cNvCxnSpPr/>
            <p:nvPr/>
          </p:nvCxnSpPr>
          <p:spPr>
            <a:xfrm>
              <a:off x="5970281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38D3770-7B9E-4DB1-B406-FB7B949A95AC}"/>
                </a:ext>
              </a:extLst>
            </p:cNvPr>
            <p:cNvCxnSpPr/>
            <p:nvPr/>
          </p:nvCxnSpPr>
          <p:spPr>
            <a:xfrm>
              <a:off x="10077893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235EC798-43AA-4278-9E4F-991554147784}"/>
              </a:ext>
            </a:extLst>
          </p:cNvPr>
          <p:cNvCxnSpPr>
            <a:cxnSpLocks/>
            <a:stCxn id="1028" idx="0"/>
            <a:endCxn id="12" idx="0"/>
          </p:cNvCxnSpPr>
          <p:nvPr/>
        </p:nvCxnSpPr>
        <p:spPr>
          <a:xfrm rot="16200000" flipH="1" flipV="1">
            <a:off x="944702" y="2777218"/>
            <a:ext cx="63655" cy="963558"/>
          </a:xfrm>
          <a:prstGeom prst="curvedConnector3">
            <a:avLst>
              <a:gd name="adj1" fmla="val -3591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A299EEF-AC7A-4877-ADE2-FF661AD43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77097"/>
              </p:ext>
            </p:extLst>
          </p:nvPr>
        </p:nvGraphicFramePr>
        <p:xfrm>
          <a:off x="58994" y="3911151"/>
          <a:ext cx="1895524" cy="245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Nutanix AHV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익스체인지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이메일 단위 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가장 최근의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다른 </a:t>
                      </a: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</a:t>
                      </a:r>
                      <a:r>
                        <a:rPr lang="en-US" altLang="ko-KR" sz="1000" dirty="0"/>
                        <a:t>N</a:t>
                      </a:r>
                      <a:r>
                        <a:rPr lang="ko-KR" altLang="en-US" sz="1000" dirty="0"/>
                        <a:t>제품 가능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가능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C4E897F-8A8A-4D7E-9AD5-59E9D0D9146B}"/>
              </a:ext>
            </a:extLst>
          </p:cNvPr>
          <p:cNvGraphicFramePr>
            <a:graphicFrameLocks noGrp="1"/>
          </p:cNvGraphicFramePr>
          <p:nvPr/>
        </p:nvGraphicFramePr>
        <p:xfrm>
          <a:off x="2093361" y="3911151"/>
          <a:ext cx="1895524" cy="2653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백업과 복제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의 완결성 검증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자동화 스케줄 방식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 데이터의 완결성 개런티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dirty="0"/>
                        <a:t>다른 </a:t>
                      </a:r>
                      <a:r>
                        <a:rPr lang="en-US" altLang="ko-KR" sz="1000" b="0" dirty="0"/>
                        <a:t>V</a:t>
                      </a:r>
                      <a:r>
                        <a:rPr lang="ko-KR" altLang="en-US" sz="1000" b="0" dirty="0"/>
                        <a:t>사 </a:t>
                      </a: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제품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E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9B652DD5-F46E-4089-B7BC-1EB9A46AC8E6}"/>
              </a:ext>
            </a:extLst>
          </p:cNvPr>
          <p:cNvGraphicFramePr>
            <a:graphicFrameLocks noGrp="1"/>
          </p:cNvGraphicFramePr>
          <p:nvPr/>
        </p:nvGraphicFramePr>
        <p:xfrm>
          <a:off x="4118868" y="3911151"/>
          <a:ext cx="1895524" cy="2679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Hyper-V, Nutanix AHV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패치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업그레이드 사전 테스트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원본과 동일한 백업 데이터 활용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시스템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변경전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검증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dirty="0"/>
                        <a:t>다른 </a:t>
                      </a:r>
                      <a:r>
                        <a:rPr lang="en-US" altLang="ko-KR" sz="1000" b="0" dirty="0"/>
                        <a:t>V</a:t>
                      </a:r>
                      <a:r>
                        <a:rPr lang="ko-KR" altLang="en-US" sz="1000" b="0" dirty="0"/>
                        <a:t>사 </a:t>
                      </a: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제품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E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210C98D-FD4D-49A1-B264-D4E9A0D17D30}"/>
              </a:ext>
            </a:extLst>
          </p:cNvPr>
          <p:cNvGraphicFramePr>
            <a:graphicFrameLocks noGrp="1"/>
          </p:cNvGraphicFramePr>
          <p:nvPr/>
        </p:nvGraphicFramePr>
        <p:xfrm>
          <a:off x="6168206" y="3911151"/>
          <a:ext cx="1895524" cy="2653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</a:t>
                      </a:r>
                    </a:p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Nutanix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AHV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P2V, V2C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마이그레이션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자동화 툴 제공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장애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리스크 제거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dirty="0"/>
                        <a:t>다른 </a:t>
                      </a:r>
                      <a:r>
                        <a:rPr lang="en-US" altLang="ko-KR" sz="1000" b="0" dirty="0"/>
                        <a:t>V</a:t>
                      </a:r>
                      <a:r>
                        <a:rPr lang="ko-KR" altLang="en-US" sz="1000" b="0" dirty="0"/>
                        <a:t>사 </a:t>
                      </a: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제품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E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:a16="http://schemas.microsoft.com/office/drawing/2014/main" id="{BD50B7A4-3D3F-44F7-921F-A4EEB406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730" y="3304879"/>
            <a:ext cx="557704" cy="540000"/>
          </a:xfrm>
          <a:prstGeom prst="rect">
            <a:avLst/>
          </a:prstGeom>
        </p:spPr>
      </p:pic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F448280E-4217-4F18-B867-D6D913DEA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37432"/>
              </p:ext>
            </p:extLst>
          </p:nvPr>
        </p:nvGraphicFramePr>
        <p:xfrm>
          <a:off x="8235887" y="3911151"/>
          <a:ext cx="1895524" cy="2425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</a:t>
                      </a:r>
                    </a:p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Nutanix AHV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백업본으로 즉시 서비스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1-2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분의 짧은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RTO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/>
                        <a:t>다른 </a:t>
                      </a: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</a:t>
                      </a:r>
                      <a:r>
                        <a:rPr lang="en-US" altLang="ko-KR" sz="1000" dirty="0"/>
                        <a:t>N</a:t>
                      </a:r>
                      <a:r>
                        <a:rPr lang="ko-KR" altLang="en-US" sz="1000" dirty="0"/>
                        <a:t>제품 일부지원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일부지원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04F94A4-6EF7-472D-8CB0-8B1CD6BDB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097" y="3304879"/>
            <a:ext cx="780411" cy="540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37D9BF3-5340-4085-9A09-9876843C7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1532" y="3278985"/>
            <a:ext cx="758734" cy="540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12CFAEA-9325-4B03-A647-F32E08A2F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5955" y="3284969"/>
            <a:ext cx="557704" cy="540000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8B4418-25AC-493C-986A-1288C89DD4A0}"/>
              </a:ext>
            </a:extLst>
          </p:cNvPr>
          <p:cNvCxnSpPr>
            <a:cxnSpLocks/>
            <a:stCxn id="49" idx="1"/>
            <a:endCxn id="54" idx="3"/>
          </p:cNvCxnSpPr>
          <p:nvPr/>
        </p:nvCxnSpPr>
        <p:spPr>
          <a:xfrm flipH="1">
            <a:off x="10893659" y="3548985"/>
            <a:ext cx="417873" cy="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DB137BBA-F35F-4A6F-8DAA-98B7480B459F}"/>
              </a:ext>
            </a:extLst>
          </p:cNvPr>
          <p:cNvGraphicFramePr>
            <a:graphicFrameLocks noGrp="1"/>
          </p:cNvGraphicFramePr>
          <p:nvPr/>
        </p:nvGraphicFramePr>
        <p:xfrm>
          <a:off x="10237482" y="3911151"/>
          <a:ext cx="1895524" cy="2653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가상환경 최적화 모니터링 및 리포팅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장애 예방 및 인프라 가시성 확보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dirty="0"/>
                        <a:t>다른 </a:t>
                      </a:r>
                      <a:r>
                        <a:rPr lang="en-US" altLang="ko-KR" sz="1000" b="0" dirty="0"/>
                        <a:t>V</a:t>
                      </a:r>
                      <a:r>
                        <a:rPr lang="ko-KR" altLang="en-US" sz="1000" b="0" dirty="0"/>
                        <a:t>사 </a:t>
                      </a: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제품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E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sp>
        <p:nvSpPr>
          <p:cNvPr id="56" name="말풍선: 사각형 55">
            <a:extLst>
              <a:ext uri="{FF2B5EF4-FFF2-40B4-BE49-F238E27FC236}">
                <a16:creationId xmlns:a16="http://schemas.microsoft.com/office/drawing/2014/main" id="{F21D7C4F-564B-44B8-A42E-874F0ACAC672}"/>
              </a:ext>
            </a:extLst>
          </p:cNvPr>
          <p:cNvSpPr/>
          <p:nvPr/>
        </p:nvSpPr>
        <p:spPr>
          <a:xfrm>
            <a:off x="7115968" y="1620000"/>
            <a:ext cx="1662768" cy="937780"/>
          </a:xfrm>
          <a:prstGeom prst="wedgeRectCallout">
            <a:avLst>
              <a:gd name="adj1" fmla="val -73907"/>
              <a:gd name="adj2" fmla="val 41162"/>
            </a:avLst>
          </a:prstGeom>
          <a:solidFill>
            <a:srgbClr val="005F4B"/>
          </a:solidFill>
          <a:ln>
            <a:solidFill>
              <a:srgbClr val="005F4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가상환경 헬스체크 </a:t>
            </a:r>
            <a:r>
              <a:rPr lang="ko-KR" altLang="en-US" sz="1200" dirty="0" err="1">
                <a:solidFill>
                  <a:schemeClr val="bg1"/>
                </a:solidFill>
              </a:rPr>
              <a:t>및백업과</a:t>
            </a:r>
            <a:r>
              <a:rPr lang="ko-KR" altLang="en-US" sz="1200" dirty="0">
                <a:solidFill>
                  <a:schemeClr val="bg1"/>
                </a:solidFill>
              </a:rPr>
              <a:t> 복제 데이터의 검증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691A755-EC87-4AEF-B5F9-ABDEBB388DEB}"/>
              </a:ext>
            </a:extLst>
          </p:cNvPr>
          <p:cNvSpPr/>
          <p:nvPr/>
        </p:nvSpPr>
        <p:spPr>
          <a:xfrm>
            <a:off x="58994" y="5799665"/>
            <a:ext cx="12074012" cy="7642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6FDE25-EFF5-4440-8754-55722BDD397F}"/>
              </a:ext>
            </a:extLst>
          </p:cNvPr>
          <p:cNvSpPr txBox="1"/>
          <p:nvPr/>
        </p:nvSpPr>
        <p:spPr>
          <a:xfrm>
            <a:off x="9161302" y="3040294"/>
            <a:ext cx="10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서비스 복원</a:t>
            </a: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B963EAE5-5F28-4019-899B-EF9EE3E10E9F}"/>
              </a:ext>
            </a:extLst>
          </p:cNvPr>
          <p:cNvSpPr/>
          <p:nvPr/>
        </p:nvSpPr>
        <p:spPr>
          <a:xfrm>
            <a:off x="8874159" y="3150659"/>
            <a:ext cx="319506" cy="540000"/>
          </a:xfrm>
          <a:custGeom>
            <a:avLst/>
            <a:gdLst>
              <a:gd name="connsiteX0" fmla="*/ 0 w 609600"/>
              <a:gd name="connsiteY0" fmla="*/ 584200 h 584200"/>
              <a:gd name="connsiteX1" fmla="*/ 609600 w 609600"/>
              <a:gd name="connsiteY1" fmla="*/ 499533 h 584200"/>
              <a:gd name="connsiteX2" fmla="*/ 609600 w 6096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584200">
                <a:moveTo>
                  <a:pt x="0" y="584200"/>
                </a:moveTo>
                <a:lnTo>
                  <a:pt x="609600" y="499533"/>
                </a:lnTo>
                <a:lnTo>
                  <a:pt x="609600" y="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95E8AEB-469A-492D-802D-A6E51849ED53}"/>
              </a:ext>
            </a:extLst>
          </p:cNvPr>
          <p:cNvGrpSpPr/>
          <p:nvPr/>
        </p:nvGrpSpPr>
        <p:grpSpPr>
          <a:xfrm>
            <a:off x="5496081" y="1647914"/>
            <a:ext cx="1327229" cy="1146585"/>
            <a:chOff x="5496081" y="1647914"/>
            <a:chExt cx="1327229" cy="1146585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2F690DD-2A89-4614-8E4D-9A0669408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44851" y="1647914"/>
              <a:ext cx="720000" cy="69340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1C77B4-05C4-4DEE-B48A-E18838F53D36}"/>
                </a:ext>
              </a:extLst>
            </p:cNvPr>
            <p:cNvSpPr txBox="1"/>
            <p:nvPr/>
          </p:nvSpPr>
          <p:spPr>
            <a:xfrm>
              <a:off x="5786393" y="2332834"/>
              <a:ext cx="1036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빔 백업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마스터 서버</a:t>
              </a: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DF619879-ED19-4F41-BB21-C3BB4A982C33}"/>
                </a:ext>
              </a:extLst>
            </p:cNvPr>
            <p:cNvSpPr/>
            <p:nvPr/>
          </p:nvSpPr>
          <p:spPr>
            <a:xfrm>
              <a:off x="5496081" y="2464233"/>
              <a:ext cx="360000" cy="288000"/>
            </a:xfrm>
            <a:custGeom>
              <a:avLst/>
              <a:gdLst>
                <a:gd name="connsiteX0" fmla="*/ 516467 w 516467"/>
                <a:gd name="connsiteY0" fmla="*/ 0 h 550333"/>
                <a:gd name="connsiteX1" fmla="*/ 143933 w 516467"/>
                <a:gd name="connsiteY1" fmla="*/ 279400 h 550333"/>
                <a:gd name="connsiteX2" fmla="*/ 279400 w 516467"/>
                <a:gd name="connsiteY2" fmla="*/ 330200 h 550333"/>
                <a:gd name="connsiteX3" fmla="*/ 0 w 516467"/>
                <a:gd name="connsiteY3" fmla="*/ 550333 h 55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467" h="550333">
                  <a:moveTo>
                    <a:pt x="516467" y="0"/>
                  </a:moveTo>
                  <a:lnTo>
                    <a:pt x="143933" y="279400"/>
                  </a:lnTo>
                  <a:lnTo>
                    <a:pt x="279400" y="330200"/>
                  </a:lnTo>
                  <a:lnTo>
                    <a:pt x="0" y="55033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래픽 10" descr="봉투">
            <a:extLst>
              <a:ext uri="{FF2B5EF4-FFF2-40B4-BE49-F238E27FC236}">
                <a16:creationId xmlns:a16="http://schemas.microsoft.com/office/drawing/2014/main" id="{17A72297-B2EF-4100-B789-6C4C8965E9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8309" y="3290825"/>
            <a:ext cx="540000" cy="540000"/>
          </a:xfrm>
          <a:prstGeom prst="rect">
            <a:avLst/>
          </a:prstGeom>
        </p:spPr>
      </p:pic>
      <p:pic>
        <p:nvPicPr>
          <p:cNvPr id="1028" name="Picture 4" descr="Image result for microsoft exchange logo">
            <a:extLst>
              <a:ext uri="{FF2B5EF4-FFF2-40B4-BE49-F238E27FC236}">
                <a16:creationId xmlns:a16="http://schemas.microsoft.com/office/drawing/2014/main" id="{8020F572-E006-423B-9172-67E57DCEC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3" b="28306"/>
          <a:stretch/>
        </p:blipFill>
        <p:spPr bwMode="auto">
          <a:xfrm>
            <a:off x="1098309" y="3227170"/>
            <a:ext cx="720000" cy="16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그룹 1034">
            <a:extLst>
              <a:ext uri="{FF2B5EF4-FFF2-40B4-BE49-F238E27FC236}">
                <a16:creationId xmlns:a16="http://schemas.microsoft.com/office/drawing/2014/main" id="{DF9B8F82-5886-4C36-ACEB-1A912FCCB201}"/>
              </a:ext>
            </a:extLst>
          </p:cNvPr>
          <p:cNvGrpSpPr/>
          <p:nvPr/>
        </p:nvGrpSpPr>
        <p:grpSpPr>
          <a:xfrm>
            <a:off x="2758838" y="3150109"/>
            <a:ext cx="751364" cy="586565"/>
            <a:chOff x="3111752" y="3150109"/>
            <a:chExt cx="751364" cy="586565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61D3B3EC-9FF5-4FD0-BBF8-660D4FE21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11752" y="3196674"/>
              <a:ext cx="539419" cy="540000"/>
            </a:xfrm>
            <a:prstGeom prst="rect">
              <a:avLst/>
            </a:prstGeom>
          </p:spPr>
        </p:pic>
        <p:pic>
          <p:nvPicPr>
            <p:cNvPr id="1034" name="그래픽 1033" descr="리본">
              <a:extLst>
                <a:ext uri="{FF2B5EF4-FFF2-40B4-BE49-F238E27FC236}">
                  <a16:creationId xmlns:a16="http://schemas.microsoft.com/office/drawing/2014/main" id="{894BBF4C-4820-40BB-ADD9-9002A0B5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31116" y="3150109"/>
              <a:ext cx="432000" cy="432000"/>
            </a:xfrm>
            <a:prstGeom prst="rect">
              <a:avLst/>
            </a:prstGeom>
          </p:spPr>
        </p:pic>
      </p:grpSp>
      <p:pic>
        <p:nvPicPr>
          <p:cNvPr id="1052" name="그림 1051">
            <a:extLst>
              <a:ext uri="{FF2B5EF4-FFF2-40B4-BE49-F238E27FC236}">
                <a16:creationId xmlns:a16="http://schemas.microsoft.com/office/drawing/2014/main" id="{A5AFE3CF-02E7-440E-B9D5-720776CE8CD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21974"/>
          <a:stretch/>
        </p:blipFill>
        <p:spPr>
          <a:xfrm>
            <a:off x="4439097" y="3075467"/>
            <a:ext cx="1260000" cy="735504"/>
          </a:xfrm>
          <a:prstGeom prst="rect">
            <a:avLst/>
          </a:prstGeom>
        </p:spPr>
      </p:pic>
      <p:sp>
        <p:nvSpPr>
          <p:cNvPr id="1053" name="TextBox 1052">
            <a:extLst>
              <a:ext uri="{FF2B5EF4-FFF2-40B4-BE49-F238E27FC236}">
                <a16:creationId xmlns:a16="http://schemas.microsoft.com/office/drawing/2014/main" id="{66C2030C-889B-4EFE-B061-0FD0E3937A74}"/>
              </a:ext>
            </a:extLst>
          </p:cNvPr>
          <p:cNvSpPr txBox="1"/>
          <p:nvPr/>
        </p:nvSpPr>
        <p:spPr>
          <a:xfrm>
            <a:off x="6363557" y="3040294"/>
            <a:ext cx="1368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Migration</a:t>
            </a:r>
            <a:endParaRPr lang="ko-KR" altLang="en-US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03BC4D61-BD41-4EB0-B825-27E9A5B8F01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2961" y="3276652"/>
            <a:ext cx="1109568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5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675FE-0A09-4D7D-8C7D-89F777EC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VMware VM </a:t>
            </a:r>
            <a:r>
              <a:rPr lang="ko-KR" altLang="en-US" dirty="0" err="1"/>
              <a:t>초단위</a:t>
            </a:r>
            <a:r>
              <a:rPr lang="ko-KR" altLang="en-US" dirty="0"/>
              <a:t> 준실시간 </a:t>
            </a:r>
            <a:r>
              <a:rPr lang="en-US" altLang="ko-KR" dirty="0"/>
              <a:t>DR </a:t>
            </a:r>
            <a:r>
              <a:rPr lang="ko-KR" altLang="en-US" dirty="0"/>
              <a:t>복제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A1F9CE4-EE35-4C94-BC4F-2F155CE86D8E}"/>
              </a:ext>
            </a:extLst>
          </p:cNvPr>
          <p:cNvCxnSpPr>
            <a:cxnSpLocks/>
            <a:stCxn id="61" idx="2"/>
            <a:endCxn id="104" idx="0"/>
          </p:cNvCxnSpPr>
          <p:nvPr/>
        </p:nvCxnSpPr>
        <p:spPr>
          <a:xfrm flipH="1">
            <a:off x="4412685" y="5239046"/>
            <a:ext cx="9007" cy="4877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B5AAD9-5CAF-41E4-A780-D269C60FEE0C}"/>
              </a:ext>
            </a:extLst>
          </p:cNvPr>
          <p:cNvCxnSpPr>
            <a:cxnSpLocks/>
            <a:stCxn id="111" idx="3"/>
            <a:endCxn id="62" idx="1"/>
          </p:cNvCxnSpPr>
          <p:nvPr/>
        </p:nvCxnSpPr>
        <p:spPr>
          <a:xfrm>
            <a:off x="2614834" y="2353183"/>
            <a:ext cx="1662858" cy="23757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107">
            <a:extLst>
              <a:ext uri="{FF2B5EF4-FFF2-40B4-BE49-F238E27FC236}">
                <a16:creationId xmlns:a16="http://schemas.microsoft.com/office/drawing/2014/main" id="{985AC5A9-0B6E-43AE-ACC6-6D20A0254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21"/>
          <a:stretch/>
        </p:blipFill>
        <p:spPr>
          <a:xfrm>
            <a:off x="1558835" y="2787369"/>
            <a:ext cx="720000" cy="209263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8DFC4270-2A61-4B60-BE93-46EAC5F4467A}"/>
              </a:ext>
            </a:extLst>
          </p:cNvPr>
          <p:cNvSpPr/>
          <p:nvPr/>
        </p:nvSpPr>
        <p:spPr>
          <a:xfrm>
            <a:off x="1246834" y="2176474"/>
            <a:ext cx="1368000" cy="353418"/>
          </a:xfrm>
          <a:prstGeom prst="rect">
            <a:avLst/>
          </a:prstGeom>
          <a:solidFill>
            <a:srgbClr val="EF8F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Aft>
                <a:spcPts val="200"/>
              </a:spcAft>
            </a:pPr>
            <a:r>
              <a:rPr lang="en-US" altLang="ko-KR" sz="800" b="1" dirty="0">
                <a:solidFill>
                  <a:schemeClr val="bg1"/>
                </a:solidFill>
              </a:rPr>
              <a:t>VMware vSphere</a:t>
            </a:r>
            <a:endParaRPr lang="ko-KR" altLang="en-US" sz="800" b="1" dirty="0" err="1">
              <a:solidFill>
                <a:schemeClr val="bg1"/>
              </a:solidFill>
            </a:endParaRPr>
          </a:p>
        </p:txBody>
      </p:sp>
      <p:sp>
        <p:nvSpPr>
          <p:cNvPr id="112" name="이등변 삼각형 111">
            <a:extLst>
              <a:ext uri="{FF2B5EF4-FFF2-40B4-BE49-F238E27FC236}">
                <a16:creationId xmlns:a16="http://schemas.microsoft.com/office/drawing/2014/main" id="{94E8E71E-2B6B-414B-B811-F02D7423FBE4}"/>
              </a:ext>
            </a:extLst>
          </p:cNvPr>
          <p:cNvSpPr/>
          <p:nvPr/>
        </p:nvSpPr>
        <p:spPr>
          <a:xfrm flipV="1">
            <a:off x="1246834" y="2560854"/>
            <a:ext cx="1368000" cy="180000"/>
          </a:xfrm>
          <a:prstGeom prst="triangle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3FBCC60D-6366-4667-9E37-757DFE62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35" y="1844839"/>
            <a:ext cx="324000" cy="324349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F45283FE-720A-4C0F-8D4A-C1EC7186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835" y="1844839"/>
            <a:ext cx="324000" cy="324349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1150F05E-5EE2-43E7-A4C1-8CF0D5152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34" y="1844839"/>
            <a:ext cx="324000" cy="324349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0CA9D46F-9521-4A19-B35C-14625A99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35" y="1844839"/>
            <a:ext cx="324000" cy="324349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5DA1D5A-B9BA-4FEF-BF8F-9097F7DB7CDB}"/>
              </a:ext>
            </a:extLst>
          </p:cNvPr>
          <p:cNvSpPr txBox="1"/>
          <p:nvPr/>
        </p:nvSpPr>
        <p:spPr>
          <a:xfrm>
            <a:off x="1234835" y="3134943"/>
            <a:ext cx="1368000" cy="406128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ko-KR" altLang="en-US" sz="1000" dirty="0"/>
              <a:t>소스 </a:t>
            </a:r>
            <a:r>
              <a:rPr lang="en-US" altLang="ko-KR" sz="1000" dirty="0"/>
              <a:t>VM</a:t>
            </a:r>
          </a:p>
          <a:p>
            <a:pPr algn="ctr" latinLnBrk="0">
              <a:spcAft>
                <a:spcPts val="200"/>
              </a:spcAft>
            </a:pPr>
            <a:r>
              <a:rPr lang="ko-KR" altLang="en-US" sz="1000" dirty="0"/>
              <a:t>프로덕션 사이트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38B1CC5-A4A4-4159-9321-2925C07AA2B3}"/>
              </a:ext>
            </a:extLst>
          </p:cNvPr>
          <p:cNvGrpSpPr/>
          <p:nvPr/>
        </p:nvGrpSpPr>
        <p:grpSpPr>
          <a:xfrm>
            <a:off x="3552115" y="5453872"/>
            <a:ext cx="1721139" cy="679007"/>
            <a:chOff x="3077544" y="3314003"/>
            <a:chExt cx="1721139" cy="67900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019FCA7-41BF-4F1D-95E3-B9B4AFEFC79D}"/>
                </a:ext>
              </a:extLst>
            </p:cNvPr>
            <p:cNvSpPr txBox="1"/>
            <p:nvPr/>
          </p:nvSpPr>
          <p:spPr>
            <a:xfrm>
              <a:off x="3077544" y="3586882"/>
              <a:ext cx="1721139" cy="406128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 latinLnBrk="0">
                <a:spcAft>
                  <a:spcPts val="200"/>
                </a:spcAft>
              </a:pPr>
              <a:r>
                <a:rPr lang="en-US" altLang="ko-KR" sz="1000" dirty="0"/>
                <a:t>Veeam Backup Repository</a:t>
              </a:r>
              <a:endParaRPr lang="en-US" altLang="ko-KR" sz="1000" baseline="30000" dirty="0"/>
            </a:p>
            <a:p>
              <a:pPr algn="ctr" latinLnBrk="0">
                <a:spcAft>
                  <a:spcPts val="200"/>
                </a:spcAft>
              </a:pPr>
              <a:r>
                <a:rPr lang="en-US" altLang="ko-KR" sz="1000" dirty="0"/>
                <a:t>(</a:t>
              </a:r>
              <a:r>
                <a:rPr lang="ko-KR" altLang="en-US" sz="1000" dirty="0"/>
                <a:t>디스크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테이프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5A04F236-3AF4-4BED-A462-A131128A7A7D}"/>
                </a:ext>
              </a:extLst>
            </p:cNvPr>
            <p:cNvGrpSpPr/>
            <p:nvPr/>
          </p:nvGrpSpPr>
          <p:grpSpPr>
            <a:xfrm>
              <a:off x="3559247" y="3314003"/>
              <a:ext cx="757733" cy="288000"/>
              <a:chOff x="3593655" y="3314003"/>
              <a:chExt cx="757733" cy="288000"/>
            </a:xfrm>
          </p:grpSpPr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BB9046A4-BFBD-42BE-8638-C692C1258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3655" y="3314003"/>
                <a:ext cx="252605" cy="288000"/>
              </a:xfrm>
              <a:prstGeom prst="rect">
                <a:avLst/>
              </a:prstGeom>
            </p:spPr>
          </p:pic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B11024BF-F376-4C71-B51B-90E8D0BF4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2387" y="3314003"/>
                <a:ext cx="309001" cy="288000"/>
              </a:xfrm>
              <a:prstGeom prst="rect">
                <a:avLst/>
              </a:prstGeom>
            </p:spPr>
          </p:pic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72106A-5B1B-4811-BD89-0BF0C76CE836}"/>
              </a:ext>
            </a:extLst>
          </p:cNvPr>
          <p:cNvGrpSpPr/>
          <p:nvPr/>
        </p:nvGrpSpPr>
        <p:grpSpPr>
          <a:xfrm>
            <a:off x="7681474" y="4584959"/>
            <a:ext cx="946803" cy="966476"/>
            <a:chOff x="6016478" y="2146580"/>
            <a:chExt cx="946803" cy="966476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510A54AB-9E73-4B2E-A334-617A3EF41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5879" y="2146580"/>
              <a:ext cx="288000" cy="2880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A87BBD-2293-4F27-95F3-E960E39366FD}"/>
                </a:ext>
              </a:extLst>
            </p:cNvPr>
            <p:cNvSpPr txBox="1"/>
            <p:nvPr/>
          </p:nvSpPr>
          <p:spPr>
            <a:xfrm>
              <a:off x="6016478" y="2578688"/>
              <a:ext cx="946803" cy="534368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algn="ctr" latinLnBrk="0">
                <a:spcAft>
                  <a:spcPts val="200"/>
                </a:spcAft>
              </a:pPr>
              <a:r>
                <a:rPr lang="en-US" altLang="ko-KR" sz="1000" dirty="0"/>
                <a:t>Veeam Availability Orchestrator</a:t>
              </a:r>
              <a:endParaRPr lang="ko-KR" altLang="en-US" sz="1000" baseline="30000" dirty="0"/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585A4162-5B48-4D26-BC4A-563F64A8BD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6956"/>
            <a:stretch/>
          </p:blipFill>
          <p:spPr>
            <a:xfrm>
              <a:off x="6219879" y="2444337"/>
              <a:ext cx="540000" cy="171849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2DC8B30-1638-4996-BC90-F6B11FF4FDDC}"/>
              </a:ext>
            </a:extLst>
          </p:cNvPr>
          <p:cNvGrpSpPr/>
          <p:nvPr/>
        </p:nvGrpSpPr>
        <p:grpSpPr>
          <a:xfrm>
            <a:off x="4096297" y="4584959"/>
            <a:ext cx="650790" cy="654087"/>
            <a:chOff x="2656513" y="2146580"/>
            <a:chExt cx="650790" cy="65408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B20AE1-08B4-49DA-AD09-15B0AB5E7A2B}"/>
                </a:ext>
              </a:extLst>
            </p:cNvPr>
            <p:cNvSpPr txBox="1"/>
            <p:nvPr/>
          </p:nvSpPr>
          <p:spPr>
            <a:xfrm>
              <a:off x="2656513" y="2574076"/>
              <a:ext cx="650790" cy="226591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pPr algn="ctr" latinLnBrk="0">
                <a:spcAft>
                  <a:spcPts val="200"/>
                </a:spcAft>
              </a:pPr>
              <a:r>
                <a:rPr lang="en-US" altLang="ko-KR" sz="1000" dirty="0"/>
                <a:t>VBR</a:t>
              </a:r>
              <a:endParaRPr lang="ko-KR" altLang="en-US" sz="1000" baseline="30000" dirty="0"/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330B6B2-778F-450D-8732-E541627FE9A5}"/>
                </a:ext>
              </a:extLst>
            </p:cNvPr>
            <p:cNvPicPr>
              <a:picLocks/>
            </p:cNvPicPr>
            <p:nvPr/>
          </p:nvPicPr>
          <p:blipFill rotWithShape="1">
            <a:blip r:embed="rId8"/>
            <a:srcRect l="19924" t="2572" r="25258" b="37301"/>
            <a:stretch/>
          </p:blipFill>
          <p:spPr>
            <a:xfrm>
              <a:off x="2837908" y="2146580"/>
              <a:ext cx="288000" cy="28800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0BAEE78-775B-46EE-921D-98EFAE907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6956"/>
            <a:stretch/>
          </p:blipFill>
          <p:spPr>
            <a:xfrm>
              <a:off x="2711908" y="2444337"/>
              <a:ext cx="540000" cy="171849"/>
            </a:xfrm>
            <a:prstGeom prst="rect">
              <a:avLst/>
            </a:prstGeom>
          </p:spPr>
        </p:pic>
      </p:grpSp>
      <p:pic>
        <p:nvPicPr>
          <p:cNvPr id="120" name="그림 119">
            <a:extLst>
              <a:ext uri="{FF2B5EF4-FFF2-40B4-BE49-F238E27FC236}">
                <a16:creationId xmlns:a16="http://schemas.microsoft.com/office/drawing/2014/main" id="{652DEF1C-39BC-49B8-A917-596A88F85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21"/>
          <a:stretch/>
        </p:blipFill>
        <p:spPr>
          <a:xfrm>
            <a:off x="9793806" y="2787369"/>
            <a:ext cx="720000" cy="209263"/>
          </a:xfrm>
          <a:prstGeom prst="rect">
            <a:avLst/>
          </a:prstGeom>
        </p:spPr>
      </p:pic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6A5241A-5C17-4C7B-8D5D-86F0C8727798}"/>
              </a:ext>
            </a:extLst>
          </p:cNvPr>
          <p:cNvGrpSpPr/>
          <p:nvPr/>
        </p:nvGrpSpPr>
        <p:grpSpPr>
          <a:xfrm>
            <a:off x="9481805" y="1844839"/>
            <a:ext cx="1368000" cy="896015"/>
            <a:chOff x="935097" y="1329862"/>
            <a:chExt cx="1368000" cy="89601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EF7CC476-EF01-4AF3-BE40-A783EEC821A1}"/>
                </a:ext>
              </a:extLst>
            </p:cNvPr>
            <p:cNvSpPr/>
            <p:nvPr/>
          </p:nvSpPr>
          <p:spPr>
            <a:xfrm>
              <a:off x="935097" y="1661497"/>
              <a:ext cx="1368000" cy="353418"/>
            </a:xfrm>
            <a:prstGeom prst="rect">
              <a:avLst/>
            </a:prstGeom>
            <a:solidFill>
              <a:srgbClr val="EF8F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 latinLnBrk="0">
                <a:spcAft>
                  <a:spcPts val="200"/>
                </a:spcAft>
              </a:pPr>
              <a:r>
                <a:rPr lang="en-US" altLang="ko-KR" sz="800" b="1" dirty="0">
                  <a:solidFill>
                    <a:schemeClr val="bg1"/>
                  </a:solidFill>
                </a:rPr>
                <a:t>VMware vSphere</a:t>
              </a:r>
              <a:endParaRPr lang="ko-KR" altLang="en-US" sz="8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D8677480-A5A4-465A-B087-817444F4C443}"/>
                </a:ext>
              </a:extLst>
            </p:cNvPr>
            <p:cNvSpPr/>
            <p:nvPr/>
          </p:nvSpPr>
          <p:spPr>
            <a:xfrm flipV="1">
              <a:off x="935097" y="2045877"/>
              <a:ext cx="1368000" cy="180000"/>
            </a:xfrm>
            <a:prstGeom prst="triangle">
              <a:avLst/>
            </a:prstGeom>
            <a:solidFill>
              <a:srgbClr val="E1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spcAft>
                  <a:spcPts val="200"/>
                </a:spcAft>
              </a:pPr>
              <a:endParaRPr lang="ko-KR" altLang="en-US" sz="1100" dirty="0" err="1">
                <a:solidFill>
                  <a:schemeClr val="tx1"/>
                </a:solidFill>
              </a:endParaRPr>
            </a:p>
          </p:txBody>
        </p: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8F95F59A-9EDE-4EB8-9E73-A3E502BB1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098" y="1329862"/>
              <a:ext cx="324000" cy="324349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702F68A0-7743-443E-9231-AF64466D5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1098" y="1329862"/>
              <a:ext cx="324000" cy="324349"/>
            </a:xfrm>
            <a:prstGeom prst="rect">
              <a:avLst/>
            </a:prstGeom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A4A1B72E-8177-4B6E-ADB1-A4032C9E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097" y="1329862"/>
              <a:ext cx="324000" cy="324349"/>
            </a:xfrm>
            <a:prstGeom prst="rect">
              <a:avLst/>
            </a:prstGeom>
          </p:spPr>
        </p:pic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0C97A565-A77B-491E-8301-7AE9E1982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3098" y="1329862"/>
              <a:ext cx="324000" cy="324349"/>
            </a:xfrm>
            <a:prstGeom prst="rect">
              <a:avLst/>
            </a:prstGeom>
          </p:spPr>
        </p:pic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873E5C24-93AB-4057-A6CA-E865223CF798}"/>
              </a:ext>
            </a:extLst>
          </p:cNvPr>
          <p:cNvSpPr txBox="1"/>
          <p:nvPr/>
        </p:nvSpPr>
        <p:spPr>
          <a:xfrm>
            <a:off x="9481805" y="3224711"/>
            <a:ext cx="1368000" cy="226591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000" dirty="0"/>
              <a:t>DR</a:t>
            </a:r>
            <a:r>
              <a:rPr lang="ko-KR" altLang="en-US" sz="1000" dirty="0"/>
              <a:t> </a:t>
            </a:r>
            <a:r>
              <a:rPr lang="en-US" altLang="ko-KR" sz="1000" dirty="0"/>
              <a:t>VM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04B780A-1405-44F6-89CA-26490378C732}"/>
              </a:ext>
            </a:extLst>
          </p:cNvPr>
          <p:cNvCxnSpPr>
            <a:cxnSpLocks/>
            <a:stCxn id="62" idx="3"/>
            <a:endCxn id="122" idx="1"/>
          </p:cNvCxnSpPr>
          <p:nvPr/>
        </p:nvCxnSpPr>
        <p:spPr>
          <a:xfrm flipV="1">
            <a:off x="4565692" y="2353183"/>
            <a:ext cx="4916113" cy="23757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49A475F-85D9-469C-831B-EE6BB66A4EA3}"/>
              </a:ext>
            </a:extLst>
          </p:cNvPr>
          <p:cNvSpPr/>
          <p:nvPr/>
        </p:nvSpPr>
        <p:spPr>
          <a:xfrm>
            <a:off x="4296000" y="1635760"/>
            <a:ext cx="3600000" cy="650240"/>
          </a:xfrm>
          <a:prstGeom prst="rect">
            <a:avLst/>
          </a:prstGeom>
          <a:solidFill>
            <a:srgbClr val="005F4B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VMware VM </a:t>
            </a:r>
            <a:r>
              <a:rPr lang="ko-KR" altLang="en-US" sz="1400" b="1" dirty="0" err="1">
                <a:solidFill>
                  <a:schemeClr val="bg1"/>
                </a:solidFill>
              </a:rPr>
              <a:t>초단위</a:t>
            </a:r>
            <a:r>
              <a:rPr lang="en-US" altLang="ko-KR" sz="1400" b="1" dirty="0">
                <a:solidFill>
                  <a:schemeClr val="bg1"/>
                </a:solidFill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</a:rPr>
              <a:t>준실시간 </a:t>
            </a:r>
            <a:r>
              <a:rPr lang="en-US" altLang="ko-KR" sz="1400" b="1" dirty="0">
                <a:solidFill>
                  <a:schemeClr val="bg1"/>
                </a:solidFill>
              </a:rPr>
              <a:t>DR </a:t>
            </a:r>
            <a:r>
              <a:rPr lang="ko-KR" altLang="en-US" sz="1400" b="1" dirty="0">
                <a:solidFill>
                  <a:schemeClr val="bg1"/>
                </a:solidFill>
              </a:rPr>
              <a:t>복제</a:t>
            </a:r>
          </a:p>
        </p:txBody>
      </p:sp>
      <p:sp>
        <p:nvSpPr>
          <p:cNvPr id="137" name="말풍선: 사각형 136">
            <a:extLst>
              <a:ext uri="{FF2B5EF4-FFF2-40B4-BE49-F238E27FC236}">
                <a16:creationId xmlns:a16="http://schemas.microsoft.com/office/drawing/2014/main" id="{9D27BBD4-A830-4A3B-BBDB-B36E9DC8C62B}"/>
              </a:ext>
            </a:extLst>
          </p:cNvPr>
          <p:cNvSpPr/>
          <p:nvPr/>
        </p:nvSpPr>
        <p:spPr>
          <a:xfrm>
            <a:off x="9357875" y="4244189"/>
            <a:ext cx="2378023" cy="1778000"/>
          </a:xfrm>
          <a:prstGeom prst="wedgeRectCallout">
            <a:avLst>
              <a:gd name="adj1" fmla="val -83991"/>
              <a:gd name="adj2" fmla="val 5229"/>
            </a:avLst>
          </a:prstGeom>
          <a:solidFill>
            <a:srgbClr val="005F4B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latinLnBrk="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bg1"/>
                </a:solidFill>
              </a:rPr>
              <a:t>DR</a:t>
            </a:r>
            <a:r>
              <a:rPr lang="ko-KR" altLang="en-US" sz="1200" dirty="0">
                <a:solidFill>
                  <a:schemeClr val="bg1"/>
                </a:solidFill>
              </a:rPr>
              <a:t>용 복제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백업 </a:t>
            </a:r>
            <a:r>
              <a:rPr lang="en-US" altLang="ko-KR" sz="1200" dirty="0">
                <a:solidFill>
                  <a:schemeClr val="bg1"/>
                </a:solidFill>
              </a:rPr>
              <a:t>VM </a:t>
            </a:r>
            <a:r>
              <a:rPr lang="ko-KR" altLang="en-US" sz="1200" dirty="0">
                <a:solidFill>
                  <a:schemeClr val="bg1"/>
                </a:solidFill>
              </a:rPr>
              <a:t>검증 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자동화 툴 제공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</a:p>
          <a:p>
            <a:pPr marL="171450" indent="-171450" latinLnBrk="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bg1"/>
                </a:solidFill>
              </a:rPr>
              <a:t>원클릭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DR Failover</a:t>
            </a:r>
            <a:r>
              <a:rPr lang="ko-KR" altLang="en-US" sz="1200" dirty="0">
                <a:solidFill>
                  <a:schemeClr val="bg1"/>
                </a:solidFill>
              </a:rPr>
              <a:t> 자동화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bg1"/>
                </a:solidFill>
              </a:rPr>
              <a:t>그룹단위 지정순서 부팅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bg1"/>
                </a:solidFill>
              </a:rPr>
              <a:t>DR </a:t>
            </a:r>
            <a:r>
              <a:rPr lang="ko-KR" altLang="en-US" sz="1200" dirty="0">
                <a:solidFill>
                  <a:schemeClr val="bg1"/>
                </a:solidFill>
              </a:rPr>
              <a:t>문서 자동화</a:t>
            </a:r>
          </a:p>
        </p:txBody>
      </p:sp>
      <p:sp>
        <p:nvSpPr>
          <p:cNvPr id="138" name="말풍선: 사각형 137">
            <a:extLst>
              <a:ext uri="{FF2B5EF4-FFF2-40B4-BE49-F238E27FC236}">
                <a16:creationId xmlns:a16="http://schemas.microsoft.com/office/drawing/2014/main" id="{8358C804-6556-4F5E-AD7F-7FC4222A64F1}"/>
              </a:ext>
            </a:extLst>
          </p:cNvPr>
          <p:cNvSpPr/>
          <p:nvPr/>
        </p:nvSpPr>
        <p:spPr>
          <a:xfrm>
            <a:off x="896957" y="4395251"/>
            <a:ext cx="2378023" cy="1778000"/>
          </a:xfrm>
          <a:prstGeom prst="wedgeRectCallout">
            <a:avLst>
              <a:gd name="adj1" fmla="val 84771"/>
              <a:gd name="adj2" fmla="val -18200"/>
            </a:avLst>
          </a:prstGeom>
          <a:solidFill>
            <a:srgbClr val="005F4B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latinLnBrk="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bg1"/>
                </a:solidFill>
              </a:rPr>
              <a:t>VM </a:t>
            </a:r>
            <a:r>
              <a:rPr lang="ko-KR" altLang="en-US" sz="1200" dirty="0">
                <a:solidFill>
                  <a:schemeClr val="bg1"/>
                </a:solidFill>
              </a:rPr>
              <a:t>복제와 백업 작업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bg1"/>
                </a:solidFill>
              </a:rPr>
              <a:t>VM </a:t>
            </a:r>
            <a:r>
              <a:rPr lang="ko-KR" altLang="en-US" sz="1200" dirty="0">
                <a:solidFill>
                  <a:schemeClr val="bg1"/>
                </a:solidFill>
              </a:rPr>
              <a:t>복제 지원 </a:t>
            </a:r>
            <a:r>
              <a:rPr lang="en-US" altLang="ko-KR" sz="1200" dirty="0">
                <a:solidFill>
                  <a:schemeClr val="bg1"/>
                </a:solidFill>
              </a:rPr>
              <a:t>(Snapshot &amp; VAIO</a:t>
            </a:r>
            <a:r>
              <a:rPr lang="ko-KR" altLang="en-US" sz="1200" dirty="0">
                <a:solidFill>
                  <a:schemeClr val="bg1"/>
                </a:solidFill>
              </a:rPr>
              <a:t> 기능 사용</a:t>
            </a:r>
            <a:r>
              <a:rPr lang="en-US" altLang="ko-KR" sz="1200" dirty="0">
                <a:solidFill>
                  <a:schemeClr val="bg1"/>
                </a:solidFill>
              </a:rPr>
              <a:t>, VM </a:t>
            </a:r>
            <a:r>
              <a:rPr lang="ko-KR" altLang="en-US" sz="1200" dirty="0">
                <a:solidFill>
                  <a:schemeClr val="bg1"/>
                </a:solidFill>
              </a:rPr>
              <a:t>부하 최소화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482BC9-0B15-40EE-93AE-F763AFC10F78}"/>
              </a:ext>
            </a:extLst>
          </p:cNvPr>
          <p:cNvGrpSpPr/>
          <p:nvPr/>
        </p:nvGrpSpPr>
        <p:grpSpPr>
          <a:xfrm>
            <a:off x="2888733" y="2868161"/>
            <a:ext cx="650790" cy="661803"/>
            <a:chOff x="2983983" y="2906261"/>
            <a:chExt cx="650790" cy="661803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040F98E-9E67-4911-9829-33EF8C1AE467}"/>
                </a:ext>
              </a:extLst>
            </p:cNvPr>
            <p:cNvGrpSpPr/>
            <p:nvPr/>
          </p:nvGrpSpPr>
          <p:grpSpPr>
            <a:xfrm>
              <a:off x="2983983" y="3189757"/>
              <a:ext cx="650790" cy="378307"/>
              <a:chOff x="2656513" y="2444337"/>
              <a:chExt cx="650790" cy="37830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FC9B004-4659-4CF9-BE92-4EA7CC715BD5}"/>
                  </a:ext>
                </a:extLst>
              </p:cNvPr>
              <p:cNvSpPr txBox="1"/>
              <p:nvPr/>
            </p:nvSpPr>
            <p:spPr>
              <a:xfrm>
                <a:off x="2656513" y="2647349"/>
                <a:ext cx="650790" cy="17529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 latinLnBrk="0">
                  <a:spcAft>
                    <a:spcPts val="200"/>
                  </a:spcAft>
                </a:pPr>
                <a:r>
                  <a:rPr lang="en-US" altLang="ko-KR" sz="1000" baseline="30000" dirty="0"/>
                  <a:t>VAIO Proxy</a:t>
                </a:r>
                <a:endParaRPr lang="ko-KR" altLang="en-US" sz="1000" baseline="30000" dirty="0"/>
              </a:p>
            </p:txBody>
          </p:sp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4239B837-B7DA-41A3-B42D-D33ACEB78E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66956"/>
              <a:stretch/>
            </p:blipFill>
            <p:spPr>
              <a:xfrm>
                <a:off x="2711908" y="2444337"/>
                <a:ext cx="540000" cy="171849"/>
              </a:xfrm>
              <a:prstGeom prst="rect">
                <a:avLst/>
              </a:prstGeom>
            </p:spPr>
          </p:pic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1A8CC20-C52D-40A2-B8DB-C3DBE6036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4877" y="2906261"/>
              <a:ext cx="309001" cy="28800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0BD9885-6592-4BDB-B362-BB160D16EBC2}"/>
              </a:ext>
            </a:extLst>
          </p:cNvPr>
          <p:cNvGrpSpPr/>
          <p:nvPr/>
        </p:nvGrpSpPr>
        <p:grpSpPr>
          <a:xfrm>
            <a:off x="7570605" y="2868161"/>
            <a:ext cx="650790" cy="661803"/>
            <a:chOff x="2983983" y="2906261"/>
            <a:chExt cx="650790" cy="66180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6904D59-385C-4D99-8BD6-C244A78493EA}"/>
                </a:ext>
              </a:extLst>
            </p:cNvPr>
            <p:cNvGrpSpPr/>
            <p:nvPr/>
          </p:nvGrpSpPr>
          <p:grpSpPr>
            <a:xfrm>
              <a:off x="2983983" y="3189757"/>
              <a:ext cx="650790" cy="378307"/>
              <a:chOff x="2656513" y="2444337"/>
              <a:chExt cx="650790" cy="37830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AB584FE-88B7-4367-AA8C-B913BE4ECF9F}"/>
                  </a:ext>
                </a:extLst>
              </p:cNvPr>
              <p:cNvSpPr txBox="1"/>
              <p:nvPr/>
            </p:nvSpPr>
            <p:spPr>
              <a:xfrm>
                <a:off x="2656513" y="2647349"/>
                <a:ext cx="650790" cy="17529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spAutoFit/>
              </a:bodyPr>
              <a:lstStyle/>
              <a:p>
                <a:pPr algn="ctr" latinLnBrk="0">
                  <a:spcAft>
                    <a:spcPts val="200"/>
                  </a:spcAft>
                </a:pPr>
                <a:r>
                  <a:rPr lang="en-US" altLang="ko-KR" sz="1000" baseline="30000" dirty="0"/>
                  <a:t>VAIO Proxy</a:t>
                </a:r>
                <a:endParaRPr lang="ko-KR" altLang="en-US" sz="1000" baseline="30000" dirty="0"/>
              </a:p>
            </p:txBody>
          </p: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47E1402C-CE2B-496E-8A69-E96F5CDE79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66956"/>
              <a:stretch/>
            </p:blipFill>
            <p:spPr>
              <a:xfrm>
                <a:off x="2711908" y="2444337"/>
                <a:ext cx="540000" cy="171849"/>
              </a:xfrm>
              <a:prstGeom prst="rect">
                <a:avLst/>
              </a:prstGeom>
            </p:spPr>
          </p:pic>
        </p:grp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66B3E16-D3DF-414A-8B62-1DEF28A9C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4877" y="2906261"/>
              <a:ext cx="309001" cy="288000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AA1E1-E6FC-4449-9DE9-697BABD0D8FB}"/>
              </a:ext>
            </a:extLst>
          </p:cNvPr>
          <p:cNvSpPr/>
          <p:nvPr/>
        </p:nvSpPr>
        <p:spPr>
          <a:xfrm>
            <a:off x="2674222" y="2712279"/>
            <a:ext cx="5750653" cy="92948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VAIO </a:t>
            </a:r>
            <a:r>
              <a:rPr lang="ko-KR" altLang="en-US" sz="1200" dirty="0">
                <a:solidFill>
                  <a:schemeClr val="tx1"/>
                </a:solidFill>
              </a:rPr>
              <a:t>기반의 실시간 복제 </a:t>
            </a:r>
            <a:r>
              <a:rPr lang="ko-KR" altLang="en-US" sz="1200" dirty="0" err="1">
                <a:solidFill>
                  <a:schemeClr val="tx1"/>
                </a:solidFill>
              </a:rPr>
              <a:t>제공시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스냅샷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불필요</a:t>
            </a:r>
            <a:r>
              <a:rPr lang="en-US" altLang="ko-KR" sz="1200" dirty="0">
                <a:solidFill>
                  <a:schemeClr val="tx1"/>
                </a:solidFill>
              </a:rPr>
              <a:t>, CVM </a:t>
            </a:r>
            <a:r>
              <a:rPr lang="ko-KR" altLang="en-US" sz="1200" dirty="0">
                <a:solidFill>
                  <a:schemeClr val="tx1"/>
                </a:solidFill>
              </a:rPr>
              <a:t>지원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복원시점 개수 </a:t>
            </a:r>
            <a:r>
              <a:rPr lang="ko-KR" altLang="en-US" sz="1200" dirty="0" err="1">
                <a:solidFill>
                  <a:schemeClr val="tx1"/>
                </a:solidFill>
              </a:rPr>
              <a:t>제약없음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CF5AAC7-75FC-41F6-BF34-0D11655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38D30F-0097-4A17-A79A-18531596F882}"/>
              </a:ext>
            </a:extLst>
          </p:cNvPr>
          <p:cNvSpPr/>
          <p:nvPr/>
        </p:nvSpPr>
        <p:spPr>
          <a:xfrm>
            <a:off x="3174736" y="2381549"/>
            <a:ext cx="4975525" cy="464093"/>
          </a:xfrm>
          <a:prstGeom prst="rect">
            <a:avLst/>
          </a:prstGeom>
          <a:solidFill>
            <a:srgbClr val="005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54D3DA74-2379-49A0-8A30-68C805E6E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746" y="1860400"/>
            <a:ext cx="5611519" cy="33702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가상환경 백업과 복제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쿠버네티스</a:t>
            </a:r>
            <a:r>
              <a:rPr lang="ko-KR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백업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서버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이미지 백업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(DB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포함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NAS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초고속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마이크로소프트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365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랜섬웨어 대응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변경불가 백업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요약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10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"/>
          <p:cNvSpPr txBox="1"/>
          <p:nvPr/>
        </p:nvSpPr>
        <p:spPr>
          <a:xfrm>
            <a:off x="6343614" y="1193072"/>
            <a:ext cx="2693253" cy="30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ko-KR" altLang="en-US" sz="1600" b="1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백업</a:t>
            </a:r>
            <a:r>
              <a:rPr lang="en-US" altLang="ko-KR" sz="1600" b="1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, </a:t>
            </a:r>
            <a:r>
              <a:rPr lang="ko-KR" altLang="en-US" sz="1600" b="1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재해복구</a:t>
            </a:r>
            <a:r>
              <a:rPr lang="en-US" altLang="ko-KR" sz="1600" b="1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,</a:t>
            </a:r>
            <a:r>
              <a:rPr lang="ko-KR" altLang="en-US" sz="1600" b="1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이동성</a:t>
            </a:r>
            <a:endParaRPr sz="1600" b="1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7" name="Google Shape;797;p10"/>
          <p:cNvSpPr txBox="1"/>
          <p:nvPr/>
        </p:nvSpPr>
        <p:spPr>
          <a:xfrm>
            <a:off x="7037161" y="1727717"/>
            <a:ext cx="2057401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Policy-based Operations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8" name="Google Shape;798;p10"/>
          <p:cNvSpPr txBox="1"/>
          <p:nvPr/>
        </p:nvSpPr>
        <p:spPr>
          <a:xfrm>
            <a:off x="7037161" y="2412507"/>
            <a:ext cx="1357424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Manual Actions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1" name="Google Shape;801;p10"/>
          <p:cNvSpPr txBox="1"/>
          <p:nvPr/>
        </p:nvSpPr>
        <p:spPr>
          <a:xfrm>
            <a:off x="7037159" y="4897314"/>
            <a:ext cx="1903513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End-to-End Encryption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6" name="Google Shape;806;p10"/>
          <p:cNvSpPr txBox="1"/>
          <p:nvPr/>
        </p:nvSpPr>
        <p:spPr>
          <a:xfrm>
            <a:off x="7037161" y="2945395"/>
            <a:ext cx="1271931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GFS Retention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7" name="Google Shape;807;p10"/>
          <p:cNvSpPr txBox="1"/>
          <p:nvPr/>
        </p:nvSpPr>
        <p:spPr>
          <a:xfrm>
            <a:off x="7037161" y="3611341"/>
            <a:ext cx="1978320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Independent Schedules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8" name="Google Shape;808;p10"/>
          <p:cNvSpPr txBox="1"/>
          <p:nvPr/>
        </p:nvSpPr>
        <p:spPr>
          <a:xfrm>
            <a:off x="7037161" y="4303949"/>
            <a:ext cx="1667337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Application Cloning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2" name="Google Shape;812;p10"/>
          <p:cNvSpPr txBox="1"/>
          <p:nvPr/>
        </p:nvSpPr>
        <p:spPr>
          <a:xfrm>
            <a:off x="7037159" y="6045573"/>
            <a:ext cx="1861835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Blueprint Extensibility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3" name="Google Shape;813;p10"/>
          <p:cNvSpPr txBox="1"/>
          <p:nvPr/>
        </p:nvSpPr>
        <p:spPr>
          <a:xfrm>
            <a:off x="7037159" y="5470062"/>
            <a:ext cx="1574363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Application Hooks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D34413E-0EBD-4D76-8EB1-107753A38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5782" y="1637052"/>
            <a:ext cx="487345" cy="44804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8D4896-EA10-4B8E-AF8C-E15B510D27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1154" y="4229005"/>
            <a:ext cx="416601" cy="41660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C6AF390-F477-49C2-BE10-1CA13CAB49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69363" y="4861673"/>
            <a:ext cx="440183" cy="33799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BA6A6AF-6AB3-408C-A828-8713BFFCE6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9759" y="5399049"/>
            <a:ext cx="259392" cy="40874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921127F-65DF-496F-856E-0BED336B12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12597" y="5958838"/>
            <a:ext cx="353717" cy="44018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B0D42044-5D2B-4331-9574-73A1BA98E4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96875" y="3524607"/>
            <a:ext cx="385160" cy="44018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5EA7712-3CD0-4C7F-BE74-62BA4A2C6B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87558" y="2876855"/>
            <a:ext cx="403795" cy="403795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B518277-B56B-4ED7-A8E0-7D4B0E78AF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390979" y="2347388"/>
            <a:ext cx="396951" cy="396951"/>
          </a:xfrm>
          <a:prstGeom prst="rect">
            <a:avLst/>
          </a:prstGeom>
        </p:spPr>
      </p:pic>
      <p:sp>
        <p:nvSpPr>
          <p:cNvPr id="778" name="Google Shape;778;p10"/>
          <p:cNvSpPr txBox="1"/>
          <p:nvPr/>
        </p:nvSpPr>
        <p:spPr>
          <a:xfrm>
            <a:off x="3985425" y="1727716"/>
            <a:ext cx="1680161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Auto App Discovery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9" name="Google Shape;779;p10"/>
          <p:cNvSpPr txBox="1"/>
          <p:nvPr/>
        </p:nvSpPr>
        <p:spPr>
          <a:xfrm>
            <a:off x="3985425" y="2412506"/>
            <a:ext cx="1523067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Full Spec Capture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3" name="Google Shape;783;p10"/>
          <p:cNvSpPr txBox="1"/>
          <p:nvPr/>
        </p:nvSpPr>
        <p:spPr>
          <a:xfrm>
            <a:off x="3986785" y="5470061"/>
            <a:ext cx="1283685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Global Catalog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4" name="Google Shape;784;p10"/>
          <p:cNvSpPr txBox="1"/>
          <p:nvPr/>
        </p:nvSpPr>
        <p:spPr>
          <a:xfrm>
            <a:off x="3985427" y="6045572"/>
            <a:ext cx="913925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Query API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0" name="Google Shape;790;p10"/>
          <p:cNvSpPr txBox="1"/>
          <p:nvPr/>
        </p:nvSpPr>
        <p:spPr>
          <a:xfrm>
            <a:off x="3985425" y="2945394"/>
            <a:ext cx="1478183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Spec Transforms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1" name="Google Shape;791;p10"/>
          <p:cNvSpPr txBox="1"/>
          <p:nvPr/>
        </p:nvSpPr>
        <p:spPr>
          <a:xfrm>
            <a:off x="3985425" y="3611340"/>
            <a:ext cx="2088393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Global Resource Capture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2" name="Google Shape;792;p10"/>
          <p:cNvSpPr txBox="1"/>
          <p:nvPr/>
        </p:nvSpPr>
        <p:spPr>
          <a:xfrm>
            <a:off x="3985425" y="4303948"/>
            <a:ext cx="1941985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Include/Exclude Filters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3" name="Google Shape;793;p10"/>
          <p:cNvSpPr txBox="1"/>
          <p:nvPr/>
        </p:nvSpPr>
        <p:spPr>
          <a:xfrm>
            <a:off x="3985425" y="4897313"/>
            <a:ext cx="2090531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Infrastructure Portability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5" name="Google Shape;815;p10"/>
          <p:cNvSpPr txBox="1"/>
          <p:nvPr/>
        </p:nvSpPr>
        <p:spPr>
          <a:xfrm>
            <a:off x="3398893" y="1189083"/>
            <a:ext cx="2592521" cy="30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ko-KR" altLang="en-US" sz="1600" b="1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메타데이터 운영</a:t>
            </a:r>
            <a:endParaRPr sz="1600" b="1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79C4ED-DD61-4192-96AE-AEF11FB041E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25760" y="5966699"/>
            <a:ext cx="345857" cy="42446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451A64F-D208-4F4C-B652-A7EAA5F91F7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86457" y="5418699"/>
            <a:ext cx="424461" cy="36943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B3016F3-F032-40E3-8C73-5EC7522CB3C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378597" y="3524606"/>
            <a:ext cx="440183" cy="44018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02F7830-BEC0-42C3-83A5-3516186056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29689" y="2325771"/>
            <a:ext cx="337997" cy="44018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91E35B3-A7F4-418C-A338-23CC6181B26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378597" y="1640983"/>
            <a:ext cx="440183" cy="44018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2659588-9E0C-4EC4-B262-26932913143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378596" y="2858659"/>
            <a:ext cx="440184" cy="44018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FB4883BC-8AA9-4924-96BF-D8D5DA12DB6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402179" y="4240795"/>
            <a:ext cx="393020" cy="393020"/>
          </a:xfrm>
          <a:prstGeom prst="rect">
            <a:avLst/>
          </a:prstGeom>
        </p:spPr>
      </p:pic>
      <p:pic>
        <p:nvPicPr>
          <p:cNvPr id="736" name="Graphic 735">
            <a:extLst>
              <a:ext uri="{FF2B5EF4-FFF2-40B4-BE49-F238E27FC236}">
                <a16:creationId xmlns:a16="http://schemas.microsoft.com/office/drawing/2014/main" id="{25BAE290-D1C4-419A-9625-C1C0838B69A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347156" y="4873463"/>
            <a:ext cx="503065" cy="314416"/>
          </a:xfrm>
          <a:prstGeom prst="rect">
            <a:avLst/>
          </a:prstGeom>
        </p:spPr>
      </p:pic>
      <p:sp>
        <p:nvSpPr>
          <p:cNvPr id="759" name="Google Shape;759;p10"/>
          <p:cNvSpPr txBox="1"/>
          <p:nvPr/>
        </p:nvSpPr>
        <p:spPr>
          <a:xfrm>
            <a:off x="988225" y="1727716"/>
            <a:ext cx="1616041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Volume Snapshots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0" name="Google Shape;760;p10"/>
          <p:cNvSpPr txBox="1"/>
          <p:nvPr/>
        </p:nvSpPr>
        <p:spPr>
          <a:xfrm>
            <a:off x="988225" y="2412506"/>
            <a:ext cx="1461084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Durable Backups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6" name="Google Shape;766;p10"/>
          <p:cNvSpPr txBox="1"/>
          <p:nvPr/>
        </p:nvSpPr>
        <p:spPr>
          <a:xfrm>
            <a:off x="999473" y="4303948"/>
            <a:ext cx="1983664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App-Consistent Backup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7" name="Google Shape;767;p10"/>
          <p:cNvSpPr txBox="1"/>
          <p:nvPr/>
        </p:nvSpPr>
        <p:spPr>
          <a:xfrm>
            <a:off x="988226" y="4897314"/>
            <a:ext cx="1637415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Logical DB Capture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8" name="Google Shape;768;p10"/>
          <p:cNvSpPr txBox="1"/>
          <p:nvPr/>
        </p:nvSpPr>
        <p:spPr>
          <a:xfrm>
            <a:off x="988226" y="6045572"/>
            <a:ext cx="2058471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Log and Replica Capture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9" name="Google Shape;769;p10"/>
          <p:cNvSpPr txBox="1"/>
          <p:nvPr/>
        </p:nvSpPr>
        <p:spPr>
          <a:xfrm>
            <a:off x="988226" y="5470062"/>
            <a:ext cx="1991144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Managed Data Services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2" name="Google Shape;772;p10"/>
          <p:cNvSpPr txBox="1"/>
          <p:nvPr/>
        </p:nvSpPr>
        <p:spPr>
          <a:xfrm>
            <a:off x="988225" y="2945394"/>
            <a:ext cx="2021067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Change Block Tracking</a:t>
            </a:r>
            <a:r>
              <a:rPr lang="en-US" sz="1333" baseline="30000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*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3" name="Google Shape;773;p10"/>
          <p:cNvSpPr txBox="1"/>
          <p:nvPr/>
        </p:nvSpPr>
        <p:spPr>
          <a:xfrm>
            <a:off x="988225" y="3611340"/>
            <a:ext cx="1877865" cy="266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 err="1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Dedup</a:t>
            </a:r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 &amp; Compression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4" name="Google Shape;814;p10"/>
          <p:cNvSpPr txBox="1"/>
          <p:nvPr/>
        </p:nvSpPr>
        <p:spPr>
          <a:xfrm>
            <a:off x="401288" y="1189083"/>
            <a:ext cx="2542680" cy="307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ko-KR" altLang="en-US" sz="1600" b="1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데이터 운영</a:t>
            </a:r>
            <a:endParaRPr sz="1600" b="1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AD4ABE5-2B1E-42B6-94A9-BCEA02103AB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01288" y="1663368"/>
            <a:ext cx="395411" cy="39541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0101D85-02B6-4F83-B328-8B0549C4AC1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14274" y="3559978"/>
            <a:ext cx="369439" cy="3694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91849C5-57A1-45CE-ADE6-248A04B123E2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02484" y="4240795"/>
            <a:ext cx="393020" cy="39302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F728DA9-9801-478F-B412-FEC607694E8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74972" y="4771279"/>
            <a:ext cx="448043" cy="518785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3B15CCD-F586-4335-830D-9DD95B9ECF1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74972" y="2325771"/>
            <a:ext cx="448043" cy="440183"/>
          </a:xfrm>
          <a:prstGeom prst="rect">
            <a:avLst/>
          </a:prstGeom>
        </p:spPr>
      </p:pic>
      <p:pic>
        <p:nvPicPr>
          <p:cNvPr id="737" name="Graphic 736">
            <a:extLst>
              <a:ext uri="{FF2B5EF4-FFF2-40B4-BE49-F238E27FC236}">
                <a16:creationId xmlns:a16="http://schemas.microsoft.com/office/drawing/2014/main" id="{0424F0BA-2EBD-406F-A6E0-A7A5237338F2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366844" y="5946779"/>
            <a:ext cx="464300" cy="464300"/>
          </a:xfrm>
          <a:prstGeom prst="rect">
            <a:avLst/>
          </a:prstGeom>
        </p:spPr>
      </p:pic>
      <p:pic>
        <p:nvPicPr>
          <p:cNvPr id="738" name="Graphic 737">
            <a:extLst>
              <a:ext uri="{FF2B5EF4-FFF2-40B4-BE49-F238E27FC236}">
                <a16:creationId xmlns:a16="http://schemas.microsoft.com/office/drawing/2014/main" id="{84BD3BAF-1C0A-4540-9A9A-B8FE307F712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2729" y="5397154"/>
            <a:ext cx="412529" cy="412529"/>
          </a:xfrm>
          <a:prstGeom prst="rect">
            <a:avLst/>
          </a:prstGeom>
        </p:spPr>
      </p:pic>
      <p:pic>
        <p:nvPicPr>
          <p:cNvPr id="739" name="Graphic 738">
            <a:extLst>
              <a:ext uri="{FF2B5EF4-FFF2-40B4-BE49-F238E27FC236}">
                <a16:creationId xmlns:a16="http://schemas.microsoft.com/office/drawing/2014/main" id="{0515067C-6DCA-42A9-8262-B257B1A7F2B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350025" y="2829783"/>
            <a:ext cx="497936" cy="497936"/>
          </a:xfrm>
          <a:prstGeom prst="rect">
            <a:avLst/>
          </a:prstGeom>
        </p:spPr>
      </p:pic>
      <p:sp>
        <p:nvSpPr>
          <p:cNvPr id="751" name="Google Shape;751;p10"/>
          <p:cNvSpPr txBox="1"/>
          <p:nvPr/>
        </p:nvSpPr>
        <p:spPr>
          <a:xfrm>
            <a:off x="9405398" y="1193181"/>
            <a:ext cx="2552189" cy="3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ko-KR" altLang="en-US" sz="1600" b="1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운영 지원</a:t>
            </a:r>
            <a:endParaRPr sz="1600" b="1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9" name="Google Shape;819;p10"/>
          <p:cNvSpPr txBox="1"/>
          <p:nvPr/>
        </p:nvSpPr>
        <p:spPr>
          <a:xfrm>
            <a:off x="10162882" y="1727716"/>
            <a:ext cx="1837256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Enterprise Dashboard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0" name="Google Shape;820;p10"/>
          <p:cNvSpPr txBox="1"/>
          <p:nvPr/>
        </p:nvSpPr>
        <p:spPr>
          <a:xfrm>
            <a:off x="10162882" y="2253740"/>
            <a:ext cx="1373453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API-first Design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5" name="Google Shape;825;p10"/>
          <p:cNvSpPr txBox="1"/>
          <p:nvPr/>
        </p:nvSpPr>
        <p:spPr>
          <a:xfrm>
            <a:off x="10162883" y="2794743"/>
            <a:ext cx="1679092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Logging Integration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6" name="Google Shape;826;p10"/>
          <p:cNvSpPr txBox="1"/>
          <p:nvPr/>
        </p:nvSpPr>
        <p:spPr>
          <a:xfrm>
            <a:off x="10162883" y="3335744"/>
            <a:ext cx="986595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Monitoring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7" name="Google Shape;827;p10"/>
          <p:cNvSpPr txBox="1"/>
          <p:nvPr/>
        </p:nvSpPr>
        <p:spPr>
          <a:xfrm>
            <a:off x="10162883" y="3812239"/>
            <a:ext cx="747213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Alerting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1" name="Google Shape;831;p10"/>
          <p:cNvSpPr txBox="1"/>
          <p:nvPr/>
        </p:nvSpPr>
        <p:spPr>
          <a:xfrm>
            <a:off x="10162883" y="4303948"/>
            <a:ext cx="1296509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Authentication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2" name="Google Shape;832;p10"/>
          <p:cNvSpPr txBox="1"/>
          <p:nvPr/>
        </p:nvSpPr>
        <p:spPr>
          <a:xfrm>
            <a:off x="10162883" y="4897313"/>
            <a:ext cx="1585049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RBAC/Self Service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6" name="Google Shape;836;p10"/>
          <p:cNvSpPr txBox="1"/>
          <p:nvPr/>
        </p:nvSpPr>
        <p:spPr>
          <a:xfrm>
            <a:off x="10162882" y="6045572"/>
            <a:ext cx="979115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DR and HA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8" name="Google Shape;838;p10"/>
          <p:cNvSpPr txBox="1"/>
          <p:nvPr/>
        </p:nvSpPr>
        <p:spPr>
          <a:xfrm>
            <a:off x="10169193" y="5470062"/>
            <a:ext cx="1384140" cy="26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1" tIns="30467" rIns="60951" bIns="30467" anchor="t" anchorCtr="0">
            <a:spAutoFit/>
          </a:bodyPr>
          <a:lstStyle/>
          <a:p>
            <a:r>
              <a:rPr lang="en-US" sz="1333" dirty="0">
                <a:solidFill>
                  <a:srgbClr val="00373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Roboto Condensed"/>
              </a:rPr>
              <a:t>Air Gap Support</a:t>
            </a:r>
            <a:endParaRPr sz="1333" dirty="0">
              <a:solidFill>
                <a:srgbClr val="00373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2470BE29-28EA-4099-9BA6-A14B9D24C355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491210" y="1692074"/>
            <a:ext cx="471624" cy="33799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0D4FFB5-C3D0-4939-8F74-564E47FA8EBE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9514791" y="2214200"/>
            <a:ext cx="424463" cy="43232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DF86B69-163C-420B-8858-AF3491496C0A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9517998" y="3282673"/>
            <a:ext cx="418052" cy="41805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979D1C3-C454-46D0-9F2B-847535645CEA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9510862" y="3772208"/>
            <a:ext cx="432321" cy="38515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C76D240-D17E-495A-B425-441668C8315E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9503002" y="5418212"/>
            <a:ext cx="448043" cy="44804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3B8B1E4-E25F-4346-939A-25A7AE380471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569814" y="4814509"/>
            <a:ext cx="314416" cy="43232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82B6EFB-2716-48CE-96FC-9EDA481EBEC6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9503002" y="4248168"/>
            <a:ext cx="448043" cy="45590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084FFED7-2326-4B6B-91DD-7E62594B8B98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9541798" y="2755640"/>
            <a:ext cx="370451" cy="384172"/>
          </a:xfrm>
          <a:prstGeom prst="rect">
            <a:avLst/>
          </a:prstGeom>
        </p:spPr>
      </p:pic>
      <p:pic>
        <p:nvPicPr>
          <p:cNvPr id="740" name="Graphic 739">
            <a:extLst>
              <a:ext uri="{FF2B5EF4-FFF2-40B4-BE49-F238E27FC236}">
                <a16:creationId xmlns:a16="http://schemas.microsoft.com/office/drawing/2014/main" id="{ADF60C9B-29F9-4370-951C-6302EA03D308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9482091" y="5970488"/>
            <a:ext cx="489863" cy="4811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F33F75-F5E4-4187-828E-382B3493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</a:t>
            </a:r>
            <a:r>
              <a:rPr lang="ko-KR" altLang="en-US" dirty="0" err="1"/>
              <a:t>카스텐</a:t>
            </a:r>
            <a:r>
              <a:rPr lang="en-US" altLang="ko-KR" dirty="0"/>
              <a:t>, </a:t>
            </a:r>
            <a:r>
              <a:rPr lang="ko-KR" altLang="en-US" dirty="0"/>
              <a:t>주요 기능 요약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630708E-67D6-4227-A839-8AF6B4C16A0F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>
            <a:off x="3973000" y="2698823"/>
            <a:ext cx="143669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4AC9AD6-614E-4D95-8D17-6D5CCD987EDC}"/>
              </a:ext>
            </a:extLst>
          </p:cNvPr>
          <p:cNvSpPr/>
          <p:nvPr/>
        </p:nvSpPr>
        <p:spPr>
          <a:xfrm>
            <a:off x="721059" y="4601149"/>
            <a:ext cx="6480000" cy="538933"/>
          </a:xfrm>
          <a:prstGeom prst="rect">
            <a:avLst/>
          </a:prstGeom>
          <a:solidFill>
            <a:schemeClr val="bg1"/>
          </a:solidFill>
          <a:ln>
            <a:solidFill>
              <a:srgbClr val="003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FAF506-47A8-4440-9C1F-6B8C963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쿠버네티스</a:t>
            </a:r>
            <a:r>
              <a:rPr lang="ko-KR" altLang="en-US" dirty="0"/>
              <a:t> 백업 개념도</a:t>
            </a:r>
          </a:p>
        </p:txBody>
      </p:sp>
      <p:pic>
        <p:nvPicPr>
          <p:cNvPr id="5" name="Graphic 27">
            <a:extLst>
              <a:ext uri="{FF2B5EF4-FFF2-40B4-BE49-F238E27FC236}">
                <a16:creationId xmlns:a16="http://schemas.microsoft.com/office/drawing/2014/main" id="{7525BB98-2A02-4E91-806D-40D46916F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8503" y="5496839"/>
            <a:ext cx="296028" cy="501961"/>
          </a:xfrm>
          <a:prstGeom prst="rect">
            <a:avLst/>
          </a:prstGeom>
        </p:spPr>
      </p:pic>
      <p:pic>
        <p:nvPicPr>
          <p:cNvPr id="6" name="Graphic 27">
            <a:extLst>
              <a:ext uri="{FF2B5EF4-FFF2-40B4-BE49-F238E27FC236}">
                <a16:creationId xmlns:a16="http://schemas.microsoft.com/office/drawing/2014/main" id="{9825BDAD-6718-4134-B0D6-90CD13654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4403" y="5496839"/>
            <a:ext cx="296028" cy="501961"/>
          </a:xfrm>
          <a:prstGeom prst="rect">
            <a:avLst/>
          </a:prstGeom>
        </p:spPr>
      </p:pic>
      <p:pic>
        <p:nvPicPr>
          <p:cNvPr id="7" name="Graphic 27">
            <a:extLst>
              <a:ext uri="{FF2B5EF4-FFF2-40B4-BE49-F238E27FC236}">
                <a16:creationId xmlns:a16="http://schemas.microsoft.com/office/drawing/2014/main" id="{535AB08F-E2E6-4C50-93B5-CACCE688E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0303" y="5496839"/>
            <a:ext cx="296028" cy="501961"/>
          </a:xfrm>
          <a:prstGeom prst="rect">
            <a:avLst/>
          </a:prstGeom>
        </p:spPr>
      </p:pic>
      <p:pic>
        <p:nvPicPr>
          <p:cNvPr id="8" name="Graphic 27">
            <a:extLst>
              <a:ext uri="{FF2B5EF4-FFF2-40B4-BE49-F238E27FC236}">
                <a16:creationId xmlns:a16="http://schemas.microsoft.com/office/drawing/2014/main" id="{8D349460-E5D4-4495-A62E-F79854A5B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6203" y="5496839"/>
            <a:ext cx="296028" cy="501961"/>
          </a:xfrm>
          <a:prstGeom prst="rect">
            <a:avLst/>
          </a:prstGeom>
        </p:spPr>
      </p:pic>
      <p:pic>
        <p:nvPicPr>
          <p:cNvPr id="9" name="Graphic 27">
            <a:extLst>
              <a:ext uri="{FF2B5EF4-FFF2-40B4-BE49-F238E27FC236}">
                <a16:creationId xmlns:a16="http://schemas.microsoft.com/office/drawing/2014/main" id="{EF71A570-1279-4C39-B202-2B35E2562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2103" y="5496839"/>
            <a:ext cx="296028" cy="501961"/>
          </a:xfrm>
          <a:prstGeom prst="rect">
            <a:avLst/>
          </a:prstGeom>
        </p:spPr>
      </p:pic>
      <p:pic>
        <p:nvPicPr>
          <p:cNvPr id="10" name="Graphic 27">
            <a:extLst>
              <a:ext uri="{FF2B5EF4-FFF2-40B4-BE49-F238E27FC236}">
                <a16:creationId xmlns:a16="http://schemas.microsoft.com/office/drawing/2014/main" id="{249EAD25-6B41-4795-B9E0-3F4E5E1DF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8003" y="5496839"/>
            <a:ext cx="296028" cy="501961"/>
          </a:xfrm>
          <a:prstGeom prst="rect">
            <a:avLst/>
          </a:prstGeom>
        </p:spPr>
      </p:pic>
      <p:pic>
        <p:nvPicPr>
          <p:cNvPr id="11" name="Graphic 27">
            <a:extLst>
              <a:ext uri="{FF2B5EF4-FFF2-40B4-BE49-F238E27FC236}">
                <a16:creationId xmlns:a16="http://schemas.microsoft.com/office/drawing/2014/main" id="{334CD992-2F4C-4C4D-8030-244F26304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3904" y="5496839"/>
            <a:ext cx="296028" cy="501961"/>
          </a:xfrm>
          <a:prstGeom prst="rect">
            <a:avLst/>
          </a:prstGeom>
        </p:spPr>
      </p:pic>
      <p:pic>
        <p:nvPicPr>
          <p:cNvPr id="12" name="Graphic 27">
            <a:extLst>
              <a:ext uri="{FF2B5EF4-FFF2-40B4-BE49-F238E27FC236}">
                <a16:creationId xmlns:a16="http://schemas.microsoft.com/office/drawing/2014/main" id="{B053EDB2-BD73-4530-9E51-D175C05FF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9156" y="5496839"/>
            <a:ext cx="296028" cy="50196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EE960FD-A5B3-4404-A781-156F9B4F3CB5}"/>
              </a:ext>
            </a:extLst>
          </p:cNvPr>
          <p:cNvCxnSpPr/>
          <p:nvPr/>
        </p:nvCxnSpPr>
        <p:spPr>
          <a:xfrm>
            <a:off x="4297086" y="5740091"/>
            <a:ext cx="284916" cy="0"/>
          </a:xfrm>
          <a:prstGeom prst="line">
            <a:avLst/>
          </a:prstGeom>
          <a:ln w="38100" cap="rnd">
            <a:solidFill>
              <a:srgbClr val="003738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3BCD520-D3BB-4A61-A674-038EB8CE8978}"/>
              </a:ext>
            </a:extLst>
          </p:cNvPr>
          <p:cNvCxnSpPr/>
          <p:nvPr/>
        </p:nvCxnSpPr>
        <p:spPr>
          <a:xfrm>
            <a:off x="1848978" y="5136075"/>
            <a:ext cx="0" cy="361336"/>
          </a:xfrm>
          <a:prstGeom prst="line">
            <a:avLst/>
          </a:prstGeom>
          <a:ln w="9525">
            <a:solidFill>
              <a:srgbClr val="00373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E99B51-327A-4A5A-A429-6D27D1D71984}"/>
              </a:ext>
            </a:extLst>
          </p:cNvPr>
          <p:cNvCxnSpPr/>
          <p:nvPr/>
        </p:nvCxnSpPr>
        <p:spPr>
          <a:xfrm>
            <a:off x="2225584" y="5136075"/>
            <a:ext cx="0" cy="361336"/>
          </a:xfrm>
          <a:prstGeom prst="line">
            <a:avLst/>
          </a:prstGeom>
          <a:ln w="9525">
            <a:solidFill>
              <a:srgbClr val="00373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9877916-E54F-4848-B6AB-3D0BCD0F1528}"/>
              </a:ext>
            </a:extLst>
          </p:cNvPr>
          <p:cNvCxnSpPr/>
          <p:nvPr/>
        </p:nvCxnSpPr>
        <p:spPr>
          <a:xfrm>
            <a:off x="2602190" y="5136075"/>
            <a:ext cx="0" cy="361336"/>
          </a:xfrm>
          <a:prstGeom prst="line">
            <a:avLst/>
          </a:prstGeom>
          <a:ln w="9525">
            <a:solidFill>
              <a:srgbClr val="00373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25C5868-B56F-4B70-BB5E-4AEB1C120302}"/>
              </a:ext>
            </a:extLst>
          </p:cNvPr>
          <p:cNvCxnSpPr/>
          <p:nvPr/>
        </p:nvCxnSpPr>
        <p:spPr>
          <a:xfrm>
            <a:off x="2978796" y="5136075"/>
            <a:ext cx="0" cy="361336"/>
          </a:xfrm>
          <a:prstGeom prst="line">
            <a:avLst/>
          </a:prstGeom>
          <a:ln w="9525">
            <a:solidFill>
              <a:srgbClr val="00373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6C520B-C8C7-4E77-AAAE-23B72C209886}"/>
              </a:ext>
            </a:extLst>
          </p:cNvPr>
          <p:cNvCxnSpPr/>
          <p:nvPr/>
        </p:nvCxnSpPr>
        <p:spPr>
          <a:xfrm>
            <a:off x="3355402" y="5136075"/>
            <a:ext cx="0" cy="361336"/>
          </a:xfrm>
          <a:prstGeom prst="line">
            <a:avLst/>
          </a:prstGeom>
          <a:ln w="9525">
            <a:solidFill>
              <a:srgbClr val="00373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EA14489-EF14-4706-BA61-9B391024A049}"/>
              </a:ext>
            </a:extLst>
          </p:cNvPr>
          <p:cNvCxnSpPr/>
          <p:nvPr/>
        </p:nvCxnSpPr>
        <p:spPr>
          <a:xfrm>
            <a:off x="3732008" y="5136075"/>
            <a:ext cx="0" cy="361336"/>
          </a:xfrm>
          <a:prstGeom prst="line">
            <a:avLst/>
          </a:prstGeom>
          <a:ln w="9525">
            <a:solidFill>
              <a:srgbClr val="00373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939D04-C338-4264-B4AC-75C51050158C}"/>
              </a:ext>
            </a:extLst>
          </p:cNvPr>
          <p:cNvCxnSpPr/>
          <p:nvPr/>
        </p:nvCxnSpPr>
        <p:spPr>
          <a:xfrm>
            <a:off x="4108612" y="5136075"/>
            <a:ext cx="0" cy="361336"/>
          </a:xfrm>
          <a:prstGeom prst="line">
            <a:avLst/>
          </a:prstGeom>
          <a:ln w="9525">
            <a:solidFill>
              <a:srgbClr val="00373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AD22D4-15BB-4405-BAE1-042B39A368EE}"/>
              </a:ext>
            </a:extLst>
          </p:cNvPr>
          <p:cNvCxnSpPr/>
          <p:nvPr/>
        </p:nvCxnSpPr>
        <p:spPr>
          <a:xfrm>
            <a:off x="4772724" y="5136075"/>
            <a:ext cx="0" cy="361336"/>
          </a:xfrm>
          <a:prstGeom prst="line">
            <a:avLst/>
          </a:prstGeom>
          <a:ln w="9525">
            <a:solidFill>
              <a:srgbClr val="003738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CE2C65-67B0-4B5D-8F45-59D87F2CD7C9}"/>
              </a:ext>
            </a:extLst>
          </p:cNvPr>
          <p:cNvSpPr txBox="1"/>
          <p:nvPr/>
        </p:nvSpPr>
        <p:spPr>
          <a:xfrm>
            <a:off x="1779885" y="6047711"/>
            <a:ext cx="2936479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/>
              <a:t>Bare Metal </a:t>
            </a:r>
            <a:r>
              <a:rPr lang="ko-KR" altLang="en-US" sz="1200" dirty="0"/>
              <a:t>기반 </a:t>
            </a:r>
            <a:r>
              <a:rPr lang="en-US" altLang="ko-KR" sz="1200" dirty="0"/>
              <a:t>Data nodes (14ea)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1D6E14A-2962-439D-B554-1F34D53578F2}"/>
              </a:ext>
            </a:extLst>
          </p:cNvPr>
          <p:cNvSpPr/>
          <p:nvPr/>
        </p:nvSpPr>
        <p:spPr>
          <a:xfrm>
            <a:off x="576451" y="4421198"/>
            <a:ext cx="6480000" cy="538933"/>
          </a:xfrm>
          <a:prstGeom prst="rect">
            <a:avLst/>
          </a:prstGeom>
          <a:solidFill>
            <a:schemeClr val="bg1"/>
          </a:solidFill>
          <a:ln>
            <a:solidFill>
              <a:srgbClr val="003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F5B02A-B729-43D1-B1D2-F19F46D7C95A}"/>
              </a:ext>
            </a:extLst>
          </p:cNvPr>
          <p:cNvSpPr/>
          <p:nvPr/>
        </p:nvSpPr>
        <p:spPr>
          <a:xfrm>
            <a:off x="431844" y="4241246"/>
            <a:ext cx="6480000" cy="538933"/>
          </a:xfrm>
          <a:prstGeom prst="rect">
            <a:avLst/>
          </a:prstGeom>
          <a:solidFill>
            <a:schemeClr val="bg1"/>
          </a:solidFill>
          <a:ln>
            <a:solidFill>
              <a:srgbClr val="003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쿠버네티스</a:t>
            </a:r>
            <a:r>
              <a:rPr lang="ko-KR" altLang="en-US" sz="1400" b="1" dirty="0">
                <a:solidFill>
                  <a:schemeClr val="tx1"/>
                </a:solidFill>
              </a:rPr>
              <a:t> 클러스터</a:t>
            </a:r>
            <a:r>
              <a:rPr lang="en-US" altLang="ko-KR" sz="1400" b="1" dirty="0">
                <a:solidFill>
                  <a:schemeClr val="tx1"/>
                </a:solidFill>
              </a:rPr>
              <a:t>, Tanzu, </a:t>
            </a:r>
            <a:r>
              <a:rPr lang="en-US" altLang="ko-KR" sz="1400" b="1" dirty="0" err="1">
                <a:solidFill>
                  <a:schemeClr val="tx1"/>
                </a:solidFill>
              </a:rPr>
              <a:t>Openshift</a:t>
            </a:r>
            <a:r>
              <a:rPr lang="en-US" altLang="ko-KR" sz="1400" b="1" dirty="0">
                <a:solidFill>
                  <a:schemeClr val="tx1"/>
                </a:solidFill>
              </a:rPr>
              <a:t>, Rancher ...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772E2A-B18B-4D92-85EC-0267E7EDA1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8" t="12036" r="20873" b="15143"/>
          <a:stretch/>
        </p:blipFill>
        <p:spPr bwMode="auto">
          <a:xfrm>
            <a:off x="1052423" y="4273656"/>
            <a:ext cx="485669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그룹 66">
            <a:extLst>
              <a:ext uri="{FF2B5EF4-FFF2-40B4-BE49-F238E27FC236}">
                <a16:creationId xmlns:a16="http://schemas.microsoft.com/office/drawing/2014/main" id="{B2BEE71F-E30C-4C1A-95E0-2EC0956E0FE9}"/>
              </a:ext>
            </a:extLst>
          </p:cNvPr>
          <p:cNvGrpSpPr/>
          <p:nvPr/>
        </p:nvGrpSpPr>
        <p:grpSpPr>
          <a:xfrm>
            <a:off x="219156" y="1520390"/>
            <a:ext cx="3906244" cy="2356866"/>
            <a:chOff x="416259" y="1473991"/>
            <a:chExt cx="3906244" cy="235686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A8A0966-930D-4672-87FD-7D7028073D4D}"/>
                </a:ext>
              </a:extLst>
            </p:cNvPr>
            <p:cNvSpPr/>
            <p:nvPr/>
          </p:nvSpPr>
          <p:spPr>
            <a:xfrm>
              <a:off x="721059" y="1778791"/>
              <a:ext cx="3601444" cy="20520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7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800"/>
                </a:spcAft>
              </a:pPr>
              <a:r>
                <a:rPr lang="ko-KR" altLang="en-US" sz="1200" dirty="0">
                  <a:solidFill>
                    <a:schemeClr val="tx1"/>
                  </a:solidFill>
                </a:rPr>
                <a:t>어플리케이션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Workloads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Config, Secrets, Ingress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NoSQL / RDBMS (MySQL, PostgreSQL, MongoDB, Cassandra)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Persistent Volumes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3814FA8-74A2-46F3-80F8-9F82212200DC}"/>
                </a:ext>
              </a:extLst>
            </p:cNvPr>
            <p:cNvSpPr/>
            <p:nvPr/>
          </p:nvSpPr>
          <p:spPr>
            <a:xfrm>
              <a:off x="568659" y="1626391"/>
              <a:ext cx="3601444" cy="20520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7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800"/>
                </a:spcAft>
              </a:pPr>
              <a:r>
                <a:rPr lang="ko-KR" altLang="en-US" sz="1200" dirty="0">
                  <a:solidFill>
                    <a:schemeClr val="tx1"/>
                  </a:solidFill>
                </a:rPr>
                <a:t>어플리케이션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Workloads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Config, Secrets, Ingress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NoSQL / RDBMS (MySQL, PostgreSQL, MongoDB, Cassandra)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Persistent Volumes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62879B-6466-4E4C-A8F1-9821A2CC2C61}"/>
                </a:ext>
              </a:extLst>
            </p:cNvPr>
            <p:cNvSpPr/>
            <p:nvPr/>
          </p:nvSpPr>
          <p:spPr>
            <a:xfrm>
              <a:off x="416259" y="1473991"/>
              <a:ext cx="3601444" cy="20520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37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800"/>
                </a:spcAft>
              </a:pPr>
              <a:r>
                <a:rPr lang="ko-KR" altLang="en-US" sz="1600" b="1" dirty="0">
                  <a:solidFill>
                    <a:srgbClr val="003738"/>
                  </a:solidFill>
                </a:rPr>
                <a:t>어플리케이션 네임스페이스</a:t>
              </a:r>
              <a:endParaRPr lang="en-US" altLang="ko-KR" sz="1600" b="1" dirty="0">
                <a:solidFill>
                  <a:srgbClr val="003738"/>
                </a:solidFill>
              </a:endParaRP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Workloads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Config, Secrets, Ingress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NoSQL / RDBMS (MySQL, PostgreSQL, MongoDB, Cassandra)</a:t>
              </a:r>
            </a:p>
            <a:p>
              <a:pPr marL="171450" indent="-171450">
                <a:spcAft>
                  <a:spcPts val="800"/>
                </a:spcAft>
                <a:buFont typeface="Wingdings" panose="05000000000000000000" pitchFamily="2" charset="2"/>
                <a:buChar char="§"/>
              </a:pPr>
              <a:r>
                <a:rPr lang="en-US" altLang="ko-KR" sz="1200" dirty="0">
                  <a:solidFill>
                    <a:schemeClr val="tx1"/>
                  </a:solidFill>
                </a:rPr>
                <a:t>Persistent Volumes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FE11F5-09C4-471C-8889-8BB3C4BDDC42}"/>
              </a:ext>
            </a:extLst>
          </p:cNvPr>
          <p:cNvSpPr/>
          <p:nvPr/>
        </p:nvSpPr>
        <p:spPr>
          <a:xfrm>
            <a:off x="5409691" y="1234911"/>
            <a:ext cx="2846806" cy="2927824"/>
          </a:xfrm>
          <a:prstGeom prst="rect">
            <a:avLst/>
          </a:prstGeom>
          <a:solidFill>
            <a:srgbClr val="005F4B"/>
          </a:solidFill>
          <a:ln>
            <a:solidFill>
              <a:srgbClr val="005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latinLnBrk="0">
              <a:spcAft>
                <a:spcPts val="600"/>
              </a:spcAft>
            </a:pPr>
            <a:r>
              <a:rPr lang="en-US" altLang="ko-KR" sz="1600" b="1" dirty="0">
                <a:solidFill>
                  <a:schemeClr val="bg1"/>
                </a:solidFill>
              </a:rPr>
              <a:t>Veeam K10 </a:t>
            </a:r>
            <a:r>
              <a:rPr lang="ko-KR" altLang="en-US" sz="1600" b="1" dirty="0">
                <a:solidFill>
                  <a:schemeClr val="bg1"/>
                </a:solidFill>
              </a:rPr>
              <a:t>네임스페이스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400" b="1" u="sng" dirty="0" err="1">
                <a:solidFill>
                  <a:schemeClr val="bg1"/>
                </a:solidFill>
              </a:rPr>
              <a:t>Autoscale</a:t>
            </a:r>
            <a:r>
              <a:rPr lang="en-US" altLang="ko-KR" sz="1400" b="1" u="sng" dirty="0">
                <a:solidFill>
                  <a:schemeClr val="bg1"/>
                </a:solidFill>
              </a:rPr>
              <a:t> </a:t>
            </a:r>
            <a:r>
              <a:rPr lang="ko-KR" altLang="en-US" sz="1400" b="1" u="sng" dirty="0">
                <a:solidFill>
                  <a:schemeClr val="bg1"/>
                </a:solidFill>
              </a:rPr>
              <a:t>지원</a:t>
            </a:r>
            <a:endParaRPr lang="en-US" altLang="ko-KR" sz="1400" b="1" u="sng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bg1"/>
                </a:solidFill>
              </a:rPr>
              <a:t>고유 네임스페이스</a:t>
            </a:r>
            <a:r>
              <a:rPr lang="en-US" altLang="ko-KR" sz="1200" dirty="0">
                <a:solidFill>
                  <a:schemeClr val="bg1"/>
                </a:solidFill>
              </a:rPr>
              <a:t>, Pod </a:t>
            </a:r>
            <a:r>
              <a:rPr lang="ko-KR" altLang="en-US" sz="1200" dirty="0">
                <a:solidFill>
                  <a:schemeClr val="bg1"/>
                </a:solidFill>
              </a:rPr>
              <a:t>형태 배포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bg1"/>
                </a:solidFill>
              </a:rPr>
              <a:t>어플리케이션 자동 감지 및 정합성 백업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bg1"/>
                </a:solidFill>
              </a:rPr>
              <a:t>정책 기반 스케줄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모니터링 및 리포팅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bg1"/>
                </a:solidFill>
              </a:rPr>
              <a:t>멀티클러스터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지원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solidFill>
                  <a:schemeClr val="bg1"/>
                </a:solidFill>
              </a:rPr>
              <a:t>멀티테넌시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RBAC </a:t>
            </a:r>
            <a:r>
              <a:rPr lang="ko-KR" altLang="en-US" sz="1200" dirty="0">
                <a:solidFill>
                  <a:schemeClr val="bg1"/>
                </a:solidFill>
              </a:rPr>
              <a:t>지원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sz="1200" b="1" dirty="0">
              <a:solidFill>
                <a:schemeClr val="bg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7306159-EE73-4ED1-8441-7110D0B3E4BB}"/>
              </a:ext>
            </a:extLst>
          </p:cNvPr>
          <p:cNvGrpSpPr/>
          <p:nvPr/>
        </p:nvGrpSpPr>
        <p:grpSpPr>
          <a:xfrm>
            <a:off x="6202854" y="3794772"/>
            <a:ext cx="1417980" cy="288000"/>
            <a:chOff x="5207718" y="1716236"/>
            <a:chExt cx="1417980" cy="288000"/>
          </a:xfrm>
        </p:grpSpPr>
        <p:pic>
          <p:nvPicPr>
            <p:cNvPr id="48" name="Picture 128" descr="A picture containing drawing, plate&#10;&#10;Description automatically generated">
              <a:extLst>
                <a:ext uri="{FF2B5EF4-FFF2-40B4-BE49-F238E27FC236}">
                  <a16:creationId xmlns:a16="http://schemas.microsoft.com/office/drawing/2014/main" id="{D75C4B8D-B021-4467-8527-0F8ECAC32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1059" y="1716236"/>
              <a:ext cx="504639" cy="288000"/>
            </a:xfrm>
            <a:prstGeom prst="rect">
              <a:avLst/>
            </a:prstGeom>
          </p:spPr>
        </p:pic>
        <p:pic>
          <p:nvPicPr>
            <p:cNvPr id="49" name="Picture 7">
              <a:extLst>
                <a:ext uri="{FF2B5EF4-FFF2-40B4-BE49-F238E27FC236}">
                  <a16:creationId xmlns:a16="http://schemas.microsoft.com/office/drawing/2014/main" id="{DAE62C75-902F-4A66-ABCB-2FC3357F1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07718" y="1795313"/>
              <a:ext cx="720000" cy="129847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168B064-5AAC-4113-BD20-F38AE8A864B7}"/>
              </a:ext>
            </a:extLst>
          </p:cNvPr>
          <p:cNvGrpSpPr/>
          <p:nvPr/>
        </p:nvGrpSpPr>
        <p:grpSpPr>
          <a:xfrm>
            <a:off x="10343022" y="4780179"/>
            <a:ext cx="1107440" cy="970084"/>
            <a:chOff x="10343022" y="4438660"/>
            <a:chExt cx="1107440" cy="970084"/>
          </a:xfrm>
          <a:solidFill>
            <a:srgbClr val="005F4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원통형 71">
              <a:extLst>
                <a:ext uri="{FF2B5EF4-FFF2-40B4-BE49-F238E27FC236}">
                  <a16:creationId xmlns:a16="http://schemas.microsoft.com/office/drawing/2014/main" id="{93DBE423-4637-458B-9D93-097A7C2E5249}"/>
                </a:ext>
              </a:extLst>
            </p:cNvPr>
            <p:cNvSpPr/>
            <p:nvPr/>
          </p:nvSpPr>
          <p:spPr>
            <a:xfrm>
              <a:off x="10343022" y="4976744"/>
              <a:ext cx="1107440" cy="432000"/>
            </a:xfrm>
            <a:prstGeom prst="can">
              <a:avLst>
                <a:gd name="adj" fmla="val 3440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1" name="원통형 70">
              <a:extLst>
                <a:ext uri="{FF2B5EF4-FFF2-40B4-BE49-F238E27FC236}">
                  <a16:creationId xmlns:a16="http://schemas.microsoft.com/office/drawing/2014/main" id="{03CC7326-515E-4226-957D-4201A80B6C99}"/>
                </a:ext>
              </a:extLst>
            </p:cNvPr>
            <p:cNvSpPr/>
            <p:nvPr/>
          </p:nvSpPr>
          <p:spPr>
            <a:xfrm>
              <a:off x="10343022" y="4715850"/>
              <a:ext cx="1107440" cy="432000"/>
            </a:xfrm>
            <a:prstGeom prst="can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NAS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8" name="원통형 67">
              <a:extLst>
                <a:ext uri="{FF2B5EF4-FFF2-40B4-BE49-F238E27FC236}">
                  <a16:creationId xmlns:a16="http://schemas.microsoft.com/office/drawing/2014/main" id="{CB7066B9-9941-4D8A-B4D5-39D597CF4DC5}"/>
                </a:ext>
              </a:extLst>
            </p:cNvPr>
            <p:cNvSpPr/>
            <p:nvPr/>
          </p:nvSpPr>
          <p:spPr>
            <a:xfrm>
              <a:off x="10343022" y="4438660"/>
              <a:ext cx="1107440" cy="432000"/>
            </a:xfrm>
            <a:prstGeom prst="can">
              <a:avLst>
                <a:gd name="adj" fmla="val 39111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5BA7E3B-D99A-4E9F-9DB4-44AF96F9B80D}"/>
              </a:ext>
            </a:extLst>
          </p:cNvPr>
          <p:cNvCxnSpPr>
            <a:stCxn id="47" idx="3"/>
            <a:endCxn id="68" idx="1"/>
          </p:cNvCxnSpPr>
          <p:nvPr/>
        </p:nvCxnSpPr>
        <p:spPr>
          <a:xfrm>
            <a:off x="8256497" y="2698823"/>
            <a:ext cx="2640245" cy="208135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547D0F4-BD8C-4A60-AFC9-07B87DF2ED9E}"/>
              </a:ext>
            </a:extLst>
          </p:cNvPr>
          <p:cNvSpPr txBox="1"/>
          <p:nvPr/>
        </p:nvSpPr>
        <p:spPr>
          <a:xfrm>
            <a:off x="8835125" y="1250016"/>
            <a:ext cx="2570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/>
              <a:t>보호 데이터</a:t>
            </a:r>
            <a:endParaRPr lang="en-US" altLang="ko-KR" sz="1400" b="1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/>
              <a:t>어플리케이션 </a:t>
            </a:r>
            <a:r>
              <a:rPr lang="ko-KR" altLang="en-US" sz="1200" dirty="0" err="1"/>
              <a:t>메타데이타</a:t>
            </a:r>
            <a:endParaRPr lang="en-US" altLang="ko-KR" sz="12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/>
              <a:t>클러스터 </a:t>
            </a:r>
            <a:r>
              <a:rPr lang="ko-KR" altLang="en-US" sz="1200" dirty="0" err="1"/>
              <a:t>메타데이타</a:t>
            </a:r>
            <a:endParaRPr lang="en-US" altLang="ko-KR" sz="12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/>
              <a:t>어플리케이션</a:t>
            </a:r>
            <a:r>
              <a:rPr lang="en-US" altLang="ko-KR" sz="1200" dirty="0"/>
              <a:t>/DB/</a:t>
            </a:r>
            <a:r>
              <a:rPr lang="ko-KR" altLang="en-US" sz="1200" dirty="0"/>
              <a:t>로그</a:t>
            </a:r>
            <a:r>
              <a:rPr lang="en-US" altLang="ko-KR" sz="1200" dirty="0"/>
              <a:t> </a:t>
            </a:r>
            <a:r>
              <a:rPr lang="ko-KR" altLang="en-US" sz="1200" dirty="0"/>
              <a:t>데이터</a:t>
            </a:r>
            <a:endParaRPr lang="en-US" altLang="ko-KR" sz="12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베어메탈</a:t>
            </a:r>
            <a:r>
              <a:rPr lang="ko-KR" altLang="en-US" sz="1200" dirty="0"/>
              <a:t> 노드 </a:t>
            </a:r>
            <a:r>
              <a:rPr lang="en-US" altLang="ko-KR" sz="1200" dirty="0"/>
              <a:t>OS </a:t>
            </a:r>
            <a:r>
              <a:rPr lang="ko-KR" altLang="en-US" sz="1200" dirty="0" err="1"/>
              <a:t>데이타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64B96C4-4796-420C-904D-BAA13B9709F0}"/>
              </a:ext>
            </a:extLst>
          </p:cNvPr>
          <p:cNvSpPr txBox="1"/>
          <p:nvPr/>
        </p:nvSpPr>
        <p:spPr>
          <a:xfrm>
            <a:off x="8223639" y="4730310"/>
            <a:ext cx="233972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sz="1400" b="1" u="sng" dirty="0"/>
              <a:t>범용 </a:t>
            </a:r>
            <a:r>
              <a:rPr lang="en-US" altLang="ko-KR" sz="1400" b="1" u="sng" dirty="0"/>
              <a:t>NFS </a:t>
            </a:r>
            <a:r>
              <a:rPr lang="ko-KR" altLang="en-US" sz="1400" b="1" u="sng" dirty="0"/>
              <a:t>스토리지</a:t>
            </a:r>
            <a:endParaRPr lang="en-US" altLang="ko-KR" sz="1400" b="1" u="sng" dirty="0"/>
          </a:p>
          <a:p>
            <a:pPr latinLnBrk="0">
              <a:spcAft>
                <a:spcPts val="600"/>
              </a:spcAft>
            </a:pPr>
            <a:r>
              <a:rPr lang="en-US" altLang="ko-KR" sz="1200" b="1" dirty="0"/>
              <a:t>10G Network</a:t>
            </a:r>
          </a:p>
          <a:p>
            <a:pPr latinLnBrk="0">
              <a:spcAft>
                <a:spcPts val="600"/>
              </a:spcAft>
            </a:pPr>
            <a:r>
              <a:rPr lang="en-US" altLang="ko-KR" sz="1200" b="1" dirty="0"/>
              <a:t>Usable (</a:t>
            </a:r>
            <a:r>
              <a:rPr lang="ko-KR" altLang="en-US" sz="1200" b="1" dirty="0"/>
              <a:t>운영 데이터의 </a:t>
            </a:r>
            <a:r>
              <a:rPr lang="en-US" altLang="ko-KR" sz="1200" b="1" dirty="0"/>
              <a:t>2x)</a:t>
            </a:r>
          </a:p>
          <a:p>
            <a:pPr latinLnBrk="0">
              <a:spcAft>
                <a:spcPts val="600"/>
              </a:spcAft>
            </a:pPr>
            <a:r>
              <a:rPr lang="ko-KR" altLang="en-US" sz="1200" dirty="0"/>
              <a:t>압축</a:t>
            </a:r>
            <a:r>
              <a:rPr lang="en-US" altLang="ko-KR" sz="1200" dirty="0"/>
              <a:t>, </a:t>
            </a:r>
            <a:r>
              <a:rPr lang="ko-KR" altLang="en-US" sz="1200" dirty="0"/>
              <a:t>중복제거</a:t>
            </a:r>
            <a:r>
              <a:rPr lang="en-US" altLang="ko-KR" sz="1200" dirty="0"/>
              <a:t>, </a:t>
            </a:r>
            <a:r>
              <a:rPr lang="ko-KR" altLang="en-US" sz="1200" dirty="0"/>
              <a:t>암호화 지원 </a:t>
            </a:r>
            <a:r>
              <a:rPr lang="en-US" altLang="ko-KR" sz="1200" dirty="0"/>
              <a:t>(Veeam K10 </a:t>
            </a:r>
            <a:r>
              <a:rPr lang="ko-KR" altLang="en-US" sz="1200" dirty="0"/>
              <a:t>기능</a:t>
            </a:r>
            <a:r>
              <a:rPr lang="en-US" altLang="ko-KR" sz="1200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90561A-86BB-411C-BAF7-CADEB2EE21A6}"/>
              </a:ext>
            </a:extLst>
          </p:cNvPr>
          <p:cNvSpPr txBox="1"/>
          <p:nvPr/>
        </p:nvSpPr>
        <p:spPr>
          <a:xfrm>
            <a:off x="4185762" y="2767654"/>
            <a:ext cx="135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/>
              <a:t>최소</a:t>
            </a:r>
            <a:r>
              <a:rPr lang="en-US" altLang="ko-KR" sz="1200" dirty="0"/>
              <a:t>5</a:t>
            </a:r>
            <a:r>
              <a:rPr lang="ko-KR" altLang="en-US" sz="1200" dirty="0" err="1"/>
              <a:t>분단위</a:t>
            </a:r>
            <a:r>
              <a:rPr lang="ko-KR" altLang="en-US" sz="1200" dirty="0"/>
              <a:t>  백업 가능</a:t>
            </a:r>
            <a:endParaRPr lang="en-US" altLang="ko-KR" sz="120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FAC8EC1-D534-44C5-9C98-DE41D95D9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368" y="1637831"/>
            <a:ext cx="486000" cy="4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8CB3A5F-9462-4E24-8BF2-9BB880529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92" y="5512412"/>
            <a:ext cx="486000" cy="4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4A6D21C-7B65-4F72-821A-94344132DFE5}"/>
              </a:ext>
            </a:extLst>
          </p:cNvPr>
          <p:cNvSpPr/>
          <p:nvPr/>
        </p:nvSpPr>
        <p:spPr>
          <a:xfrm>
            <a:off x="5232400" y="900000"/>
            <a:ext cx="6588041" cy="5267120"/>
          </a:xfrm>
          <a:prstGeom prst="rect">
            <a:avLst/>
          </a:prstGeom>
          <a:noFill/>
          <a:ln>
            <a:solidFill>
              <a:srgbClr val="00373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516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빔(Veeam) 색상">
      <a:dk1>
        <a:sysClr val="windowText" lastClr="000000"/>
      </a:dk1>
      <a:lt1>
        <a:srgbClr val="FFFFFF"/>
      </a:lt1>
      <a:dk2>
        <a:srgbClr val="D6DCE4"/>
      </a:dk2>
      <a:lt2>
        <a:srgbClr val="F2F2F2"/>
      </a:lt2>
      <a:accent1>
        <a:srgbClr val="00B050"/>
      </a:accent1>
      <a:accent2>
        <a:srgbClr val="0070C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eeam - Presentation Templates - 2021-03-17.potx" id="{34AF0231-A3E4-436B-90D1-EEF1F3D47902}" vid="{1027B184-B62B-4630-A4D4-1949E13875A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Veeam - Presentation Templates - 2021-03-17</Template>
  <TotalTime>90</TotalTime>
  <Words>1908</Words>
  <Application>Microsoft Office PowerPoint</Application>
  <PresentationFormat>와이드스크린</PresentationFormat>
  <Paragraphs>581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Tahoma</vt:lpstr>
      <vt:lpstr>Wingdings</vt:lpstr>
      <vt:lpstr>Office 테마</vt:lpstr>
      <vt:lpstr>PowerPoint 프레젠테이션</vt:lpstr>
      <vt:lpstr>빔 5대 주요 기능</vt:lpstr>
      <vt:lpstr>목차</vt:lpstr>
      <vt:lpstr>클라우드 베스트 백업 솔루션 – 1/2</vt:lpstr>
      <vt:lpstr>클라우드 베스트 백업 솔루션 – 2/2</vt:lpstr>
      <vt:lpstr>VMware VM 초단위 준실시간 DR 복제</vt:lpstr>
      <vt:lpstr>목차</vt:lpstr>
      <vt:lpstr>빔 카스텐, 주요 기능 요약</vt:lpstr>
      <vt:lpstr>쿠버네티스 백업 개념도</vt:lpstr>
      <vt:lpstr>쿠버네티스 백업 대시보드</vt:lpstr>
      <vt:lpstr>목차</vt:lpstr>
      <vt:lpstr>윈도우, 리눅스 OS 백업</vt:lpstr>
      <vt:lpstr>목차</vt:lpstr>
      <vt:lpstr>초고속 대용량 NAS 백업</vt:lpstr>
      <vt:lpstr>목차</vt:lpstr>
      <vt:lpstr>마이크로소프트 365 데이터 백업</vt:lpstr>
      <vt:lpstr>Veeam Backup for Microsoft Office 365</vt:lpstr>
      <vt:lpstr>목차</vt:lpstr>
      <vt:lpstr>변경불가 백업 / Immutable Backup</vt:lpstr>
      <vt:lpstr>목차</vt:lpstr>
      <vt:lpstr>하이브리드 환경 최적 데이터 보호 솔루션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Edward Kihun</dc:creator>
  <cp:lastModifiedBy>Kim Edward Kihun</cp:lastModifiedBy>
  <cp:revision>48</cp:revision>
  <dcterms:created xsi:type="dcterms:W3CDTF">2021-03-20T05:02:01Z</dcterms:created>
  <dcterms:modified xsi:type="dcterms:W3CDTF">2021-04-09T05:28:33Z</dcterms:modified>
</cp:coreProperties>
</file>