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72" r:id="rId1"/>
    <p:sldMasterId id="2147483703" r:id="rId2"/>
  </p:sldMasterIdLst>
  <p:notesMasterIdLst>
    <p:notesMasterId r:id="rId58"/>
  </p:notesMasterIdLst>
  <p:handoutMasterIdLst>
    <p:handoutMasterId r:id="rId59"/>
  </p:handoutMasterIdLst>
  <p:sldIdLst>
    <p:sldId id="459" r:id="rId3"/>
    <p:sldId id="514" r:id="rId4"/>
    <p:sldId id="266" r:id="rId5"/>
    <p:sldId id="267" r:id="rId6"/>
    <p:sldId id="268" r:id="rId7"/>
    <p:sldId id="269" r:id="rId8"/>
    <p:sldId id="280" r:id="rId9"/>
    <p:sldId id="456" r:id="rId10"/>
    <p:sldId id="458" r:id="rId11"/>
    <p:sldId id="457" r:id="rId12"/>
    <p:sldId id="455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56" r:id="rId24"/>
    <p:sldId id="264" r:id="rId25"/>
    <p:sldId id="265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372" r:id="rId34"/>
    <p:sldId id="373" r:id="rId35"/>
    <p:sldId id="384" r:id="rId36"/>
    <p:sldId id="383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32" r:id="rId46"/>
    <p:sldId id="433" r:id="rId47"/>
    <p:sldId id="434" r:id="rId48"/>
    <p:sldId id="375" r:id="rId49"/>
    <p:sldId id="377" r:id="rId50"/>
    <p:sldId id="374" r:id="rId51"/>
    <p:sldId id="376" r:id="rId52"/>
    <p:sldId id="378" r:id="rId53"/>
    <p:sldId id="379" r:id="rId54"/>
    <p:sldId id="380" r:id="rId55"/>
    <p:sldId id="381" r:id="rId56"/>
    <p:sldId id="382" r:id="rId57"/>
  </p:sldIdLst>
  <p:sldSz cx="13442950" cy="7561263"/>
  <p:notesSz cx="6807200" cy="9939338"/>
  <p:embeddedFontLst>
    <p:embeddedFont>
      <p:font typeface="나눔고딕" panose="020B0600000101010101" charset="-127"/>
      <p:regular r:id="rId60"/>
      <p:bold r:id="rId61"/>
    </p:embeddedFont>
    <p:embeddedFont>
      <p:font typeface="Cambria Math" panose="02040503050406030204" pitchFamily="18" charset="0"/>
      <p:regular r:id="rId62"/>
    </p:embeddedFont>
    <p:embeddedFont>
      <p:font typeface="Century Gothic" panose="020B0502020202020204" pitchFamily="34" charset="0"/>
      <p:regular r:id="rId63"/>
      <p:bold r:id="rId64"/>
      <p:italic r:id="rId65"/>
      <p:boldItalic r:id="rId66"/>
    </p:embeddedFont>
    <p:embeddedFont>
      <p:font typeface="Segoe UI" panose="020B0502040204020203" pitchFamily="34" charset="0"/>
      <p:regular r:id="rId67"/>
      <p:bold r:id="rId68"/>
      <p:italic r:id="rId69"/>
      <p:boldItalic r:id="rId70"/>
    </p:embeddedFont>
    <p:embeddedFont>
      <p:font typeface="Tahoma" panose="020B0604030504040204" pitchFamily="34" charset="0"/>
      <p:regular r:id="rId71"/>
      <p:bold r:id="rId72"/>
    </p:embeddedFont>
    <p:embeddedFont>
      <p:font typeface="맑은 고딕" panose="020B0503020000020004" pitchFamily="50" charset="-127"/>
      <p:regular r:id="rId73"/>
      <p:bold r:id="rId74"/>
    </p:embeddedFont>
    <p:embeddedFont>
      <p:font typeface="맑은 고딕" panose="020B0503020000020004" pitchFamily="50" charset="-127"/>
      <p:regular r:id="rId73"/>
      <p:bold r:id="rId74"/>
    </p:embeddedFont>
  </p:embeddedFontLst>
  <p:defaultTextStyle>
    <a:defPPr>
      <a:defRPr lang="en-US"/>
    </a:defPPr>
    <a:lvl1pPr marL="0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75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501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253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0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875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6504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256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007" algn="l" defTabSz="497751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3892" userDrawn="1">
          <p15:clr>
            <a:srgbClr val="A4A3A4"/>
          </p15:clr>
        </p15:guide>
        <p15:guide id="3" pos="4767" userDrawn="1">
          <p15:clr>
            <a:srgbClr val="A4A3A4"/>
          </p15:clr>
        </p15:guide>
        <p15:guide id="4" pos="288" userDrawn="1">
          <p15:clr>
            <a:srgbClr val="A4A3A4"/>
          </p15:clr>
        </p15:guide>
        <p15:guide id="5" pos="7301" userDrawn="1">
          <p15:clr>
            <a:srgbClr val="A4A3A4"/>
          </p15:clr>
        </p15:guide>
        <p15:guide id="6" orient="horz" pos="2563" userDrawn="1">
          <p15:clr>
            <a:srgbClr val="A4A3A4"/>
          </p15:clr>
        </p15:guide>
        <p15:guide id="7" orient="horz" pos="1021" userDrawn="1">
          <p15:clr>
            <a:srgbClr val="A4A3A4"/>
          </p15:clr>
        </p15:guide>
        <p15:guide id="8" orient="horz" pos="2041" userDrawn="1">
          <p15:clr>
            <a:srgbClr val="A4A3A4"/>
          </p15:clr>
        </p15:guide>
        <p15:guide id="9" pos="378" userDrawn="1">
          <p15:clr>
            <a:srgbClr val="A4A3A4"/>
          </p15:clr>
        </p15:guide>
        <p15:guide id="10" pos="80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336"/>
    <a:srgbClr val="0971CE"/>
    <a:srgbClr val="000000"/>
    <a:srgbClr val="74ACCE"/>
    <a:srgbClr val="FFFFFF"/>
    <a:srgbClr val="2164A0"/>
    <a:srgbClr val="0F518C"/>
    <a:srgbClr val="1C456B"/>
    <a:srgbClr val="40789A"/>
    <a:srgbClr val="5AB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9" autoAdjust="0"/>
    <p:restoredTop sz="99917" autoAdjust="0"/>
  </p:normalViewPr>
  <p:slideViewPr>
    <p:cSldViewPr showGuides="1">
      <p:cViewPr varScale="1">
        <p:scale>
          <a:sx n="78" d="100"/>
          <a:sy n="78" d="100"/>
        </p:scale>
        <p:origin x="605" y="77"/>
      </p:cViewPr>
      <p:guideLst>
        <p:guide orient="horz" pos="2109"/>
        <p:guide pos="3892"/>
        <p:guide pos="4767"/>
        <p:guide pos="288"/>
        <p:guide pos="7301"/>
        <p:guide orient="horz" pos="2563"/>
        <p:guide orient="horz" pos="1021"/>
        <p:guide orient="horz" pos="2041"/>
        <p:guide pos="378"/>
        <p:guide pos="808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howGuides="1">
      <p:cViewPr varScale="1">
        <p:scale>
          <a:sx n="80" d="100"/>
          <a:sy n="80" d="100"/>
        </p:scale>
        <p:origin x="3922" y="53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7.fntdata"/><Relationship Id="rId74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67" Type="http://schemas.openxmlformats.org/officeDocument/2006/relationships/font" Target="fonts/font8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C512C-1E41-40E1-B987-F228BFAEC1ED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2820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E2192-16D5-4DED-8253-D3DED058015E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5E535-1D2C-4914-B635-C13DD5A97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08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442950" cy="756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 userDrawn="1"/>
        </p:nvSpPr>
        <p:spPr>
          <a:xfrm>
            <a:off x="158549" y="6875391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" name="직사각형 3"/>
          <p:cNvSpPr/>
          <p:nvPr userDrawn="1"/>
        </p:nvSpPr>
        <p:spPr>
          <a:xfrm>
            <a:off x="11428678" y="6859978"/>
            <a:ext cx="1810462" cy="685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297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394735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4913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2" y="1"/>
            <a:ext cx="13439186" cy="75612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5524" y="3230906"/>
            <a:ext cx="12383750" cy="135742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821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26721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그림 4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817" y="216238"/>
            <a:ext cx="1176801" cy="400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2" y="11794"/>
            <a:ext cx="12338098" cy="7549469"/>
          </a:xfrm>
          <a:prstGeom prst="rect">
            <a:avLst/>
          </a:prstGeom>
        </p:spPr>
      </p:pic>
      <p:pic>
        <p:nvPicPr>
          <p:cNvPr id="5" name="Picture 13">
            <a:extLst>
              <a:ext uri="{FF2B5EF4-FFF2-40B4-BE49-F238E27FC236}">
                <a16:creationId xmlns:a16="http://schemas.microsoft.com/office/drawing/2014/main" id="{C5C40A7C-DC6A-4A80-B55B-B73CFC3F00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81764" r="2695"/>
          <a:stretch/>
        </p:blipFill>
        <p:spPr>
          <a:xfrm>
            <a:off x="456779" y="6418350"/>
            <a:ext cx="12997444" cy="1140545"/>
          </a:xfrm>
          <a:prstGeom prst="rect">
            <a:avLst/>
          </a:prstGeom>
        </p:spPr>
      </p:pic>
      <p:sp>
        <p:nvSpPr>
          <p:cNvPr id="6" name="직사각형 5"/>
          <p:cNvSpPr/>
          <p:nvPr userDrawn="1"/>
        </p:nvSpPr>
        <p:spPr>
          <a:xfrm>
            <a:off x="0" y="6425409"/>
            <a:ext cx="2256979" cy="113348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FCB4949-218C-4551-A04A-F79471CED6A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48767" y="7056995"/>
            <a:ext cx="864096" cy="15366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0" y="0"/>
            <a:ext cx="1428887" cy="6408923"/>
          </a:xfrm>
          <a:prstGeom prst="rect">
            <a:avLst/>
          </a:prstGeom>
          <a:solidFill>
            <a:srgbClr val="EFEF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9745811" y="6144264"/>
            <a:ext cx="3697139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/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© Copyright 2019 ABILITY</a:t>
            </a:r>
            <a:r>
              <a:rPr lang="en-US" sz="1100" b="0" baseline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 SYSTEMS </a:t>
            </a:r>
            <a:r>
              <a:rPr lang="en-US" sz="1100" b="0" dirty="0">
                <a:solidFill>
                  <a:schemeClr val="tx1"/>
                </a:solidFill>
                <a:latin typeface="Malgun Gothic" charset="0"/>
                <a:ea typeface="Malgun Gothic" charset="0"/>
                <a:cs typeface="Malgun Gothic" charset="0"/>
              </a:rPr>
              <a:t>All right reserved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114085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1410885" y="2664507"/>
            <a:ext cx="228374" cy="177416"/>
          </a:xfrm>
          <a:prstGeom prst="rect">
            <a:avLst/>
          </a:prstGeom>
          <a:solidFill>
            <a:srgbClr val="00B3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1680915" y="2664507"/>
            <a:ext cx="228374" cy="177416"/>
          </a:xfrm>
          <a:prstGeom prst="rect">
            <a:avLst/>
          </a:prstGeom>
          <a:solidFill>
            <a:srgbClr val="8D8D8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8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7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869998" y="3787366"/>
            <a:ext cx="57029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497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dirty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All-Flash Storage K2 GEN6 </a:t>
            </a:r>
            <a:r>
              <a:rPr lang="ko-KR" altLang="en-US" sz="1400" b="0">
                <a:solidFill>
                  <a:schemeClr val="bg1"/>
                </a:solidFill>
                <a:effectLst>
                  <a:glow rad="304800">
                    <a:schemeClr val="accent4">
                      <a:satMod val="175000"/>
                      <a:alpha val="2000"/>
                    </a:schemeClr>
                  </a:glow>
                </a:effectLst>
                <a:latin typeface="나눔고딕" panose="020D0604000000000000" pitchFamily="50" charset="-127"/>
                <a:ea typeface="나눔고딕" panose="020D0604000000000000" pitchFamily="50" charset="-127"/>
              </a:rPr>
              <a:t>제품소개서</a:t>
            </a: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7999" y="360251"/>
            <a:ext cx="1744144" cy="34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5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divi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2" y="1"/>
            <a:ext cx="13439186" cy="75612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565524" y="3230906"/>
            <a:ext cx="12383750" cy="1221617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821" i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905601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525" y="252043"/>
            <a:ext cx="12296151" cy="995391"/>
          </a:xfrm>
        </p:spPr>
        <p:txBody>
          <a:bodyPr/>
          <a:lstStyle>
            <a:lvl1pPr>
              <a:lnSpc>
                <a:spcPct val="100000"/>
              </a:lnSpc>
              <a:defRPr spc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2525" y="1596268"/>
            <a:ext cx="12296151" cy="5465907"/>
          </a:xfrm>
        </p:spPr>
        <p:txBody>
          <a:bodyPr>
            <a:noAutofit/>
          </a:bodyPr>
          <a:lstStyle>
            <a:lvl1pPr marL="0" marR="0" indent="0" algn="l" defTabSz="10085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528" spc="0" baseline="0">
                <a:latin typeface="+mn-lt"/>
              </a:defRPr>
            </a:lvl1pPr>
            <a:lvl2pPr marL="392065" marR="0" indent="-392065" algn="l" defTabSz="10085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 sz="2940" spc="0" baseline="0">
                <a:latin typeface="+mn-lt"/>
              </a:defRPr>
            </a:lvl2pPr>
            <a:lvl3pPr marL="0" indent="0">
              <a:spcBef>
                <a:spcPts val="0"/>
              </a:spcBef>
              <a:spcAft>
                <a:spcPts val="441"/>
              </a:spcAft>
              <a:buNone/>
              <a:defRPr sz="2205"/>
            </a:lvl3pPr>
            <a:lvl4pPr marL="0" indent="0">
              <a:spcBef>
                <a:spcPts val="0"/>
              </a:spcBef>
              <a:spcAft>
                <a:spcPts val="441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41"/>
              </a:spcAft>
              <a:buNone/>
              <a:defRPr/>
            </a:lvl5pPr>
          </a:lstStyle>
          <a:p>
            <a:pPr marL="0" marR="0" lvl="0" indent="0" algn="l" defTabSz="100853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392065" marR="0" lvl="1" indent="-392065" algn="l" defTabSz="100853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94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090418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71795" y="1596266"/>
            <a:ext cx="12297031" cy="546590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22256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5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71793" y="1596267"/>
            <a:ext cx="6043820" cy="557176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6827339" y="1596267"/>
            <a:ext cx="6041487" cy="557176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add an object</a:t>
            </a:r>
          </a:p>
        </p:txBody>
      </p:sp>
    </p:spTree>
    <p:extLst>
      <p:ext uri="{BB962C8B-B14F-4D97-AF65-F5344CB8AC3E}">
        <p14:creationId xmlns:p14="http://schemas.microsoft.com/office/powerpoint/2010/main" val="284694752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0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4" r:id="rId2"/>
    <p:sldLayoutId id="2147483702" r:id="rId3"/>
    <p:sldLayoutId id="2147483682" r:id="rId4"/>
    <p:sldLayoutId id="2147483698" r:id="rId5"/>
    <p:sldLayoutId id="2147483710" r:id="rId6"/>
  </p:sldLayoutIdLst>
  <p:hf sldNum="0" hdr="0" ftr="0" dt="0"/>
  <p:txStyles>
    <p:titleStyle>
      <a:lvl1pPr algn="l" defTabSz="539230" rtl="0" eaLnBrk="1" latinLnBrk="0" hangingPunct="1">
        <a:spcBef>
          <a:spcPct val="0"/>
        </a:spcBef>
        <a:buNone/>
        <a:defRPr sz="2600" b="0" kern="1200">
          <a:solidFill>
            <a:srgbClr val="0072E7"/>
          </a:solidFill>
          <a:latin typeface="Century Gothic"/>
          <a:ea typeface="+mj-ea"/>
          <a:cs typeface="Century Gothic"/>
        </a:defRPr>
      </a:lvl1pPr>
    </p:titleStyle>
    <p:bodyStyle>
      <a:lvl1pPr marL="0" indent="0" algn="l" defTabSz="539230" rtl="0" eaLnBrk="1" latinLnBrk="0" hangingPunct="1">
        <a:spcBef>
          <a:spcPct val="20000"/>
        </a:spcBef>
        <a:buClr>
          <a:schemeClr val="tx2"/>
        </a:buClr>
        <a:buFont typeface="Arial"/>
        <a:buNone/>
        <a:defRPr sz="1900" b="1" kern="1200">
          <a:solidFill>
            <a:schemeClr val="bg1">
              <a:lumMod val="50000"/>
            </a:schemeClr>
          </a:solidFill>
          <a:latin typeface="Century Gothic"/>
          <a:ea typeface="+mn-ea"/>
          <a:cs typeface="Century Gothic"/>
        </a:defRPr>
      </a:lvl1pPr>
      <a:lvl2pPr marL="700998" indent="-337018" algn="l" defTabSz="53923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1900" b="0" kern="1200">
          <a:solidFill>
            <a:srgbClr val="7F7F7F"/>
          </a:solidFill>
          <a:latin typeface="Century Gothic"/>
          <a:ea typeface="+mn-ea"/>
          <a:cs typeface="Century Gothic"/>
        </a:defRPr>
      </a:lvl2pPr>
      <a:lvl3pPr marL="1482880" indent="-404420" algn="l" defTabSz="53923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1900" b="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887301" indent="-269615" algn="l" defTabSz="539230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Arial"/>
          <a:ea typeface="+mn-ea"/>
          <a:cs typeface="Arial"/>
        </a:defRPr>
      </a:lvl4pPr>
      <a:lvl5pPr marL="2426530" indent="-269615" algn="l" defTabSz="539230" rtl="0" eaLnBrk="1" latinLnBrk="0" hangingPunct="1">
        <a:spcBef>
          <a:spcPct val="20000"/>
        </a:spcBef>
        <a:buFont typeface="Arial"/>
        <a:buChar char="»"/>
        <a:defRPr sz="2400" b="0" kern="1200">
          <a:solidFill>
            <a:schemeClr val="tx1"/>
          </a:solidFill>
          <a:latin typeface="Arial"/>
          <a:ea typeface="+mn-ea"/>
          <a:cs typeface="Arial"/>
        </a:defRPr>
      </a:lvl5pPr>
      <a:lvl6pPr marL="2965759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04990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44215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83446" indent="-269615" algn="l" defTabSz="53923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9230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8458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17687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6916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96142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7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7460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13833" algn="l" defTabSz="539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525" y="252043"/>
            <a:ext cx="12296151" cy="99539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529" y="1599659"/>
            <a:ext cx="12296149" cy="542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72527" y="7296292"/>
            <a:ext cx="5390899" cy="113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735" spc="0" dirty="0">
                <a:gradFill>
                  <a:gsLst>
                    <a:gs pos="0">
                      <a:srgbClr val="000000">
                        <a:lumMod val="75000"/>
                        <a:lumOff val="25000"/>
                      </a:srgbClr>
                    </a:gs>
                    <a:gs pos="80000">
                      <a:srgbClr val="000000">
                        <a:lumMod val="65000"/>
                        <a:lumOff val="35000"/>
                      </a:srgbClr>
                    </a:gs>
                  </a:gsLst>
                  <a:lin ang="16200000" scaled="0"/>
                </a:gradFill>
                <a:latin typeface="+mn-lt"/>
              </a:rPr>
              <a:t>© 2017 VEEAM Software. Confidential information. All rights reserved. All trademarks are the property of their respective owners.</a:t>
            </a:r>
          </a:p>
        </p:txBody>
      </p:sp>
    </p:spTree>
    <p:extLst>
      <p:ext uri="{BB962C8B-B14F-4D97-AF65-F5344CB8AC3E}">
        <p14:creationId xmlns:p14="http://schemas.microsoft.com/office/powerpoint/2010/main" val="56200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transition>
    <p:fade/>
  </p:transition>
  <p:txStyles>
    <p:titleStyle>
      <a:lvl1pPr algn="l" defTabSz="1008533" rtl="0" eaLnBrk="1" latinLnBrk="0" hangingPunct="1">
        <a:lnSpc>
          <a:spcPct val="100000"/>
        </a:lnSpc>
        <a:spcBef>
          <a:spcPct val="0"/>
        </a:spcBef>
        <a:buNone/>
        <a:defRPr lang="en-US" sz="6468" b="0" kern="1200" cap="none" spc="0" baseline="0" dirty="0" smtClean="0">
          <a:ln w="3175">
            <a:noFill/>
          </a:ln>
          <a:solidFill>
            <a:srgbClr val="00B336"/>
          </a:solidFill>
          <a:effectLst/>
          <a:latin typeface="+mj-lt"/>
          <a:ea typeface="+mn-ea"/>
          <a:cs typeface="Arial" charset="0"/>
        </a:defRPr>
      </a:lvl1pPr>
    </p:titleStyle>
    <p:bodyStyle>
      <a:lvl1pPr marL="399069" indent="-399069" algn="l" defTabSz="1008533" rtl="0" eaLnBrk="1" latinLnBrk="0" hangingPunct="1">
        <a:lnSpc>
          <a:spcPct val="100000"/>
        </a:lnSpc>
        <a:spcBef>
          <a:spcPts val="0"/>
        </a:spcBef>
        <a:buSzPct val="90000"/>
        <a:buFont typeface="Arial" pitchFamily="34" charset="0"/>
        <a:buChar char="•"/>
        <a:defRPr sz="3528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392065" indent="-392065" algn="l" defTabSz="1008533" rtl="0" eaLnBrk="1" latinLnBrk="0" hangingPunct="1">
        <a:lnSpc>
          <a:spcPct val="100000"/>
        </a:lnSpc>
        <a:spcBef>
          <a:spcPts val="0"/>
        </a:spcBef>
        <a:buClr>
          <a:schemeClr val="tx1">
            <a:lumMod val="50000"/>
            <a:lumOff val="50000"/>
          </a:schemeClr>
        </a:buClr>
        <a:buSzPct val="90000"/>
        <a:buFont typeface="Arial" pitchFamily="34" charset="0"/>
        <a:buChar char="•"/>
        <a:tabLst/>
        <a:defRPr sz="2940" kern="1200" spc="0" baseline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008572" indent="-313428" algn="l" defTabSz="100853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646" kern="1200" spc="0" baseline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3pPr>
      <a:lvl4pPr marL="1635430" indent="-246892" algn="l" defTabSz="100853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1008572" algn="l"/>
        </a:tabLst>
        <a:defRPr sz="2058" kern="1200" spc="0"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50000"/>
                </a:schemeClr>
              </a:gs>
            </a:gsLst>
            <a:lin ang="16200000" scaled="0"/>
            <a:tileRect/>
          </a:gradFill>
          <a:latin typeface="+mn-lt"/>
          <a:ea typeface="+mn-ea"/>
          <a:cs typeface="+mn-cs"/>
        </a:defRPr>
      </a:lvl4pPr>
      <a:lvl5pPr marL="1889324" indent="-253895" algn="l" defTabSz="1008533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646" kern="1200"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86000">
                <a:schemeClr val="tx1">
                  <a:lumMod val="75000"/>
                  <a:lumOff val="2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atin typeface="+mn-lt"/>
          <a:ea typeface="+mn-ea"/>
          <a:cs typeface="+mn-cs"/>
        </a:defRPr>
      </a:lvl5pPr>
      <a:lvl6pPr marL="2773464" indent="-252134" algn="l" defTabSz="100853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6pPr>
      <a:lvl7pPr marL="3277729" indent="-252134" algn="l" defTabSz="100853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7pPr>
      <a:lvl8pPr marL="3781997" indent="-252134" algn="l" defTabSz="100853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8pPr>
      <a:lvl9pPr marL="4286263" indent="-252134" algn="l" defTabSz="1008533" rtl="0" eaLnBrk="1" latinLnBrk="0" hangingPunct="1">
        <a:spcBef>
          <a:spcPct val="20000"/>
        </a:spcBef>
        <a:buFont typeface="Arial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268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2pPr>
      <a:lvl3pPr marL="1008533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3pPr>
      <a:lvl4pPr marL="1512798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4pPr>
      <a:lvl5pPr marL="2017065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5pPr>
      <a:lvl6pPr marL="2521332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6pPr>
      <a:lvl7pPr marL="3025597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7pPr>
      <a:lvl8pPr marL="3529863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8pPr>
      <a:lvl9pPr marL="4034131" algn="l" defTabSz="1008533" rtl="0" eaLnBrk="1" latinLnBrk="0" hangingPunct="1">
        <a:defRPr sz="2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downloads.html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51472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Veeam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Agent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복구</a:t>
            </a:r>
          </a:p>
        </p:txBody>
      </p:sp>
    </p:spTree>
    <p:extLst>
      <p:ext uri="{BB962C8B-B14F-4D97-AF65-F5344CB8AC3E}">
        <p14:creationId xmlns:p14="http://schemas.microsoft.com/office/powerpoint/2010/main" val="221865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E0B0BB-D919-4B0B-BEC3-957EED9C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Recovery</a:t>
            </a:r>
            <a:r>
              <a:rPr lang="ko-KR" altLang="en-US" dirty="0"/>
              <a:t> </a:t>
            </a:r>
            <a:r>
              <a:rPr lang="en-US" altLang="ko-KR" dirty="0"/>
              <a:t>Media</a:t>
            </a:r>
            <a:r>
              <a:rPr lang="ko-KR" altLang="en-US" dirty="0"/>
              <a:t>를 통한 </a:t>
            </a:r>
            <a:r>
              <a:rPr lang="en-US" altLang="ko-KR" dirty="0"/>
              <a:t>Booting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D779D9-85BF-4CD4-AA66-C0ED6260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5" y="2646111"/>
            <a:ext cx="5724656" cy="4290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A10687-073F-4095-9E55-A5765BEC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75" y="2646111"/>
            <a:ext cx="5662679" cy="4258157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547F24D-27F8-49FD-9F7C-3ACA75DB26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615884"/>
          </a:xfrm>
        </p:spPr>
        <p:txBody>
          <a:bodyPr/>
          <a:lstStyle/>
          <a:p>
            <a:r>
              <a:rPr lang="en-US" altLang="ko-KR" dirty="0"/>
              <a:t>Recovery Media</a:t>
            </a:r>
            <a:r>
              <a:rPr lang="ko-KR" altLang="en-US" dirty="0"/>
              <a:t>를 통한 </a:t>
            </a:r>
            <a:r>
              <a:rPr lang="en-US" altLang="ko-KR" dirty="0"/>
              <a:t>Booting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DD2861FF-503D-42B2-91DD-D25FD384F50F}"/>
              </a:ext>
            </a:extLst>
          </p:cNvPr>
          <p:cNvSpPr txBox="1">
            <a:spLocks/>
          </p:cNvSpPr>
          <p:nvPr/>
        </p:nvSpPr>
        <p:spPr>
          <a:xfrm>
            <a:off x="710445" y="2212150"/>
            <a:ext cx="5724656" cy="433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08533">
              <a:buNone/>
            </a:pPr>
            <a:r>
              <a:rPr lang="ko-KR" altLang="en-US" sz="2058" dirty="0">
                <a:solidFill>
                  <a:srgbClr val="000000">
                    <a:lumMod val="50000"/>
                    <a:lumOff val="50000"/>
                  </a:srgbClr>
                </a:solidFill>
                <a:latin typeface="Tahoma"/>
              </a:rPr>
              <a:t>초기 </a:t>
            </a:r>
            <a:r>
              <a:rPr lang="en-US" altLang="ko-KR" sz="2058" dirty="0">
                <a:solidFill>
                  <a:srgbClr val="000000">
                    <a:lumMod val="50000"/>
                    <a:lumOff val="50000"/>
                  </a:srgbClr>
                </a:solidFill>
                <a:latin typeface="Tahoma"/>
              </a:rPr>
              <a:t>Boot </a:t>
            </a:r>
            <a:r>
              <a:rPr lang="ko-KR" altLang="en-US" sz="2058" dirty="0">
                <a:solidFill>
                  <a:srgbClr val="000000">
                    <a:lumMod val="50000"/>
                    <a:lumOff val="50000"/>
                  </a:srgbClr>
                </a:solidFill>
                <a:latin typeface="Tahoma"/>
              </a:rPr>
              <a:t>화면</a:t>
            </a:r>
            <a:endParaRPr lang="en-US" altLang="ko-KR" sz="2058" dirty="0">
              <a:solidFill>
                <a:srgbClr val="000000">
                  <a:lumMod val="50000"/>
                  <a:lumOff val="50000"/>
                </a:srgbClr>
              </a:solidFill>
              <a:latin typeface="Tahoma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0FA3722-C80E-4D78-8CAB-0A5B93DE79AD}"/>
              </a:ext>
            </a:extLst>
          </p:cNvPr>
          <p:cNvSpPr txBox="1">
            <a:spLocks/>
          </p:cNvSpPr>
          <p:nvPr/>
        </p:nvSpPr>
        <p:spPr>
          <a:xfrm>
            <a:off x="7174685" y="2212150"/>
            <a:ext cx="5724656" cy="433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71457" indent="-271457" algn="l" defTabSz="686030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Char char="•"/>
              <a:defRPr sz="24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66693" indent="-266693" algn="l" defTabSz="68603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50000"/>
                  <a:lumOff val="50000"/>
                </a:schemeClr>
              </a:buClr>
              <a:buSzPct val="90000"/>
              <a:buFont typeface="Arial" pitchFamily="34" charset="0"/>
              <a:buChar char="•"/>
              <a:tabLst/>
              <a:defRPr sz="2000" kern="1200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6057" indent="-21320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 spc="0" baseline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3pPr>
            <a:lvl4pPr marL="1112462" indent="-167942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tabLst>
                <a:tab pos="686057" algn="l"/>
              </a:tabLst>
              <a:defRPr sz="1400" kern="1200" spc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  <a:latin typeface="+mn-lt"/>
                <a:ea typeface="+mn-ea"/>
                <a:cs typeface="+mn-cs"/>
              </a:defRPr>
            </a:lvl4pPr>
            <a:lvl5pPr marL="1285167" indent="-172706" algn="l" defTabSz="686030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 typeface="Arial" pitchFamily="34" charset="0"/>
              <a:buChar char="•"/>
              <a:defRPr sz="1800" kern="120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86000">
                      <a:schemeClr val="tx1">
                        <a:lumMod val="75000"/>
                        <a:lumOff val="25000"/>
                      </a:scheme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atin typeface="+mn-lt"/>
                <a:ea typeface="+mn-ea"/>
                <a:cs typeface="+mn-cs"/>
              </a:defRPr>
            </a:lvl5pPr>
            <a:lvl6pPr marL="188658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596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612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627" indent="-171508" algn="l" defTabSz="68603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008533">
              <a:buNone/>
            </a:pPr>
            <a:r>
              <a:rPr lang="en-US" altLang="ko-KR" sz="2058" dirty="0">
                <a:solidFill>
                  <a:srgbClr val="000000">
                    <a:lumMod val="50000"/>
                    <a:lumOff val="50000"/>
                  </a:srgbClr>
                </a:solidFill>
                <a:latin typeface="Tahoma"/>
              </a:rPr>
              <a:t>Tools</a:t>
            </a:r>
            <a:r>
              <a:rPr lang="ko-KR" altLang="en-US" sz="2058" dirty="0">
                <a:solidFill>
                  <a:srgbClr val="000000">
                    <a:lumMod val="50000"/>
                    <a:lumOff val="50000"/>
                  </a:srgbClr>
                </a:solidFill>
                <a:latin typeface="Tahoma"/>
              </a:rPr>
              <a:t> 화면</a:t>
            </a:r>
            <a:endParaRPr lang="en-US" altLang="ko-KR" sz="2058" dirty="0">
              <a:solidFill>
                <a:srgbClr val="000000">
                  <a:lumMod val="50000"/>
                  <a:lumOff val="50000"/>
                </a:srgbClr>
              </a:solidFill>
              <a:latin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184732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E0B0BB-D919-4B0B-BEC3-957EED9C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Bare</a:t>
            </a:r>
            <a:r>
              <a:rPr lang="ko-KR" altLang="en-US" dirty="0"/>
              <a:t> </a:t>
            </a:r>
            <a:r>
              <a:rPr lang="en-US" altLang="ko-KR" dirty="0"/>
              <a:t>Metal</a:t>
            </a:r>
            <a:r>
              <a:rPr lang="ko-KR" altLang="en-US" dirty="0"/>
              <a:t> </a:t>
            </a:r>
            <a:r>
              <a:rPr lang="en-US" altLang="ko-KR" dirty="0"/>
              <a:t>Recovery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699066-73E6-4C3D-87BA-F967B5DB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50" y="4769105"/>
            <a:ext cx="4019111" cy="22677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A599240-FD3F-4472-8F55-5850DA59D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54" y="4769105"/>
            <a:ext cx="4010611" cy="22674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B1314C-5ABB-483C-AD15-8AC207002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269" y="4769105"/>
            <a:ext cx="4019111" cy="22747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81E742-131D-45A0-B935-4468EEE71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72" y="2210570"/>
            <a:ext cx="3983019" cy="22607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46428D-AA2A-4A98-9F79-CCED081F6B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4327" y="2217958"/>
            <a:ext cx="3973650" cy="22459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675E5B4-7C2C-4A2E-98D0-67A3CE1FEB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2515" y="2210571"/>
            <a:ext cx="3989280" cy="2238973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F2BDD4AE-81C5-4FF3-9197-9ABF9F1FF1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615884"/>
          </a:xfrm>
        </p:spPr>
        <p:txBody>
          <a:bodyPr/>
          <a:lstStyle/>
          <a:p>
            <a:r>
              <a:rPr lang="en-US" altLang="ko-KR" dirty="0"/>
              <a:t>Bare Metal Recovery </a:t>
            </a:r>
            <a:r>
              <a:rPr lang="ko-KR" altLang="en-US" dirty="0"/>
              <a:t>진행</a:t>
            </a:r>
            <a:endParaRPr lang="en-US" altLang="ko-KR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331AB58-F24F-4A98-8AD1-ADDA50E48174}"/>
              </a:ext>
            </a:extLst>
          </p:cNvPr>
          <p:cNvSpPr/>
          <p:nvPr/>
        </p:nvSpPr>
        <p:spPr bwMode="auto">
          <a:xfrm>
            <a:off x="4546628" y="3049568"/>
            <a:ext cx="508053" cy="560976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550A780-EBEA-4A55-AC58-AF4D44CFF3BB}"/>
              </a:ext>
            </a:extLst>
          </p:cNvPr>
          <p:cNvSpPr/>
          <p:nvPr/>
        </p:nvSpPr>
        <p:spPr bwMode="auto">
          <a:xfrm>
            <a:off x="8811265" y="3049568"/>
            <a:ext cx="508053" cy="560976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A68EA0C0-30F2-4AE5-8CBE-9B46F1E1243B}"/>
              </a:ext>
            </a:extLst>
          </p:cNvPr>
          <p:cNvSpPr/>
          <p:nvPr/>
        </p:nvSpPr>
        <p:spPr bwMode="auto">
          <a:xfrm>
            <a:off x="4579791" y="5434458"/>
            <a:ext cx="508053" cy="560976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61484C54-1065-46DD-A952-0FDC2EBF0E6F}"/>
              </a:ext>
            </a:extLst>
          </p:cNvPr>
          <p:cNvSpPr/>
          <p:nvPr/>
        </p:nvSpPr>
        <p:spPr bwMode="auto">
          <a:xfrm>
            <a:off x="8778031" y="5342007"/>
            <a:ext cx="508053" cy="560976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F536C2E-C034-462D-80AB-D622278AD8B6}"/>
              </a:ext>
            </a:extLst>
          </p:cNvPr>
          <p:cNvSpPr/>
          <p:nvPr/>
        </p:nvSpPr>
        <p:spPr bwMode="auto">
          <a:xfrm>
            <a:off x="127366" y="5341855"/>
            <a:ext cx="508053" cy="560976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순서도: 연결자 16">
            <a:extLst>
              <a:ext uri="{FF2B5EF4-FFF2-40B4-BE49-F238E27FC236}">
                <a16:creationId xmlns:a16="http://schemas.microsoft.com/office/drawing/2014/main" id="{A24A7CCC-E566-4E88-9392-2FD29468E3F0}"/>
              </a:ext>
            </a:extLst>
          </p:cNvPr>
          <p:cNvSpPr/>
          <p:nvPr/>
        </p:nvSpPr>
        <p:spPr bwMode="auto">
          <a:xfrm>
            <a:off x="282622" y="2156427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1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854E963D-9EC1-49E6-ADAA-EA64F49C3EF2}"/>
              </a:ext>
            </a:extLst>
          </p:cNvPr>
          <p:cNvSpPr/>
          <p:nvPr/>
        </p:nvSpPr>
        <p:spPr bwMode="auto">
          <a:xfrm>
            <a:off x="4602818" y="2186482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2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D3B4FF2C-5472-4004-A865-99ACA965FC81}"/>
              </a:ext>
            </a:extLst>
          </p:cNvPr>
          <p:cNvSpPr/>
          <p:nvPr/>
        </p:nvSpPr>
        <p:spPr bwMode="auto">
          <a:xfrm>
            <a:off x="8873914" y="2156427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3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CF8B4971-0678-4652-9C4A-A8B400C60FF7}"/>
              </a:ext>
            </a:extLst>
          </p:cNvPr>
          <p:cNvSpPr/>
          <p:nvPr/>
        </p:nvSpPr>
        <p:spPr bwMode="auto">
          <a:xfrm>
            <a:off x="268747" y="4722053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4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27684E3A-B8ED-4F36-86ED-AF0338FF611D}"/>
              </a:ext>
            </a:extLst>
          </p:cNvPr>
          <p:cNvSpPr/>
          <p:nvPr/>
        </p:nvSpPr>
        <p:spPr bwMode="auto">
          <a:xfrm>
            <a:off x="4562706" y="4722052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5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4DC240C-FC3D-46B0-AEC4-7D35CB5DD49C}"/>
              </a:ext>
            </a:extLst>
          </p:cNvPr>
          <p:cNvSpPr/>
          <p:nvPr/>
        </p:nvSpPr>
        <p:spPr bwMode="auto">
          <a:xfrm>
            <a:off x="8856666" y="4700042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6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7620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21" y="2286915"/>
            <a:ext cx="6503622" cy="4877717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Bare Metal Recovery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80915" y="3528603"/>
            <a:ext cx="2664296" cy="79208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86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489199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 경로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9007" y="4896755"/>
            <a:ext cx="4140460" cy="5400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07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501886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 경로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5011" y="4248683"/>
            <a:ext cx="2844316" cy="2880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6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90274"/>
            <a:ext cx="6474321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repository IP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계정정보 입력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45011" y="3780631"/>
            <a:ext cx="4140460" cy="111612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61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5373"/>
            <a:ext cx="6510376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 확인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300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21" y="2287783"/>
            <a:ext cx="6485019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 확인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시점 선택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734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474436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옵션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09007" y="3780631"/>
            <a:ext cx="4140460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41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497648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확인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647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0795" y="684287"/>
            <a:ext cx="12383100" cy="1357352"/>
          </a:xfrm>
        </p:spPr>
        <p:txBody>
          <a:bodyPr/>
          <a:lstStyle/>
          <a:p>
            <a:r>
              <a:rPr lang="ko-KR" altLang="en-US" sz="4400" dirty="0"/>
              <a:t>목차</a:t>
            </a:r>
            <a:endParaRPr lang="en-US" altLang="ko-KR" sz="4400" dirty="0"/>
          </a:p>
          <a:p>
            <a:pPr marL="571500" indent="-571500">
              <a:buFontTx/>
              <a:buChar char="-"/>
            </a:pPr>
            <a:r>
              <a:rPr lang="en-US" sz="3600" dirty="0"/>
              <a:t>Agent BMR </a:t>
            </a:r>
            <a:r>
              <a:rPr lang="ko-KR" altLang="en-US" sz="3600" dirty="0"/>
              <a:t>구성</a:t>
            </a:r>
            <a:endParaRPr lang="en-US" altLang="ko-KR" sz="3600" dirty="0"/>
          </a:p>
          <a:p>
            <a:pPr marL="571500" indent="-571500">
              <a:buFontTx/>
              <a:buChar char="-"/>
            </a:pPr>
            <a:r>
              <a:rPr lang="en-US" altLang="ko-KR" sz="3600" dirty="0"/>
              <a:t>BMR </a:t>
            </a:r>
            <a:r>
              <a:rPr lang="ko-KR" altLang="en-US" sz="3600" dirty="0"/>
              <a:t>복구 </a:t>
            </a:r>
            <a:r>
              <a:rPr lang="en-US" altLang="ko-KR" sz="3600" dirty="0"/>
              <a:t>– Windows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/>
              <a:t>Agent FLR (</a:t>
            </a:r>
            <a:r>
              <a:rPr lang="ko-KR" altLang="en-US" sz="3600" dirty="0"/>
              <a:t>파일단위 복구</a:t>
            </a:r>
            <a:r>
              <a:rPr lang="en-US" altLang="ko-KR" sz="3600" dirty="0"/>
              <a:t>)</a:t>
            </a:r>
          </a:p>
          <a:p>
            <a:pPr marL="571500" indent="-571500">
              <a:buFontTx/>
              <a:buChar char="-"/>
            </a:pPr>
            <a:r>
              <a:rPr lang="en-US" altLang="ko-KR" sz="3600" dirty="0"/>
              <a:t>Linux</a:t>
            </a:r>
            <a:r>
              <a:rPr lang="ko-KR" altLang="en-US" sz="3600" dirty="0"/>
              <a:t> </a:t>
            </a:r>
            <a:r>
              <a:rPr lang="en-US" altLang="ko-KR" sz="3600" dirty="0"/>
              <a:t>Agent</a:t>
            </a:r>
            <a:r>
              <a:rPr lang="ko-KR" altLang="en-US" sz="3600" dirty="0"/>
              <a:t> 복구</a:t>
            </a:r>
            <a:endParaRPr lang="en-US" altLang="ko-KR" sz="3600" dirty="0"/>
          </a:p>
          <a:p>
            <a:pPr marL="571500" indent="-571500">
              <a:buFontTx/>
              <a:buChar char="-"/>
            </a:pPr>
            <a:r>
              <a:rPr lang="en-US" sz="3600" dirty="0"/>
              <a:t>BMR </a:t>
            </a:r>
            <a:r>
              <a:rPr lang="ko-KR" altLang="en-US" sz="3600" dirty="0"/>
              <a:t>복구 </a:t>
            </a:r>
            <a:r>
              <a:rPr lang="en-US" altLang="ko-KR" sz="3600" dirty="0"/>
              <a:t>- Linux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8850883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497648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진행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59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468101" cy="4878000"/>
          </a:xfrm>
          <a:prstGeom prst="rect">
            <a:avLst/>
          </a:prstGeom>
        </p:spPr>
      </p:pic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이미지로 부팅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완료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661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6902852" cy="14850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Agent FLR (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파일단위 복구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)</a:t>
            </a:r>
          </a:p>
          <a:p>
            <a:pPr fontAlgn="t">
              <a:spcAft>
                <a:spcPts val="300"/>
              </a:spcAft>
            </a:pPr>
            <a:r>
              <a:rPr lang="en-US" altLang="ko-KR" sz="10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- client agent </a:t>
            </a:r>
            <a:r>
              <a:rPr lang="ko-KR" altLang="en-US" sz="10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백업 및 복구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lang="ko-KR" altLang="en-US" sz="4400" b="1" dirty="0">
              <a:ln>
                <a:solidFill>
                  <a:srgbClr val="003561">
                    <a:alpha val="0"/>
                  </a:srgbClr>
                </a:solidFill>
              </a:ln>
              <a:solidFill>
                <a:srgbClr val="0D614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92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backup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시행 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15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79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backup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시행 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43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File Level Restore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94076"/>
            <a:ext cx="8324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857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repository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3058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70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repository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(IP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및 계정 설정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90948"/>
            <a:ext cx="83439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9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21" y="2287783"/>
            <a:ext cx="834390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8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이미지 시점 선택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8315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2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45672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Agent BMR 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구성</a:t>
            </a:r>
            <a:endParaRPr lang="en-US" altLang="ko-KR" sz="4400" b="1" dirty="0">
              <a:ln>
                <a:solidFill>
                  <a:srgbClr val="003561">
                    <a:alpha val="0"/>
                  </a:srgbClr>
                </a:solidFill>
              </a:ln>
              <a:solidFill>
                <a:srgbClr val="0D614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239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설정확인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4" y="2287783"/>
            <a:ext cx="83248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0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FLR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 복구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복구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Browser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8" y="2284413"/>
            <a:ext cx="691276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95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5847" y="3230904"/>
            <a:ext cx="12383100" cy="1628716"/>
          </a:xfrm>
        </p:spPr>
        <p:txBody>
          <a:bodyPr/>
          <a:lstStyle/>
          <a:p>
            <a:r>
              <a:rPr lang="en-US" altLang="ko-KR" sz="6468" dirty="0"/>
              <a:t>Linux</a:t>
            </a:r>
            <a:r>
              <a:rPr lang="ko-KR" altLang="en-US" sz="6468" dirty="0"/>
              <a:t> </a:t>
            </a:r>
            <a:r>
              <a:rPr lang="en-US" altLang="ko-KR" sz="6468" dirty="0"/>
              <a:t>Agent</a:t>
            </a:r>
            <a:r>
              <a:rPr lang="ko-KR" altLang="en-US" sz="6468" dirty="0"/>
              <a:t> 복구</a:t>
            </a:r>
            <a:endParaRPr lang="en-US" altLang="ko-KR" sz="6468" dirty="0"/>
          </a:p>
          <a:p>
            <a:r>
              <a:rPr lang="en-US" altLang="ko-KR" sz="4116" dirty="0"/>
              <a:t>- </a:t>
            </a:r>
            <a:r>
              <a:rPr lang="ko-KR" altLang="en-US" sz="4116" dirty="0"/>
              <a:t>복구 편의성 </a:t>
            </a:r>
            <a:r>
              <a:rPr lang="en-US" altLang="ko-KR" sz="4116" dirty="0"/>
              <a:t>(</a:t>
            </a:r>
            <a:r>
              <a:rPr lang="ko-KR" altLang="en-US" sz="4116" dirty="0" err="1"/>
              <a:t>하이퍼바이져를</a:t>
            </a:r>
            <a:r>
              <a:rPr lang="ko-KR" altLang="en-US" sz="4116" dirty="0"/>
              <a:t> 이용</a:t>
            </a:r>
            <a:r>
              <a:rPr lang="en-US" altLang="ko-KR" sz="4116" dirty="0"/>
              <a:t>)</a:t>
            </a:r>
            <a:endParaRPr lang="en-US" sz="4116" dirty="0"/>
          </a:p>
        </p:txBody>
      </p:sp>
    </p:spTree>
    <p:extLst>
      <p:ext uri="{BB962C8B-B14F-4D97-AF65-F5344CB8AC3E}">
        <p14:creationId xmlns:p14="http://schemas.microsoft.com/office/powerpoint/2010/main" val="382118480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E3BA4-A4FA-4DEC-9BD6-A6929E97C2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하이퍼바이져를</a:t>
            </a:r>
            <a:r>
              <a:rPr lang="ko-KR" altLang="en-US" dirty="0"/>
              <a:t> 통한 </a:t>
            </a:r>
            <a:r>
              <a:rPr lang="en-US" altLang="ko-KR" dirty="0"/>
              <a:t>File </a:t>
            </a:r>
            <a:r>
              <a:rPr lang="ko-KR" altLang="en-US" dirty="0"/>
              <a:t>단위 복구 </a:t>
            </a:r>
            <a:r>
              <a:rPr lang="en-US" altLang="ko-KR" dirty="0"/>
              <a:t>(VMware or Hyper-V)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3F51B-649D-4CFF-AB09-EE6CA25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하이퍼바이져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복구</a:t>
            </a:r>
            <a:r>
              <a:rPr lang="en-US" altLang="ko-KR" dirty="0"/>
              <a:t> </a:t>
            </a:r>
            <a:r>
              <a:rPr lang="ko-KR" altLang="en-US" dirty="0"/>
              <a:t>편의성</a:t>
            </a:r>
            <a:endParaRPr lang="en-AU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40584-8916-45D8-AA25-311B5205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56" y="2210695"/>
            <a:ext cx="10893791" cy="49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8619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CEFF18-C0CC-43EF-A465-8B027ACC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FLR VM </a:t>
            </a:r>
            <a:r>
              <a:rPr lang="ko-KR" altLang="en-US" dirty="0"/>
              <a:t>자동 생성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EB0B1B-D7D8-4305-B72C-BF8285316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64" y="1459598"/>
            <a:ext cx="9355570" cy="551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1466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CEFF18-C0CC-43EF-A465-8B027ACCA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단위 복구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F4E66C-6BF6-46FE-85C0-55244558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82" y="1897717"/>
            <a:ext cx="8924266" cy="50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54948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5847" y="3230905"/>
            <a:ext cx="12383100" cy="1719253"/>
          </a:xfrm>
        </p:spPr>
        <p:txBody>
          <a:bodyPr/>
          <a:lstStyle/>
          <a:p>
            <a:r>
              <a:rPr lang="en-US" sz="6468" dirty="0"/>
              <a:t>Linux</a:t>
            </a:r>
            <a:r>
              <a:rPr lang="ko-KR" altLang="en-US" sz="6468" dirty="0"/>
              <a:t> </a:t>
            </a:r>
            <a:r>
              <a:rPr lang="en-US" altLang="ko-KR" sz="6468" dirty="0"/>
              <a:t>Agent</a:t>
            </a:r>
            <a:r>
              <a:rPr lang="ko-KR" altLang="en-US" sz="6468" dirty="0"/>
              <a:t> 복구</a:t>
            </a:r>
            <a:endParaRPr lang="en-US" altLang="ko-KR" sz="6468" dirty="0"/>
          </a:p>
          <a:p>
            <a:r>
              <a:rPr lang="en-US" sz="4704" dirty="0"/>
              <a:t>- Command </a:t>
            </a:r>
            <a:r>
              <a:rPr lang="ko-KR" altLang="en-US" sz="4704" dirty="0"/>
              <a:t>방식</a:t>
            </a:r>
            <a:endParaRPr lang="en-US" sz="6468" dirty="0"/>
          </a:p>
        </p:txBody>
      </p:sp>
    </p:spTree>
    <p:extLst>
      <p:ext uri="{BB962C8B-B14F-4D97-AF65-F5344CB8AC3E}">
        <p14:creationId xmlns:p14="http://schemas.microsoft.com/office/powerpoint/2010/main" val="69930973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E3BA4-A4FA-4DEC-9BD6-A6929E97C2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672130" indent="-672130">
              <a:buFont typeface="+mj-lt"/>
              <a:buAutoNum type="arabicPeriod"/>
            </a:pPr>
            <a:r>
              <a:rPr lang="ko-KR" altLang="en-US" dirty="0"/>
              <a:t>백업 데이터 확인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	#</a:t>
            </a:r>
            <a:r>
              <a:rPr lang="en-US" altLang="ko-KR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veeam</a:t>
            </a: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 </a:t>
            </a:r>
            <a:r>
              <a:rPr lang="ko-KR" altLang="en-US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또는 </a:t>
            </a: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#</a:t>
            </a:r>
            <a:r>
              <a:rPr lang="en-US" altLang="ko-KR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veeamconfig</a:t>
            </a: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 </a:t>
            </a:r>
            <a:r>
              <a:rPr lang="en-US" altLang="ko-KR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ui</a:t>
            </a:r>
            <a:endParaRPr lang="en-US" altLang="ko-KR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0" lvl="1" indent="0">
              <a:buNone/>
            </a:pPr>
            <a:endParaRPr lang="en-US" altLang="ko-KR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672130" indent="-672130">
              <a:buFont typeface="+mj-lt"/>
              <a:buAutoNum type="arabicPeriod"/>
            </a:pPr>
            <a:r>
              <a:rPr lang="ko-KR" altLang="en-US" dirty="0"/>
              <a:t>백업 데이터 </a:t>
            </a:r>
            <a:r>
              <a:rPr lang="en-US" altLang="ko-KR" dirty="0"/>
              <a:t>mount</a:t>
            </a:r>
          </a:p>
          <a:p>
            <a:pPr marL="0" lvl="1" indent="0">
              <a:buNone/>
            </a:pP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	 # </a:t>
            </a:r>
            <a:r>
              <a:rPr lang="en-US" altLang="ko-KR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veeam</a:t>
            </a: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 </a:t>
            </a:r>
            <a:r>
              <a:rPr lang="ko-KR" altLang="en-US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또는 </a:t>
            </a: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# </a:t>
            </a:r>
            <a:r>
              <a:rPr lang="en-US" altLang="ko-KR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veeamconfig</a:t>
            </a: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 </a:t>
            </a:r>
            <a:r>
              <a:rPr lang="en-US" altLang="ko-KR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ui</a:t>
            </a:r>
            <a:endParaRPr lang="en-US" altLang="ko-KR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0" lvl="1" indent="0">
              <a:buNone/>
            </a:pPr>
            <a:endParaRPr lang="en-US" altLang="ko-KR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672130" indent="-672130">
              <a:buFont typeface="+mj-lt"/>
              <a:buAutoNum type="arabicPeriod"/>
            </a:pPr>
            <a:r>
              <a:rPr lang="en-US" altLang="ko-KR" dirty="0"/>
              <a:t>MC</a:t>
            </a:r>
            <a:r>
              <a:rPr lang="ko-KR" altLang="en-US" dirty="0"/>
              <a:t>로 원하는 백업 데이터 복구</a:t>
            </a:r>
            <a:br>
              <a:rPr lang="en-US" altLang="ko-KR" dirty="0"/>
            </a:br>
            <a:r>
              <a:rPr lang="en-US" altLang="ko-KR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	</a:t>
            </a:r>
            <a:r>
              <a:rPr lang="en-US" altLang="ko-KR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# mc</a:t>
            </a:r>
            <a:br>
              <a:rPr lang="en-US" altLang="ko-KR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</a:br>
            <a:endParaRPr lang="en-US" altLang="ko-KR" sz="2940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672130" indent="-672130">
              <a:buFont typeface="+mj-lt"/>
              <a:buAutoNum type="arabicPeriod"/>
            </a:pPr>
            <a:r>
              <a:rPr lang="ko-KR" altLang="en-US" dirty="0"/>
              <a:t>백업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 err="1"/>
              <a:t>umount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	 # </a:t>
            </a:r>
            <a:r>
              <a:rPr lang="en-US" altLang="ko-KR" sz="2940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veeam</a:t>
            </a:r>
            <a:r>
              <a:rPr lang="en-US" altLang="ko-KR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 </a:t>
            </a:r>
            <a:r>
              <a:rPr lang="ko-KR" altLang="en-US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또는 </a:t>
            </a:r>
            <a:r>
              <a:rPr lang="en-US" altLang="ko-KR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# </a:t>
            </a:r>
            <a:r>
              <a:rPr lang="en-US" altLang="ko-KR" sz="2940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veeamconfig</a:t>
            </a:r>
            <a:r>
              <a:rPr lang="en-US" altLang="ko-KR" sz="2940" dirty="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 </a:t>
            </a:r>
            <a:r>
              <a:rPr lang="en-US" altLang="ko-KR" sz="2940" dirty="0" err="1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6200000" scaled="0"/>
                  <a:tileRect/>
                </a:gradFill>
              </a:rPr>
              <a:t>ui</a:t>
            </a:r>
            <a:endParaRPr lang="en-US" altLang="ko-KR" sz="2940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0" indent="0">
              <a:buNone/>
            </a:pPr>
            <a:endParaRPr lang="en-US" altLang="ko-KR" sz="2940" dirty="0">
              <a:gradFill flip="none" rotWithShape="1"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16200000" scaled="0"/>
                <a:tileRect/>
              </a:gradFill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3F51B-649D-4CFF-AB09-EE6CA25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file</a:t>
            </a:r>
            <a:r>
              <a:rPr lang="ko-KR" altLang="en-US" dirty="0"/>
              <a:t> 복구</a:t>
            </a:r>
            <a:r>
              <a:rPr lang="en-AU" dirty="0"/>
              <a:t> </a:t>
            </a:r>
            <a:r>
              <a:rPr lang="ko-KR" altLang="en-US" dirty="0"/>
              <a:t>절차 </a:t>
            </a:r>
            <a:r>
              <a:rPr lang="en-US" altLang="ko-KR" dirty="0"/>
              <a:t>– </a:t>
            </a:r>
            <a:r>
              <a:rPr lang="en-US" altLang="ko-KR" dirty="0" err="1"/>
              <a:t>linux</a:t>
            </a:r>
            <a:r>
              <a:rPr lang="en-US" altLang="ko-KR" dirty="0"/>
              <a:t> UI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6759436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CDB942-F774-4C5A-851E-BF3D327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8" y="252043"/>
            <a:ext cx="12295505" cy="99539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백업 데이터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667805-0A37-40B9-9F0D-405EBBE67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586" y="1910815"/>
            <a:ext cx="6483550" cy="4836807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10D11B7-5DE5-488A-B26B-542B3CD7E4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en-US" altLang="ko-KR" dirty="0"/>
              <a:t>Linux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en-US" dirty="0" err="1">
                <a:sym typeface="Wingdings" panose="05000000000000000000" pitchFamily="2" charset="2"/>
              </a:rPr>
              <a:t>veeam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# </a:t>
            </a:r>
            <a:r>
              <a:rPr lang="en-US" dirty="0" err="1">
                <a:sym typeface="Wingdings" panose="05000000000000000000" pitchFamily="2" charset="2"/>
              </a:rPr>
              <a:t>veeamconfig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98065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CDB942-F774-4C5A-851E-BF3D327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8" y="252043"/>
            <a:ext cx="12295505" cy="995391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백업 데이터 확인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10D11B7-5DE5-488A-B26B-542B3CD7E4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ko-KR" altLang="en-US" dirty="0"/>
              <a:t>백업 데이터 확인</a:t>
            </a:r>
            <a:endParaRPr lang="en-AU" altLang="ko-KR" dirty="0"/>
          </a:p>
          <a:p>
            <a:pPr marL="0" indent="0">
              <a:buNone/>
            </a:pPr>
            <a:r>
              <a:rPr lang="en-AU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백업 데이터 확인 후 </a:t>
            </a:r>
            <a:r>
              <a:rPr lang="en-US" altLang="ko-KR" dirty="0">
                <a:sym typeface="Wingdings" panose="05000000000000000000" pitchFamily="2" charset="2"/>
              </a:rPr>
              <a:t>Enter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FD82C3-2AE8-4CA7-990C-9D5DC5B9D0A1}"/>
              </a:ext>
            </a:extLst>
          </p:cNvPr>
          <p:cNvGrpSpPr/>
          <p:nvPr/>
        </p:nvGrpSpPr>
        <p:grpSpPr>
          <a:xfrm>
            <a:off x="336410" y="2784466"/>
            <a:ext cx="6037007" cy="4277708"/>
            <a:chOff x="4395915" y="1299819"/>
            <a:chExt cx="4511726" cy="3290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667805-0A37-40B9-9F0D-405EBBE6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7248" y="1299819"/>
              <a:ext cx="4410393" cy="3290207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A8C7E3-BB2C-4238-AA95-2C273E259317}"/>
                </a:ext>
              </a:extLst>
            </p:cNvPr>
            <p:cNvSpPr/>
            <p:nvPr/>
          </p:nvSpPr>
          <p:spPr bwMode="auto">
            <a:xfrm>
              <a:off x="4395915" y="1812472"/>
              <a:ext cx="350583" cy="293914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002">
              <a:schemeClr val="dk2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4381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985" dirty="0">
                  <a:solidFill>
                    <a:srgbClr val="FF0000"/>
                  </a:solidFill>
                  <a:latin typeface="Tahoma"/>
                  <a:ea typeface="Segoe UI" pitchFamily="34" charset="0"/>
                  <a:cs typeface="Segoe UI" pitchFamily="34" charset="0"/>
                </a:rPr>
                <a:t>1</a:t>
              </a:r>
              <a:endParaRPr lang="ko-KR" altLang="en-US" sz="1985" dirty="0" err="1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BE2E1B-6C26-42F9-A68F-D001186EEAAF}"/>
                </a:ext>
              </a:extLst>
            </p:cNvPr>
            <p:cNvSpPr/>
            <p:nvPr/>
          </p:nvSpPr>
          <p:spPr bwMode="auto">
            <a:xfrm>
              <a:off x="4571206" y="4136572"/>
              <a:ext cx="350583" cy="293914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002">
              <a:schemeClr val="dk2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4381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985" dirty="0">
                  <a:solidFill>
                    <a:srgbClr val="FF0000"/>
                  </a:solidFill>
                  <a:latin typeface="Tahoma"/>
                  <a:ea typeface="Segoe UI" pitchFamily="34" charset="0"/>
                  <a:cs typeface="Segoe UI" pitchFamily="34" charset="0"/>
                </a:rPr>
                <a:t>2</a:t>
              </a:r>
              <a:endParaRPr lang="ko-KR" altLang="en-US" sz="1985" dirty="0" err="1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FBA818C-2F88-4EA5-A863-1F0ADC81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861" y="2784465"/>
            <a:ext cx="5736498" cy="427770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2CF7D31-711E-46D8-88EB-6A77981ADE0D}"/>
              </a:ext>
            </a:extLst>
          </p:cNvPr>
          <p:cNvSpPr/>
          <p:nvPr/>
        </p:nvSpPr>
        <p:spPr bwMode="auto">
          <a:xfrm>
            <a:off x="6509007" y="4548760"/>
            <a:ext cx="728554" cy="852143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2485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실행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backup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시행전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151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54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CDB942-F774-4C5A-851E-BF3D327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8" y="252043"/>
            <a:ext cx="12295505" cy="99539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백업 데이터 </a:t>
            </a:r>
            <a:r>
              <a:rPr lang="en-US" altLang="ko-KR" dirty="0"/>
              <a:t>mount</a:t>
            </a:r>
            <a:endParaRPr lang="ko-KR" alt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10D11B7-5DE5-488A-B26B-542B3CD7E4B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ko-KR" altLang="en-US" dirty="0"/>
              <a:t>백업 데이터 </a:t>
            </a:r>
            <a:r>
              <a:rPr lang="en-US" altLang="ko-KR" dirty="0"/>
              <a:t>mount</a:t>
            </a:r>
            <a:endParaRPr lang="en-AU" altLang="ko-KR" dirty="0"/>
          </a:p>
          <a:p>
            <a:pPr marL="0" indent="0">
              <a:buNone/>
            </a:pPr>
            <a:r>
              <a:rPr lang="en-AU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백업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 선택 후 </a:t>
            </a:r>
            <a:r>
              <a:rPr lang="en-US" altLang="ko-KR" dirty="0">
                <a:sym typeface="Wingdings" panose="05000000000000000000" pitchFamily="2" charset="2"/>
              </a:rPr>
              <a:t>R &gt; Enter &gt; Enter</a:t>
            </a:r>
            <a:endParaRPr lang="en-US" altLang="ko-KR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824475-2C14-4AFB-89D9-7BE52B0C5208}"/>
              </a:ext>
            </a:extLst>
          </p:cNvPr>
          <p:cNvGrpSpPr/>
          <p:nvPr/>
        </p:nvGrpSpPr>
        <p:grpSpPr>
          <a:xfrm>
            <a:off x="348411" y="2678946"/>
            <a:ext cx="6001002" cy="4383227"/>
            <a:chOff x="4395915" y="1299819"/>
            <a:chExt cx="4559269" cy="329020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0667805-0A37-40B9-9F0D-405EBBE67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4791" y="1299819"/>
              <a:ext cx="4410393" cy="3290207"/>
            </a:xfrm>
            <a:prstGeom prst="rect">
              <a:avLst/>
            </a:prstGeom>
          </p:spPr>
        </p:pic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E2A8C7E3-BB2C-4238-AA95-2C273E259317}"/>
                </a:ext>
              </a:extLst>
            </p:cNvPr>
            <p:cNvSpPr/>
            <p:nvPr/>
          </p:nvSpPr>
          <p:spPr bwMode="auto">
            <a:xfrm>
              <a:off x="4395915" y="1812472"/>
              <a:ext cx="350583" cy="293914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002">
              <a:schemeClr val="dk2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4381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985" dirty="0">
                  <a:solidFill>
                    <a:srgbClr val="FF0000"/>
                  </a:solidFill>
                  <a:latin typeface="Tahoma"/>
                  <a:ea typeface="Segoe UI" pitchFamily="34" charset="0"/>
                  <a:cs typeface="Segoe UI" pitchFamily="34" charset="0"/>
                </a:rPr>
                <a:t>1</a:t>
              </a:r>
              <a:endParaRPr lang="ko-KR" altLang="en-US" sz="1985" dirty="0" err="1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FBE2E1B-6C26-42F9-A68F-D001186EEAAF}"/>
                </a:ext>
              </a:extLst>
            </p:cNvPr>
            <p:cNvSpPr/>
            <p:nvPr/>
          </p:nvSpPr>
          <p:spPr bwMode="auto">
            <a:xfrm>
              <a:off x="5575413" y="4169229"/>
              <a:ext cx="350583" cy="293914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002">
              <a:schemeClr val="dk2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4381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985" dirty="0">
                  <a:solidFill>
                    <a:srgbClr val="FF0000"/>
                  </a:solidFill>
                  <a:latin typeface="Tahoma"/>
                  <a:ea typeface="Segoe UI" pitchFamily="34" charset="0"/>
                  <a:cs typeface="Segoe UI" pitchFamily="34" charset="0"/>
                </a:rPr>
                <a:t>2</a:t>
              </a:r>
              <a:endParaRPr lang="ko-KR" altLang="en-US" sz="1985" dirty="0" err="1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EEA7C8D-0509-46EC-A997-99D063D54A88}"/>
              </a:ext>
            </a:extLst>
          </p:cNvPr>
          <p:cNvSpPr/>
          <p:nvPr/>
        </p:nvSpPr>
        <p:spPr bwMode="auto">
          <a:xfrm>
            <a:off x="6509007" y="4548760"/>
            <a:ext cx="728554" cy="852143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E9B962-4A2B-4EFB-AB54-8FE99918A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135" y="2678946"/>
            <a:ext cx="5845465" cy="443648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75D1245-94C3-4131-8F69-E0B1F1F502E7}"/>
              </a:ext>
            </a:extLst>
          </p:cNvPr>
          <p:cNvSpPr/>
          <p:nvPr/>
        </p:nvSpPr>
        <p:spPr bwMode="auto">
          <a:xfrm>
            <a:off x="7181118" y="3557681"/>
            <a:ext cx="461445" cy="39155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3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BDD7FF4-0A3E-4FBD-8534-0E14AFF6757E}"/>
              </a:ext>
            </a:extLst>
          </p:cNvPr>
          <p:cNvSpPr/>
          <p:nvPr/>
        </p:nvSpPr>
        <p:spPr bwMode="auto">
          <a:xfrm>
            <a:off x="11662300" y="3557681"/>
            <a:ext cx="461445" cy="39155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4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375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ED1C128A-2D38-468A-8356-25DCE38A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8" y="252043"/>
            <a:ext cx="12295505" cy="995391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백업 데이터 </a:t>
            </a:r>
            <a:r>
              <a:rPr lang="en-US" altLang="ko-KR" dirty="0"/>
              <a:t>mount</a:t>
            </a:r>
            <a:endParaRPr lang="ko-KR" alt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5B10607-97F2-49C5-BD68-9CD60C7119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ko-KR" altLang="en-US" dirty="0"/>
              <a:t>백업 데이터 </a:t>
            </a:r>
            <a:r>
              <a:rPr lang="en-US" altLang="ko-KR" dirty="0"/>
              <a:t>mount</a:t>
            </a:r>
            <a:endParaRPr lang="en-AU" altLang="ko-KR" dirty="0"/>
          </a:p>
          <a:p>
            <a:pPr marL="0" indent="0">
              <a:buNone/>
            </a:pPr>
            <a:r>
              <a:rPr lang="en-AU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백업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en-US" altLang="ko-KR" dirty="0">
                <a:sym typeface="Wingdings" panose="05000000000000000000" pitchFamily="2" charset="2"/>
              </a:rPr>
              <a:t>mount </a:t>
            </a:r>
            <a:r>
              <a:rPr lang="ko-KR" altLang="en-US" dirty="0">
                <a:sym typeface="Wingdings" panose="05000000000000000000" pitchFamily="2" charset="2"/>
              </a:rPr>
              <a:t>완료 및 확인</a:t>
            </a:r>
            <a:endParaRPr lang="en-US" altLang="ko-KR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36FB9A-28C7-4048-8FD7-605B3E255FFB}"/>
              </a:ext>
            </a:extLst>
          </p:cNvPr>
          <p:cNvGrpSpPr/>
          <p:nvPr/>
        </p:nvGrpSpPr>
        <p:grpSpPr>
          <a:xfrm>
            <a:off x="572117" y="2666932"/>
            <a:ext cx="5765294" cy="4234220"/>
            <a:chOff x="388939" y="1814163"/>
            <a:chExt cx="4095770" cy="30844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B7FFD33-7500-4CA4-86CB-C9B8B1C3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939" y="1814163"/>
              <a:ext cx="4095770" cy="3084407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654F47-1CD7-4DD0-BAD1-0C5A02D0CC67}"/>
                </a:ext>
              </a:extLst>
            </p:cNvPr>
            <p:cNvSpPr/>
            <p:nvPr/>
          </p:nvSpPr>
          <p:spPr bwMode="auto">
            <a:xfrm>
              <a:off x="1132114" y="2801364"/>
              <a:ext cx="313895" cy="266352"/>
            </a:xfrm>
            <a:prstGeom prst="ellipse">
              <a:avLst/>
            </a:prstGeom>
            <a:noFill/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002">
              <a:schemeClr val="dk2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34381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985" dirty="0">
                  <a:solidFill>
                    <a:srgbClr val="FF0000"/>
                  </a:solidFill>
                  <a:latin typeface="Tahoma"/>
                  <a:ea typeface="Segoe UI" pitchFamily="34" charset="0"/>
                  <a:cs typeface="Segoe UI" pitchFamily="34" charset="0"/>
                </a:rPr>
                <a:t>5</a:t>
              </a:r>
              <a:endParaRPr lang="ko-KR" altLang="en-US" sz="1985" dirty="0" err="1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725C36A-45B3-41C7-BE24-4E0700D7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161" y="2714810"/>
            <a:ext cx="5530193" cy="4186342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E2D6D9F-4D0F-418B-A43F-89A33CCD8AA8}"/>
              </a:ext>
            </a:extLst>
          </p:cNvPr>
          <p:cNvSpPr/>
          <p:nvPr/>
        </p:nvSpPr>
        <p:spPr bwMode="auto">
          <a:xfrm>
            <a:off x="6509007" y="4548760"/>
            <a:ext cx="728554" cy="852143"/>
          </a:xfrm>
          <a:prstGeom prst="rightArrow">
            <a:avLst/>
          </a:prstGeom>
          <a:solidFill>
            <a:srgbClr val="54B94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endParaRPr lang="ko-KR" altLang="en-US" sz="198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BB46C50-803A-4653-BB97-0A1E7D0D7C5D}"/>
              </a:ext>
            </a:extLst>
          </p:cNvPr>
          <p:cNvSpPr/>
          <p:nvPr/>
        </p:nvSpPr>
        <p:spPr bwMode="auto">
          <a:xfrm>
            <a:off x="7351183" y="5866452"/>
            <a:ext cx="441845" cy="36564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6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25DB6D0-15CD-4598-A33B-092B00FB8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778" y="4685633"/>
            <a:ext cx="4017930" cy="1319220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9611CB05-AFA5-4AA6-AF4E-CB7FCF271DC6}"/>
              </a:ext>
            </a:extLst>
          </p:cNvPr>
          <p:cNvSpPr/>
          <p:nvPr/>
        </p:nvSpPr>
        <p:spPr bwMode="auto">
          <a:xfrm>
            <a:off x="8431445" y="4442337"/>
            <a:ext cx="441845" cy="36564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7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4270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ED1C128A-2D38-468A-8356-25DCE38A6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8" y="252043"/>
            <a:ext cx="12295505" cy="995391"/>
          </a:xfrm>
        </p:spPr>
        <p:txBody>
          <a:bodyPr/>
          <a:lstStyle/>
          <a:p>
            <a:r>
              <a:rPr lang="en-US" altLang="ko-KR" dirty="0"/>
              <a:t>3. MC</a:t>
            </a:r>
            <a:r>
              <a:rPr lang="ko-KR" altLang="en-US" dirty="0"/>
              <a:t>로 원하는 데이터 복구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5B10607-97F2-49C5-BD68-9CD60C7119D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72118" y="1596265"/>
                <a:ext cx="12296386" cy="5465909"/>
              </a:xfrm>
            </p:spPr>
            <p:txBody>
              <a:bodyPr/>
              <a:lstStyle/>
              <a:p>
                <a:r>
                  <a:rPr lang="en-US" altLang="ko-KR" dirty="0"/>
                  <a:t>MC </a:t>
                </a:r>
                <a:r>
                  <a:rPr lang="ko-KR" altLang="en-US" dirty="0"/>
                  <a:t>실행</a:t>
                </a:r>
                <a:endParaRPr lang="en-AU" altLang="ko-KR" dirty="0"/>
              </a:p>
              <a:p>
                <a:pPr>
                  <a:buFont typeface="Wingdings" panose="05000000000000000000" pitchFamily="2" charset="2"/>
                  <a:buChar char="è"/>
                </a:pPr>
                <a:r>
                  <a:rPr lang="ko-KR" altLang="en-US" dirty="0">
                    <a:sym typeface="Wingdings" panose="05000000000000000000" pitchFamily="2" charset="2"/>
                  </a:rPr>
                  <a:t>원하는 데이터 복구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MC UI</a:t>
                </a:r>
                <a:r>
                  <a:rPr lang="ko-KR" altLang="en-US" dirty="0">
                    <a:sym typeface="Wingdings" panose="05000000000000000000" pitchFamily="2" charset="2"/>
                  </a:rPr>
                  <a:t> 설명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⑧</m:t>
                    </m:r>
                    <m:r>
                      <a:rPr lang="en-US" altLang="ko-KR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 </m:t>
                    </m:r>
                    <m:r>
                      <a:rPr lang="ko-KR" altLang="en-US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백</m:t>
                    </m:r>
                  </m:oMath>
                </a14:m>
                <a:r>
                  <a:rPr lang="ko-KR" altLang="en-US" sz="2352" i="1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업 데이터</a:t>
                </a:r>
                <a:endParaRPr lang="en-US" altLang="ko-KR" sz="2352" i="1" dirty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⑨</m:t>
                    </m:r>
                    <m:r>
                      <a:rPr lang="en-US" altLang="ko-KR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:</m:t>
                    </m:r>
                    <m:r>
                      <a:rPr lang="ko-KR" altLang="en-US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현</m:t>
                    </m:r>
                    <m:r>
                      <a:rPr lang="ko-KR" altLang="en-US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재</m:t>
                    </m:r>
                    <m:r>
                      <a:rPr lang="en-US" altLang="ko-KR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시</m:t>
                    </m:r>
                  </m:oMath>
                </a14:m>
                <a:r>
                  <a:rPr lang="ko-KR" altLang="en-US" sz="2352" i="1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스템</a:t>
                </a:r>
                <a:endParaRPr lang="en-US" altLang="ko-KR" sz="2352" i="1" dirty="0">
                  <a:latin typeface="굴림" panose="020B0600000101010101" pitchFamily="50" charset="-127"/>
                  <a:ea typeface="굴림" panose="020B0600000101010101" pitchFamily="50" charset="-127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352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⑩</m:t>
                    </m:r>
                  </m:oMath>
                </a14:m>
                <a:r>
                  <a:rPr lang="en-US" altLang="ko-KR" sz="2352" i="1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 : </a:t>
                </a:r>
                <a:r>
                  <a:rPr lang="ko-KR" altLang="en-US" sz="2352" i="1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수행 작업</a:t>
                </a:r>
                <a:r>
                  <a:rPr lang="en-US" altLang="ko-KR" sz="2352" i="1" dirty="0">
                    <a:latin typeface="굴림" panose="020B0600000101010101" pitchFamily="50" charset="-127"/>
                    <a:ea typeface="굴림" panose="020B0600000101010101" pitchFamily="50" charset="-127"/>
                    <a:sym typeface="Wingdings" panose="05000000000000000000" pitchFamily="2" charset="2"/>
                  </a:rPr>
                  <a:t>(ex. F5 copy)</a:t>
                </a:r>
              </a:p>
              <a:p>
                <a:pPr marL="0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5B10607-97F2-49C5-BD68-9CD60C711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72118" y="1596265"/>
                <a:ext cx="12296386" cy="5465909"/>
              </a:xfrm>
              <a:blipFill>
                <a:blip r:embed="rId2"/>
                <a:stretch>
                  <a:fillRect l="-1884" t="-27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E1C05C96-6712-454D-8770-AD5A73975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906" y="1789132"/>
            <a:ext cx="7205534" cy="5368655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2F32F617-F0AF-4FAF-AA29-8C9A0C411F88}"/>
              </a:ext>
            </a:extLst>
          </p:cNvPr>
          <p:cNvSpPr/>
          <p:nvPr/>
        </p:nvSpPr>
        <p:spPr bwMode="auto">
          <a:xfrm>
            <a:off x="4923963" y="1789770"/>
            <a:ext cx="441845" cy="36564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8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025E7F3-52DD-4296-9CE1-02F02474B851}"/>
              </a:ext>
            </a:extLst>
          </p:cNvPr>
          <p:cNvSpPr/>
          <p:nvPr/>
        </p:nvSpPr>
        <p:spPr bwMode="auto">
          <a:xfrm>
            <a:off x="8903673" y="1555715"/>
            <a:ext cx="441845" cy="365644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9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39DC4C-AE76-49F1-A145-91239EB75FD1}"/>
              </a:ext>
            </a:extLst>
          </p:cNvPr>
          <p:cNvSpPr/>
          <p:nvPr/>
        </p:nvSpPr>
        <p:spPr bwMode="auto">
          <a:xfrm>
            <a:off x="4667031" y="6673116"/>
            <a:ext cx="698219" cy="421869"/>
          </a:xfrm>
          <a:prstGeom prst="ellipse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002">
            <a:schemeClr val="dk2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34422" tIns="67211" rIns="67211" bIns="1344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dirty="0">
                <a:solidFill>
                  <a:srgbClr val="FF0000"/>
                </a:solidFill>
                <a:latin typeface="Tahoma"/>
                <a:ea typeface="Segoe UI" pitchFamily="34" charset="0"/>
                <a:cs typeface="Segoe UI" pitchFamily="34" charset="0"/>
              </a:rPr>
              <a:t>10</a:t>
            </a:r>
            <a:endParaRPr lang="ko-KR" altLang="en-US" sz="1985" dirty="0" err="1">
              <a:solidFill>
                <a:srgbClr val="FF0000"/>
              </a:soli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07366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FEE8DB-FE85-45FF-8A7F-A7E6325C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848" y="252043"/>
            <a:ext cx="12295505" cy="995391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백업</a:t>
            </a:r>
            <a:r>
              <a:rPr lang="en-US" altLang="ko-KR" dirty="0"/>
              <a:t> </a:t>
            </a:r>
            <a:r>
              <a:rPr lang="ko-KR" altLang="en-US" dirty="0"/>
              <a:t>데이터 </a:t>
            </a:r>
            <a:r>
              <a:rPr lang="en-US" altLang="ko-KR" dirty="0" err="1"/>
              <a:t>umount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F4FD5F-8483-428B-91E1-20F186A7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563" y="1581049"/>
            <a:ext cx="7359917" cy="545212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A6079F0-7729-44B3-A948-8F9A44E00B2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en-US" altLang="ko-KR" dirty="0" err="1"/>
              <a:t>veeam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AU" altLang="ko-KR" dirty="0"/>
          </a:p>
          <a:p>
            <a:pPr marL="0" indent="0">
              <a:buNone/>
            </a:pPr>
            <a:r>
              <a:rPr lang="en-AU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백업 데이터 </a:t>
            </a:r>
            <a:r>
              <a:rPr lang="en-US" altLang="ko-KR" dirty="0" err="1">
                <a:sym typeface="Wingdings" panose="05000000000000000000" pitchFamily="2" charset="2"/>
              </a:rPr>
              <a:t>umount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51385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5847" y="3230905"/>
            <a:ext cx="12383100" cy="1719253"/>
          </a:xfrm>
        </p:spPr>
        <p:txBody>
          <a:bodyPr/>
          <a:lstStyle/>
          <a:p>
            <a:r>
              <a:rPr lang="en-US" altLang="ko-KR" sz="6468" dirty="0"/>
              <a:t>Linux</a:t>
            </a:r>
            <a:r>
              <a:rPr lang="ko-KR" altLang="en-US" sz="6468" dirty="0"/>
              <a:t> </a:t>
            </a:r>
            <a:r>
              <a:rPr lang="en-US" altLang="ko-KR" sz="6468" dirty="0"/>
              <a:t>Agent</a:t>
            </a:r>
            <a:r>
              <a:rPr lang="ko-KR" altLang="en-US" sz="6468" dirty="0"/>
              <a:t> 복구</a:t>
            </a:r>
            <a:endParaRPr lang="en-US" altLang="ko-KR" sz="6468" dirty="0"/>
          </a:p>
          <a:p>
            <a:r>
              <a:rPr lang="en-US" sz="4704" dirty="0"/>
              <a:t>- </a:t>
            </a:r>
            <a:r>
              <a:rPr lang="ko-KR" altLang="en-US" sz="4704" dirty="0"/>
              <a:t>복구 편의성 </a:t>
            </a:r>
            <a:r>
              <a:rPr lang="en-US" altLang="ko-KR" sz="4704" dirty="0"/>
              <a:t>(MC</a:t>
            </a:r>
            <a:r>
              <a:rPr lang="ko-KR" altLang="en-US" sz="4704" dirty="0"/>
              <a:t> 이용</a:t>
            </a:r>
            <a:r>
              <a:rPr lang="en-US" altLang="ko-KR" sz="4704" dirty="0"/>
              <a:t>)</a:t>
            </a:r>
            <a:endParaRPr lang="en-US" sz="4704" dirty="0"/>
          </a:p>
        </p:txBody>
      </p:sp>
    </p:spTree>
    <p:extLst>
      <p:ext uri="{BB962C8B-B14F-4D97-AF65-F5344CB8AC3E}">
        <p14:creationId xmlns:p14="http://schemas.microsoft.com/office/powerpoint/2010/main" val="3863543565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E3BA4-A4FA-4DEC-9BD6-A6929E97C2C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/>
              <a:t>손쉬운 복구를 위한 </a:t>
            </a:r>
            <a:r>
              <a:rPr lang="en-US" altLang="ko-KR" dirty="0"/>
              <a:t>mc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# yum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install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mc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3F51B-649D-4CFF-AB09-EE6CA25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 필요</a:t>
            </a:r>
            <a:r>
              <a:rPr lang="en-AU" dirty="0"/>
              <a:t> </a:t>
            </a:r>
            <a:r>
              <a:rPr lang="ko-KR" altLang="en-US" dirty="0"/>
              <a:t>환경 </a:t>
            </a:r>
            <a:r>
              <a:rPr lang="en-AU" dirty="0"/>
              <a:t>- mc </a:t>
            </a:r>
            <a:r>
              <a:rPr lang="ko-KR" altLang="en-US" dirty="0"/>
              <a:t>설치</a:t>
            </a:r>
            <a:endParaRPr lang="en-AU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6EB43E-7C5F-4AA1-B594-D8BEA6FFE237}"/>
              </a:ext>
            </a:extLst>
          </p:cNvPr>
          <p:cNvGrpSpPr/>
          <p:nvPr/>
        </p:nvGrpSpPr>
        <p:grpSpPr>
          <a:xfrm>
            <a:off x="6720309" y="1680279"/>
            <a:ext cx="6514088" cy="5018810"/>
            <a:chOff x="647020" y="1469572"/>
            <a:chExt cx="5012264" cy="395285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F34CA6-DD28-40AB-BD88-C65776F5B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7020" y="1469572"/>
              <a:ext cx="5012264" cy="257651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4B9906C-54B6-4E3F-90F8-7AA89FBBD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020" y="3929805"/>
              <a:ext cx="5012264" cy="1492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645018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8E3BA4-A4FA-4DEC-9BD6-A6929E97C2C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7"/>
            <a:ext cx="12296386" cy="636107"/>
          </a:xfrm>
        </p:spPr>
        <p:txBody>
          <a:bodyPr/>
          <a:lstStyle/>
          <a:p>
            <a:r>
              <a:rPr lang="en-US" altLang="ko-KR" dirty="0"/>
              <a:t>MC </a:t>
            </a:r>
            <a:r>
              <a:rPr lang="ko-KR" altLang="en-US" dirty="0"/>
              <a:t>삭제</a:t>
            </a:r>
            <a:endParaRPr lang="en-US" altLang="ko-KR" dirty="0"/>
          </a:p>
          <a:p>
            <a:pPr marL="0" indent="0">
              <a:buNone/>
            </a:pPr>
            <a:r>
              <a:rPr lang="en-US" dirty="0"/>
              <a:t># yum erase mc</a:t>
            </a:r>
            <a:endParaRPr lang="en-AU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A3F51B-649D-4CFF-AB09-EE6CA251D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MC </a:t>
            </a:r>
            <a:r>
              <a:rPr lang="ko-KR" altLang="en-US" dirty="0"/>
              <a:t>삭제</a:t>
            </a:r>
            <a:endParaRPr lang="en-AU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55552-BA0C-411F-889C-50FF6B9B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101" y="1914320"/>
            <a:ext cx="7210419" cy="48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16433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65847" y="3230904"/>
            <a:ext cx="12383100" cy="1809726"/>
          </a:xfrm>
        </p:spPr>
        <p:txBody>
          <a:bodyPr/>
          <a:lstStyle/>
          <a:p>
            <a:r>
              <a:rPr lang="en-US" altLang="ko-KR" sz="6468" dirty="0"/>
              <a:t>BMR</a:t>
            </a:r>
            <a:r>
              <a:rPr lang="ko-KR" altLang="en-US" sz="6468" dirty="0"/>
              <a:t> 복구 </a:t>
            </a:r>
            <a:r>
              <a:rPr lang="en-US" altLang="ko-KR" sz="6468" dirty="0"/>
              <a:t>- Linux</a:t>
            </a:r>
            <a:r>
              <a:rPr lang="ko-KR" altLang="en-US" sz="6468" dirty="0"/>
              <a:t> </a:t>
            </a:r>
            <a:r>
              <a:rPr lang="en-US" altLang="ko-KR" sz="5292" dirty="0"/>
              <a:t>(</a:t>
            </a:r>
            <a:r>
              <a:rPr lang="nl-NL" altLang="ko-KR" sz="5292" dirty="0"/>
              <a:t>bare metal recovery)</a:t>
            </a:r>
            <a:endParaRPr lang="en-US" sz="6468" dirty="0"/>
          </a:p>
        </p:txBody>
      </p:sp>
    </p:spTree>
    <p:extLst>
      <p:ext uri="{BB962C8B-B14F-4D97-AF65-F5344CB8AC3E}">
        <p14:creationId xmlns:p14="http://schemas.microsoft.com/office/powerpoint/2010/main" val="158892106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A978353-B225-4714-9723-6B88AAE6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 이미지를 통한 부팅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BE4153-09BC-426E-9002-B913FF01A8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917"/>
          <a:stretch/>
        </p:blipFill>
        <p:spPr>
          <a:xfrm>
            <a:off x="6580439" y="6110651"/>
            <a:ext cx="6914253" cy="826507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D08981C-8E96-4831-9B1D-6E68393626C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ko-KR" altLang="en-US" dirty="0"/>
              <a:t>복구 이미지 다운로드 및 마운트 </a:t>
            </a:r>
            <a:r>
              <a:rPr lang="en-US" altLang="ko-KR" dirty="0">
                <a:hlinkClick r:id="rId3"/>
              </a:rPr>
              <a:t>https://www.veeam.com/downloads.html</a:t>
            </a:r>
            <a:endParaRPr lang="en-US" altLang="ko-KR" dirty="0"/>
          </a:p>
          <a:p>
            <a:pPr marL="0" indent="0">
              <a:buNone/>
            </a:pPr>
            <a:endParaRPr lang="en-AU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1B13DE-1184-4E11-8455-8537007C5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33" y="2786096"/>
            <a:ext cx="6104006" cy="39350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CAF544-A30D-4722-B326-6D4FB5AD5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535" y="2756086"/>
            <a:ext cx="4460745" cy="32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01165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5924938-0E81-45A4-9364-7C6C49FA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Linux OS </a:t>
            </a:r>
            <a:r>
              <a:rPr lang="ko-KR" altLang="en-US" dirty="0"/>
              <a:t>복구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240E5B-43A5-4823-A2CA-23D145C91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7966" y="2784458"/>
            <a:ext cx="5511510" cy="43137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A327B-C815-4EF8-AD31-34F78937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48" y="2830350"/>
            <a:ext cx="5565995" cy="426782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BC249DB-6457-48B4-A52A-5658F8405D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복구용 이미지로 부팅</a:t>
            </a:r>
            <a:endParaRPr lang="en-AU" altLang="ko-KR" dirty="0"/>
          </a:p>
          <a:p>
            <a:pPr marL="0" indent="0">
              <a:buNone/>
            </a:pPr>
            <a:r>
              <a:rPr lang="en-AU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>
                <a:sym typeface="Wingdings" panose="05000000000000000000" pitchFamily="2" charset="2"/>
              </a:rPr>
              <a:t>Restore volume &gt; Add VBR server &gt;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981602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backup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시행후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43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785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5E3FCA1-7B18-41A2-829C-2854A165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백업 서버 및 백업 데이터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9A20AA-F398-4B27-A429-E8842B94C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62" y="2737448"/>
            <a:ext cx="5802969" cy="44897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112851-067B-4EE3-8030-227AEC95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27" y="2737448"/>
            <a:ext cx="5804049" cy="4489758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B1DEC90-0406-4A59-8539-919B9BD4E24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5"/>
            <a:ext cx="12296386" cy="5465909"/>
          </a:xfrm>
        </p:spPr>
        <p:txBody>
          <a:bodyPr/>
          <a:lstStyle/>
          <a:p>
            <a:r>
              <a:rPr lang="ko-KR" altLang="en-US" dirty="0"/>
              <a:t>백업 서버 및 백업 데이터 선택</a:t>
            </a:r>
            <a:endParaRPr lang="en-AU" altLang="ko-KR" dirty="0"/>
          </a:p>
          <a:p>
            <a:pPr marL="0" indent="0">
              <a:buNone/>
            </a:pPr>
            <a:r>
              <a:rPr lang="en-AU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백업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서버 정보 입력 </a:t>
            </a:r>
            <a:r>
              <a:rPr lang="en-US" altLang="ko-KR" dirty="0">
                <a:sym typeface="Wingdings" panose="05000000000000000000" pitchFamily="2" charset="2"/>
              </a:rPr>
              <a:t>&gt; </a:t>
            </a:r>
            <a:r>
              <a:rPr lang="ko-KR" altLang="en-US" dirty="0">
                <a:sym typeface="Wingdings" panose="05000000000000000000" pitchFamily="2" charset="2"/>
              </a:rPr>
              <a:t>백업 데이터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385280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986C635-6019-4210-9B68-317422E1E18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96251C8-5C31-4C46-A67B-7D79564F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 대상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204094-4CE8-4FB1-8450-8FDB1D59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53" y="2688448"/>
            <a:ext cx="6005334" cy="45589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E54296A-486A-4139-A081-1C5893597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86" y="2676655"/>
            <a:ext cx="5996599" cy="45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04205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C855A84-90DD-4914-A1DB-701CFC7E01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43C03C-290B-42C9-ADF9-92F81129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 대상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389EEB-77D9-4AD6-8953-4E89940F3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4" y="2108347"/>
            <a:ext cx="6478080" cy="49538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EE38C-70B7-4298-93A4-198B3202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577" y="2108347"/>
            <a:ext cx="6548959" cy="49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8101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F0B4F69-83D6-411C-AF48-87350B07B6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BAA535-1FC0-42E3-8AC5-F14EAAE9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</a:t>
            </a:r>
            <a:r>
              <a:rPr lang="en-US" altLang="ko-KR" dirty="0"/>
              <a:t> </a:t>
            </a:r>
            <a:r>
              <a:rPr lang="ko-KR" altLang="en-US" dirty="0"/>
              <a:t>대상 선택 및 복구 준비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1889AC-3446-4C2F-8D67-D093EA03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4" y="2618432"/>
            <a:ext cx="5791942" cy="4443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9B5227-2FF7-4092-AFAA-F04E3951E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03" y="2618433"/>
            <a:ext cx="6010950" cy="44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06067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22298D-F23C-45CC-AA1B-E72713D2F7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2088A80-3CD1-42EA-BDBC-4AE78716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복구 진행 및 완료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75D70D-C7F9-49E1-B2A1-E0DB0CFB2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" y="2628440"/>
            <a:ext cx="5895062" cy="45207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359F2F-2F82-4508-988B-BD6C6EF1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246" y="2628439"/>
            <a:ext cx="5691107" cy="444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63018"/>
      </p:ext>
    </p:extLst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FEA7FB-1A0A-47A7-9D7D-7C4AA70D2FF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7A547F2-8F3A-4E09-BB68-E451F0EE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 </a:t>
            </a:r>
            <a:r>
              <a:rPr lang="ko-KR" altLang="en-US" dirty="0"/>
              <a:t>복구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99358D-15EA-410C-85EE-DA2657201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8" y="2232373"/>
            <a:ext cx="6012804" cy="45737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E6CC94-64B4-4D27-AF84-FF86877C25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29"/>
          <a:stretch/>
        </p:blipFill>
        <p:spPr>
          <a:xfrm>
            <a:off x="6652552" y="3506018"/>
            <a:ext cx="6215802" cy="20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636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6"/>
          <p:cNvSpPr txBox="1">
            <a:spLocks noChangeArrowheads="1"/>
          </p:cNvSpPr>
          <p:nvPr/>
        </p:nvSpPr>
        <p:spPr bwMode="auto">
          <a:xfrm>
            <a:off x="829921" y="508341"/>
            <a:ext cx="9652543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69696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10287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6764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23241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971800" indent="-457200" algn="l" eaLnBrk="0" hangingPunct="0">
              <a:spcBef>
                <a:spcPct val="0"/>
              </a:spcBef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15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fontAlgn="t" hangingPunct="1">
              <a:spcAft>
                <a:spcPts val="300"/>
              </a:spcAft>
            </a:pPr>
            <a:r>
              <a:rPr kumimoji="0" lang="en-US" altLang="ko-KR" sz="16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  <a:cs typeface="+mj-cs"/>
              </a:rPr>
              <a:t>Veeam </a:t>
            </a:r>
          </a:p>
          <a:p>
            <a:pPr eaLnBrk="1" fontAlgn="t" hangingPunct="1">
              <a:spcAft>
                <a:spcPts val="300"/>
              </a:spcAft>
            </a:pPr>
            <a:r>
              <a:rPr kumimoji="0" lang="en-US" altLang="ko-KR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Agent </a:t>
            </a:r>
            <a:r>
              <a:rPr kumimoji="0" lang="ko-KR" altLang="en-US" sz="1800" b="1" dirty="0">
                <a:ln>
                  <a:solidFill>
                    <a:srgbClr val="003561">
                      <a:alpha val="0"/>
                    </a:srgbClr>
                  </a:solidFill>
                </a:ln>
                <a:latin typeface="나눔고딕" pitchFamily="50" charset="-127"/>
                <a:ea typeface="나눔고딕" pitchFamily="50" charset="-127"/>
              </a:rPr>
              <a:t>백업 및 복구</a:t>
            </a:r>
            <a:endParaRPr kumimoji="0" lang="en-US" altLang="ko-KR" sz="1800" b="1" dirty="0">
              <a:ln>
                <a:solidFill>
                  <a:srgbClr val="003561">
                    <a:alpha val="0"/>
                  </a:srgbClr>
                </a:solidFill>
              </a:ln>
              <a:latin typeface="나눔고딕" pitchFamily="50" charset="-127"/>
              <a:ea typeface="나눔고딕" pitchFamily="50" charset="-127"/>
              <a:cs typeface="+mj-cs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27DEE823-5D41-4F0B-AA5F-3647B3399752}"/>
              </a:ext>
            </a:extLst>
          </p:cNvPr>
          <p:cNvSpPr txBox="1">
            <a:spLocks/>
          </p:cNvSpPr>
          <p:nvPr/>
        </p:nvSpPr>
        <p:spPr>
          <a:xfrm>
            <a:off x="708807" y="1318908"/>
            <a:ext cx="11520000" cy="720000"/>
          </a:xfrm>
          <a:prstGeom prst="rect">
            <a:avLst/>
          </a:prstGeom>
        </p:spPr>
        <p:txBody>
          <a:bodyPr/>
          <a:lstStyle>
            <a:lvl1pPr marL="0" indent="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900" b="1" kern="1200">
                <a:solidFill>
                  <a:schemeClr val="bg1">
                    <a:lumMod val="50000"/>
                  </a:schemeClr>
                </a:solidFill>
                <a:latin typeface="Century Gothic"/>
                <a:ea typeface="+mn-ea"/>
                <a:cs typeface="Century Gothic"/>
              </a:defRPr>
            </a:lvl1pPr>
            <a:lvl2pPr marL="700998" indent="-337018" algn="l" defTabSz="53923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1900" b="0" kern="1200">
                <a:solidFill>
                  <a:srgbClr val="7F7F7F"/>
                </a:solidFill>
                <a:latin typeface="Century Gothic"/>
                <a:ea typeface="+mn-ea"/>
                <a:cs typeface="Century Gothic"/>
              </a:defRPr>
            </a:lvl2pPr>
            <a:lvl3pPr marL="1482880" indent="-404420" algn="l" defTabSz="53923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1900" b="0" kern="1200">
                <a:solidFill>
                  <a:schemeClr val="tx1"/>
                </a:solidFill>
                <a:latin typeface="Century Gothic"/>
                <a:ea typeface="+mn-ea"/>
                <a:cs typeface="Century Gothic"/>
              </a:defRPr>
            </a:lvl3pPr>
            <a:lvl4pPr marL="1887301" indent="-269615" algn="l" defTabSz="539230" rtl="0" eaLnBrk="1" latinLnBrk="0" hangingPunct="1">
              <a:spcBef>
                <a:spcPct val="20000"/>
              </a:spcBef>
              <a:buFont typeface="Arial"/>
              <a:buChar char="–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426530" indent="-269615" algn="l" defTabSz="539230" rtl="0" eaLnBrk="1" latinLnBrk="0" hangingPunct="1">
              <a:spcBef>
                <a:spcPct val="20000"/>
              </a:spcBef>
              <a:buFont typeface="Arial"/>
              <a:buChar char="»"/>
              <a:defRPr sz="2400" b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965759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4990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4215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3446" indent="-269615" algn="l" defTabSz="5392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1.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Veeam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Agent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백업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- backup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시행후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7" y="2287783"/>
            <a:ext cx="6743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74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96839" y="2952539"/>
            <a:ext cx="565731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>
              <a:spcAft>
                <a:spcPts val="300"/>
              </a:spcAft>
            </a:pP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BMR </a:t>
            </a:r>
            <a:r>
              <a:rPr lang="ko-KR" altLang="en-US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복구 </a:t>
            </a:r>
            <a:r>
              <a:rPr lang="en-US" altLang="ko-KR" sz="4400" b="1" dirty="0">
                <a:ln>
                  <a:solidFill>
                    <a:srgbClr val="003561">
                      <a:alpha val="0"/>
                    </a:srgbClr>
                  </a:solidFill>
                </a:ln>
                <a:solidFill>
                  <a:srgbClr val="0D614E"/>
                </a:solidFill>
                <a:latin typeface="나눔고딕" pitchFamily="50" charset="-127"/>
                <a:ea typeface="나눔고딕" pitchFamily="50" charset="-127"/>
              </a:rPr>
              <a:t>- Windows</a:t>
            </a:r>
          </a:p>
        </p:txBody>
      </p:sp>
    </p:spTree>
    <p:extLst>
      <p:ext uri="{BB962C8B-B14F-4D97-AF65-F5344CB8AC3E}">
        <p14:creationId xmlns:p14="http://schemas.microsoft.com/office/powerpoint/2010/main" val="23611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E0B0BB-D919-4B0B-BEC3-957EED9C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Recovery</a:t>
            </a:r>
            <a:r>
              <a:rPr lang="ko-KR" altLang="en-US" dirty="0"/>
              <a:t> </a:t>
            </a:r>
            <a:r>
              <a:rPr lang="en-US" altLang="ko-KR" dirty="0"/>
              <a:t>Media</a:t>
            </a:r>
            <a:r>
              <a:rPr lang="ko-KR" altLang="en-US" dirty="0"/>
              <a:t>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CEE7A-7D24-4D5C-9919-40817B661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48" y="2264759"/>
            <a:ext cx="8424793" cy="4839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6B02C11-7D58-4ADE-A7B9-018C02FC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161" y="2824243"/>
            <a:ext cx="3759436" cy="2933104"/>
          </a:xfrm>
          <a:prstGeom prst="rect">
            <a:avLst/>
          </a:prstGeom>
        </p:spPr>
      </p:pic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AB93792F-8135-47C2-BB28-03D6E3FC03CA}"/>
              </a:ext>
            </a:extLst>
          </p:cNvPr>
          <p:cNvSpPr/>
          <p:nvPr/>
        </p:nvSpPr>
        <p:spPr bwMode="auto">
          <a:xfrm>
            <a:off x="3331418" y="2486475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1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E6195DE3-6F20-4567-B313-1CE6FED0AB2D}"/>
              </a:ext>
            </a:extLst>
          </p:cNvPr>
          <p:cNvSpPr/>
          <p:nvPr/>
        </p:nvSpPr>
        <p:spPr bwMode="auto">
          <a:xfrm>
            <a:off x="4688178" y="2769782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2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D7DBFE3-E629-4085-986D-59A5248EE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069" y="2824243"/>
            <a:ext cx="3738779" cy="2933104"/>
          </a:xfrm>
          <a:prstGeom prst="rect">
            <a:avLst/>
          </a:prstGeom>
        </p:spPr>
      </p:pic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55DEC8BF-C292-4CE6-8F32-A37598BBCEFA}"/>
              </a:ext>
            </a:extLst>
          </p:cNvPr>
          <p:cNvSpPr/>
          <p:nvPr/>
        </p:nvSpPr>
        <p:spPr bwMode="auto">
          <a:xfrm>
            <a:off x="8803507" y="2802763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3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CCC976E-4181-440F-BFFC-08AFD61CA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248" y="4173931"/>
            <a:ext cx="3757034" cy="2929592"/>
          </a:xfrm>
          <a:prstGeom prst="rect">
            <a:avLst/>
          </a:prstGeom>
        </p:spPr>
      </p:pic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8885F385-72EB-434B-995F-9C03EEDA2E69}"/>
              </a:ext>
            </a:extLst>
          </p:cNvPr>
          <p:cNvSpPr/>
          <p:nvPr/>
        </p:nvSpPr>
        <p:spPr bwMode="auto">
          <a:xfrm>
            <a:off x="4756344" y="4132650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4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3A8B3EB-AF33-4F81-9403-BE3322A247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6"/>
            <a:ext cx="12296386" cy="1081599"/>
          </a:xfrm>
        </p:spPr>
        <p:txBody>
          <a:bodyPr/>
          <a:lstStyle/>
          <a:p>
            <a:r>
              <a:rPr lang="en-US" altLang="ko-KR" dirty="0"/>
              <a:t>Windows</a:t>
            </a:r>
            <a:r>
              <a:rPr lang="ko-KR" altLang="en-US" dirty="0"/>
              <a:t>용 </a:t>
            </a:r>
            <a:r>
              <a:rPr lang="en-US" altLang="ko-KR" dirty="0"/>
              <a:t>Recovery Media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17B0479-A825-4909-8B41-180E5CE38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254" y="4173932"/>
            <a:ext cx="3711056" cy="2922411"/>
          </a:xfrm>
          <a:prstGeom prst="rect">
            <a:avLst/>
          </a:prstGeom>
        </p:spPr>
      </p:pic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E1C6BC53-5D11-4900-AB90-07359A4F62A5}"/>
              </a:ext>
            </a:extLst>
          </p:cNvPr>
          <p:cNvSpPr/>
          <p:nvPr/>
        </p:nvSpPr>
        <p:spPr bwMode="auto">
          <a:xfrm>
            <a:off x="9065967" y="4154670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5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14167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DE0B0BB-D919-4B0B-BEC3-957EED9C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Windows Recovery</a:t>
            </a:r>
            <a:r>
              <a:rPr lang="ko-KR" altLang="en-US" dirty="0"/>
              <a:t> </a:t>
            </a:r>
            <a:r>
              <a:rPr lang="en-US" altLang="ko-KR" dirty="0"/>
              <a:t>Media</a:t>
            </a:r>
            <a:r>
              <a:rPr lang="ko-KR" altLang="en-US" dirty="0"/>
              <a:t> 생성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63A8B3EB-AF33-4F81-9403-BE3322A2477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2118" y="1596266"/>
            <a:ext cx="12296386" cy="1081599"/>
          </a:xfrm>
        </p:spPr>
        <p:txBody>
          <a:bodyPr/>
          <a:lstStyle/>
          <a:p>
            <a:r>
              <a:rPr lang="en-US" altLang="ko-KR" dirty="0"/>
              <a:t>Create</a:t>
            </a:r>
            <a:r>
              <a:rPr lang="ko-KR" altLang="en-US" dirty="0"/>
              <a:t> </a:t>
            </a:r>
            <a:r>
              <a:rPr lang="en-US" altLang="ko-KR" dirty="0"/>
              <a:t>Recovery Media (Include</a:t>
            </a:r>
            <a:r>
              <a:rPr lang="ko-KR" altLang="en-US" dirty="0"/>
              <a:t> </a:t>
            </a:r>
            <a:r>
              <a:rPr lang="en-US" altLang="ko-KR" dirty="0"/>
              <a:t>Driver)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60E65A4-3A69-48CE-A960-AF732300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8" y="2841885"/>
            <a:ext cx="2106915" cy="4179571"/>
          </a:xfrm>
          <a:prstGeom prst="rect">
            <a:avLst/>
          </a:prstGeom>
        </p:spPr>
      </p:pic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6D866DF0-CA28-4A21-8F0A-E528553B15E8}"/>
              </a:ext>
            </a:extLst>
          </p:cNvPr>
          <p:cNvSpPr/>
          <p:nvPr/>
        </p:nvSpPr>
        <p:spPr bwMode="auto">
          <a:xfrm>
            <a:off x="695891" y="3555504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1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7DA7F0-D6EB-48DC-A63B-B61058D65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47" y="2450287"/>
            <a:ext cx="4094789" cy="2501009"/>
          </a:xfrm>
          <a:prstGeom prst="rect">
            <a:avLst/>
          </a:prstGeom>
        </p:spPr>
      </p:pic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4E5706F-0D7D-40B8-A668-92091DA557A1}"/>
              </a:ext>
            </a:extLst>
          </p:cNvPr>
          <p:cNvSpPr/>
          <p:nvPr/>
        </p:nvSpPr>
        <p:spPr bwMode="auto">
          <a:xfrm>
            <a:off x="2713258" y="2336192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2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B2C9EDDF-80E0-4101-BEFC-14A1FE42F629}"/>
              </a:ext>
            </a:extLst>
          </p:cNvPr>
          <p:cNvSpPr/>
          <p:nvPr/>
        </p:nvSpPr>
        <p:spPr bwMode="auto">
          <a:xfrm>
            <a:off x="3673553" y="3725696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3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1A9A38-A750-43D2-B9AB-1FF85B3AB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857" y="2462271"/>
            <a:ext cx="4061022" cy="2480385"/>
          </a:xfrm>
          <a:prstGeom prst="rect">
            <a:avLst/>
          </a:prstGeom>
        </p:spPr>
      </p:pic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615AD1D9-A88E-4657-A302-84BFB80DD88B}"/>
              </a:ext>
            </a:extLst>
          </p:cNvPr>
          <p:cNvSpPr/>
          <p:nvPr/>
        </p:nvSpPr>
        <p:spPr bwMode="auto">
          <a:xfrm>
            <a:off x="7822579" y="2285444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4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735036-4230-492B-B1A1-4DD27E5CE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3552" y="4565125"/>
            <a:ext cx="4061022" cy="2480385"/>
          </a:xfrm>
          <a:prstGeom prst="rect">
            <a:avLst/>
          </a:prstGeom>
        </p:spPr>
      </p:pic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717506C0-A10C-4BDE-88CB-C8AB680C6210}"/>
              </a:ext>
            </a:extLst>
          </p:cNvPr>
          <p:cNvSpPr/>
          <p:nvPr/>
        </p:nvSpPr>
        <p:spPr bwMode="auto">
          <a:xfrm>
            <a:off x="3289270" y="4565126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5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748625-4764-4214-8286-96FAFAF30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8854" y="4556401"/>
            <a:ext cx="4075308" cy="2489110"/>
          </a:xfrm>
          <a:prstGeom prst="rect">
            <a:avLst/>
          </a:prstGeom>
        </p:spPr>
      </p:pic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BA8C9F8C-60A9-4087-B2A0-4DA4389033AA}"/>
              </a:ext>
            </a:extLst>
          </p:cNvPr>
          <p:cNvSpPr/>
          <p:nvPr/>
        </p:nvSpPr>
        <p:spPr bwMode="auto">
          <a:xfrm>
            <a:off x="8138570" y="4589741"/>
            <a:ext cx="316288" cy="316288"/>
          </a:xfrm>
          <a:prstGeom prst="flowChartConnector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343817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85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rPr>
              <a:t>6</a:t>
            </a:r>
            <a:endParaRPr lang="ko-KR" altLang="en-US" sz="1985" b="1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23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eeam Corporate Slides Template (2)">
  <a:themeElements>
    <a:clrScheme name="Custom 1">
      <a:dk1>
        <a:srgbClr val="000000"/>
      </a:dk1>
      <a:lt1>
        <a:srgbClr val="FFFFFF"/>
      </a:lt1>
      <a:dk2>
        <a:srgbClr val="54B948"/>
      </a:dk2>
      <a:lt2>
        <a:srgbClr val="FFFFFF"/>
      </a:lt2>
      <a:accent1>
        <a:srgbClr val="54B948"/>
      </a:accent1>
      <a:accent2>
        <a:srgbClr val="28ABE2"/>
      </a:accent2>
      <a:accent3>
        <a:srgbClr val="F2F2F2"/>
      </a:accent3>
      <a:accent4>
        <a:srgbClr val="CADA2A"/>
      </a:accent4>
      <a:accent5>
        <a:srgbClr val="1782AF"/>
      </a:accent5>
      <a:accent6>
        <a:srgbClr val="C3C5C7"/>
      </a:accent6>
      <a:hlink>
        <a:srgbClr val="00AEEF"/>
      </a:hlink>
      <a:folHlink>
        <a:srgbClr val="5CD2FF"/>
      </a:folHlink>
    </a:clrScheme>
    <a:fontScheme name="Custom 7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4B948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4572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+mj-lt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/>
      <a:bodyPr wrap="square" rtlCol="0" anchor="ctr">
        <a:spAutoFit/>
      </a:bodyPr>
      <a:lstStyle>
        <a:defPPr algn="ctr"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11449</TotalTime>
  <Words>819</Words>
  <Application>Microsoft Office PowerPoint</Application>
  <PresentationFormat>사용자 지정</PresentationFormat>
  <Paragraphs>225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7" baseType="lpstr">
      <vt:lpstr>Arial</vt:lpstr>
      <vt:lpstr>Wingdings</vt:lpstr>
      <vt:lpstr>나눔고딕</vt:lpstr>
      <vt:lpstr>맑은 고딕</vt:lpstr>
      <vt:lpstr>Tahoma</vt:lpstr>
      <vt:lpstr>Cambria Math</vt:lpstr>
      <vt:lpstr>Century Gothic</vt:lpstr>
      <vt:lpstr>맑은 고딕</vt:lpstr>
      <vt:lpstr>Segoe UI</vt:lpstr>
      <vt:lpstr>굴림</vt:lpstr>
      <vt:lpstr>3_Office Theme</vt:lpstr>
      <vt:lpstr>Veeam Corporate Slides Template (2)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Windows Recovery Media 생성</vt:lpstr>
      <vt:lpstr>Windows Recovery Media 생성</vt:lpstr>
      <vt:lpstr>Recovery Media를 통한 Booting</vt:lpstr>
      <vt:lpstr>Bare Metal Recovery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하이퍼바이져 – 복구 편의성</vt:lpstr>
      <vt:lpstr>FLR VM 자동 생성</vt:lpstr>
      <vt:lpstr>File 단위 복구 화면</vt:lpstr>
      <vt:lpstr>PowerPoint 프레젠테이션</vt:lpstr>
      <vt:lpstr>Linux file 복구 절차 – linux UI</vt:lpstr>
      <vt:lpstr>1. 백업 데이터 확인</vt:lpstr>
      <vt:lpstr>1. 백업 데이터 확인</vt:lpstr>
      <vt:lpstr>2. 백업 데이터 mount</vt:lpstr>
      <vt:lpstr>2. 백업 데이터 mount</vt:lpstr>
      <vt:lpstr>3. MC로 원하는 데이터 복구</vt:lpstr>
      <vt:lpstr>4. 백업 데이터 umount</vt:lpstr>
      <vt:lpstr>PowerPoint 프레젠테이션</vt:lpstr>
      <vt:lpstr>복구 필요 환경 - mc 설치</vt:lpstr>
      <vt:lpstr>MC 삭제</vt:lpstr>
      <vt:lpstr>PowerPoint 프레젠테이션</vt:lpstr>
      <vt:lpstr>복구 이미지를 통한 부팅</vt:lpstr>
      <vt:lpstr>Linux OS 복구</vt:lpstr>
      <vt:lpstr>백업 서버 및 백업 데이터 선택</vt:lpstr>
      <vt:lpstr>복구 대상 선택</vt:lpstr>
      <vt:lpstr>복구 대상 선택</vt:lpstr>
      <vt:lpstr>복구 대상 선택 및 복구 준비</vt:lpstr>
      <vt:lpstr>복구 진행 및 완료</vt:lpstr>
      <vt:lpstr>OS 복구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GPT</dc:creator>
  <cp:lastModifiedBy>YoonSeok Eo</cp:lastModifiedBy>
  <cp:revision>440</cp:revision>
  <cp:lastPrinted>2017-03-30T04:06:54Z</cp:lastPrinted>
  <dcterms:created xsi:type="dcterms:W3CDTF">2016-10-31T11:00:07Z</dcterms:created>
  <dcterms:modified xsi:type="dcterms:W3CDTF">2019-03-06T08:49:01Z</dcterms:modified>
</cp:coreProperties>
</file>