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52" r:id="rId5"/>
    <p:sldMasterId id="2147483657" r:id="rId6"/>
    <p:sldMasterId id="2147483662" r:id="rId7"/>
  </p:sldMasterIdLst>
  <p:notesMasterIdLst>
    <p:notesMasterId r:id="rId35"/>
  </p:notesMasterIdLst>
  <p:sldIdLst>
    <p:sldId id="256" r:id="rId8"/>
    <p:sldId id="279" r:id="rId9"/>
    <p:sldId id="422" r:id="rId10"/>
    <p:sldId id="397" r:id="rId11"/>
    <p:sldId id="396" r:id="rId12"/>
    <p:sldId id="398" r:id="rId13"/>
    <p:sldId id="345" r:id="rId14"/>
    <p:sldId id="325" r:id="rId15"/>
    <p:sldId id="326" r:id="rId16"/>
    <p:sldId id="416" r:id="rId17"/>
    <p:sldId id="418" r:id="rId18"/>
    <p:sldId id="419" r:id="rId19"/>
    <p:sldId id="369" r:id="rId20"/>
    <p:sldId id="370" r:id="rId21"/>
    <p:sldId id="371" r:id="rId22"/>
    <p:sldId id="372" r:id="rId23"/>
    <p:sldId id="373" r:id="rId24"/>
    <p:sldId id="374" r:id="rId25"/>
    <p:sldId id="420" r:id="rId26"/>
    <p:sldId id="421" r:id="rId27"/>
    <p:sldId id="273" r:id="rId28"/>
    <p:sldId id="390" r:id="rId29"/>
    <p:sldId id="391" r:id="rId30"/>
    <p:sldId id="392" r:id="rId31"/>
    <p:sldId id="393" r:id="rId32"/>
    <p:sldId id="394" r:id="rId33"/>
    <p:sldId id="395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A112"/>
    <a:srgbClr val="F37222"/>
    <a:srgbClr val="ED3727"/>
    <a:srgbClr val="FBB017"/>
    <a:srgbClr val="FAAC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9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presProps" Target="pres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F95BB-E5DD-4AC9-9B83-B64DBD8A1F80}" type="datetimeFigureOut">
              <a:rPr lang="ko-KR" altLang="en-US" smtClean="0"/>
              <a:t>2019-03-06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064A7C-CE27-4D56-BD96-69404D266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79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49C33-A899-4080-B833-E3FCF70FA0F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0324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6E49C33-A899-4080-B833-E3FCF70FA0F1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9217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00-light-blue-divider.png">
            <a:extLst>
              <a:ext uri="{FF2B5EF4-FFF2-40B4-BE49-F238E27FC236}">
                <a16:creationId xmlns:a16="http://schemas.microsoft.com/office/drawing/2014/main" id="{D3ADADBD-1167-4007-9DD6-7A876C249F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7" descr="00-rhipe-tab-logo.png">
            <a:extLst>
              <a:ext uri="{FF2B5EF4-FFF2-40B4-BE49-F238E27FC236}">
                <a16:creationId xmlns:a16="http://schemas.microsoft.com/office/drawing/2014/main" id="{091389B3-2845-44F0-B88C-5757AE19424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936"/>
            <a:ext cx="2743200" cy="1168349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654F22D6-FABA-4CAC-950B-401348A7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078" y="2566504"/>
            <a:ext cx="8817454" cy="117878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F7D5791-7E4D-48F2-9C4A-F7624967B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9078" y="3895045"/>
            <a:ext cx="8817454" cy="63613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15124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4E481-95ED-4CDE-911C-7989BB64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C3B8D-19D7-47AC-9C14-1ED34A21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A951-972C-4845-9AFF-197FBC1A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FA292-5FD1-40E3-B520-9B416A7E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831357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19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6706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-VMwa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에 대한 이미지 검색결과">
            <a:extLst>
              <a:ext uri="{FF2B5EF4-FFF2-40B4-BE49-F238E27FC236}">
                <a16:creationId xmlns:a16="http://schemas.microsoft.com/office/drawing/2014/main" id="{3FA586AF-01AD-495F-AD9C-69260A432A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983" y="3464978"/>
            <a:ext cx="5307937" cy="29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8DD1BF-B0C1-436F-A6B6-04A77CC41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445" y="2307442"/>
            <a:ext cx="2360672" cy="1270501"/>
          </a:xfrm>
          <a:prstGeom prst="rect">
            <a:avLst/>
          </a:prstGeom>
        </p:spPr>
      </p:pic>
      <p:pic>
        <p:nvPicPr>
          <p:cNvPr id="2050" name="Picture 2" descr="vmware에 대한 이미지 검색결과">
            <a:extLst>
              <a:ext uri="{FF2B5EF4-FFF2-40B4-BE49-F238E27FC236}">
                <a16:creationId xmlns:a16="http://schemas.microsoft.com/office/drawing/2014/main" id="{E89EA57B-45C6-40A8-B469-C2D8E832CB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8145" y="2137918"/>
            <a:ext cx="2178037" cy="144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044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-Microso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에 대한 이미지 검색결과">
            <a:extLst>
              <a:ext uri="{FF2B5EF4-FFF2-40B4-BE49-F238E27FC236}">
                <a16:creationId xmlns:a16="http://schemas.microsoft.com/office/drawing/2014/main" id="{3FA586AF-01AD-495F-AD9C-69260A432A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983" y="3464978"/>
            <a:ext cx="5307937" cy="29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8DD1BF-B0C1-436F-A6B6-04A77CC41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670" y="2307442"/>
            <a:ext cx="2360672" cy="1270501"/>
          </a:xfrm>
          <a:prstGeom prst="rect">
            <a:avLst/>
          </a:prstGeom>
        </p:spPr>
      </p:pic>
      <p:pic>
        <p:nvPicPr>
          <p:cNvPr id="3074" name="Picture 2" descr="microsoft에 대한 이미지 검색결과">
            <a:extLst>
              <a:ext uri="{FF2B5EF4-FFF2-40B4-BE49-F238E27FC236}">
                <a16:creationId xmlns:a16="http://schemas.microsoft.com/office/drawing/2014/main" id="{0C8A6338-787E-4245-AA72-307BE22A687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323" y="2028825"/>
            <a:ext cx="3543844" cy="177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4204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-Ve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에 대한 이미지 검색결과">
            <a:extLst>
              <a:ext uri="{FF2B5EF4-FFF2-40B4-BE49-F238E27FC236}">
                <a16:creationId xmlns:a16="http://schemas.microsoft.com/office/drawing/2014/main" id="{3FA586AF-01AD-495F-AD9C-69260A432A5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983" y="3464978"/>
            <a:ext cx="5307937" cy="291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D8DD1BF-B0C1-436F-A6B6-04A77CC411D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64" y="2307442"/>
            <a:ext cx="2360672" cy="127050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FEF810-C6FC-4363-9C32-68C899E4F9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738" y="2606733"/>
            <a:ext cx="4033201" cy="7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4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-divid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5" descr="00-rhipe-tab-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936"/>
            <a:ext cx="2743200" cy="1168349"/>
          </a:xfrm>
          <a:prstGeom prst="rect">
            <a:avLst/>
          </a:prstGeom>
        </p:spPr>
      </p:pic>
      <p:pic>
        <p:nvPicPr>
          <p:cNvPr id="7" name="Picture 6" descr="00-rhipe-tab-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936"/>
            <a:ext cx="2743200" cy="1168349"/>
          </a:xfrm>
          <a:prstGeom prst="rect">
            <a:avLst/>
          </a:prstGeom>
        </p:spPr>
      </p:pic>
      <p:sp>
        <p:nvSpPr>
          <p:cNvPr id="4" name="제목 3">
            <a:extLst>
              <a:ext uri="{FF2B5EF4-FFF2-40B4-BE49-F238E27FC236}">
                <a16:creationId xmlns:a16="http://schemas.microsoft.com/office/drawing/2014/main" id="{EB6F4194-439C-4BDC-825E-1657E5061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9465" y="2536113"/>
            <a:ext cx="8602135" cy="1206155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0857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9574-1B29-4F28-B85A-754C38733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A9155-41F6-40C9-9F41-FBF03D0B0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1F5D0-3BAA-4BEB-A2CE-9429B9E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C8AEC-C937-4406-AD76-69CECCCC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315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4E481-95ED-4CDE-911C-7989BB64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4C3B8D-19D7-47AC-9C14-1ED34A210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CAA951-972C-4845-9AFF-197FBC1A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FFA292-5FD1-40E3-B520-9B416A7E3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4186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1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442675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175269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00-rhipe-tab-logo.png">
            <a:extLst>
              <a:ext uri="{FF2B5EF4-FFF2-40B4-BE49-F238E27FC236}">
                <a16:creationId xmlns:a16="http://schemas.microsoft.com/office/drawing/2014/main" id="{091389B3-2845-44F0-B88C-5757AE194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936"/>
            <a:ext cx="2743200" cy="1168349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654F22D6-FABA-4CAC-950B-401348A7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078" y="2566504"/>
            <a:ext cx="8817454" cy="117878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F7D5791-7E4D-48F2-9C4A-F7624967B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9078" y="3895045"/>
            <a:ext cx="8817454" cy="63613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821B7DA-1456-45CC-8CC1-EBC8FA591C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8" b="46947"/>
          <a:stretch/>
        </p:blipFill>
        <p:spPr>
          <a:xfrm>
            <a:off x="3779909" y="4297776"/>
            <a:ext cx="8395158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960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D7A3208-A07D-4F9F-905F-6F7DFA8BD70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36AD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7" descr="00-rhipe-tab-logo.png">
            <a:extLst>
              <a:ext uri="{FF2B5EF4-FFF2-40B4-BE49-F238E27FC236}">
                <a16:creationId xmlns:a16="http://schemas.microsoft.com/office/drawing/2014/main" id="{091389B3-2845-44F0-B88C-5757AE19424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6936"/>
            <a:ext cx="2743200" cy="1168349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654F22D6-FABA-4CAC-950B-401348A7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9078" y="2566504"/>
            <a:ext cx="8817454" cy="117878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4F7D5791-7E4D-48F2-9C4A-F7624967BF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69078" y="3895045"/>
            <a:ext cx="8817454" cy="636133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821B7DA-1456-45CC-8CC1-EBC8FA591C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828" b="46947"/>
          <a:stretch/>
        </p:blipFill>
        <p:spPr>
          <a:xfrm>
            <a:off x="3779909" y="4297776"/>
            <a:ext cx="8395158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06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139574-1B29-4F28-B85A-754C38733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7BA9155-41F6-40C9-9F41-FBF03D0B0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31F5D0-3BAA-4BEB-A2CE-9429B9E29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C8AEC-C937-4406-AD76-69CECCCC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100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1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 descr="00-footer.png">
            <a:extLst>
              <a:ext uri="{FF2B5EF4-FFF2-40B4-BE49-F238E27FC236}">
                <a16:creationId xmlns:a16="http://schemas.microsoft.com/office/drawing/2014/main" id="{4EAB8CD9-435E-49FA-BAC2-249DE7637A5A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88BB1-1092-417C-AE46-695D0C5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26" y="191292"/>
            <a:ext cx="1006597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40499-F070-4513-9329-1BB18D68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977107"/>
            <a:ext cx="11514136" cy="532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53D28-2251-4206-B4FE-FF91001AF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9174" y="6305551"/>
            <a:ext cx="1082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00C84-561C-4D90-8219-B5FF504D0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575" y="6297613"/>
            <a:ext cx="78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-</a:t>
            </a:r>
            <a:fld id="{661F87C6-B0F8-48A5-877F-2BAA6FD09A32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8" name="Picture 3" descr="00-rhipe-tab-logo.png">
            <a:extLst>
              <a:ext uri="{FF2B5EF4-FFF2-40B4-BE49-F238E27FC236}">
                <a16:creationId xmlns:a16="http://schemas.microsoft.com/office/drawing/2014/main" id="{F44F70B0-3BAB-487B-9384-C1DC4BC4A451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69050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2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9" r:id="rId2"/>
    <p:sldLayoutId id="2147483649" r:id="rId3"/>
    <p:sldLayoutId id="2147483650" r:id="rId4"/>
    <p:sldLayoutId id="2147483667" r:id="rId5"/>
    <p:sldLayoutId id="2147483668" r:id="rId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572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98">
          <p15:clr>
            <a:srgbClr val="F26B43"/>
          </p15:clr>
        </p15:guide>
        <p15:guide id="7" pos="7582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pos="211">
          <p15:clr>
            <a:srgbClr val="F26B43"/>
          </p15:clr>
        </p15:guide>
        <p15:guide id="10" pos="746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488BB1-1092-417C-AE46-695D0C5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26" y="191292"/>
            <a:ext cx="10065974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140499-F070-4513-9329-1BB18D68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4963" y="977107"/>
            <a:ext cx="11514136" cy="532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E53D28-2251-4206-B4FE-FF91001AFB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9174" y="6305551"/>
            <a:ext cx="10829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000C84-561C-4D90-8219-B5FF504D0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575" y="6297613"/>
            <a:ext cx="78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en-US" altLang="ko-KR" dirty="0"/>
              <a:t>-</a:t>
            </a:r>
            <a:fld id="{661F87C6-B0F8-48A5-877F-2BAA6FD09A32}" type="slidenum">
              <a:rPr lang="ko-KR" altLang="en-US" smtClean="0"/>
              <a:pPr/>
              <a:t>‹#›</a:t>
            </a:fld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8" name="Picture 3" descr="00-rhipe-tab-logo.png">
            <a:extLst>
              <a:ext uri="{FF2B5EF4-FFF2-40B4-BE49-F238E27FC236}">
                <a16:creationId xmlns:a16="http://schemas.microsoft.com/office/drawing/2014/main" id="{F44F70B0-3BAB-487B-9384-C1DC4BC4A45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913"/>
            <a:ext cx="1690508" cy="7200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F8B7FC79-1421-4BF8-9135-4D77EDA9C46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0" y="5431536"/>
            <a:ext cx="2032000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9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6" r:id="rId2"/>
    <p:sldLayoutId id="2147483654" r:id="rId3"/>
    <p:sldLayoutId id="2147483655" r:id="rId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19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  <p15:guide id="4" orient="horz" pos="572">
          <p15:clr>
            <a:srgbClr val="F26B43"/>
          </p15:clr>
        </p15:guide>
        <p15:guide id="5" orient="horz" pos="4201">
          <p15:clr>
            <a:srgbClr val="F26B43"/>
          </p15:clr>
        </p15:guide>
        <p15:guide id="6" pos="98">
          <p15:clr>
            <a:srgbClr val="F26B43"/>
          </p15:clr>
        </p15:guide>
        <p15:guide id="7" pos="7582">
          <p15:clr>
            <a:srgbClr val="F26B43"/>
          </p15:clr>
        </p15:guide>
        <p15:guide id="8" orient="horz" pos="3974">
          <p15:clr>
            <a:srgbClr val="F26B43"/>
          </p15:clr>
        </p15:guide>
        <p15:guide id="9" pos="211">
          <p15:clr>
            <a:srgbClr val="F26B43"/>
          </p15:clr>
        </p15:guide>
        <p15:guide id="10" pos="7469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>
            <a:extLst>
              <a:ext uri="{FF2B5EF4-FFF2-40B4-BE49-F238E27FC236}">
                <a16:creationId xmlns:a16="http://schemas.microsoft.com/office/drawing/2014/main" id="{52601DD1-A372-4EB6-AF5A-D708957311B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762" y="0"/>
            <a:ext cx="12187238" cy="686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636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6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center.veeam.com/docs/vbo365/guide/vbo_systemreqs.html?ver=20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12" Type="http://schemas.openxmlformats.org/officeDocument/2006/relationships/image" Target="../media/image22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11" Type="http://schemas.openxmlformats.org/officeDocument/2006/relationships/image" Target="../media/image21.png"/><Relationship Id="rId5" Type="http://schemas.openxmlformats.org/officeDocument/2006/relationships/image" Target="../media/image17.emf"/><Relationship Id="rId15" Type="http://schemas.openxmlformats.org/officeDocument/2006/relationships/image" Target="../media/image27.emf"/><Relationship Id="rId10" Type="http://schemas.openxmlformats.org/officeDocument/2006/relationships/image" Target="../media/image20.png"/><Relationship Id="rId4" Type="http://schemas.openxmlformats.org/officeDocument/2006/relationships/image" Target="../media/image16.png"/><Relationship Id="rId9" Type="http://schemas.openxmlformats.org/officeDocument/2006/relationships/image" Target="../media/image19.png"/><Relationship Id="rId14" Type="http://schemas.openxmlformats.org/officeDocument/2006/relationships/image" Target="../media/image2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eam.com/wp-restore-office365-backup-guide.html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09E244-DD8A-4DCF-BA25-9F320244E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9977" y="2197917"/>
            <a:ext cx="7977931" cy="1924874"/>
          </a:xfrm>
        </p:spPr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Veeam O365 Backup </a:t>
            </a:r>
            <a:r>
              <a:rPr lang="ko-KR" altLang="en-US" b="1" dirty="0">
                <a:solidFill>
                  <a:schemeClr val="bg1"/>
                </a:solidFill>
              </a:rPr>
              <a:t>매뉴얼</a:t>
            </a:r>
          </a:p>
        </p:txBody>
      </p:sp>
      <p:sp>
        <p:nvSpPr>
          <p:cNvPr id="4" name="텍스트 개체 틀 1">
            <a:extLst>
              <a:ext uri="{FF2B5EF4-FFF2-40B4-BE49-F238E27FC236}">
                <a16:creationId xmlns:a16="http://schemas.microsoft.com/office/drawing/2014/main" id="{243AF2DC-538B-452F-B87F-C6FE1EE1FA9A}"/>
              </a:ext>
            </a:extLst>
          </p:cNvPr>
          <p:cNvSpPr txBox="1">
            <a:spLocks/>
          </p:cNvSpPr>
          <p:nvPr/>
        </p:nvSpPr>
        <p:spPr>
          <a:xfrm>
            <a:off x="7516535" y="4747407"/>
            <a:ext cx="2914923" cy="542183"/>
          </a:xfrm>
          <a:prstGeom prst="rect">
            <a:avLst/>
          </a:prstGeom>
        </p:spPr>
        <p:txBody>
          <a:bodyPr anchor="ctr"/>
          <a:lstStyle>
            <a:lvl1pPr marL="0" indent="0" algn="ctr" defTabSz="685800" rtl="0" eaLnBrk="1" latinLnBrk="1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400" b="1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1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1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rhipe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 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Korea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34" charset="-127"/>
                <a:cs typeface="Arial" panose="020B0604020202020204" pitchFamily="34" charset="0"/>
              </a:rPr>
              <a:t>김혜은 과장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69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Organization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31" name="Title 17">
            <a:extLst>
              <a:ext uri="{FF2B5EF4-FFF2-40B4-BE49-F238E27FC236}">
                <a16:creationId xmlns:a16="http://schemas.microsoft.com/office/drawing/2014/main" id="{D226BD01-7D36-4397-820A-9B2F5D62B0C9}"/>
              </a:ext>
            </a:extLst>
          </p:cNvPr>
          <p:cNvSpPr txBox="1">
            <a:spLocks/>
          </p:cNvSpPr>
          <p:nvPr/>
        </p:nvSpPr>
        <p:spPr>
          <a:xfrm>
            <a:off x="2191940" y="5490149"/>
            <a:ext cx="4750412" cy="3485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Add Org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클릭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A8865CB-C314-41C8-96E6-BC643B0D7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40" y="1367850"/>
            <a:ext cx="7808120" cy="412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05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Organization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1" name="Title 17">
            <a:extLst>
              <a:ext uri="{FF2B5EF4-FFF2-40B4-BE49-F238E27FC236}">
                <a16:creationId xmlns:a16="http://schemas.microsoft.com/office/drawing/2014/main" id="{D226BD01-7D36-4397-820A-9B2F5D62B0C9}"/>
              </a:ext>
            </a:extLst>
          </p:cNvPr>
          <p:cNvSpPr txBox="1">
            <a:spLocks/>
          </p:cNvSpPr>
          <p:nvPr/>
        </p:nvSpPr>
        <p:spPr>
          <a:xfrm>
            <a:off x="1783126" y="5100065"/>
            <a:ext cx="4606601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Microsoft Office 365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선택 후</a:t>
            </a: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, Next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클릭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130CF-5523-4E9F-B52C-561A79EB74AE}"/>
              </a:ext>
            </a:extLst>
          </p:cNvPr>
          <p:cNvSpPr txBox="1"/>
          <p:nvPr/>
        </p:nvSpPr>
        <p:spPr>
          <a:xfrm>
            <a:off x="6389727" y="5128738"/>
            <a:ext cx="3871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관리자 권한을 가진 계정 입력 후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Next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클릭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5023C73-31DA-45F3-B1C0-B47CB9DF5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26" y="1790700"/>
            <a:ext cx="4229100" cy="33051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F8B15A9-FE1E-4F33-97E2-0744B16B1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727" y="1790700"/>
            <a:ext cx="4229099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07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Organization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31" name="Title 17">
            <a:extLst>
              <a:ext uri="{FF2B5EF4-FFF2-40B4-BE49-F238E27FC236}">
                <a16:creationId xmlns:a16="http://schemas.microsoft.com/office/drawing/2014/main" id="{D226BD01-7D36-4397-820A-9B2F5D62B0C9}"/>
              </a:ext>
            </a:extLst>
          </p:cNvPr>
          <p:cNvSpPr txBox="1">
            <a:spLocks/>
          </p:cNvSpPr>
          <p:nvPr/>
        </p:nvSpPr>
        <p:spPr>
          <a:xfrm>
            <a:off x="1783126" y="5071161"/>
            <a:ext cx="4606601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Finish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클릭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3167E9-959B-4D02-A3D3-F24DC1C5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26" y="1786838"/>
            <a:ext cx="4229099" cy="328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1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 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백업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31" name="Title 17">
            <a:extLst>
              <a:ext uri="{FF2B5EF4-FFF2-40B4-BE49-F238E27FC236}">
                <a16:creationId xmlns:a16="http://schemas.microsoft.com/office/drawing/2014/main" id="{D226BD01-7D36-4397-820A-9B2F5D62B0C9}"/>
              </a:ext>
            </a:extLst>
          </p:cNvPr>
          <p:cNvSpPr txBox="1">
            <a:spLocks/>
          </p:cNvSpPr>
          <p:nvPr/>
        </p:nvSpPr>
        <p:spPr>
          <a:xfrm>
            <a:off x="2415563" y="5194813"/>
            <a:ext cx="4481906" cy="1102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추가한 </a:t>
            </a: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Organization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클릭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Backup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클릭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Backup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이름 입력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E225D0B-DF8B-4228-830A-94B9E6C415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63" y="1292487"/>
            <a:ext cx="7360874" cy="387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66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백업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130CF-5523-4E9F-B52C-561A79EB74AE}"/>
              </a:ext>
            </a:extLst>
          </p:cNvPr>
          <p:cNvSpPr txBox="1"/>
          <p:nvPr/>
        </p:nvSpPr>
        <p:spPr>
          <a:xfrm>
            <a:off x="1472619" y="5064700"/>
            <a:ext cx="4229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O365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백업 범위 지정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테스트에서는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Users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단위로 진행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7A800A5-79AF-4CFD-BCCF-4E18486D5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9" y="1794419"/>
            <a:ext cx="4229099" cy="327107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A4EA6B-D9D8-4498-AAA8-6435337FE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80" y="1781176"/>
            <a:ext cx="4229099" cy="3314700"/>
          </a:xfrm>
          <a:prstGeom prst="rect">
            <a:avLst/>
          </a:prstGeom>
        </p:spPr>
      </p:pic>
      <p:sp>
        <p:nvSpPr>
          <p:cNvPr id="13" name="Title 17">
            <a:extLst>
              <a:ext uri="{FF2B5EF4-FFF2-40B4-BE49-F238E27FC236}">
                <a16:creationId xmlns:a16="http://schemas.microsoft.com/office/drawing/2014/main" id="{DB76D04D-D785-4094-BE18-6F64041D2CE5}"/>
              </a:ext>
            </a:extLst>
          </p:cNvPr>
          <p:cNvSpPr txBox="1">
            <a:spLocks/>
          </p:cNvSpPr>
          <p:nvPr/>
        </p:nvSpPr>
        <p:spPr>
          <a:xfrm>
            <a:off x="6490280" y="5066394"/>
            <a:ext cx="2382941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백업 진행할 </a:t>
            </a: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User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선택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3743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백업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31" name="Title 17">
            <a:extLst>
              <a:ext uri="{FF2B5EF4-FFF2-40B4-BE49-F238E27FC236}">
                <a16:creationId xmlns:a16="http://schemas.microsoft.com/office/drawing/2014/main" id="{D226BD01-7D36-4397-820A-9B2F5D62B0C9}"/>
              </a:ext>
            </a:extLst>
          </p:cNvPr>
          <p:cNvSpPr txBox="1">
            <a:spLocks/>
          </p:cNvSpPr>
          <p:nvPr/>
        </p:nvSpPr>
        <p:spPr>
          <a:xfrm>
            <a:off x="1472618" y="5064377"/>
            <a:ext cx="2382941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선택한 </a:t>
            </a: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User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확인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4BFB1EC-A13A-4BAB-8A62-073064CE9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8" y="1793300"/>
            <a:ext cx="4229099" cy="3271077"/>
          </a:xfrm>
          <a:prstGeom prst="rect">
            <a:avLst/>
          </a:prstGeom>
        </p:spPr>
      </p:pic>
      <p:sp>
        <p:nvSpPr>
          <p:cNvPr id="12" name="Title 17">
            <a:extLst>
              <a:ext uri="{FF2B5EF4-FFF2-40B4-BE49-F238E27FC236}">
                <a16:creationId xmlns:a16="http://schemas.microsoft.com/office/drawing/2014/main" id="{B51246F3-92B9-42B7-9D60-F986E1DBCBC7}"/>
              </a:ext>
            </a:extLst>
          </p:cNvPr>
          <p:cNvSpPr txBox="1">
            <a:spLocks/>
          </p:cNvSpPr>
          <p:nvPr/>
        </p:nvSpPr>
        <p:spPr>
          <a:xfrm>
            <a:off x="6490279" y="5064377"/>
            <a:ext cx="4229099" cy="7156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 User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선택해서 </a:t>
            </a: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Edit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클릭하여 백업 옵션 설정 가능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   (Default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로 전체 선택 되어 있음</a:t>
            </a: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)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7C7A61-7791-4091-8755-EA5BCEBDB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79" y="1791606"/>
            <a:ext cx="4229099" cy="32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7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백업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31" name="Title 17">
            <a:extLst>
              <a:ext uri="{FF2B5EF4-FFF2-40B4-BE49-F238E27FC236}">
                <a16:creationId xmlns:a16="http://schemas.microsoft.com/office/drawing/2014/main" id="{D226BD01-7D36-4397-820A-9B2F5D62B0C9}"/>
              </a:ext>
            </a:extLst>
          </p:cNvPr>
          <p:cNvSpPr txBox="1">
            <a:spLocks/>
          </p:cNvSpPr>
          <p:nvPr/>
        </p:nvSpPr>
        <p:spPr>
          <a:xfrm>
            <a:off x="1478211" y="5070129"/>
            <a:ext cx="300151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 Add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하여 백업 제외 항목 선택 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130CF-5523-4E9F-B52C-561A79EB74AE}"/>
              </a:ext>
            </a:extLst>
          </p:cNvPr>
          <p:cNvSpPr txBox="1"/>
          <p:nvPr/>
        </p:nvSpPr>
        <p:spPr>
          <a:xfrm>
            <a:off x="6490279" y="5070129"/>
            <a:ext cx="17027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백업 저장소 선택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865FEAC-8353-46B4-A4C5-A32890BF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211" y="1791606"/>
            <a:ext cx="4223506" cy="327107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A869CF-EB21-477E-9758-9D0279B97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0279" y="1791606"/>
            <a:ext cx="4229098" cy="327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237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생성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백업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4" name="Title 17">
            <a:extLst>
              <a:ext uri="{FF2B5EF4-FFF2-40B4-BE49-F238E27FC236}">
                <a16:creationId xmlns:a16="http://schemas.microsoft.com/office/drawing/2014/main" id="{AE9713B0-84E1-42C1-9610-4639AD9358D1}"/>
              </a:ext>
            </a:extLst>
          </p:cNvPr>
          <p:cNvSpPr txBox="1">
            <a:spLocks/>
          </p:cNvSpPr>
          <p:nvPr/>
        </p:nvSpPr>
        <p:spPr>
          <a:xfrm>
            <a:off x="1472623" y="5062683"/>
            <a:ext cx="4859468" cy="314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Backup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스케줄 설정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F309AC-7F73-49CF-A02B-16738A9BA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23" y="1795017"/>
            <a:ext cx="4223506" cy="326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21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시작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백업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130CF-5523-4E9F-B52C-561A79EB74AE}"/>
              </a:ext>
            </a:extLst>
          </p:cNvPr>
          <p:cNvSpPr txBox="1"/>
          <p:nvPr/>
        </p:nvSpPr>
        <p:spPr>
          <a:xfrm>
            <a:off x="2415563" y="516452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백업 진행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8D3939A-5915-4ED9-BE7F-1F5932CBB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63" y="1292486"/>
            <a:ext cx="7360874" cy="38720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9115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Backup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완료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백업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130CF-5523-4E9F-B52C-561A79EB74AE}"/>
              </a:ext>
            </a:extLst>
          </p:cNvPr>
          <p:cNvSpPr txBox="1"/>
          <p:nvPr/>
        </p:nvSpPr>
        <p:spPr>
          <a:xfrm>
            <a:off x="2415563" y="5164523"/>
            <a:ext cx="1101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백업 완료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E65EDDF-1C18-4492-A6E3-BF46129E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63" y="1292485"/>
            <a:ext cx="7360874" cy="38720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727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26" y="191292"/>
            <a:ext cx="10065974" cy="720000"/>
          </a:xfrm>
        </p:spPr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Test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환경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1D0466-4CFF-4AEB-99B4-3187B8F8D312}"/>
              </a:ext>
            </a:extLst>
          </p:cNvPr>
          <p:cNvSpPr txBox="1"/>
          <p:nvPr/>
        </p:nvSpPr>
        <p:spPr>
          <a:xfrm>
            <a:off x="11701532" y="6194321"/>
            <a:ext cx="483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4A37D942-5357-40F0-AF78-CCC2FA60D7ED}" type="slidenum">
              <a:rPr lang="en-AU" sz="1400" smtClean="0">
                <a:solidFill>
                  <a:srgbClr val="B0B0B0"/>
                </a:solidFill>
                <a:latin typeface="Maven Pro Regular"/>
              </a:rPr>
              <a:t>2</a:t>
            </a:fld>
            <a:endParaRPr lang="en-AU" sz="1400" dirty="0">
              <a:solidFill>
                <a:srgbClr val="B0B0B0"/>
              </a:solidFill>
              <a:latin typeface="Maven Pro Regular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29BA781-70D6-4A8A-B6F5-ED1C6D78E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5518890"/>
            <a:ext cx="10196353" cy="55399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</a:rPr>
              <a:t>사전 준비 사항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</a:rPr>
              <a:t>:</a:t>
            </a:r>
          </a:p>
          <a:p>
            <a:pPr latinLnBrk="0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  <a:hlinkClick r:id="rId2"/>
              </a:rPr>
              <a:t>https://helpcenter.veeam.com/docs/vbo365/guide/vbo_systemreqs.html?ver=20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ahoma" panose="020B0604030504040204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258D315-FF2F-49EC-B6A8-006B4A371D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975" y="1293070"/>
            <a:ext cx="5153025" cy="1538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</a:rPr>
              <a:t>VBR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</a:rPr>
              <a:t>및 </a:t>
            </a:r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</a:rPr>
              <a:t>O365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</a:rPr>
              <a:t>백업 서버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ahoma" panose="020B0604030504040204" pitchFamily="34" charset="0"/>
            </a:endParaRPr>
          </a:p>
          <a:p>
            <a:pPr latinLnBrk="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</a:rPr>
              <a:t>- Windows Server 2016</a:t>
            </a:r>
          </a:p>
          <a:p>
            <a:pPr latinLnBrk="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ahoma" panose="020B0604030504040204" pitchFamily="34" charset="0"/>
            </a:endParaRPr>
          </a:p>
          <a:p>
            <a:pPr latinLnBrk="0"/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ahoma" panose="020B0604030504040204" pitchFamily="34" charset="0"/>
            </a:endParaRPr>
          </a:p>
          <a:p>
            <a:pPr latinLnBrk="0"/>
            <a:r>
              <a:rPr lang="en-US" altLang="ko-K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</a:rPr>
              <a:t>O365 </a:t>
            </a:r>
            <a:r>
              <a: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ahoma" panose="020B0604030504040204" pitchFamily="34" charset="0"/>
              </a:rPr>
              <a:t>메일 백업 및 복원으로 진행</a:t>
            </a:r>
            <a:endParaRPr lang="en-US" altLang="ko-KR" sz="20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63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삭제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4130CF-5523-4E9F-B52C-561A79EB74AE}"/>
              </a:ext>
            </a:extLst>
          </p:cNvPr>
          <p:cNvSpPr txBox="1"/>
          <p:nvPr/>
        </p:nvSpPr>
        <p:spPr>
          <a:xfrm>
            <a:off x="3390900" y="5595937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이메일 휴지통에서 완전 삭제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DA1764-6E4E-4612-BB58-C0AEABD48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1262062"/>
            <a:ext cx="5410200" cy="43338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0301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D2264-7D4F-488E-996B-23FABC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O365 Recovery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28487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126" y="191292"/>
            <a:ext cx="10065974" cy="720000"/>
          </a:xfrm>
        </p:spPr>
        <p:txBody>
          <a:bodyPr/>
          <a:lstStyle/>
          <a:p>
            <a:r>
              <a:rPr lang="en-US" altLang="ko-KR" sz="32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VeeamExplorerForExchange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7AEB3-4401-401A-A5BB-908A2BF692EC}"/>
              </a:ext>
            </a:extLst>
          </p:cNvPr>
          <p:cNvSpPr txBox="1"/>
          <p:nvPr/>
        </p:nvSpPr>
        <p:spPr>
          <a:xfrm>
            <a:off x="695788" y="4915552"/>
            <a:ext cx="515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en-US" altLang="ko-KR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VeeamExplorerForExchange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설치파일 설치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173CE1-E146-437E-A1CF-969104CC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88" y="1478057"/>
            <a:ext cx="5288455" cy="343749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62236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O365 Recovery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복원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23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A06C6-7066-44B4-8017-ADECDB4CFA26}"/>
              </a:ext>
            </a:extLst>
          </p:cNvPr>
          <p:cNvSpPr txBox="1"/>
          <p:nvPr/>
        </p:nvSpPr>
        <p:spPr>
          <a:xfrm>
            <a:off x="6235752" y="5070129"/>
            <a:ext cx="23038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복원할 백업일 옵션 선택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7AEB3-4401-401A-A5BB-908A2BF692EC}"/>
              </a:ext>
            </a:extLst>
          </p:cNvPr>
          <p:cNvSpPr txBox="1"/>
          <p:nvPr/>
        </p:nvSpPr>
        <p:spPr>
          <a:xfrm>
            <a:off x="665194" y="5075139"/>
            <a:ext cx="5156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복원하려는 백업리스트 </a:t>
            </a:r>
            <a:r>
              <a:rPr lang="ko-KR" alt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우클릭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 Explore exchange point-in-time state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클릭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(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메일 복원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)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18EB8B5-328E-4454-8A6D-358A6D1F4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94" y="1159671"/>
            <a:ext cx="5307148" cy="37558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E5642A5-1C15-4DF9-BE51-DCB5C69C5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660" y="1159671"/>
            <a:ext cx="4772025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E4EBB6A-9CEB-48ED-A406-794273A8FF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9375" y="1684789"/>
            <a:ext cx="1609725" cy="16764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1981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O365 Recovery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복원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24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7AEB3-4401-401A-A5BB-908A2BF692EC}"/>
              </a:ext>
            </a:extLst>
          </p:cNvPr>
          <p:cNvSpPr txBox="1"/>
          <p:nvPr/>
        </p:nvSpPr>
        <p:spPr>
          <a:xfrm>
            <a:off x="621355" y="5672415"/>
            <a:ext cx="61233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-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새로운 창이 하나 뜨고 개별 항목 혹은 개별 메일 단위로 복원 가능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5A2991F-8D15-47F6-B527-C3AC1C2F4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5" y="1159670"/>
            <a:ext cx="7348185" cy="45127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5091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O365 Recovery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복원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25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A06C6-7066-44B4-8017-ADECDB4CFA26}"/>
              </a:ext>
            </a:extLst>
          </p:cNvPr>
          <p:cNvSpPr txBox="1"/>
          <p:nvPr/>
        </p:nvSpPr>
        <p:spPr>
          <a:xfrm>
            <a:off x="621355" y="5698330"/>
            <a:ext cx="450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테스트에서는 </a:t>
            </a: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User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단위로 전체 복원 진행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0C584E4-0EB8-4CB7-9CDA-395B015C8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55" y="1159670"/>
            <a:ext cx="7706121" cy="451274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18079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O365 Recovery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복원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26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EA06C6-7066-44B4-8017-ADECDB4CFA26}"/>
              </a:ext>
            </a:extLst>
          </p:cNvPr>
          <p:cNvSpPr txBox="1"/>
          <p:nvPr/>
        </p:nvSpPr>
        <p:spPr>
          <a:xfrm>
            <a:off x="7247650" y="5007071"/>
            <a:ext cx="45021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복원 완료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7AEB3-4401-401A-A5BB-908A2BF692EC}"/>
              </a:ext>
            </a:extLst>
          </p:cNvPr>
          <p:cNvSpPr txBox="1"/>
          <p:nvPr/>
        </p:nvSpPr>
        <p:spPr>
          <a:xfrm>
            <a:off x="1375252" y="4936197"/>
            <a:ext cx="515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메일 계정 입력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6B97EB-9586-4CFF-9AC7-21C080D0D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252" y="1602614"/>
            <a:ext cx="3914775" cy="28670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01A3B15-57DB-45EF-8B1E-E277965EC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7650" y="2407476"/>
            <a:ext cx="33147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96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O365 Recovery (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메일 복원</a:t>
            </a:r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27AEB3-4401-401A-A5BB-908A2BF692EC}"/>
              </a:ext>
            </a:extLst>
          </p:cNvPr>
          <p:cNvSpPr txBox="1"/>
          <p:nvPr/>
        </p:nvSpPr>
        <p:spPr>
          <a:xfrm>
            <a:off x="1783126" y="5657944"/>
            <a:ext cx="51567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복원된 메일 확인</a:t>
            </a:r>
            <a:endParaRPr lang="en-US" altLang="ko-KR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6FAF10-81BE-44B9-8400-3DF2DC5D8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126" y="1082288"/>
            <a:ext cx="6096000" cy="45720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482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D2264-7D4F-488E-996B-23FABC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O365 Backup </a:t>
            </a:r>
            <a:r>
              <a:rPr lang="ko-KR" altLang="en-US" b="1" dirty="0"/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10511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99BC1FD-63AB-4383-85C4-5C14EFD93DFC}"/>
              </a:ext>
            </a:extLst>
          </p:cNvPr>
          <p:cNvCxnSpPr>
            <a:cxnSpLocks/>
          </p:cNvCxnSpPr>
          <p:nvPr/>
        </p:nvCxnSpPr>
        <p:spPr>
          <a:xfrm>
            <a:off x="6333919" y="3485696"/>
            <a:ext cx="2560320" cy="0"/>
          </a:xfrm>
          <a:prstGeom prst="straightConnector1">
            <a:avLst/>
          </a:prstGeom>
          <a:ln w="15875">
            <a:solidFill>
              <a:srgbClr val="00B336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99FE76C-A126-4506-95CA-BBAB5A9C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635" y="330167"/>
            <a:ext cx="10368866" cy="5355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Backup for Microsoft Office 365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4423" y="3867487"/>
            <a:ext cx="1301959" cy="2401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1067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 Repository</a:t>
            </a:r>
          </a:p>
        </p:txBody>
      </p:sp>
      <p:pic>
        <p:nvPicPr>
          <p:cNvPr id="9" name="Picture 14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2790" y="3277931"/>
            <a:ext cx="624215" cy="5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92351" y="3703839"/>
            <a:ext cx="2089692" cy="37965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defTabSz="1219170" latinLnBrk="0">
              <a:defRPr/>
            </a:pPr>
            <a:r>
              <a:rPr lang="en-US" sz="1067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Veeam Backup </a:t>
            </a:r>
          </a:p>
          <a:p>
            <a:pPr algn="ctr" defTabSz="1219170" latinLnBrk="0">
              <a:defRPr/>
            </a:pPr>
            <a:r>
              <a:rPr lang="en-US" sz="800" i="1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Microsoft Office 365</a:t>
            </a:r>
            <a:endParaRPr lang="en-US" sz="1067" i="1" dirty="0">
              <a:solidFill>
                <a:srgbClr val="000000">
                  <a:lumMod val="75000"/>
                  <a:lumOff val="2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4228" y="3080879"/>
            <a:ext cx="643403" cy="350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933" dirty="0">
                <a:solidFill>
                  <a:srgbClr val="000000">
                    <a:lumMod val="65000"/>
                    <a:lumOff val="35000"/>
                  </a:srgbClr>
                </a:solidFill>
                <a:latin typeface="Tahoma" panose="020B0604030504040204" pitchFamily="34" charset="0"/>
              </a:rPr>
              <a:t>Veeam backup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457726" y="3485696"/>
            <a:ext cx="1174439" cy="0"/>
          </a:xfrm>
          <a:prstGeom prst="straightConnector1">
            <a:avLst/>
          </a:prstGeom>
          <a:ln w="15875">
            <a:solidFill>
              <a:srgbClr val="00B336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18953" y="2535792"/>
            <a:ext cx="0" cy="548640"/>
          </a:xfrm>
          <a:prstGeom prst="straightConnector1">
            <a:avLst/>
          </a:prstGeom>
          <a:ln w="15875">
            <a:solidFill>
              <a:srgbClr val="00B336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15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1493" y="3251769"/>
            <a:ext cx="442937" cy="3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531" y="3446264"/>
            <a:ext cx="400789" cy="34988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07106" y="3754106"/>
            <a:ext cx="1391728" cy="22153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933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On-premises Exchange</a:t>
            </a:r>
          </a:p>
        </p:txBody>
      </p: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333919" y="3277931"/>
            <a:ext cx="1017573" cy="0"/>
          </a:xfrm>
          <a:prstGeom prst="straightConnector1">
            <a:avLst/>
          </a:prstGeom>
          <a:ln w="15875">
            <a:solidFill>
              <a:srgbClr val="00B336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60583" y="2881314"/>
            <a:ext cx="667035" cy="350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933" dirty="0">
                <a:solidFill>
                  <a:srgbClr val="000000">
                    <a:lumMod val="65000"/>
                    <a:lumOff val="35000"/>
                  </a:srgbClr>
                </a:solidFill>
                <a:latin typeface="Tahoma" panose="020B0604030504040204" pitchFamily="34" charset="0"/>
              </a:rPr>
              <a:t>Veeam backup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151600" y="5316281"/>
            <a:ext cx="1269289" cy="784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96769" y="5582617"/>
            <a:ext cx="205456" cy="0"/>
          </a:xfrm>
          <a:prstGeom prst="straightConnector1">
            <a:avLst/>
          </a:prstGeom>
          <a:ln w="15875">
            <a:solidFill>
              <a:srgbClr val="00B336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88543" y="5428729"/>
            <a:ext cx="849887" cy="30777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defTabSz="1219170" latinLnBrk="0">
              <a:defRPr/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</a:rPr>
              <a:t>Backup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6"/>
          <a:srcRect l="2065" t="2065" r="2065" b="2065"/>
          <a:stretch/>
        </p:blipFill>
        <p:spPr>
          <a:xfrm>
            <a:off x="3873341" y="3162664"/>
            <a:ext cx="491227" cy="491080"/>
          </a:xfrm>
          <a:prstGeom prst="rect">
            <a:avLst/>
          </a:prstGeom>
        </p:spPr>
      </p:pic>
      <p:grpSp>
        <p:nvGrpSpPr>
          <p:cNvPr id="81" name="Group 80">
            <a:extLst>
              <a:ext uri="{FF2B5EF4-FFF2-40B4-BE49-F238E27FC236}">
                <a16:creationId xmlns:a16="http://schemas.microsoft.com/office/drawing/2014/main" id="{2160288F-ADBB-495A-8785-BA0F64E96C3E}"/>
              </a:ext>
            </a:extLst>
          </p:cNvPr>
          <p:cNvGrpSpPr/>
          <p:nvPr/>
        </p:nvGrpSpPr>
        <p:grpSpPr>
          <a:xfrm>
            <a:off x="2854155" y="1159285"/>
            <a:ext cx="2514493" cy="1322572"/>
            <a:chOff x="2386752" y="1097059"/>
            <a:chExt cx="1885870" cy="99192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E926414-B6FF-470B-8F46-9463CC9A8DCE}"/>
                </a:ext>
              </a:extLst>
            </p:cNvPr>
            <p:cNvSpPr/>
            <p:nvPr/>
          </p:nvSpPr>
          <p:spPr bwMode="auto">
            <a:xfrm>
              <a:off x="2580448" y="1264574"/>
              <a:ext cx="1692174" cy="82441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768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C12E810-5093-4B56-804C-950BAB69E625}"/>
                </a:ext>
              </a:extLst>
            </p:cNvPr>
            <p:cNvSpPr/>
            <p:nvPr/>
          </p:nvSpPr>
          <p:spPr bwMode="auto">
            <a:xfrm>
              <a:off x="2386752" y="1097059"/>
              <a:ext cx="464492" cy="2974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768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647B412-54DF-48D1-981A-94F82B6E2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75228" y="1487542"/>
              <a:ext cx="249684" cy="24968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981B635-030D-43F6-97CE-633DBD62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63235" y="1495794"/>
              <a:ext cx="249684" cy="24968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998C8ED-5888-47A2-9641-7A57902D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269755" y="1482558"/>
              <a:ext cx="249684" cy="249684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6502FB-0D15-4081-84E2-A05300D9B6A1}"/>
                </a:ext>
              </a:extLst>
            </p:cNvPr>
            <p:cNvSpPr/>
            <p:nvPr/>
          </p:nvSpPr>
          <p:spPr>
            <a:xfrm>
              <a:off x="2580447" y="1738201"/>
              <a:ext cx="615261" cy="26305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Exchange Online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4B1867E-A71F-41AC-AAC6-CD5887BF6684}"/>
                </a:ext>
              </a:extLst>
            </p:cNvPr>
            <p:cNvSpPr/>
            <p:nvPr/>
          </p:nvSpPr>
          <p:spPr>
            <a:xfrm>
              <a:off x="3086533" y="1744443"/>
              <a:ext cx="615261" cy="263053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SharePoint Online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F723A74-9FE5-4483-9A16-A0AC4CB9D71E}"/>
                </a:ext>
              </a:extLst>
            </p:cNvPr>
            <p:cNvSpPr/>
            <p:nvPr/>
          </p:nvSpPr>
          <p:spPr>
            <a:xfrm>
              <a:off x="3589430" y="1738201"/>
              <a:ext cx="615261" cy="263053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OneDrive</a:t>
              </a:r>
              <a:b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for Business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4940" y="1134575"/>
              <a:ext cx="763190" cy="2077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13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Office 365</a:t>
              </a:r>
            </a:p>
          </p:txBody>
        </p:sp>
        <p:pic>
          <p:nvPicPr>
            <p:cNvPr id="10" name="Picture 256" descr="\\amust.local\spb\Marketing\Graphics\Working\DIAGRAMS\Technical_Diagrams\veeam_icons\png\cloud.png"/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612" y="1097059"/>
              <a:ext cx="397011" cy="27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id="{97B49CAE-F78E-4732-AA4E-7305744B08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00249" y="3241877"/>
            <a:ext cx="487680" cy="48768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C0C4BCD7-C93F-4233-9D44-B8E2300C7FB3}"/>
              </a:ext>
            </a:extLst>
          </p:cNvPr>
          <p:cNvSpPr/>
          <p:nvPr/>
        </p:nvSpPr>
        <p:spPr>
          <a:xfrm>
            <a:off x="8533917" y="3724095"/>
            <a:ext cx="820348" cy="350737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933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On-premises</a:t>
            </a:r>
            <a:r>
              <a:rPr lang="ru-RU" sz="933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33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SharePoint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09A27B3-14CB-4CD7-9FD0-F231965DF210}"/>
              </a:ext>
            </a:extLst>
          </p:cNvPr>
          <p:cNvSpPr/>
          <p:nvPr/>
        </p:nvSpPr>
        <p:spPr bwMode="auto">
          <a:xfrm>
            <a:off x="335361" y="6405331"/>
            <a:ext cx="5852655" cy="45266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72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99BC1FD-63AB-4383-85C4-5C14EFD93DFC}"/>
              </a:ext>
            </a:extLst>
          </p:cNvPr>
          <p:cNvCxnSpPr>
            <a:cxnSpLocks/>
          </p:cNvCxnSpPr>
          <p:nvPr/>
        </p:nvCxnSpPr>
        <p:spPr>
          <a:xfrm>
            <a:off x="6333919" y="3485696"/>
            <a:ext cx="2560320" cy="0"/>
          </a:xfrm>
          <a:prstGeom prst="straightConnector1">
            <a:avLst/>
          </a:prstGeom>
          <a:ln w="15875">
            <a:solidFill>
              <a:srgbClr val="00B336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299FE76C-A126-4506-95CA-BBAB5A9C5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880" y="330167"/>
            <a:ext cx="10386621" cy="53553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Backup for Microsoft Office 365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4423" y="3867487"/>
            <a:ext cx="1301959" cy="240130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1067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Backup Repository</a:t>
            </a:r>
          </a:p>
        </p:txBody>
      </p:sp>
      <p:pic>
        <p:nvPicPr>
          <p:cNvPr id="9" name="Picture 149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82790" y="3277931"/>
            <a:ext cx="624215" cy="57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092351" y="3703839"/>
            <a:ext cx="2089692" cy="379656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defTabSz="1219170" latinLnBrk="0">
              <a:defRPr/>
            </a:pPr>
            <a:r>
              <a:rPr lang="en-US" sz="1067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Veeam Backup </a:t>
            </a:r>
          </a:p>
          <a:p>
            <a:pPr algn="ctr" defTabSz="1219170" latinLnBrk="0">
              <a:defRPr/>
            </a:pPr>
            <a:r>
              <a:rPr lang="en-US" sz="800" i="1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Microsoft Office 365</a:t>
            </a:r>
            <a:endParaRPr lang="en-US" sz="1067" i="1" dirty="0">
              <a:solidFill>
                <a:srgbClr val="000000">
                  <a:lumMod val="75000"/>
                  <a:lumOff val="25000"/>
                </a:srgb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04228" y="3080879"/>
            <a:ext cx="643403" cy="350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933" dirty="0">
                <a:solidFill>
                  <a:srgbClr val="000000">
                    <a:lumMod val="65000"/>
                    <a:lumOff val="35000"/>
                  </a:srgbClr>
                </a:solidFill>
                <a:latin typeface="Tahoma" panose="020B0604030504040204" pitchFamily="34" charset="0"/>
              </a:rPr>
              <a:t>Veeam backup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4457726" y="3485696"/>
            <a:ext cx="1174439" cy="0"/>
          </a:xfrm>
          <a:prstGeom prst="straightConnector1">
            <a:avLst/>
          </a:prstGeom>
          <a:ln w="15875">
            <a:solidFill>
              <a:srgbClr val="00B336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4118953" y="2535792"/>
            <a:ext cx="0" cy="548640"/>
          </a:xfrm>
          <a:prstGeom prst="straightConnector1">
            <a:avLst/>
          </a:prstGeom>
          <a:ln w="15875">
            <a:solidFill>
              <a:srgbClr val="00B336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 bwMode="auto">
          <a:xfrm>
            <a:off x="6773357" y="1382640"/>
            <a:ext cx="3029100" cy="4699501"/>
          </a:xfrm>
          <a:prstGeom prst="rect">
            <a:avLst/>
          </a:prstGeom>
          <a:noFill/>
          <a:ln w="9525">
            <a:solidFill>
              <a:schemeClr val="bg1">
                <a:lumMod val="75000"/>
              </a:schemeClr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58678" y="1398241"/>
            <a:ext cx="2278941" cy="276999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defTabSz="1219170" latinLnBrk="0">
              <a:defRPr/>
            </a:pP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Tahoma" panose="020B0604030504040204" pitchFamily="34" charset="0"/>
              </a:rPr>
              <a:t>Flexible restore options</a:t>
            </a:r>
          </a:p>
        </p:txBody>
      </p:sp>
      <p:pic>
        <p:nvPicPr>
          <p:cNvPr id="27" name="Picture 152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51493" y="3251769"/>
            <a:ext cx="442937" cy="384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531" y="3446264"/>
            <a:ext cx="400789" cy="349881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907106" y="3754106"/>
            <a:ext cx="1391728" cy="221536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933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On-premises Exchange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EA9D77-D20E-4DE2-934B-FDD10C311FEE}"/>
              </a:ext>
            </a:extLst>
          </p:cNvPr>
          <p:cNvGrpSpPr/>
          <p:nvPr/>
        </p:nvGrpSpPr>
        <p:grpSpPr>
          <a:xfrm>
            <a:off x="8774427" y="5218361"/>
            <a:ext cx="1028029" cy="597436"/>
            <a:chOff x="5323138" y="3062603"/>
            <a:chExt cx="772402" cy="448077"/>
          </a:xfrm>
        </p:grpSpPr>
        <p:pic>
          <p:nvPicPr>
            <p:cNvPr id="29" name="Picture 246" descr="\\amust.local\spb\Marketing\Graphics\Working\DIAGRAMS\Technical_Diagrams\veeam_icons\png\letter.png"/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78843" y="3062603"/>
              <a:ext cx="246769" cy="187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/>
            <p:cNvSpPr txBox="1"/>
            <p:nvPr/>
          </p:nvSpPr>
          <p:spPr>
            <a:xfrm>
              <a:off x="5323138" y="3247627"/>
              <a:ext cx="772402" cy="26305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Email as</a:t>
              </a:r>
              <a:br>
                <a:rPr lang="ru-RU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an attachment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87A75EE-BD3D-4419-82C1-678370B96E0E}"/>
              </a:ext>
            </a:extLst>
          </p:cNvPr>
          <p:cNvGrpSpPr/>
          <p:nvPr/>
        </p:nvGrpSpPr>
        <p:grpSpPr>
          <a:xfrm>
            <a:off x="7827848" y="5158591"/>
            <a:ext cx="901208" cy="657207"/>
            <a:chOff x="5386163" y="3946436"/>
            <a:chExt cx="675906" cy="492905"/>
          </a:xfrm>
        </p:grpSpPr>
        <p:pic>
          <p:nvPicPr>
            <p:cNvPr id="31" name="Picture 258" descr="\\amust.local\spb\Marketing\Graphics\Working\DIAGRAMS\Technical_Diagrams\veeam_icons\png\file.png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6933" y="3946436"/>
              <a:ext cx="174695" cy="240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/>
            <p:cNvSpPr txBox="1"/>
            <p:nvPr/>
          </p:nvSpPr>
          <p:spPr>
            <a:xfrm>
              <a:off x="5557031" y="4010607"/>
              <a:ext cx="327522" cy="161583"/>
            </a:xfrm>
            <a:prstGeom prst="rect">
              <a:avLst/>
            </a:prstGeom>
          </p:spPr>
          <p:txBody>
            <a:bodyPr wrap="square" rtlCol="0" anchor="ctr">
              <a:spAutoFit/>
            </a:bodyPr>
            <a:lstStyle/>
            <a:p>
              <a:pPr algn="ctr" defTabSz="1219170" latinLnBrk="0">
                <a:defRPr/>
              </a:pPr>
              <a:r>
                <a:rPr lang="en-US" sz="800" dirty="0">
                  <a:solidFill>
                    <a:srgbClr val="FFFFFF"/>
                  </a:solidFill>
                  <a:latin typeface="Tahoma" panose="020B0604030504040204" pitchFamily="34" charset="0"/>
                </a:rPr>
                <a:t>.pst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6163" y="4176288"/>
              <a:ext cx="675906" cy="263053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Export to .</a:t>
              </a:r>
              <a:r>
                <a:rPr lang="en-US" sz="933" dirty="0" err="1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pst</a:t>
              </a:r>
              <a:br>
                <a:rPr lang="ru-RU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or .zip</a:t>
              </a:r>
            </a:p>
          </p:txBody>
        </p:sp>
      </p:grpSp>
      <p:cxnSp>
        <p:nvCxnSpPr>
          <p:cNvPr id="38" name="Straight Arrow Connector 37"/>
          <p:cNvCxnSpPr>
            <a:cxnSpLocks/>
          </p:cNvCxnSpPr>
          <p:nvPr/>
        </p:nvCxnSpPr>
        <p:spPr>
          <a:xfrm>
            <a:off x="6333919" y="3277931"/>
            <a:ext cx="1017573" cy="0"/>
          </a:xfrm>
          <a:prstGeom prst="straightConnector1">
            <a:avLst/>
          </a:prstGeom>
          <a:ln w="15875">
            <a:solidFill>
              <a:srgbClr val="00B336"/>
            </a:solidFill>
            <a:headEnd type="arrow" w="med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60583" y="2881314"/>
            <a:ext cx="667035" cy="35073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933" dirty="0">
                <a:solidFill>
                  <a:srgbClr val="000000">
                    <a:lumMod val="65000"/>
                    <a:lumOff val="35000"/>
                  </a:srgbClr>
                </a:solidFill>
                <a:latin typeface="Tahoma" panose="020B0604030504040204" pitchFamily="34" charset="0"/>
              </a:rPr>
              <a:t>Veeam backup</a:t>
            </a:r>
          </a:p>
        </p:txBody>
      </p:sp>
      <p:cxnSp>
        <p:nvCxnSpPr>
          <p:cNvPr id="40" name="Straight Arrow Connector 39"/>
          <p:cNvCxnSpPr>
            <a:cxnSpLocks/>
          </p:cNvCxnSpPr>
          <p:nvPr/>
        </p:nvCxnSpPr>
        <p:spPr>
          <a:xfrm>
            <a:off x="5647991" y="5568384"/>
            <a:ext cx="1017603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 bwMode="auto">
          <a:xfrm>
            <a:off x="1151600" y="5316281"/>
            <a:ext cx="1269289" cy="7849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296769" y="5582617"/>
            <a:ext cx="205456" cy="0"/>
          </a:xfrm>
          <a:prstGeom prst="straightConnector1">
            <a:avLst/>
          </a:prstGeom>
          <a:ln w="15875">
            <a:solidFill>
              <a:srgbClr val="00B336"/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488543" y="5428729"/>
            <a:ext cx="849887" cy="30777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defTabSz="1219170" latinLnBrk="0">
              <a:defRPr/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</a:rPr>
              <a:t>Backup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1296769" y="5866513"/>
            <a:ext cx="205456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456706" y="5712625"/>
            <a:ext cx="946145" cy="30777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 defTabSz="1219170" latinLnBrk="0">
              <a:defRPr/>
            </a:pPr>
            <a:r>
              <a:rPr lang="en-US" sz="1400" dirty="0">
                <a:solidFill>
                  <a:srgbClr val="FFFFFF">
                    <a:lumMod val="50000"/>
                  </a:srgbClr>
                </a:solidFill>
                <a:latin typeface="Tahoma" panose="020B0604030504040204" pitchFamily="34" charset="0"/>
              </a:rPr>
              <a:t>Restore</a:t>
            </a: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8"/>
          <a:srcRect l="2065" t="2065" r="2065" b="2065"/>
          <a:stretch/>
        </p:blipFill>
        <p:spPr>
          <a:xfrm>
            <a:off x="3873341" y="3162664"/>
            <a:ext cx="491227" cy="4910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81F1687-00D1-452D-84C8-AC580D8DABAA}"/>
              </a:ext>
            </a:extLst>
          </p:cNvPr>
          <p:cNvGrpSpPr/>
          <p:nvPr/>
        </p:nvGrpSpPr>
        <p:grpSpPr>
          <a:xfrm>
            <a:off x="6853546" y="5156438"/>
            <a:ext cx="880369" cy="521471"/>
            <a:chOff x="5341011" y="3458242"/>
            <a:chExt cx="726695" cy="391103"/>
          </a:xfrm>
        </p:grpSpPr>
        <p:sp>
          <p:nvSpPr>
            <p:cNvPr id="47" name="TextBox 46"/>
            <p:cNvSpPr txBox="1"/>
            <p:nvPr/>
          </p:nvSpPr>
          <p:spPr>
            <a:xfrm>
              <a:off x="5341011" y="3683193"/>
              <a:ext cx="726695" cy="166152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Save as a file</a:t>
              </a:r>
            </a:p>
          </p:txBody>
        </p:sp>
        <p:pic>
          <p:nvPicPr>
            <p:cNvPr id="48" name="Picture 258" descr="\\amust.local\spb\Marketing\Graphics\Working\DIAGRAMS\Technical_Diagrams\veeam_icons\png\file.png"/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17438" y="3458242"/>
              <a:ext cx="174695" cy="240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160288F-ADBB-495A-8785-BA0F64E96C3E}"/>
              </a:ext>
            </a:extLst>
          </p:cNvPr>
          <p:cNvGrpSpPr/>
          <p:nvPr/>
        </p:nvGrpSpPr>
        <p:grpSpPr>
          <a:xfrm>
            <a:off x="2854155" y="1159285"/>
            <a:ext cx="2514493" cy="1322572"/>
            <a:chOff x="2386752" y="1097059"/>
            <a:chExt cx="1885870" cy="991929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E926414-B6FF-470B-8F46-9463CC9A8DCE}"/>
                </a:ext>
              </a:extLst>
            </p:cNvPr>
            <p:cNvSpPr/>
            <p:nvPr/>
          </p:nvSpPr>
          <p:spPr bwMode="auto">
            <a:xfrm>
              <a:off x="2580448" y="1264574"/>
              <a:ext cx="1692174" cy="82441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768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C12E810-5093-4B56-804C-950BAB69E625}"/>
                </a:ext>
              </a:extLst>
            </p:cNvPr>
            <p:cNvSpPr/>
            <p:nvPr/>
          </p:nvSpPr>
          <p:spPr bwMode="auto">
            <a:xfrm>
              <a:off x="2386752" y="1097059"/>
              <a:ext cx="464492" cy="2974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768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E647B412-54DF-48D1-981A-94F82B6E2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75228" y="1487542"/>
              <a:ext cx="249684" cy="24968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981B635-030D-43F6-97CE-633DBD62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63235" y="1495794"/>
              <a:ext cx="249684" cy="249684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C998C8ED-5888-47A2-9641-7A57902D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69755" y="1482558"/>
              <a:ext cx="249684" cy="249684"/>
            </a:xfrm>
            <a:prstGeom prst="rect">
              <a:avLst/>
            </a:prstGeom>
          </p:spPr>
        </p:pic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6502FB-0D15-4081-84E2-A05300D9B6A1}"/>
                </a:ext>
              </a:extLst>
            </p:cNvPr>
            <p:cNvSpPr/>
            <p:nvPr/>
          </p:nvSpPr>
          <p:spPr>
            <a:xfrm>
              <a:off x="2580447" y="1738201"/>
              <a:ext cx="615261" cy="26305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Exchange Online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4B1867E-A71F-41AC-AAC6-CD5887BF6684}"/>
                </a:ext>
              </a:extLst>
            </p:cNvPr>
            <p:cNvSpPr/>
            <p:nvPr/>
          </p:nvSpPr>
          <p:spPr>
            <a:xfrm>
              <a:off x="3086533" y="1744443"/>
              <a:ext cx="615261" cy="263053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SharePoint Online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F723A74-9FE5-4483-9A16-A0AC4CB9D71E}"/>
                </a:ext>
              </a:extLst>
            </p:cNvPr>
            <p:cNvSpPr/>
            <p:nvPr/>
          </p:nvSpPr>
          <p:spPr>
            <a:xfrm>
              <a:off x="3589430" y="1738201"/>
              <a:ext cx="615261" cy="263053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OneDrive</a:t>
              </a:r>
              <a:b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for Business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4940" y="1134575"/>
              <a:ext cx="763190" cy="2077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13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Office 365</a:t>
              </a:r>
            </a:p>
          </p:txBody>
        </p:sp>
        <p:pic>
          <p:nvPicPr>
            <p:cNvPr id="10" name="Picture 256" descr="\\amust.local\spb\Marketing\Graphics\Working\DIAGRAMS\Technical_Diagrams\veeam_icons\png\cloud.png"/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612" y="1097059"/>
              <a:ext cx="397011" cy="27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5669135-3169-48D0-A3C6-7BB54E6F37AE}"/>
              </a:ext>
            </a:extLst>
          </p:cNvPr>
          <p:cNvCxnSpPr>
            <a:cxnSpLocks/>
          </p:cNvCxnSpPr>
          <p:nvPr/>
        </p:nvCxnSpPr>
        <p:spPr>
          <a:xfrm flipH="1">
            <a:off x="4129629" y="4088467"/>
            <a:ext cx="416" cy="85344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97B49CAE-F78E-4732-AA4E-7305744B080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00249" y="3241877"/>
            <a:ext cx="487680" cy="48768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C0C4BCD7-C93F-4233-9D44-B8E2300C7FB3}"/>
              </a:ext>
            </a:extLst>
          </p:cNvPr>
          <p:cNvSpPr/>
          <p:nvPr/>
        </p:nvSpPr>
        <p:spPr>
          <a:xfrm>
            <a:off x="8533917" y="3724095"/>
            <a:ext cx="820348" cy="350737"/>
          </a:xfrm>
          <a:prstGeom prst="rect">
            <a:avLst/>
          </a:prstGeom>
        </p:spPr>
        <p:txBody>
          <a:bodyPr wrap="square" lIns="0" rIns="0" rtlCol="0">
            <a:spAutoFit/>
          </a:bodyPr>
          <a:lstStyle/>
          <a:p>
            <a:pPr algn="ctr" defTabSz="1219170" latinLnBrk="0">
              <a:lnSpc>
                <a:spcPct val="90000"/>
              </a:lnSpc>
              <a:defRPr/>
            </a:pPr>
            <a:r>
              <a:rPr lang="en-US" sz="933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On-premises</a:t>
            </a:r>
            <a:r>
              <a:rPr lang="ru-RU" sz="933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933" dirty="0">
                <a:solidFill>
                  <a:srgbClr val="000000">
                    <a:lumMod val="75000"/>
                    <a:lumOff val="25000"/>
                  </a:srgbClr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SharePoint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D0D3408-48BE-4863-A8E4-8B9EAAFE57F7}"/>
              </a:ext>
            </a:extLst>
          </p:cNvPr>
          <p:cNvGrpSpPr/>
          <p:nvPr/>
        </p:nvGrpSpPr>
        <p:grpSpPr>
          <a:xfrm>
            <a:off x="8379743" y="4255605"/>
            <a:ext cx="1114252" cy="738056"/>
            <a:chOff x="6290223" y="3894221"/>
            <a:chExt cx="835689" cy="553542"/>
          </a:xfrm>
        </p:grpSpPr>
        <p:pic>
          <p:nvPicPr>
            <p:cNvPr id="114" name="Graphic 113">
              <a:extLst>
                <a:ext uri="{FF2B5EF4-FFF2-40B4-BE49-F238E27FC236}">
                  <a16:creationId xmlns:a16="http://schemas.microsoft.com/office/drawing/2014/main" id="{FF1ADF7A-0598-42CB-948B-48B8363C62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grayscl/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570907" y="3894221"/>
              <a:ext cx="274320" cy="274320"/>
            </a:xfrm>
            <a:prstGeom prst="rect">
              <a:avLst/>
            </a:prstGeom>
          </p:spPr>
        </p:pic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31547EE-DFF8-4861-87BA-4F549599121B}"/>
                </a:ext>
              </a:extLst>
            </p:cNvPr>
            <p:cNvSpPr/>
            <p:nvPr/>
          </p:nvSpPr>
          <p:spPr>
            <a:xfrm>
              <a:off x="6290223" y="4184710"/>
              <a:ext cx="835689" cy="263053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Service Provider restore for a tenant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DF8D9F7-2A06-49C3-88F0-D71CCC4428A1}"/>
              </a:ext>
            </a:extLst>
          </p:cNvPr>
          <p:cNvGrpSpPr/>
          <p:nvPr/>
        </p:nvGrpSpPr>
        <p:grpSpPr>
          <a:xfrm>
            <a:off x="7203905" y="4262178"/>
            <a:ext cx="820348" cy="724132"/>
            <a:chOff x="6400437" y="3184730"/>
            <a:chExt cx="615261" cy="543099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990A9F6-C818-42B2-A834-6947C02935BE}"/>
                </a:ext>
              </a:extLst>
            </p:cNvPr>
            <p:cNvSpPr/>
            <p:nvPr/>
          </p:nvSpPr>
          <p:spPr>
            <a:xfrm>
              <a:off x="6400437" y="3464776"/>
              <a:ext cx="615261" cy="263053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Restore prior version</a:t>
              </a:r>
            </a:p>
          </p:txBody>
        </p:sp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0FDE507D-B7BA-4765-9DDD-EAEA44202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grayscl/>
            </a:blip>
            <a:stretch>
              <a:fillRect/>
            </a:stretch>
          </p:blipFill>
          <p:spPr>
            <a:xfrm>
              <a:off x="6571945" y="3184730"/>
              <a:ext cx="272245" cy="274757"/>
            </a:xfrm>
            <a:prstGeom prst="rect">
              <a:avLst/>
            </a:prstGeom>
          </p:spPr>
        </p:pic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D63B969-235B-4DAA-8F98-890F36056120}"/>
              </a:ext>
            </a:extLst>
          </p:cNvPr>
          <p:cNvGrpSpPr/>
          <p:nvPr/>
        </p:nvGrpSpPr>
        <p:grpSpPr>
          <a:xfrm>
            <a:off x="6923126" y="1692593"/>
            <a:ext cx="2514493" cy="1322572"/>
            <a:chOff x="2386752" y="1097059"/>
            <a:chExt cx="1885870" cy="991929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2D105E-8708-4ECB-938B-8D1020AFFC13}"/>
                </a:ext>
              </a:extLst>
            </p:cNvPr>
            <p:cNvSpPr/>
            <p:nvPr/>
          </p:nvSpPr>
          <p:spPr bwMode="auto">
            <a:xfrm>
              <a:off x="2580448" y="1264574"/>
              <a:ext cx="1692174" cy="82441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768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1DD79289-911E-4E4A-86BE-F738C2A0723B}"/>
                </a:ext>
              </a:extLst>
            </p:cNvPr>
            <p:cNvSpPr/>
            <p:nvPr/>
          </p:nvSpPr>
          <p:spPr bwMode="auto">
            <a:xfrm>
              <a:off x="2386752" y="1097059"/>
              <a:ext cx="464492" cy="297404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768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/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18" name="Picture 117">
              <a:extLst>
                <a:ext uri="{FF2B5EF4-FFF2-40B4-BE49-F238E27FC236}">
                  <a16:creationId xmlns:a16="http://schemas.microsoft.com/office/drawing/2014/main" id="{F072C541-8272-4265-BFA2-48E877411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775228" y="1487542"/>
              <a:ext cx="249684" cy="249684"/>
            </a:xfrm>
            <a:prstGeom prst="rect">
              <a:avLst/>
            </a:prstGeom>
          </p:spPr>
        </p:pic>
        <p:pic>
          <p:nvPicPr>
            <p:cNvPr id="119" name="Picture 118">
              <a:extLst>
                <a:ext uri="{FF2B5EF4-FFF2-40B4-BE49-F238E27FC236}">
                  <a16:creationId xmlns:a16="http://schemas.microsoft.com/office/drawing/2014/main" id="{81FA8BE5-29BA-448F-A2BE-943CE4120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763235" y="1495794"/>
              <a:ext cx="249684" cy="249684"/>
            </a:xfrm>
            <a:prstGeom prst="rect">
              <a:avLst/>
            </a:prstGeom>
          </p:spPr>
        </p:pic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A857C921-E078-4132-A221-43B1A8563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269755" y="1482558"/>
              <a:ext cx="249684" cy="249684"/>
            </a:xfrm>
            <a:prstGeom prst="rect">
              <a:avLst/>
            </a:prstGeom>
          </p:spPr>
        </p:pic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22452E6-2C64-45D6-B57D-3E63F4C7DEFF}"/>
                </a:ext>
              </a:extLst>
            </p:cNvPr>
            <p:cNvSpPr/>
            <p:nvPr/>
          </p:nvSpPr>
          <p:spPr>
            <a:xfrm>
              <a:off x="2580447" y="1738201"/>
              <a:ext cx="615261" cy="263053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Exchange Online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69EA521B-FE6D-45B3-8C4A-F4DFA3FCE23D}"/>
                </a:ext>
              </a:extLst>
            </p:cNvPr>
            <p:cNvSpPr/>
            <p:nvPr/>
          </p:nvSpPr>
          <p:spPr>
            <a:xfrm>
              <a:off x="3086533" y="1744443"/>
              <a:ext cx="615261" cy="263053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SharePoint Online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2B99ADD-0A25-40D8-8762-C89B69C3685B}"/>
                </a:ext>
              </a:extLst>
            </p:cNvPr>
            <p:cNvSpPr/>
            <p:nvPr/>
          </p:nvSpPr>
          <p:spPr>
            <a:xfrm>
              <a:off x="3589430" y="1738201"/>
              <a:ext cx="615261" cy="263053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OneDrive</a:t>
              </a:r>
              <a:b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for Business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1E78436-BB9B-4485-A251-AB9D622CA014}"/>
                </a:ext>
              </a:extLst>
            </p:cNvPr>
            <p:cNvSpPr txBox="1"/>
            <p:nvPr/>
          </p:nvSpPr>
          <p:spPr>
            <a:xfrm>
              <a:off x="3044940" y="1134575"/>
              <a:ext cx="763190" cy="2077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13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Office 365</a:t>
              </a:r>
            </a:p>
          </p:txBody>
        </p:sp>
        <p:pic>
          <p:nvPicPr>
            <p:cNvPr id="125" name="Picture 256" descr="\\amust.local\spb\Marketing\Graphics\Working\DIAGRAMS\Technical_Diagrams\veeam_icons\png\cloud.png">
              <a:extLst>
                <a:ext uri="{FF2B5EF4-FFF2-40B4-BE49-F238E27FC236}">
                  <a16:creationId xmlns:a16="http://schemas.microsoft.com/office/drawing/2014/main" id="{A5AB553F-E7B0-4855-8409-D52C8198FC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2612" y="1097059"/>
              <a:ext cx="397011" cy="279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0678D57B-C69D-4F80-8BEA-CFD75E3BB618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>
            <a:off x="4944207" y="3909615"/>
            <a:ext cx="823195" cy="1219198"/>
          </a:xfrm>
          <a:prstGeom prst="bentConnector2">
            <a:avLst/>
          </a:prstGeom>
          <a:ln w="15875">
            <a:solidFill>
              <a:schemeClr val="bg1">
                <a:lumMod val="50000"/>
              </a:schemeClr>
            </a:solidFill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56B5E01-820E-4426-8E68-5CC365952B56}"/>
              </a:ext>
            </a:extLst>
          </p:cNvPr>
          <p:cNvGrpSpPr/>
          <p:nvPr/>
        </p:nvGrpSpPr>
        <p:grpSpPr>
          <a:xfrm>
            <a:off x="2701482" y="4982925"/>
            <a:ext cx="2856297" cy="1101083"/>
            <a:chOff x="2122879" y="3737083"/>
            <a:chExt cx="2142223" cy="825812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744C291-9844-4311-8400-BF0A646D393C}"/>
                </a:ext>
              </a:extLst>
            </p:cNvPr>
            <p:cNvSpPr/>
            <p:nvPr/>
          </p:nvSpPr>
          <p:spPr bwMode="auto">
            <a:xfrm>
              <a:off x="2122879" y="3737083"/>
              <a:ext cx="2142223" cy="824414"/>
            </a:xfrm>
            <a:prstGeom prst="rect">
              <a:avLst/>
            </a:prstGeom>
            <a:noFill/>
            <a:ln w="952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1218768" fontAlgn="base" latinLnBrk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8192846-F998-47F4-B30A-CDD367255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788669" y="3836813"/>
              <a:ext cx="249684" cy="249684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4C3390D7-1309-4C60-B52F-D855A0A818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398234" y="3836813"/>
              <a:ext cx="249684" cy="249684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CECB43EC-BCEC-4EBD-B71F-C1E8A0108115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092164" y="3836813"/>
              <a:ext cx="249684" cy="249684"/>
            </a:xfrm>
            <a:prstGeom prst="rect">
              <a:avLst/>
            </a:prstGeom>
          </p:spPr>
        </p:pic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54A295F-CE3A-4479-87B5-7068C6E61F6A}"/>
                </a:ext>
              </a:extLst>
            </p:cNvPr>
            <p:cNvSpPr/>
            <p:nvPr/>
          </p:nvSpPr>
          <p:spPr>
            <a:xfrm>
              <a:off x="2211431" y="4106039"/>
              <a:ext cx="623291" cy="359955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Veeam Explorer</a:t>
              </a:r>
              <a:b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33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for Microsoft Exchange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EEE8DF3-2071-4828-A441-DC0E735939F9}"/>
                </a:ext>
              </a:extLst>
            </p:cNvPr>
            <p:cNvSpPr/>
            <p:nvPr/>
          </p:nvSpPr>
          <p:spPr>
            <a:xfrm>
              <a:off x="2909879" y="4106039"/>
              <a:ext cx="615261" cy="456856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Veeam Explorer</a:t>
              </a:r>
              <a:b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33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for Microsoft SharePoint</a:t>
              </a:r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AD0D0A6-2DF7-4548-B3FD-02C0540497B5}"/>
                </a:ext>
              </a:extLst>
            </p:cNvPr>
            <p:cNvSpPr/>
            <p:nvPr/>
          </p:nvSpPr>
          <p:spPr>
            <a:xfrm>
              <a:off x="3600297" y="4106039"/>
              <a:ext cx="615261" cy="456856"/>
            </a:xfrm>
            <a:prstGeom prst="rect">
              <a:avLst/>
            </a:prstGeom>
          </p:spPr>
          <p:txBody>
            <a:bodyPr wrap="square" lIns="0" rIns="0" rtlCol="0">
              <a:spAutoFit/>
            </a:bodyPr>
            <a:lstStyle/>
            <a:p>
              <a:pPr algn="ctr" defTabSz="1219170" latinLnBrk="0">
                <a:lnSpc>
                  <a:spcPct val="90000"/>
                </a:lnSpc>
                <a:defRPr/>
              </a:pPr>
              <a: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Veeam Explorer</a:t>
              </a:r>
              <a:br>
                <a:rPr lang="en-US" sz="933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</a:br>
              <a:r>
                <a:rPr lang="en-US" sz="933" i="1" dirty="0">
                  <a:solidFill>
                    <a:srgbClr val="000000">
                      <a:lumMod val="75000"/>
                      <a:lumOff val="25000"/>
                    </a:srgbClr>
                  </a:solidFill>
                  <a:latin typeface="Tahoma" panose="020B0604030504040204" pitchFamily="34" charset="0"/>
                  <a:cs typeface="Tahoma" panose="020B0604030504040204" pitchFamily="34" charset="0"/>
                </a:rPr>
                <a:t>for Microsoft OneDrive</a:t>
              </a: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13844B6D-8F52-4357-8489-8C82749B3961}"/>
              </a:ext>
            </a:extLst>
          </p:cNvPr>
          <p:cNvSpPr/>
          <p:nvPr/>
        </p:nvSpPr>
        <p:spPr bwMode="auto">
          <a:xfrm>
            <a:off x="335361" y="6405331"/>
            <a:ext cx="5852655" cy="452669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60960" bIns="1219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1218768" fontAlgn="base" latinLnBrk="0">
              <a:spcBef>
                <a:spcPct val="0"/>
              </a:spcBef>
              <a:spcAft>
                <a:spcPct val="0"/>
              </a:spcAft>
              <a:defRPr/>
            </a:pPr>
            <a:endParaRPr lang="en-US" sz="2400" kern="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latin typeface="Tahoma"/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28173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9CAE5C-C137-473D-A590-573BAF0303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377" t="14088" r="16227"/>
          <a:stretch/>
        </p:blipFill>
        <p:spPr>
          <a:xfrm>
            <a:off x="127830" y="80510"/>
            <a:ext cx="9476253" cy="66954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900E65-1DE3-477F-A5AB-16600CF53274}"/>
              </a:ext>
            </a:extLst>
          </p:cNvPr>
          <p:cNvSpPr txBox="1"/>
          <p:nvPr/>
        </p:nvSpPr>
        <p:spPr>
          <a:xfrm>
            <a:off x="9707594" y="3699573"/>
            <a:ext cx="2265871" cy="1938992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r>
              <a:rPr lang="en-US" sz="2400" dirty="0"/>
              <a:t>Share it with your customers and partners: 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1600" dirty="0">
                <a:solidFill>
                  <a:srgbClr val="005F4B"/>
                </a:solidFill>
                <a:hlinkClick r:id="rId3"/>
              </a:rPr>
              <a:t>https://www.veeam.com/wp-restore-office365-backup-guide.html</a:t>
            </a:r>
            <a:r>
              <a:rPr lang="en-US" sz="1600" dirty="0">
                <a:solidFill>
                  <a:srgbClr val="005F4B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91967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8FDCB-4D9D-4EDC-A777-64ACCE38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002" y="228601"/>
            <a:ext cx="10002163" cy="902811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System Requirement</a:t>
            </a:r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7CD4FE-C6FC-40F3-88EA-4C59230F8A28}"/>
              </a:ext>
            </a:extLst>
          </p:cNvPr>
          <p:cNvSpPr/>
          <p:nvPr/>
        </p:nvSpPr>
        <p:spPr>
          <a:xfrm>
            <a:off x="519249" y="1386052"/>
            <a:ext cx="4982839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dirty="0">
                <a:solidFill>
                  <a:srgbClr val="000000"/>
                </a:solidFill>
                <a:latin typeface="Tahoma" panose="020B0604030504040204" pitchFamily="34" charset="0"/>
              </a:rPr>
              <a:t>Supported Microsoft Exchange Organizations </a:t>
            </a:r>
            <a:endParaRPr lang="ko-KR" altLang="en-US" sz="2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5ADFB9-D042-4DB0-98CF-A01E17E32935}"/>
              </a:ext>
            </a:extLst>
          </p:cNvPr>
          <p:cNvSpPr/>
          <p:nvPr/>
        </p:nvSpPr>
        <p:spPr>
          <a:xfrm>
            <a:off x="519248" y="3896169"/>
            <a:ext cx="5096908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67" dirty="0">
                <a:solidFill>
                  <a:srgbClr val="000000"/>
                </a:solidFill>
                <a:latin typeface="Tahoma" panose="020B0604030504040204" pitchFamily="34" charset="0"/>
              </a:rPr>
              <a:t>Supported Microsoft SharePoint Organizations 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9DA2E8C-0F0A-4A2A-A93D-EAB6FBED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59" y="1742631"/>
            <a:ext cx="7947212" cy="20845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103DCA9-BE20-4ACF-AC95-4C421196B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59" y="4306540"/>
            <a:ext cx="7830671" cy="2109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64437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D2264-7D4F-488E-996B-23FABCD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O365 Backup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44098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C8F1E-DFE3-408B-9BE3-08B1D48ED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Veeam Backup365 </a:t>
            </a:r>
            <a:r>
              <a:rPr lang="ko-KR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설치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9E085B-C6AA-4FCE-8834-ED759B21D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F87C6-B0F8-48A5-877F-2BAA6FD09A3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6" name="Title 17">
            <a:extLst>
              <a:ext uri="{FF2B5EF4-FFF2-40B4-BE49-F238E27FC236}">
                <a16:creationId xmlns:a16="http://schemas.microsoft.com/office/drawing/2014/main" id="{9144AB75-4327-45F0-9241-9B1BE7C599FF}"/>
              </a:ext>
            </a:extLst>
          </p:cNvPr>
          <p:cNvSpPr txBox="1">
            <a:spLocks/>
          </p:cNvSpPr>
          <p:nvPr/>
        </p:nvSpPr>
        <p:spPr>
          <a:xfrm>
            <a:off x="2647591" y="5458453"/>
            <a:ext cx="2675160" cy="3376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 defTabSz="609570">
              <a:spcBef>
                <a:spcPts val="1200"/>
              </a:spcBef>
              <a:buClr>
                <a:srgbClr val="54B948"/>
              </a:buClr>
              <a:buSzPct val="150000"/>
            </a:pPr>
            <a:r>
              <a:rPr lang="en-US" altLang="ko-KR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- VeeamBackup365 </a:t>
            </a:r>
            <a:r>
              <a:rPr lang="ko-KR" altLang="en-US" sz="1400" spc="-1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ea typeface="+mn-ea"/>
                <a:cs typeface="+mn-cs"/>
              </a:rPr>
              <a:t>파일 설치</a:t>
            </a:r>
            <a:endParaRPr lang="en-US" altLang="ko-KR" sz="1400" spc="-1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ea typeface="+mn-ea"/>
              <a:cs typeface="+mn-cs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48626CE-783C-4390-BF82-0CA5B630E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91" y="1399546"/>
            <a:ext cx="6241907" cy="40589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96333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3E3DD43EB82034E87774D37717614E6" ma:contentTypeVersion="7" ma:contentTypeDescription="새 문서를 만듭니다." ma:contentTypeScope="" ma:versionID="60468297c3ff8fcc8112337a7268573c">
  <xsd:schema xmlns:xsd="http://www.w3.org/2001/XMLSchema" xmlns:xs="http://www.w3.org/2001/XMLSchema" xmlns:p="http://schemas.microsoft.com/office/2006/metadata/properties" xmlns:ns2="3f7afc9a-132a-4d8c-9a8b-93a7fe9976a1" xmlns:ns3="04d1f160-84a0-4f9c-9974-7c9aba189786" targetNamespace="http://schemas.microsoft.com/office/2006/metadata/properties" ma:root="true" ma:fieldsID="d1716bbc9ac0880d9ba5f7e73515a355" ns2:_="" ns3:_="">
    <xsd:import namespace="3f7afc9a-132a-4d8c-9a8b-93a7fe9976a1"/>
    <xsd:import namespace="04d1f160-84a0-4f9c-9974-7c9aba18978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DateTaken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7afc9a-132a-4d8c-9a8b-93a7fe9976a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description="" ma:internalName="MediaServiceAutoTags" ma:readOnly="true">
      <xsd:simpleType>
        <xsd:restriction base="dms:Text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1f160-84a0-4f9c-9974-7c9aba18978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12138BB-190A-4801-B626-7626231EA6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8B5402-CE43-4F4E-B52C-D8D65393DD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f7afc9a-132a-4d8c-9a8b-93a7fe9976a1"/>
    <ds:schemaRef ds:uri="04d1f160-84a0-4f9c-9974-7c9aba1897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B49CB55-65B0-45C8-89FC-C467DBC42D7C}">
  <ds:schemaRefs>
    <ds:schemaRef ds:uri="http://purl.org/dc/terms/"/>
    <ds:schemaRef ds:uri="http://schemas.microsoft.com/office/2006/documentManagement/types"/>
    <ds:schemaRef ds:uri="3f7afc9a-132a-4d8c-9a8b-93a7fe9976a1"/>
    <ds:schemaRef ds:uri="http://schemas.microsoft.com/office/infopath/2007/PartnerControls"/>
    <ds:schemaRef ds:uri="http://purl.org/dc/elements/1.1/"/>
    <ds:schemaRef ds:uri="http://schemas.microsoft.com/office/2006/metadata/properties"/>
    <ds:schemaRef ds:uri="04d1f160-84a0-4f9c-9974-7c9aba189786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7664</TotalTime>
  <Words>448</Words>
  <Application>Microsoft Office PowerPoint</Application>
  <PresentationFormat>와이드스크린</PresentationFormat>
  <Paragraphs>128</Paragraphs>
  <Slides>27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Maven Pro Regular</vt:lpstr>
      <vt:lpstr>맑은 고딕</vt:lpstr>
      <vt:lpstr>Arial</vt:lpstr>
      <vt:lpstr>Segoe UI</vt:lpstr>
      <vt:lpstr>Segoe UI Light</vt:lpstr>
      <vt:lpstr>Tahoma</vt:lpstr>
      <vt:lpstr>Office 테마</vt:lpstr>
      <vt:lpstr>1_Office 테마</vt:lpstr>
      <vt:lpstr>디자인 사용자 지정</vt:lpstr>
      <vt:lpstr>1_디자인 사용자 지정</vt:lpstr>
      <vt:lpstr>Veeam O365 Backup 매뉴얼</vt:lpstr>
      <vt:lpstr>Veeam Test 환경</vt:lpstr>
      <vt:lpstr>O365 Backup 소개</vt:lpstr>
      <vt:lpstr>Veeam Backup for Microsoft Office 365</vt:lpstr>
      <vt:lpstr>Veeam Backup for Microsoft Office 365</vt:lpstr>
      <vt:lpstr>PowerPoint 프레젠테이션</vt:lpstr>
      <vt:lpstr>System Requirement</vt:lpstr>
      <vt:lpstr>O365 Backup</vt:lpstr>
      <vt:lpstr>Veeam Backup365 설치</vt:lpstr>
      <vt:lpstr>Add Organization</vt:lpstr>
      <vt:lpstr>Add Organization</vt:lpstr>
      <vt:lpstr>Add Organization</vt:lpstr>
      <vt:lpstr>Backup 생성 (메일 백업)</vt:lpstr>
      <vt:lpstr>Backup 생성 (메일 백업)</vt:lpstr>
      <vt:lpstr>Backup 생성 (메일 백업)</vt:lpstr>
      <vt:lpstr>Backup 생성 (메일 백업)</vt:lpstr>
      <vt:lpstr>Backup 생성 (메일 백업)</vt:lpstr>
      <vt:lpstr>Backup 시작 (메일 백업)</vt:lpstr>
      <vt:lpstr>Backup 완료 (메일 백업)</vt:lpstr>
      <vt:lpstr>메일 삭제</vt:lpstr>
      <vt:lpstr>O365 Recovery</vt:lpstr>
      <vt:lpstr>VeeamExplorerForExchange 설치</vt:lpstr>
      <vt:lpstr>O365 Recovery (메일 복원)</vt:lpstr>
      <vt:lpstr>O365 Recovery (메일 복원)</vt:lpstr>
      <vt:lpstr>O365 Recovery (메일 복원)</vt:lpstr>
      <vt:lpstr>O365 Recovery (메일 복원)</vt:lpstr>
      <vt:lpstr>O365 Recovery (메일 복원)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Patton Jeong</dc:creator>
  <cp:lastModifiedBy>YoonSeok Eo</cp:lastModifiedBy>
  <cp:revision>208</cp:revision>
  <dcterms:created xsi:type="dcterms:W3CDTF">2018-01-18T03:55:02Z</dcterms:created>
  <dcterms:modified xsi:type="dcterms:W3CDTF">2019-03-06T08:21:04Z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0x01010023E3DD43EB82034E87774D37717614E6</vt:lpwstr>
  </property>
</Properties>
</file>