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4" r:id="rId3"/>
    <p:sldId id="266" r:id="rId4"/>
    <p:sldId id="272" r:id="rId5"/>
    <p:sldId id="269" r:id="rId6"/>
    <p:sldId id="270" r:id="rId7"/>
    <p:sldId id="268" r:id="rId8"/>
    <p:sldId id="271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38"/>
    <a:srgbClr val="005F4B"/>
    <a:srgbClr val="81D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425" autoAdjust="0"/>
  </p:normalViewPr>
  <p:slideViewPr>
    <p:cSldViewPr snapToGrid="0">
      <p:cViewPr varScale="1">
        <p:scale>
          <a:sx n="90" d="100"/>
          <a:sy n="90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2021-11-30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방화벽은 가장 </a:t>
            </a:r>
            <a:r>
              <a:rPr lang="ko-KR" altLang="en-US" b="1" u="sng" dirty="0"/>
              <a:t>기본적이고 대표적인</a:t>
            </a:r>
            <a:r>
              <a:rPr lang="ko-KR" altLang="en-US" dirty="0"/>
              <a:t> 사이버 공격 방어 기술로써 원치 않는 접근이나 전송을 </a:t>
            </a:r>
            <a:r>
              <a:rPr lang="ko-KR" altLang="en-US" b="1" u="sng" dirty="0"/>
              <a:t>차단하는</a:t>
            </a:r>
            <a:r>
              <a:rPr lang="ko-KR" altLang="en-US" dirty="0"/>
              <a:t> 역할을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전통적인 방화벽은 숫자로 된 포트번호 기준으로 데이터 트래픽을 차단했습니다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요즘 많이 사용되고 있는 차세대 방화벽은 포트 외에도 실제 데이터 트래픽을 스캔해서 악성코드를 탐지하거나 차단하는 역할을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IDS</a:t>
            </a:r>
            <a:r>
              <a:rPr lang="ko-KR" altLang="en-US" dirty="0"/>
              <a:t>란 탐지한다는 것이고 </a:t>
            </a:r>
            <a:r>
              <a:rPr lang="en-US" altLang="ko-KR" dirty="0"/>
              <a:t>IPS</a:t>
            </a:r>
            <a:r>
              <a:rPr lang="ko-KR" altLang="en-US" dirty="0"/>
              <a:t>는 차단까지 하는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데이터 트래픽을 전량 </a:t>
            </a:r>
            <a:r>
              <a:rPr lang="ko-KR" altLang="en-US" dirty="0" err="1"/>
              <a:t>검사할수도</a:t>
            </a:r>
            <a:r>
              <a:rPr lang="ko-KR" altLang="en-US" dirty="0"/>
              <a:t> 있고 트래픽의 일부 헤더만 </a:t>
            </a:r>
            <a:r>
              <a:rPr lang="ko-KR" altLang="en-US" dirty="0" err="1"/>
              <a:t>검색할수도</a:t>
            </a:r>
            <a:r>
              <a:rPr lang="ko-KR" altLang="en-US" dirty="0"/>
              <a:t> 있는데 작업량에 따라서 방화벽의 </a:t>
            </a:r>
            <a:r>
              <a:rPr lang="en-US" altLang="ko-KR" dirty="0"/>
              <a:t>CPU</a:t>
            </a:r>
            <a:r>
              <a:rPr lang="ko-KR" altLang="en-US" dirty="0"/>
              <a:t>와 메모리 사양이 </a:t>
            </a:r>
            <a:r>
              <a:rPr lang="ko-KR" altLang="en-US" dirty="0" err="1"/>
              <a:t>높아질수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사양이 높아지면 자연히 </a:t>
            </a:r>
            <a:r>
              <a:rPr lang="ko-KR" altLang="en-US" b="1" u="sng" dirty="0"/>
              <a:t>가격이</a:t>
            </a:r>
            <a:r>
              <a:rPr lang="ko-KR" altLang="en-US" dirty="0"/>
              <a:t> 상승하게 됩니다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모든 트래픽을 스캔하면 데이터 전송이 </a:t>
            </a:r>
            <a:r>
              <a:rPr lang="ko-KR" altLang="en-US" b="1" u="sng" dirty="0"/>
              <a:t>급격하게</a:t>
            </a:r>
            <a:r>
              <a:rPr lang="ko-KR" altLang="en-US" dirty="0"/>
              <a:t> 느려지게 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보안 담당자는 판단을 </a:t>
            </a:r>
            <a:r>
              <a:rPr lang="ko-KR" altLang="en-US" dirty="0" err="1"/>
              <a:t>해야겠죠</a:t>
            </a:r>
            <a:r>
              <a:rPr lang="en-US" altLang="ko-KR" dirty="0"/>
              <a:t>. </a:t>
            </a:r>
            <a:r>
              <a:rPr lang="ko-KR" altLang="en-US" b="1" u="sng" dirty="0"/>
              <a:t>아주 많은 </a:t>
            </a:r>
            <a:r>
              <a:rPr lang="ko-KR" altLang="en-US" dirty="0"/>
              <a:t>비용을 들여서 트래픽 </a:t>
            </a:r>
            <a:r>
              <a:rPr lang="ko-KR" altLang="en-US" b="1" u="sng" dirty="0"/>
              <a:t>전체를 </a:t>
            </a:r>
            <a:r>
              <a:rPr lang="ko-KR" altLang="en-US" b="1" u="sng" dirty="0" err="1"/>
              <a:t>들여다</a:t>
            </a:r>
            <a:r>
              <a:rPr lang="ko-KR" altLang="en-US" b="1" u="sng" dirty="0"/>
              <a:t> </a:t>
            </a:r>
            <a:r>
              <a:rPr lang="ko-KR" altLang="en-US" b="1" u="sng" dirty="0" err="1"/>
              <a:t>볼수는</a:t>
            </a:r>
            <a:r>
              <a:rPr lang="ko-KR" altLang="en-US" b="1" u="sng" dirty="0"/>
              <a:t> 있지만 </a:t>
            </a:r>
            <a:r>
              <a:rPr lang="ko-KR" altLang="en-US" dirty="0"/>
              <a:t>느려지는 네트워크 속도로 인한 </a:t>
            </a:r>
            <a:r>
              <a:rPr lang="ko-KR" altLang="en-US" b="1" u="sng" dirty="0"/>
              <a:t>사용자의 불만도 감당</a:t>
            </a:r>
            <a:r>
              <a:rPr lang="ko-KR" altLang="en-US" dirty="0"/>
              <a:t>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하지만 방화벽은 알려진 방법</a:t>
            </a:r>
            <a:r>
              <a:rPr lang="en-US" altLang="ko-KR" dirty="0"/>
              <a:t>, </a:t>
            </a:r>
            <a:r>
              <a:rPr lang="ko-KR" altLang="en-US" dirty="0"/>
              <a:t>즉 보안업계에 </a:t>
            </a:r>
            <a:r>
              <a:rPr lang="en-US" altLang="ko-KR" dirty="0"/>
              <a:t>DB</a:t>
            </a:r>
            <a:r>
              <a:rPr lang="ko-KR" altLang="en-US" dirty="0"/>
              <a:t>화된 악성코드에 한해서만 가능하며 알려진 방법이나 코드가 아니면 </a:t>
            </a:r>
            <a:r>
              <a:rPr lang="ko-KR" altLang="en-US" dirty="0" err="1"/>
              <a:t>탐지할수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0" u="none" dirty="0"/>
              <a:t>보안 솔루션의 </a:t>
            </a:r>
            <a:r>
              <a:rPr lang="ko-KR" altLang="en-US" b="1" u="sng" dirty="0"/>
              <a:t>가장 핵심은 패턴 매칭입니다</a:t>
            </a:r>
            <a:r>
              <a:rPr lang="en-US" altLang="ko-KR" dirty="0"/>
              <a:t>. DB</a:t>
            </a:r>
            <a:r>
              <a:rPr lang="ko-KR" altLang="en-US" dirty="0"/>
              <a:t>화된 </a:t>
            </a:r>
            <a:r>
              <a:rPr lang="ko-KR" altLang="en-US" dirty="0" err="1"/>
              <a:t>패턴중에</a:t>
            </a:r>
            <a:r>
              <a:rPr lang="ko-KR" altLang="en-US" dirty="0"/>
              <a:t> 하나와 일치하면 </a:t>
            </a:r>
            <a:r>
              <a:rPr lang="ko-KR" altLang="en-US" dirty="0" err="1"/>
              <a:t>탐지할수</a:t>
            </a:r>
            <a:r>
              <a:rPr lang="ko-KR" altLang="en-US" dirty="0"/>
              <a:t> 있고 </a:t>
            </a:r>
            <a:r>
              <a:rPr lang="ko-KR" altLang="en-US" dirty="0" err="1"/>
              <a:t>패턴매칭이</a:t>
            </a:r>
            <a:r>
              <a:rPr lang="ko-KR" altLang="en-US" dirty="0"/>
              <a:t> 실패하면 </a:t>
            </a:r>
            <a:r>
              <a:rPr lang="ko-KR" altLang="en-US" dirty="0" err="1"/>
              <a:t>탐지할수</a:t>
            </a:r>
            <a:r>
              <a:rPr lang="ko-KR" altLang="en-US" dirty="0"/>
              <a:t> 없습니다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8D030-58B5-41AF-8DB7-2CE95A2CE7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227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XOR </a:t>
            </a:r>
            <a:r>
              <a:rPr lang="ko-KR" altLang="en-US" dirty="0"/>
              <a:t>기법은 사이버 보안 담당자들이 가장 어려워 하는</a:t>
            </a:r>
            <a:r>
              <a:rPr lang="en-US" altLang="ko-KR" dirty="0"/>
              <a:t>, </a:t>
            </a:r>
            <a:r>
              <a:rPr lang="ko-KR" altLang="en-US" dirty="0"/>
              <a:t>즉 탐지가 거의 어려운 </a:t>
            </a:r>
            <a:r>
              <a:rPr lang="ko-KR" altLang="en-US" dirty="0" err="1"/>
              <a:t>기술중</a:t>
            </a:r>
            <a:r>
              <a:rPr lang="ko-KR" altLang="en-US" dirty="0"/>
              <a:t> 하나입니다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원래 첩보기관이나 국가 기관에서 데이터를 적국에 노출시키지 않으면서 또는 탐지를 피하면서 중요한 데이터를 전송하는 기술로 사용되었습니다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사이버 공격에서도 보안솔루션의 탐지를 회피하기 위해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보안솔루션은 알려진 특정 패턴을 찾아서 검사할 수밖에 없는데 해커는 자신만이 아는 </a:t>
            </a:r>
            <a:r>
              <a:rPr lang="en-US" altLang="ko-KR" dirty="0"/>
              <a:t>(</a:t>
            </a:r>
            <a:r>
              <a:rPr lang="ko-KR" altLang="en-US" dirty="0"/>
              <a:t>자기 머리속에만 있는</a:t>
            </a:r>
            <a:r>
              <a:rPr lang="en-US" altLang="ko-KR" dirty="0"/>
              <a:t>)</a:t>
            </a:r>
            <a:r>
              <a:rPr lang="ko-KR" altLang="en-US" dirty="0"/>
              <a:t> 어떤 숫자를 곱해서</a:t>
            </a:r>
            <a:r>
              <a:rPr lang="en-US" altLang="ko-KR" dirty="0"/>
              <a:t> </a:t>
            </a:r>
            <a:r>
              <a:rPr lang="ko-KR" altLang="en-US" dirty="0"/>
              <a:t>완전히 다른 패턴의 프로그램으로 </a:t>
            </a:r>
            <a:r>
              <a:rPr lang="ko-KR" altLang="en-US" dirty="0" err="1"/>
              <a:t>변형시킬수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전송구간에서는 이 회피형 패턴을 유지하다가 마지막 공격시점 즉 실행 </a:t>
            </a:r>
            <a:r>
              <a:rPr lang="ko-KR" altLang="en-US" dirty="0" err="1"/>
              <a:t>바로전에</a:t>
            </a:r>
            <a:r>
              <a:rPr lang="ko-KR" altLang="en-US" dirty="0"/>
              <a:t> 그 숫자를 역으로 나누기해서 원래로 돌려 놓게 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</a:t>
            </a:r>
            <a:r>
              <a:rPr lang="ko-KR" altLang="en-US" dirty="0" err="1"/>
              <a:t>바로전에</a:t>
            </a:r>
            <a:r>
              <a:rPr lang="ko-KR" altLang="en-US" dirty="0"/>
              <a:t> 원래 모습으로 돌아오기 때문에 이 방법을 사용하면 </a:t>
            </a:r>
            <a:r>
              <a:rPr lang="ko-KR" altLang="en-US" dirty="0" err="1"/>
              <a:t>탐지할수</a:t>
            </a:r>
            <a:r>
              <a:rPr lang="ko-KR" altLang="en-US" dirty="0"/>
              <a:t> 있는 방법이 없습니다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나아가서 공격자는 여러 개의 숫자로 </a:t>
            </a:r>
            <a:r>
              <a:rPr lang="ko-KR" altLang="en-US" dirty="0" err="1"/>
              <a:t>곱할수</a:t>
            </a:r>
            <a:r>
              <a:rPr lang="ko-KR" altLang="en-US" dirty="0"/>
              <a:t> 있는데 이 방법을 사용하면 전혀 다른 패턴의 버전이 수백만에서 수천만개로 </a:t>
            </a:r>
            <a:r>
              <a:rPr lang="ko-KR" altLang="en-US" dirty="0" err="1"/>
              <a:t>늘어날수</a:t>
            </a:r>
            <a:r>
              <a:rPr lang="ko-KR" altLang="en-US" dirty="0"/>
              <a:t> 있습니다</a:t>
            </a:r>
            <a:r>
              <a:rPr lang="en-US" altLang="ko-KR" dirty="0"/>
              <a:t>. </a:t>
            </a:r>
            <a:r>
              <a:rPr lang="ko-KR" altLang="en-US" dirty="0"/>
              <a:t>각각의 프로그램은 서로 다른 회사로 전송됩니다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방법을 사용하면 </a:t>
            </a:r>
            <a:r>
              <a:rPr lang="en-US" altLang="ko-KR" dirty="0"/>
              <a:t>DB</a:t>
            </a:r>
            <a:r>
              <a:rPr lang="ko-KR" altLang="en-US" dirty="0"/>
              <a:t>화하기가 거의 불가능합니다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8D030-58B5-41AF-8DB7-2CE95A2CE7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3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 err="1"/>
              <a:t>랜섬웨어는</a:t>
            </a:r>
            <a:r>
              <a:rPr lang="ko-KR" altLang="en-US" dirty="0"/>
              <a:t> 공격자가 의지가 있고 시간과 노력을 </a:t>
            </a:r>
            <a:r>
              <a:rPr lang="ko-KR" altLang="en-US" dirty="0" err="1"/>
              <a:t>투자하겠다고하면</a:t>
            </a:r>
            <a:r>
              <a:rPr lang="ko-KR" altLang="en-US" dirty="0"/>
              <a:t> 결국에는 공격에 </a:t>
            </a:r>
            <a:r>
              <a:rPr lang="ko-KR" altLang="en-US" dirty="0" err="1"/>
              <a:t>성공할수</a:t>
            </a:r>
            <a:r>
              <a:rPr lang="ko-KR" altLang="en-US" dirty="0"/>
              <a:t> </a:t>
            </a:r>
            <a:r>
              <a:rPr lang="ko-KR" altLang="en-US" dirty="0" err="1"/>
              <a:t>있다는게</a:t>
            </a:r>
            <a:r>
              <a:rPr lang="ko-KR" altLang="en-US" dirty="0"/>
              <a:t> 보안업계의 정설입니다</a:t>
            </a:r>
            <a:r>
              <a:rPr lang="en-US" altLang="ko-KR" dirty="0"/>
              <a:t>. </a:t>
            </a:r>
            <a:r>
              <a:rPr lang="ko-KR" altLang="en-US" dirty="0"/>
              <a:t>해커가 마음만 먹으면 해킹에 </a:t>
            </a:r>
            <a:r>
              <a:rPr lang="ko-KR" altLang="en-US" dirty="0" err="1"/>
              <a:t>성공한다는것</a:t>
            </a:r>
            <a:r>
              <a:rPr lang="ko-KR" altLang="en-US" dirty="0"/>
              <a:t> 이게 정설입니다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그래서 보안 솔루션들은 예방과 방어에 집중해야 하지만 백업 솔루션 업체들은 해커가 공격에 </a:t>
            </a:r>
            <a:r>
              <a:rPr lang="ko-KR" altLang="en-US" dirty="0" err="1"/>
              <a:t>성공할수</a:t>
            </a:r>
            <a:r>
              <a:rPr lang="ko-KR" altLang="en-US" dirty="0"/>
              <a:t> 있으니 공격이 성공했다는 가정하에 대응책을 제시해야 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전문 보안업체가 아닌 백업 솔루션이 해킹을 예방하는 기술이 </a:t>
            </a:r>
            <a:r>
              <a:rPr lang="ko-KR" altLang="en-US" dirty="0" err="1"/>
              <a:t>있다거나</a:t>
            </a:r>
            <a:r>
              <a:rPr lang="ko-KR" altLang="en-US" dirty="0"/>
              <a:t> 방어하는 컨설팅을 </a:t>
            </a:r>
            <a:r>
              <a:rPr lang="ko-KR" altLang="en-US" dirty="0" err="1"/>
              <a:t>해줄수</a:t>
            </a:r>
            <a:r>
              <a:rPr lang="ko-KR" altLang="en-US" dirty="0"/>
              <a:t> </a:t>
            </a:r>
            <a:r>
              <a:rPr lang="ko-KR" altLang="en-US" dirty="0" err="1"/>
              <a:t>있다는것은</a:t>
            </a:r>
            <a:r>
              <a:rPr lang="ko-KR" altLang="en-US" dirty="0"/>
              <a:t> 좀 어려운 얘기입니다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보안 관리자들은 세상에 나와있는 좋은 솔루션들은 모두 도입했는데도 뚫렸다</a:t>
            </a:r>
            <a:r>
              <a:rPr lang="en-US" altLang="ko-KR" dirty="0"/>
              <a:t>. </a:t>
            </a:r>
            <a:r>
              <a:rPr lang="ko-KR" altLang="en-US" dirty="0"/>
              <a:t>이건 내 잘못이 아니다 라고 </a:t>
            </a:r>
            <a:r>
              <a:rPr lang="ko-KR" altLang="en-US" dirty="0" err="1"/>
              <a:t>얘기할수</a:t>
            </a:r>
            <a:r>
              <a:rPr lang="ko-KR" altLang="en-US" dirty="0"/>
              <a:t> 있음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랜섬웨어에</a:t>
            </a:r>
            <a:r>
              <a:rPr lang="ko-KR" altLang="en-US" dirty="0"/>
              <a:t> 의해서 서비스가 마비되고 데이터 접근이 </a:t>
            </a:r>
            <a:r>
              <a:rPr lang="ko-KR" altLang="en-US" dirty="0" err="1"/>
              <a:t>안되는것은</a:t>
            </a:r>
            <a:r>
              <a:rPr lang="ko-KR" altLang="en-US" dirty="0"/>
              <a:t> </a:t>
            </a:r>
            <a:r>
              <a:rPr lang="en-US" altLang="ko-KR" dirty="0"/>
              <a:t>IT </a:t>
            </a:r>
            <a:r>
              <a:rPr lang="ko-KR" altLang="en-US" dirty="0"/>
              <a:t>인프라 담당자의 책임이 </a:t>
            </a:r>
            <a:r>
              <a:rPr lang="ko-KR" altLang="en-US" dirty="0" err="1"/>
              <a:t>될수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전세계적으로 해마다 년간 </a:t>
            </a:r>
            <a:r>
              <a:rPr lang="en-US" altLang="ko-KR" dirty="0"/>
              <a:t>1,110</a:t>
            </a:r>
            <a:r>
              <a:rPr lang="ko-KR" altLang="en-US" dirty="0" err="1"/>
              <a:t>억줄의</a:t>
            </a:r>
            <a:r>
              <a:rPr lang="ko-KR" altLang="en-US" dirty="0"/>
              <a:t> 코드가 새로 만들어 집니다</a:t>
            </a:r>
            <a:r>
              <a:rPr lang="en-US" altLang="ko-KR" dirty="0"/>
              <a:t>. </a:t>
            </a:r>
            <a:r>
              <a:rPr lang="ko-KR" altLang="en-US" dirty="0"/>
              <a:t>그만큼 새로운 소프트웨어가 많이 나오는 것이며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통계적으로 </a:t>
            </a:r>
            <a:r>
              <a:rPr lang="en-US" altLang="ko-KR" dirty="0"/>
              <a:t>2,500</a:t>
            </a:r>
            <a:r>
              <a:rPr lang="ko-KR" altLang="en-US" dirty="0"/>
              <a:t>줄마다 심각한 버그가 </a:t>
            </a:r>
            <a:r>
              <a:rPr lang="ko-KR" altLang="en-US" dirty="0" err="1"/>
              <a:t>있을수</a:t>
            </a:r>
            <a:r>
              <a:rPr lang="ko-KR" altLang="en-US" dirty="0"/>
              <a:t> 있다고 합니다</a:t>
            </a:r>
            <a:r>
              <a:rPr lang="en-US" altLang="ko-KR" dirty="0"/>
              <a:t>. 1,110</a:t>
            </a:r>
            <a:r>
              <a:rPr lang="ko-KR" altLang="en-US" dirty="0"/>
              <a:t>억 나누기 </a:t>
            </a:r>
            <a:r>
              <a:rPr lang="en-US" altLang="ko-KR" dirty="0"/>
              <a:t>2</a:t>
            </a:r>
            <a:r>
              <a:rPr lang="ko-KR" altLang="en-US" dirty="0"/>
              <a:t>천</a:t>
            </a:r>
            <a:r>
              <a:rPr lang="en-US" altLang="ko-KR" dirty="0"/>
              <a:t>5</a:t>
            </a:r>
            <a:r>
              <a:rPr lang="ko-KR" altLang="en-US" dirty="0"/>
              <a:t>백은 </a:t>
            </a:r>
            <a:r>
              <a:rPr lang="en-US" altLang="ko-KR" dirty="0"/>
              <a:t>4</a:t>
            </a:r>
            <a:r>
              <a:rPr lang="ko-KR" altLang="en-US" dirty="0"/>
              <a:t>천</a:t>
            </a:r>
            <a:r>
              <a:rPr lang="en-US" altLang="ko-KR" dirty="0"/>
              <a:t>4</a:t>
            </a:r>
            <a:r>
              <a:rPr lang="ko-KR" altLang="en-US" dirty="0"/>
              <a:t>백만 정도</a:t>
            </a:r>
            <a:r>
              <a:rPr lang="en-US" altLang="ko-KR" dirty="0"/>
              <a:t>…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 시스템을 </a:t>
            </a:r>
            <a:r>
              <a:rPr lang="ko-KR" altLang="en-US" dirty="0" err="1"/>
              <a:t>멈출수</a:t>
            </a:r>
            <a:r>
              <a:rPr lang="ko-KR" altLang="en-US" dirty="0"/>
              <a:t> 있는 </a:t>
            </a:r>
            <a:r>
              <a:rPr lang="en-US" altLang="ko-KR" dirty="0"/>
              <a:t>4</a:t>
            </a:r>
            <a:r>
              <a:rPr lang="ko-KR" altLang="en-US" dirty="0"/>
              <a:t>천</a:t>
            </a:r>
            <a:r>
              <a:rPr lang="en-US" altLang="ko-KR" dirty="0"/>
              <a:t>4</a:t>
            </a:r>
            <a:r>
              <a:rPr lang="ko-KR" altLang="en-US" dirty="0" err="1"/>
              <a:t>백만여개의</a:t>
            </a:r>
            <a:r>
              <a:rPr lang="ko-KR" altLang="en-US" dirty="0"/>
              <a:t> 새로운 취약점이 매년 만들어진다는 것이고 해커는 이 취약점을 이용해서 해킹에 </a:t>
            </a:r>
            <a:r>
              <a:rPr lang="ko-KR" altLang="en-US" dirty="0" err="1"/>
              <a:t>성공할수</a:t>
            </a:r>
            <a:r>
              <a:rPr lang="ko-KR" altLang="en-US" dirty="0"/>
              <a:t> 있다는 것임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물론 </a:t>
            </a:r>
            <a:r>
              <a:rPr lang="en-US" altLang="ko-KR" dirty="0"/>
              <a:t>IT </a:t>
            </a:r>
            <a:r>
              <a:rPr lang="ko-KR" altLang="en-US" dirty="0"/>
              <a:t>업체들은 패치를 만들어 내고 있지만 패치는 새로 만들어지는 취약점의 속도를 </a:t>
            </a:r>
            <a:r>
              <a:rPr lang="ko-KR" altLang="en-US" dirty="0" err="1"/>
              <a:t>따라갈수</a:t>
            </a:r>
            <a:r>
              <a:rPr lang="ko-KR" altLang="en-US" dirty="0"/>
              <a:t> 없다는 것임 </a:t>
            </a:r>
            <a:r>
              <a:rPr lang="en-US" altLang="ko-KR" dirty="0"/>
              <a:t>(</a:t>
            </a:r>
            <a:r>
              <a:rPr lang="ko-KR" altLang="en-US" dirty="0"/>
              <a:t>예를 들어 </a:t>
            </a:r>
            <a:r>
              <a:rPr lang="en-US" altLang="ko-KR" dirty="0"/>
              <a:t>MS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년에 만들어 내는 </a:t>
            </a:r>
            <a:r>
              <a:rPr lang="ko-KR" altLang="en-US" dirty="0" err="1"/>
              <a:t>보안패치의</a:t>
            </a:r>
            <a:r>
              <a:rPr lang="ko-KR" altLang="en-US" dirty="0"/>
              <a:t> 수는</a:t>
            </a:r>
            <a:r>
              <a:rPr lang="en-US" altLang="ko-KR" dirty="0"/>
              <a:t> </a:t>
            </a:r>
            <a:r>
              <a:rPr lang="ko-KR" altLang="en-US" dirty="0"/>
              <a:t>과연 몇 개일까</a:t>
            </a:r>
            <a:r>
              <a:rPr lang="en-US" altLang="ko-KR" dirty="0"/>
              <a:t>?)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이러한 현실적인 이유로 보안 전문가들은 전세계 모든 기업은 해킹을 당해봤거나 아직 차례가 </a:t>
            </a:r>
            <a:r>
              <a:rPr lang="ko-KR" altLang="en-US" dirty="0" err="1"/>
              <a:t>안왔거나</a:t>
            </a:r>
            <a:r>
              <a:rPr lang="ko-KR" altLang="en-US" dirty="0"/>
              <a:t> 아니면 해커가 관심이 </a:t>
            </a:r>
            <a:r>
              <a:rPr lang="ko-KR" altLang="en-US" dirty="0" err="1"/>
              <a:t>없거나의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 err="1"/>
              <a:t>가지중</a:t>
            </a:r>
            <a:r>
              <a:rPr lang="ko-KR" altLang="en-US" dirty="0"/>
              <a:t> 해당된다는 것입니다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 해커가 공격대상으로 삼으면 </a:t>
            </a:r>
            <a:r>
              <a:rPr lang="ko-KR" altLang="en-US" dirty="0" err="1"/>
              <a:t>막을수</a:t>
            </a:r>
            <a:r>
              <a:rPr lang="ko-KR" altLang="en-US" dirty="0"/>
              <a:t> 없다가 전문가의 공통된 의견입니다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따라서 </a:t>
            </a:r>
            <a:r>
              <a:rPr lang="ko-KR" altLang="en-US" dirty="0" err="1"/>
              <a:t>랜섬웨어에</a:t>
            </a:r>
            <a:r>
              <a:rPr lang="ko-KR" altLang="en-US" dirty="0"/>
              <a:t> 방어는 우선 해킹을 </a:t>
            </a:r>
            <a:r>
              <a:rPr lang="ko-KR" altLang="en-US" dirty="0" err="1"/>
              <a:t>당할수</a:t>
            </a:r>
            <a:r>
              <a:rPr lang="ko-KR" altLang="en-US" dirty="0"/>
              <a:t> 있다는 것을 전제로 </a:t>
            </a:r>
            <a:r>
              <a:rPr lang="ko-KR" altLang="en-US" dirty="0" err="1"/>
              <a:t>해야합니다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 </a:t>
            </a:r>
            <a:r>
              <a:rPr lang="ko-KR" altLang="en-US" dirty="0"/>
              <a:t>빔이 제공하는 변경불가 백업은 랜섬웨어 상황이 발생해도 데이터는 백업으로 안전하게 </a:t>
            </a:r>
            <a:r>
              <a:rPr lang="ko-KR" altLang="en-US" dirty="0" err="1"/>
              <a:t>보호할수</a:t>
            </a:r>
            <a:r>
              <a:rPr lang="ko-KR" altLang="en-US" dirty="0"/>
              <a:t> 있다는 것입니다</a:t>
            </a:r>
            <a:r>
              <a:rPr lang="en-US" altLang="ko-KR" dirty="0"/>
              <a:t>. </a:t>
            </a:r>
            <a:r>
              <a:rPr lang="ko-KR" altLang="en-US" dirty="0"/>
              <a:t>한번 저장하면 루트</a:t>
            </a:r>
            <a:r>
              <a:rPr lang="en-US" altLang="ko-KR" dirty="0"/>
              <a:t>/</a:t>
            </a:r>
            <a:r>
              <a:rPr lang="ko-KR" altLang="en-US" dirty="0"/>
              <a:t>관리자 계정이 </a:t>
            </a:r>
            <a:r>
              <a:rPr lang="ko-KR" altLang="en-US" dirty="0" err="1"/>
              <a:t>탈취되도</a:t>
            </a:r>
            <a:r>
              <a:rPr lang="ko-KR" altLang="en-US" dirty="0"/>
              <a:t> 데이터는 안전하게 해주는 기술입니다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랜섬웨어 예방은 백업솔루션의 역할이 아닙니다 하지만 랜섬웨어 발생 이후에는 </a:t>
            </a:r>
            <a:r>
              <a:rPr lang="en-US" altLang="ko-KR" dirty="0"/>
              <a:t>VMware</a:t>
            </a:r>
            <a:r>
              <a:rPr lang="ko-KR" altLang="en-US" dirty="0"/>
              <a:t>와 </a:t>
            </a:r>
            <a:r>
              <a:rPr lang="en-US" altLang="ko-KR" dirty="0"/>
              <a:t>Nutanix </a:t>
            </a:r>
            <a:r>
              <a:rPr lang="ko-KR" altLang="en-US" dirty="0"/>
              <a:t>환경을 가장 확실하게 </a:t>
            </a:r>
            <a:r>
              <a:rPr lang="ko-KR" altLang="en-US" dirty="0" err="1"/>
              <a:t>보호할수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8D030-58B5-41AF-8DB7-2CE95A2CE7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8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E52625-E654-487C-A5CC-5EA68E8197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 2">
    <p:bg>
      <p:bgPr>
        <a:gradFill>
          <a:gsLst>
            <a:gs pos="0">
              <a:srgbClr val="007F73"/>
            </a:gs>
            <a:gs pos="89000">
              <a:srgbClr val="004F4B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474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7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0A6E0BE-4CD2-4E35-8A27-6B49404AE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66"/>
            <a:ext cx="12192000" cy="6846067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967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005F4B"/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98" y="540000"/>
            <a:ext cx="10800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2021 </a:t>
            </a:r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61939"/>
            <a:ext cx="995698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51" r:id="rId3"/>
    <p:sldLayoutId id="2147483654" r:id="rId4"/>
    <p:sldLayoutId id="2147483657" r:id="rId5"/>
    <p:sldLayoutId id="2147483653" r:id="rId6"/>
    <p:sldLayoutId id="2147483656" r:id="rId7"/>
    <p:sldLayoutId id="2147483652" r:id="rId8"/>
    <p:sldLayoutId id="2147483655" r:id="rId9"/>
    <p:sldLayoutId id="2147483658" r:id="rId10"/>
    <p:sldLayoutId id="2147483661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5F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svg"/><Relationship Id="rId3" Type="http://schemas.openxmlformats.org/officeDocument/2006/relationships/hyperlink" Target="https://www.networkworld.com/article/3198474/cisco-to-network-engineers-get-comfortable-with-software-it-s-here-to-stay.html" TargetMode="External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veeam.com/backup-security-capabilities.html" TargetMode="External"/><Relationship Id="rId11" Type="http://schemas.openxmlformats.org/officeDocument/2006/relationships/image" Target="../media/image19.svg"/><Relationship Id="rId5" Type="http://schemas.openxmlformats.org/officeDocument/2006/relationships/hyperlink" Target="https://archives.fbi.gov/archives/news/speeches/combating-threats-in-the-cyber-world-outsmarting-terrorists-hackers-and-spies" TargetMode="External"/><Relationship Id="rId15" Type="http://schemas.openxmlformats.org/officeDocument/2006/relationships/image" Target="../media/image23.svg"/><Relationship Id="rId10" Type="http://schemas.openxmlformats.org/officeDocument/2006/relationships/image" Target="../media/image18.png"/><Relationship Id="rId4" Type="http://schemas.openxmlformats.org/officeDocument/2006/relationships/hyperlink" Target="https://www.youtube.com/watch?v=JSWPoeBLFyQ" TargetMode="External"/><Relationship Id="rId9" Type="http://schemas.openxmlformats.org/officeDocument/2006/relationships/image" Target="../media/image17.jpeg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945" y="2392599"/>
            <a:ext cx="9150349" cy="803275"/>
          </a:xfrm>
        </p:spPr>
        <p:txBody>
          <a:bodyPr/>
          <a:lstStyle/>
          <a:p>
            <a:r>
              <a:rPr lang="ko-KR" altLang="en-US" sz="3000" dirty="0"/>
              <a:t>사이버 공격 대응을 위한 변경불가 백업 </a:t>
            </a:r>
            <a:r>
              <a:rPr lang="en-US" altLang="ko-KR" sz="3000" dirty="0"/>
              <a:t>by Veeam</a:t>
            </a:r>
            <a:endParaRPr lang="ko-KR" altLang="en-US" sz="30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4945" y="3589728"/>
            <a:ext cx="7437967" cy="1022732"/>
          </a:xfrm>
        </p:spPr>
        <p:txBody>
          <a:bodyPr/>
          <a:lstStyle/>
          <a:p>
            <a:r>
              <a:rPr lang="en-US" altLang="ko-KR" dirty="0"/>
              <a:t>2021.11</a:t>
            </a:r>
          </a:p>
          <a:p>
            <a:r>
              <a:rPr lang="en-US" altLang="ko-KR" dirty="0"/>
              <a:t>sales.korea@veeam.com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A46861-3B44-42AB-8600-F91266521F31}"/>
              </a:ext>
            </a:extLst>
          </p:cNvPr>
          <p:cNvSpPr txBox="1"/>
          <p:nvPr/>
        </p:nvSpPr>
        <p:spPr>
          <a:xfrm>
            <a:off x="274945" y="3002145"/>
            <a:ext cx="8181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bg1"/>
                </a:solidFill>
              </a:rPr>
              <a:t>사이버 공격 </a:t>
            </a:r>
            <a:r>
              <a:rPr lang="ko-KR" altLang="en-US" sz="1600" dirty="0" err="1">
                <a:solidFill>
                  <a:schemeClr val="bg1"/>
                </a:solidFill>
              </a:rPr>
              <a:t>상황시</a:t>
            </a:r>
            <a:r>
              <a:rPr lang="ko-KR" altLang="en-US" sz="1600" dirty="0">
                <a:solidFill>
                  <a:schemeClr val="bg1"/>
                </a:solidFill>
              </a:rPr>
              <a:t> 기업 데이터를 안전하게 </a:t>
            </a:r>
            <a:r>
              <a:rPr lang="ko-KR" altLang="en-US" sz="1600" dirty="0" err="1">
                <a:solidFill>
                  <a:schemeClr val="bg1"/>
                </a:solidFill>
              </a:rPr>
              <a:t>지킬수</a:t>
            </a:r>
            <a:r>
              <a:rPr lang="ko-KR" altLang="en-US" sz="1600" dirty="0">
                <a:solidFill>
                  <a:schemeClr val="bg1"/>
                </a:solidFill>
              </a:rPr>
              <a:t> 있는 가장 확실한 방법</a:t>
            </a:r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3121AD7-615F-4464-B7CC-9A3E010F85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43" b="28783"/>
          <a:stretch/>
        </p:blipFill>
        <p:spPr bwMode="auto">
          <a:xfrm>
            <a:off x="1476908" y="2307646"/>
            <a:ext cx="3429000" cy="59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6CF4662C-A7E3-4206-B18D-4D783D34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사이버 공격 방어 기술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672DE-F1D1-4449-BCE8-F83606DE9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방화벽은 가장 대표적인 방어기술로써 사이버 공격을 차단하는 역할을 하지만 </a:t>
            </a:r>
            <a:r>
              <a:rPr lang="ko-KR" altLang="en-US" u="sng" dirty="0"/>
              <a:t>이미 알려진 공격방법</a:t>
            </a:r>
            <a:r>
              <a:rPr lang="ko-KR" altLang="en-US" dirty="0"/>
              <a:t>에 한해서만 방어가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95FF753-7BF0-48AD-A7C9-EDBE7013F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389406"/>
              </p:ext>
            </p:extLst>
          </p:nvPr>
        </p:nvGraphicFramePr>
        <p:xfrm>
          <a:off x="1144572" y="3021601"/>
          <a:ext cx="4093672" cy="3352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442896">
                  <a:extLst>
                    <a:ext uri="{9D8B030D-6E8A-4147-A177-3AD203B41FA5}">
                      <a16:colId xmlns:a16="http://schemas.microsoft.com/office/drawing/2014/main" val="4127989067"/>
                    </a:ext>
                  </a:extLst>
                </a:gridCol>
                <a:gridCol w="1650776">
                  <a:extLst>
                    <a:ext uri="{9D8B030D-6E8A-4147-A177-3AD203B41FA5}">
                      <a16:colId xmlns:a16="http://schemas.microsoft.com/office/drawing/2014/main" val="3889589438"/>
                    </a:ext>
                  </a:extLst>
                </a:gridCol>
              </a:tblGrid>
              <a:tr h="2306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기술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제공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5F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51445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Firewall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rgbClr val="003738"/>
                          </a:solidFill>
                        </a:rPr>
                        <a:t>O</a:t>
                      </a:r>
                      <a:endParaRPr lang="ko-KR" altLang="en-US" sz="1400" b="1" dirty="0">
                        <a:solidFill>
                          <a:srgbClr val="003738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8629109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VPN (IPsec)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8704883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IDS (Intrusion Detection)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7806963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IPS (Intrusion Prevention)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7681661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Application Control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523689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Content Awareness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0901980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URL Filtering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62215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Anti-bot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167121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Anti-Virus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095094"/>
                  </a:ext>
                </a:extLst>
              </a:tr>
              <a:tr h="23061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Anti-Spam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738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O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738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51823"/>
                  </a:ext>
                </a:extLst>
              </a:tr>
            </a:tbl>
          </a:graphicData>
        </a:graphic>
      </p:graphicFrame>
      <p:pic>
        <p:nvPicPr>
          <p:cNvPr id="1032" name="Picture 8" descr="firewall-icon - EE Publishers">
            <a:extLst>
              <a:ext uri="{FF2B5EF4-FFF2-40B4-BE49-F238E27FC236}">
                <a16:creationId xmlns:a16="http://schemas.microsoft.com/office/drawing/2014/main" id="{CE4701F8-BB2A-49F5-803A-DCC06AA221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4" t="15748" r="12462" b="15748"/>
          <a:stretch/>
        </p:blipFill>
        <p:spPr bwMode="auto">
          <a:xfrm>
            <a:off x="936908" y="1663878"/>
            <a:ext cx="1080000" cy="764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설명선: 선 6">
            <a:extLst>
              <a:ext uri="{FF2B5EF4-FFF2-40B4-BE49-F238E27FC236}">
                <a16:creationId xmlns:a16="http://schemas.microsoft.com/office/drawing/2014/main" id="{FF5BC415-8BB5-46B2-B6A1-D476FD1CB4AA}"/>
              </a:ext>
            </a:extLst>
          </p:cNvPr>
          <p:cNvSpPr/>
          <p:nvPr/>
        </p:nvSpPr>
        <p:spPr>
          <a:xfrm>
            <a:off x="5528661" y="1770488"/>
            <a:ext cx="5487337" cy="2534475"/>
          </a:xfrm>
          <a:prstGeom prst="borderCallout1">
            <a:avLst>
              <a:gd name="adj1" fmla="val 32752"/>
              <a:gd name="adj2" fmla="val -1524"/>
              <a:gd name="adj3" fmla="val 40724"/>
              <a:gd name="adj4" fmla="val -12805"/>
            </a:avLst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</a:rPr>
              <a:t>차세대 방화벽은 다양한 공격방법에 대해서 차단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chemeClr val="bg1"/>
                </a:solidFill>
              </a:rPr>
              <a:t>이미 알려진</a:t>
            </a:r>
            <a:r>
              <a:rPr lang="en-US" altLang="ko-KR" sz="1600" dirty="0">
                <a:solidFill>
                  <a:schemeClr val="bg1"/>
                </a:solidFill>
              </a:rPr>
              <a:t>, DB</a:t>
            </a:r>
            <a:r>
              <a:rPr lang="ko-KR" altLang="en-US" sz="1600" dirty="0">
                <a:solidFill>
                  <a:schemeClr val="bg1"/>
                </a:solidFill>
              </a:rPr>
              <a:t>화된 공격방법에 대해서만 진단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600" dirty="0">
                <a:solidFill>
                  <a:schemeClr val="bg1"/>
                </a:solidFill>
              </a:rPr>
              <a:t>STIX</a:t>
            </a:r>
            <a:r>
              <a:rPr lang="ko-KR" altLang="en-US" sz="1600" dirty="0">
                <a:solidFill>
                  <a:schemeClr val="bg1"/>
                </a:solidFill>
              </a:rPr>
              <a:t>와 </a:t>
            </a:r>
            <a:r>
              <a:rPr lang="en-US" altLang="ko-KR" sz="1600" dirty="0">
                <a:solidFill>
                  <a:schemeClr val="bg1"/>
                </a:solidFill>
              </a:rPr>
              <a:t>TAXII</a:t>
            </a:r>
            <a:r>
              <a:rPr lang="ko-KR" altLang="en-US" sz="1600" dirty="0">
                <a:solidFill>
                  <a:schemeClr val="bg1"/>
                </a:solidFill>
              </a:rPr>
              <a:t>는 악성코드에 대한 정보공유와 재사용이 가능한 포맷으로 보안업계에서 정보화 해 놓은 기술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600" b="1" u="sng" dirty="0">
                <a:solidFill>
                  <a:schemeClr val="bg1"/>
                </a:solidFill>
              </a:rPr>
              <a:t>공개되지 않은 공격방법에 대해서는 방어 불가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8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CF4662C-A7E3-4206-B18D-4D783D34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보안업계의 다양한 시도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4672DE-F1D1-4449-BCE8-F83606DE9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방화벽 기술의 한계를 극복하고 더 강력한 방어를 위해 인공지능 같은 고급기술</a:t>
            </a:r>
            <a:r>
              <a:rPr lang="en-US" altLang="ko-KR" dirty="0"/>
              <a:t> (</a:t>
            </a:r>
            <a:r>
              <a:rPr lang="ko-KR" altLang="en-US" dirty="0"/>
              <a:t>동시에 고비용인</a:t>
            </a:r>
            <a:r>
              <a:rPr lang="en-US" altLang="ko-KR" dirty="0"/>
              <a:t>)</a:t>
            </a:r>
            <a:r>
              <a:rPr lang="ko-KR" altLang="en-US" dirty="0"/>
              <a:t> 기반의 지능적 방어 시스템</a:t>
            </a:r>
            <a:r>
              <a:rPr lang="en-US" altLang="ko-KR" dirty="0"/>
              <a:t> </a:t>
            </a:r>
            <a:r>
              <a:rPr lang="ko-KR" altLang="en-US" dirty="0"/>
              <a:t>도입도 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A112432-6788-4C60-9D29-75115B3A8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3" y="4202298"/>
            <a:ext cx="900000" cy="900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EFBA0E-A417-47E1-8951-BC00FC6CF61B}"/>
              </a:ext>
            </a:extLst>
          </p:cNvPr>
          <p:cNvSpPr/>
          <p:nvPr/>
        </p:nvSpPr>
        <p:spPr>
          <a:xfrm>
            <a:off x="2728320" y="1669500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dirty="0" err="1">
                <a:solidFill>
                  <a:srgbClr val="003738"/>
                </a:solidFill>
              </a:rPr>
              <a:t>샌드박스</a:t>
            </a:r>
            <a:r>
              <a:rPr lang="ko-KR" altLang="en-US" sz="1200" b="1" dirty="0">
                <a:solidFill>
                  <a:srgbClr val="003738"/>
                </a:solidFill>
              </a:rPr>
              <a:t> 진단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A45E05-CCC5-42D1-A25E-5C2E1DCB68DB}"/>
              </a:ext>
            </a:extLst>
          </p:cNvPr>
          <p:cNvSpPr/>
          <p:nvPr/>
        </p:nvSpPr>
        <p:spPr>
          <a:xfrm>
            <a:off x="5227455" y="1669500"/>
            <a:ext cx="586423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알려진 </a:t>
            </a:r>
            <a:r>
              <a:rPr lang="en-US" altLang="ko-KR" sz="1200" dirty="0">
                <a:solidFill>
                  <a:srgbClr val="003738"/>
                </a:solidFill>
              </a:rPr>
              <a:t>DB</a:t>
            </a:r>
            <a:r>
              <a:rPr lang="ko-KR" altLang="en-US" sz="1200" dirty="0">
                <a:solidFill>
                  <a:srgbClr val="003738"/>
                </a:solidFill>
              </a:rPr>
              <a:t>에 의존하는 패턴 매칭 한계의 극복을 위해 안전한 공간에서 </a:t>
            </a:r>
            <a:r>
              <a:rPr lang="en-US" altLang="ko-KR" sz="1200" dirty="0">
                <a:solidFill>
                  <a:srgbClr val="003738"/>
                </a:solidFill>
              </a:rPr>
              <a:t>VM</a:t>
            </a:r>
            <a:r>
              <a:rPr lang="ko-KR" altLang="en-US" sz="1200" dirty="0">
                <a:solidFill>
                  <a:srgbClr val="003738"/>
                </a:solidFill>
              </a:rPr>
              <a:t>을 실행하고 의심 파일 실제 실행 후 차단</a:t>
            </a:r>
            <a:r>
              <a:rPr lang="en-US" altLang="ko-KR" sz="1200" dirty="0">
                <a:solidFill>
                  <a:srgbClr val="003738"/>
                </a:solidFill>
              </a:rPr>
              <a:t>/</a:t>
            </a:r>
            <a:r>
              <a:rPr lang="ko-KR" altLang="en-US" sz="1200" dirty="0">
                <a:solidFill>
                  <a:srgbClr val="003738"/>
                </a:solidFill>
              </a:rPr>
              <a:t>허용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381DF04-873E-44BF-9D99-8F30209B662C}"/>
              </a:ext>
            </a:extLst>
          </p:cNvPr>
          <p:cNvSpPr/>
          <p:nvPr/>
        </p:nvSpPr>
        <p:spPr>
          <a:xfrm>
            <a:off x="2728320" y="4202298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AI (</a:t>
            </a:r>
            <a:r>
              <a:rPr lang="ko-KR" altLang="en-US" sz="1200" b="1" dirty="0">
                <a:solidFill>
                  <a:srgbClr val="003738"/>
                </a:solidFill>
              </a:rPr>
              <a:t>인공지능</a:t>
            </a:r>
            <a:r>
              <a:rPr lang="en-US" altLang="ko-KR" sz="1200" b="1" dirty="0">
                <a:solidFill>
                  <a:srgbClr val="003738"/>
                </a:solidFill>
              </a:rPr>
              <a:t>) </a:t>
            </a:r>
            <a:r>
              <a:rPr lang="ko-KR" altLang="en-US" sz="1200" b="1" dirty="0">
                <a:solidFill>
                  <a:srgbClr val="003738"/>
                </a:solidFill>
              </a:rPr>
              <a:t>진단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B8A118-4A35-4F28-AB8A-DEC6C94ECA4E}"/>
              </a:ext>
            </a:extLst>
          </p:cNvPr>
          <p:cNvSpPr/>
          <p:nvPr/>
        </p:nvSpPr>
        <p:spPr>
          <a:xfrm>
            <a:off x="5227455" y="4202298"/>
            <a:ext cx="586423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마우스</a:t>
            </a:r>
            <a:r>
              <a:rPr lang="en-US" altLang="ko-KR" sz="1200" dirty="0">
                <a:solidFill>
                  <a:srgbClr val="003738"/>
                </a:solidFill>
              </a:rPr>
              <a:t>/</a:t>
            </a:r>
            <a:r>
              <a:rPr lang="ko-KR" altLang="en-US" sz="1200" dirty="0">
                <a:solidFill>
                  <a:srgbClr val="003738"/>
                </a:solidFill>
              </a:rPr>
              <a:t>키보드 움직임</a:t>
            </a:r>
            <a:r>
              <a:rPr lang="en-US" altLang="ko-KR" sz="1200" dirty="0">
                <a:solidFill>
                  <a:srgbClr val="003738"/>
                </a:solidFill>
              </a:rPr>
              <a:t>, </a:t>
            </a:r>
            <a:r>
              <a:rPr lang="ko-KR" altLang="en-US" sz="1200" dirty="0">
                <a:solidFill>
                  <a:srgbClr val="003738"/>
                </a:solidFill>
              </a:rPr>
              <a:t>접근 리소스 등 인공지능 기술을 통해 알려지지 않은 공격시도 차단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D3AFA7-B59C-44C1-8BF9-5D9C11513110}"/>
              </a:ext>
            </a:extLst>
          </p:cNvPr>
          <p:cNvSpPr/>
          <p:nvPr/>
        </p:nvSpPr>
        <p:spPr>
          <a:xfrm>
            <a:off x="2728320" y="5468696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SIEM,</a:t>
            </a:r>
          </a:p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Security Information Event Management</a:t>
            </a:r>
            <a:endParaRPr lang="ko-KR" altLang="en-US" sz="1200" b="1" dirty="0">
              <a:solidFill>
                <a:srgbClr val="003738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971A64-5A16-4996-82B5-89B4C81F26EE}"/>
              </a:ext>
            </a:extLst>
          </p:cNvPr>
          <p:cNvSpPr/>
          <p:nvPr/>
        </p:nvSpPr>
        <p:spPr>
          <a:xfrm>
            <a:off x="5227455" y="5468696"/>
            <a:ext cx="586423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차세대 방화벽</a:t>
            </a:r>
            <a:r>
              <a:rPr lang="en-US" altLang="ko-KR" sz="1200" dirty="0">
                <a:solidFill>
                  <a:srgbClr val="003738"/>
                </a:solidFill>
              </a:rPr>
              <a:t>, </a:t>
            </a:r>
            <a:r>
              <a:rPr lang="ko-KR" altLang="en-US" sz="1200" dirty="0" err="1">
                <a:solidFill>
                  <a:srgbClr val="003738"/>
                </a:solidFill>
              </a:rPr>
              <a:t>샌드박스</a:t>
            </a:r>
            <a:r>
              <a:rPr lang="en-US" altLang="ko-KR" sz="1200" dirty="0">
                <a:solidFill>
                  <a:srgbClr val="003738"/>
                </a:solidFill>
              </a:rPr>
              <a:t>, AI </a:t>
            </a:r>
            <a:r>
              <a:rPr lang="ko-KR" altLang="en-US" sz="1200" dirty="0">
                <a:solidFill>
                  <a:srgbClr val="003738"/>
                </a:solidFill>
              </a:rPr>
              <a:t>등의 고급기술 기반 모니터링 및 보안전문가의 </a:t>
            </a:r>
            <a:r>
              <a:rPr lang="en-US" altLang="ko-KR" sz="1200" dirty="0">
                <a:solidFill>
                  <a:srgbClr val="003738"/>
                </a:solidFill>
              </a:rPr>
              <a:t>2</a:t>
            </a:r>
            <a:r>
              <a:rPr lang="ko-KR" altLang="en-US" sz="1200" dirty="0">
                <a:solidFill>
                  <a:srgbClr val="003738"/>
                </a:solidFill>
              </a:rPr>
              <a:t>차 진단 후 차단</a:t>
            </a:r>
            <a:r>
              <a:rPr lang="en-US" altLang="ko-KR" sz="1200" dirty="0">
                <a:solidFill>
                  <a:srgbClr val="003738"/>
                </a:solidFill>
              </a:rPr>
              <a:t>/</a:t>
            </a:r>
            <a:r>
              <a:rPr lang="ko-KR" altLang="en-US" sz="1200" dirty="0">
                <a:solidFill>
                  <a:srgbClr val="003738"/>
                </a:solidFill>
              </a:rPr>
              <a:t>허용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703E8D5-9940-41B8-9BD7-0CAB93488780}"/>
              </a:ext>
            </a:extLst>
          </p:cNvPr>
          <p:cNvSpPr/>
          <p:nvPr/>
        </p:nvSpPr>
        <p:spPr>
          <a:xfrm>
            <a:off x="2728320" y="2935898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dirty="0">
                <a:solidFill>
                  <a:srgbClr val="003738"/>
                </a:solidFill>
              </a:rPr>
              <a:t>네트워크 분리</a:t>
            </a:r>
            <a:r>
              <a:rPr lang="en-US" altLang="ko-KR" sz="1200" b="1" dirty="0">
                <a:solidFill>
                  <a:srgbClr val="003738"/>
                </a:solidFill>
              </a:rPr>
              <a:t>/</a:t>
            </a:r>
            <a:r>
              <a:rPr lang="ko-KR" altLang="en-US" sz="1200" b="1" dirty="0">
                <a:solidFill>
                  <a:srgbClr val="003738"/>
                </a:solidFill>
              </a:rPr>
              <a:t>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39219E-0044-4F6D-A32F-F3AE0B633F84}"/>
              </a:ext>
            </a:extLst>
          </p:cNvPr>
          <p:cNvSpPr/>
          <p:nvPr/>
        </p:nvSpPr>
        <p:spPr>
          <a:xfrm>
            <a:off x="5227455" y="2935898"/>
            <a:ext cx="586423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다수의 방화벽과 보안솔루션 도입으로 해킹시간을 지연함</a:t>
            </a:r>
            <a:r>
              <a:rPr lang="en-US" altLang="ko-KR" sz="1200" dirty="0">
                <a:solidFill>
                  <a:srgbClr val="003738"/>
                </a:solidFill>
              </a:rPr>
              <a:t>.</a:t>
            </a:r>
            <a:r>
              <a:rPr lang="ko-KR" altLang="en-US" sz="1200" dirty="0">
                <a:solidFill>
                  <a:srgbClr val="003738"/>
                </a:solidFill>
              </a:rPr>
              <a:t> </a:t>
            </a:r>
            <a:r>
              <a:rPr lang="en-US" altLang="ko-KR" sz="1200" dirty="0">
                <a:solidFill>
                  <a:srgbClr val="003738"/>
                </a:solidFill>
              </a:rPr>
              <a:t>ROI</a:t>
            </a:r>
            <a:r>
              <a:rPr lang="ko-KR" altLang="en-US" sz="1200" dirty="0">
                <a:solidFill>
                  <a:srgbClr val="003738"/>
                </a:solidFill>
              </a:rPr>
              <a:t>에 민감한 해커가 다른 쉬운 상대를 </a:t>
            </a:r>
            <a:r>
              <a:rPr lang="ko-KR" altLang="en-US" sz="1200" dirty="0" err="1">
                <a:solidFill>
                  <a:srgbClr val="003738"/>
                </a:solidFill>
              </a:rPr>
              <a:t>찾아나서도록</a:t>
            </a:r>
            <a:r>
              <a:rPr lang="ko-KR" altLang="en-US" sz="1200" dirty="0">
                <a:solidFill>
                  <a:srgbClr val="003738"/>
                </a:solidFill>
              </a:rPr>
              <a:t> 유도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60EAF5-FD82-43C0-A311-185A609DE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41" y="2935898"/>
            <a:ext cx="1032184" cy="9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A942201-E34B-4F6A-804B-9BD13D8FD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33" y="1710000"/>
            <a:ext cx="1350000" cy="9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7C640C-055B-47EC-A9E8-71488EA99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3" y="5468696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CD31E-E1F8-457E-A6E6-A0F57FCA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XOR Obfuscation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07E4CB-AD93-496C-B6BF-ED664203C8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Obfuscation, </a:t>
            </a:r>
            <a:r>
              <a:rPr lang="ko-KR" altLang="en-US" dirty="0"/>
              <a:t>불명료화</a:t>
            </a:r>
            <a:r>
              <a:rPr lang="en-US" altLang="ko-KR" dirty="0"/>
              <a:t>(</a:t>
            </a:r>
            <a:r>
              <a:rPr lang="ko-KR" altLang="en-US" dirty="0"/>
              <a:t>不明瞭化</a:t>
            </a:r>
            <a:r>
              <a:rPr lang="en-US" altLang="ko-KR" dirty="0"/>
              <a:t>), </a:t>
            </a:r>
            <a:r>
              <a:rPr lang="ko-KR" altLang="en-US" dirty="0"/>
              <a:t>혼미</a:t>
            </a:r>
            <a:r>
              <a:rPr lang="en-US" altLang="ko-KR" dirty="0"/>
              <a:t>(</a:t>
            </a:r>
            <a:r>
              <a:rPr lang="ko-KR" altLang="en-US" dirty="0"/>
              <a:t>昏迷</a:t>
            </a:r>
            <a:r>
              <a:rPr lang="en-US" altLang="ko-KR" dirty="0"/>
              <a:t>). XOR </a:t>
            </a:r>
            <a:r>
              <a:rPr lang="ko-KR" altLang="en-US" dirty="0"/>
              <a:t>기법은 원래 정보기관에서 중요한 데이터를 적의 탐지 없이 전송하는 기술로 사용되기도 하지만 악성코드가 보안솔루션의 탐지를 회피하기 위해 사용되기도 합니다</a:t>
            </a:r>
            <a:r>
              <a:rPr lang="en-US" altLang="ko-KR" dirty="0"/>
              <a:t>. </a:t>
            </a:r>
            <a:r>
              <a:rPr lang="ko-KR" altLang="en-US" dirty="0"/>
              <a:t>사용은 쉬운 반면 탐지는 매우 어려운 기술입니다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867DF-E370-4700-9233-F9DFBF954F97}"/>
              </a:ext>
            </a:extLst>
          </p:cNvPr>
          <p:cNvSpPr txBox="1"/>
          <p:nvPr/>
        </p:nvSpPr>
        <p:spPr>
          <a:xfrm>
            <a:off x="2306230" y="3947102"/>
            <a:ext cx="2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 err="1">
                <a:solidFill>
                  <a:srgbClr val="0070C0"/>
                </a:solidFill>
              </a:rPr>
              <a:t>abcdef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7B98F-D9E7-4E2B-974E-DB083FD64E9D}"/>
              </a:ext>
            </a:extLst>
          </p:cNvPr>
          <p:cNvSpPr txBox="1"/>
          <p:nvPr/>
        </p:nvSpPr>
        <p:spPr>
          <a:xfrm>
            <a:off x="7208655" y="3947102"/>
            <a:ext cx="216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b="1" dirty="0">
                <a:solidFill>
                  <a:srgbClr val="0070C0"/>
                </a:solidFill>
              </a:rPr>
              <a:t>abb8ef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76F8F7-AF8A-4DFA-9CDC-09E0FCCA3059}"/>
              </a:ext>
            </a:extLst>
          </p:cNvPr>
          <p:cNvSpPr txBox="1"/>
          <p:nvPr/>
        </p:nvSpPr>
        <p:spPr>
          <a:xfrm>
            <a:off x="5354159" y="2855972"/>
            <a:ext cx="884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XOR</a:t>
            </a:r>
          </a:p>
          <a:p>
            <a:pPr algn="ctr"/>
            <a:r>
              <a:rPr lang="en-US" altLang="ko-KR" dirty="0"/>
              <a:t>7500</a:t>
            </a:r>
            <a:endParaRPr lang="ko-KR" altLang="en-US" dirty="0"/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D2FA3E0E-2954-49FE-B3E3-ED0308D424E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rot="5400000" flipH="1" flipV="1">
            <a:off x="3988379" y="2581322"/>
            <a:ext cx="767964" cy="1963596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구부러짐 9">
            <a:extLst>
              <a:ext uri="{FF2B5EF4-FFF2-40B4-BE49-F238E27FC236}">
                <a16:creationId xmlns:a16="http://schemas.microsoft.com/office/drawing/2014/main" id="{E93C5276-558E-48A6-8F83-2959BB6F9BC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6238888" y="3179138"/>
            <a:ext cx="2054100" cy="767964"/>
          </a:xfrm>
          <a:prstGeom prst="curved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설명선: 선 11">
            <a:extLst>
              <a:ext uri="{FF2B5EF4-FFF2-40B4-BE49-F238E27FC236}">
                <a16:creationId xmlns:a16="http://schemas.microsoft.com/office/drawing/2014/main" id="{0C227E99-C325-42DF-B708-BECF6E5A5320}"/>
              </a:ext>
            </a:extLst>
          </p:cNvPr>
          <p:cNvSpPr/>
          <p:nvPr/>
        </p:nvSpPr>
        <p:spPr>
          <a:xfrm>
            <a:off x="1294726" y="5219363"/>
            <a:ext cx="1327093" cy="825387"/>
          </a:xfrm>
          <a:prstGeom prst="borderCallout1">
            <a:avLst>
              <a:gd name="adj1" fmla="val -12623"/>
              <a:gd name="adj2" fmla="val 55082"/>
              <a:gd name="adj3" fmla="val -105147"/>
              <a:gd name="adj4" fmla="val 14886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탐지 가능한 알려진 악성코드</a:t>
            </a:r>
          </a:p>
        </p:txBody>
      </p:sp>
      <p:sp>
        <p:nvSpPr>
          <p:cNvPr id="14" name="설명선: 선 13">
            <a:extLst>
              <a:ext uri="{FF2B5EF4-FFF2-40B4-BE49-F238E27FC236}">
                <a16:creationId xmlns:a16="http://schemas.microsoft.com/office/drawing/2014/main" id="{5E8E8772-30CD-40FD-A1FF-FF04F57D0FE1}"/>
              </a:ext>
            </a:extLst>
          </p:cNvPr>
          <p:cNvSpPr/>
          <p:nvPr/>
        </p:nvSpPr>
        <p:spPr>
          <a:xfrm>
            <a:off x="8713773" y="5365306"/>
            <a:ext cx="1327093" cy="825387"/>
          </a:xfrm>
          <a:prstGeom prst="borderCallout1">
            <a:avLst>
              <a:gd name="adj1" fmla="val -12623"/>
              <a:gd name="adj2" fmla="val 55082"/>
              <a:gd name="adj3" fmla="val -130637"/>
              <a:gd name="adj4" fmla="val -3040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탐지 불가한 회피모드의 악성코드</a:t>
            </a:r>
          </a:p>
        </p:txBody>
      </p:sp>
      <p:sp>
        <p:nvSpPr>
          <p:cNvPr id="15" name="설명선: 선 14">
            <a:extLst>
              <a:ext uri="{FF2B5EF4-FFF2-40B4-BE49-F238E27FC236}">
                <a16:creationId xmlns:a16="http://schemas.microsoft.com/office/drawing/2014/main" id="{9014318D-6A0A-4F52-B744-83A3A8659C63}"/>
              </a:ext>
            </a:extLst>
          </p:cNvPr>
          <p:cNvSpPr/>
          <p:nvPr/>
        </p:nvSpPr>
        <p:spPr>
          <a:xfrm>
            <a:off x="7278410" y="1667964"/>
            <a:ext cx="4527244" cy="1433832"/>
          </a:xfrm>
          <a:prstGeom prst="borderCallout1">
            <a:avLst>
              <a:gd name="adj1" fmla="val 44927"/>
              <a:gd name="adj2" fmla="val -3354"/>
              <a:gd name="adj3" fmla="val 105802"/>
              <a:gd name="adj4" fmla="val -26797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tx1"/>
                </a:solidFill>
              </a:rPr>
              <a:t>예를 들어 해커만이 아는 숫자 </a:t>
            </a:r>
            <a:r>
              <a:rPr lang="en-US" altLang="ko-KR" sz="1200" dirty="0">
                <a:solidFill>
                  <a:schemeClr val="tx1"/>
                </a:solidFill>
              </a:rPr>
              <a:t>7500(</a:t>
            </a:r>
            <a:r>
              <a:rPr lang="ko-KR" altLang="en-US" sz="1200" dirty="0" err="1">
                <a:solidFill>
                  <a:schemeClr val="tx1"/>
                </a:solidFill>
              </a:rPr>
              <a:t>어떤숫자든</a:t>
            </a:r>
            <a:r>
              <a:rPr lang="ko-KR" altLang="en-US" sz="1200" dirty="0">
                <a:solidFill>
                  <a:schemeClr val="tx1"/>
                </a:solidFill>
              </a:rPr>
              <a:t> 가능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곱한다면 탐지를 회피하는 전혀 다른 패턴을 만들어 </a:t>
            </a:r>
            <a:r>
              <a:rPr lang="ko-KR" altLang="en-US" sz="1200" dirty="0" err="1">
                <a:solidFill>
                  <a:schemeClr val="tx1"/>
                </a:solidFill>
              </a:rPr>
              <a:t>낼수</a:t>
            </a:r>
            <a:r>
              <a:rPr lang="ko-KR" altLang="en-US" sz="1200" dirty="0">
                <a:solidFill>
                  <a:schemeClr val="tx1"/>
                </a:solidFill>
              </a:rPr>
              <a:t> 있음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악성코드 </a:t>
            </a:r>
            <a:r>
              <a:rPr lang="ko-KR" altLang="en-US" sz="1200" dirty="0" err="1">
                <a:solidFill>
                  <a:schemeClr val="tx1"/>
                </a:solidFill>
              </a:rPr>
              <a:t>실행전</a:t>
            </a:r>
            <a:r>
              <a:rPr lang="ko-KR" altLang="en-US" sz="1200" dirty="0">
                <a:solidFill>
                  <a:schemeClr val="tx1"/>
                </a:solidFill>
              </a:rPr>
              <a:t> 원래 패턴으로 </a:t>
            </a:r>
            <a:r>
              <a:rPr lang="ko-KR" altLang="en-US" sz="1200" dirty="0" err="1">
                <a:solidFill>
                  <a:schemeClr val="tx1"/>
                </a:solidFill>
              </a:rPr>
              <a:t>복호화됨</a:t>
            </a:r>
            <a:r>
              <a:rPr lang="en-US" altLang="ko-KR" sz="1200" dirty="0">
                <a:solidFill>
                  <a:schemeClr val="tx1"/>
                </a:solidFill>
              </a:rPr>
              <a:t>. </a:t>
            </a:r>
            <a:r>
              <a:rPr lang="ko-KR" altLang="en-US" sz="1200" dirty="0">
                <a:solidFill>
                  <a:schemeClr val="tx1"/>
                </a:solidFill>
              </a:rPr>
              <a:t>같은 </a:t>
            </a:r>
            <a:r>
              <a:rPr lang="ko-KR" altLang="en-US" sz="1200" dirty="0" err="1">
                <a:solidFill>
                  <a:schemeClr val="tx1"/>
                </a:solidFill>
              </a:rPr>
              <a:t>악성코드지만</a:t>
            </a:r>
            <a:r>
              <a:rPr lang="ko-KR" altLang="en-US" sz="1200" dirty="0">
                <a:solidFill>
                  <a:schemeClr val="tx1"/>
                </a:solidFill>
              </a:rPr>
              <a:t> 다른 숫자를 곱하면서 수십만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수백만의 서로 다른 버전의 회피용 프로그램을 만들어 </a:t>
            </a:r>
            <a:r>
              <a:rPr lang="ko-KR" altLang="en-US" sz="1200" dirty="0" err="1">
                <a:solidFill>
                  <a:schemeClr val="tx1"/>
                </a:solidFill>
              </a:rPr>
              <a:t>낼수</a:t>
            </a:r>
            <a:r>
              <a:rPr lang="ko-KR" altLang="en-US" sz="1200" dirty="0">
                <a:solidFill>
                  <a:schemeClr val="tx1"/>
                </a:solidFill>
              </a:rPr>
              <a:t> 있음</a:t>
            </a:r>
          </a:p>
        </p:txBody>
      </p:sp>
    </p:spTree>
    <p:extLst>
      <p:ext uri="{BB962C8B-B14F-4D97-AF65-F5344CB8AC3E}">
        <p14:creationId xmlns:p14="http://schemas.microsoft.com/office/powerpoint/2010/main" val="3135702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AE9CA9-AA77-43BE-9317-AD341F8EF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사이버 공격 예방의 한계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042E8-EA9B-4781-9F19-8AC76FD503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해커들은 이러한 보안기술을 회피하거나 오히려 역이용하는 형태로 진화하고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39E8C5-C270-43FA-B4DA-BE3A76921A02}"/>
              </a:ext>
            </a:extLst>
          </p:cNvPr>
          <p:cNvSpPr/>
          <p:nvPr/>
        </p:nvSpPr>
        <p:spPr>
          <a:xfrm>
            <a:off x="668555" y="1736740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dirty="0" err="1">
                <a:solidFill>
                  <a:srgbClr val="003738"/>
                </a:solidFill>
              </a:rPr>
              <a:t>샌드박스</a:t>
            </a:r>
            <a:r>
              <a:rPr lang="ko-KR" altLang="en-US" sz="1200" b="1" dirty="0">
                <a:solidFill>
                  <a:srgbClr val="003738"/>
                </a:solidFill>
              </a:rPr>
              <a:t> 진단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896DBB-3CD3-4CAE-BA68-91E8B1B15F33}"/>
              </a:ext>
            </a:extLst>
          </p:cNvPr>
          <p:cNvSpPr/>
          <p:nvPr/>
        </p:nvSpPr>
        <p:spPr>
          <a:xfrm>
            <a:off x="3464140" y="1736740"/>
            <a:ext cx="430371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 err="1">
                <a:solidFill>
                  <a:srgbClr val="003738"/>
                </a:solidFill>
              </a:rPr>
              <a:t>샌드박스</a:t>
            </a:r>
            <a:r>
              <a:rPr lang="ko-KR" altLang="en-US" sz="1200" dirty="0">
                <a:solidFill>
                  <a:srgbClr val="003738"/>
                </a:solidFill>
              </a:rPr>
              <a:t> 환경임을 인지</a:t>
            </a:r>
            <a:r>
              <a:rPr lang="en-US" altLang="ko-KR" sz="1200" dirty="0">
                <a:solidFill>
                  <a:srgbClr val="003738"/>
                </a:solidFill>
              </a:rPr>
              <a:t>, </a:t>
            </a:r>
            <a:r>
              <a:rPr lang="ko-KR" altLang="en-US" sz="1200" dirty="0">
                <a:solidFill>
                  <a:srgbClr val="003738"/>
                </a:solidFill>
              </a:rPr>
              <a:t>의도한 공격 능력을 숨기면서 탐지를 회피하는 방법으로 진화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A191355-2731-48D8-891A-D1F5DB067357}"/>
              </a:ext>
            </a:extLst>
          </p:cNvPr>
          <p:cNvSpPr/>
          <p:nvPr/>
        </p:nvSpPr>
        <p:spPr>
          <a:xfrm>
            <a:off x="668555" y="4133002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AI (</a:t>
            </a:r>
            <a:r>
              <a:rPr lang="ko-KR" altLang="en-US" sz="1200" b="1" dirty="0">
                <a:solidFill>
                  <a:srgbClr val="003738"/>
                </a:solidFill>
              </a:rPr>
              <a:t>인공지능</a:t>
            </a:r>
            <a:r>
              <a:rPr lang="en-US" altLang="ko-KR" sz="1200" b="1" dirty="0">
                <a:solidFill>
                  <a:srgbClr val="003738"/>
                </a:solidFill>
              </a:rPr>
              <a:t>) </a:t>
            </a:r>
            <a:r>
              <a:rPr lang="ko-KR" altLang="en-US" sz="1200" b="1" dirty="0">
                <a:solidFill>
                  <a:srgbClr val="003738"/>
                </a:solidFill>
              </a:rPr>
              <a:t>진단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CD095B1-181C-4720-8581-532773A7AACF}"/>
              </a:ext>
            </a:extLst>
          </p:cNvPr>
          <p:cNvSpPr/>
          <p:nvPr/>
        </p:nvSpPr>
        <p:spPr>
          <a:xfrm>
            <a:off x="3464140" y="4133002"/>
            <a:ext cx="430371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인공지능 방어를 무력화하거나 오히려 인공지능 기술을 적용한 사이버 공격으로 진화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D40697-EE31-47BD-9BB6-E087B1E17522}"/>
              </a:ext>
            </a:extLst>
          </p:cNvPr>
          <p:cNvSpPr/>
          <p:nvPr/>
        </p:nvSpPr>
        <p:spPr>
          <a:xfrm>
            <a:off x="668555" y="5331134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SIEM(</a:t>
            </a:r>
            <a:r>
              <a:rPr lang="ko-KR" altLang="en-US" sz="1200" b="1" dirty="0">
                <a:solidFill>
                  <a:srgbClr val="003738"/>
                </a:solidFill>
              </a:rPr>
              <a:t>심</a:t>
            </a:r>
            <a:r>
              <a:rPr lang="en-US" altLang="ko-KR" sz="1200" b="1" dirty="0">
                <a:solidFill>
                  <a:srgbClr val="003738"/>
                </a:solidFill>
              </a:rPr>
              <a:t>)</a:t>
            </a:r>
          </a:p>
          <a:p>
            <a:pPr algn="ctr" latinLnBrk="0"/>
            <a:r>
              <a:rPr lang="en-US" altLang="ko-KR" sz="1200" b="1" dirty="0">
                <a:solidFill>
                  <a:srgbClr val="003738"/>
                </a:solidFill>
              </a:rPr>
              <a:t>Security Information Event Management</a:t>
            </a:r>
            <a:endParaRPr lang="ko-KR" altLang="en-US" sz="1200" b="1" dirty="0">
              <a:solidFill>
                <a:srgbClr val="003738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36D923-CFAA-4143-B5E5-3B1E5CEFCF6C}"/>
              </a:ext>
            </a:extLst>
          </p:cNvPr>
          <p:cNvSpPr/>
          <p:nvPr/>
        </p:nvSpPr>
        <p:spPr>
          <a:xfrm>
            <a:off x="3464140" y="5331134"/>
            <a:ext cx="430371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의심</a:t>
            </a:r>
            <a:r>
              <a:rPr lang="en-US" altLang="ko-KR" sz="1200" dirty="0">
                <a:solidFill>
                  <a:srgbClr val="003738"/>
                </a:solidFill>
              </a:rPr>
              <a:t> </a:t>
            </a:r>
            <a:r>
              <a:rPr lang="ko-KR" altLang="en-US" sz="1200" dirty="0">
                <a:solidFill>
                  <a:srgbClr val="003738"/>
                </a:solidFill>
              </a:rPr>
              <a:t>파일 또는 위협이 탐지되어도 보안 담당자가 한번 허용하면 그 이후부터 계속 허용</a:t>
            </a:r>
            <a:endParaRPr lang="en-US" altLang="ko-KR" sz="1200" dirty="0">
              <a:solidFill>
                <a:srgbClr val="003738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2009AE6-EA13-413E-A988-8598ED7EA0C6}"/>
              </a:ext>
            </a:extLst>
          </p:cNvPr>
          <p:cNvSpPr/>
          <p:nvPr/>
        </p:nvSpPr>
        <p:spPr>
          <a:xfrm>
            <a:off x="668555" y="2934870"/>
            <a:ext cx="2034934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b="1" dirty="0">
                <a:solidFill>
                  <a:srgbClr val="003738"/>
                </a:solidFill>
              </a:rPr>
              <a:t>네트워크 분리와 분산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A45940-28E8-4C04-BA24-2CFDA4C756E9}"/>
              </a:ext>
            </a:extLst>
          </p:cNvPr>
          <p:cNvSpPr/>
          <p:nvPr/>
        </p:nvSpPr>
        <p:spPr>
          <a:xfrm>
            <a:off x="3464140" y="2934870"/>
            <a:ext cx="4303716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/>
            <a:r>
              <a:rPr lang="ko-KR" altLang="en-US" sz="1200" dirty="0">
                <a:solidFill>
                  <a:srgbClr val="003738"/>
                </a:solidFill>
              </a:rPr>
              <a:t>금전적인 목적과 관계없이 국가나 정보기관의 </a:t>
            </a:r>
            <a:r>
              <a:rPr lang="ko-KR" altLang="en-US" sz="1200" dirty="0" err="1">
                <a:solidFill>
                  <a:srgbClr val="003738"/>
                </a:solidFill>
              </a:rPr>
              <a:t>지원하에</a:t>
            </a:r>
            <a:r>
              <a:rPr lang="ko-KR" altLang="en-US" sz="1200" dirty="0">
                <a:solidFill>
                  <a:srgbClr val="003738"/>
                </a:solidFill>
              </a:rPr>
              <a:t> 적대국가의 기업을 대상으로 지속적 공격이 가능한 군인</a:t>
            </a:r>
            <a:r>
              <a:rPr lang="en-US" altLang="ko-KR" sz="1200" dirty="0">
                <a:solidFill>
                  <a:srgbClr val="003738"/>
                </a:solidFill>
              </a:rPr>
              <a:t>/</a:t>
            </a:r>
            <a:r>
              <a:rPr lang="ko-KR" altLang="en-US" sz="1200" dirty="0">
                <a:solidFill>
                  <a:srgbClr val="003738"/>
                </a:solidFill>
              </a:rPr>
              <a:t>공무원</a:t>
            </a:r>
            <a:r>
              <a:rPr lang="en-US" altLang="ko-KR" sz="1200" dirty="0">
                <a:solidFill>
                  <a:srgbClr val="003738"/>
                </a:solidFill>
              </a:rPr>
              <a:t> </a:t>
            </a:r>
            <a:r>
              <a:rPr lang="ko-KR" altLang="en-US" sz="1200" dirty="0">
                <a:solidFill>
                  <a:srgbClr val="003738"/>
                </a:solidFill>
              </a:rPr>
              <a:t>해커에게는 효과미비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52BB26E-1450-4F8E-9892-91E4DF88469D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703489" y="2186740"/>
            <a:ext cx="760651" cy="0"/>
          </a:xfrm>
          <a:prstGeom prst="straightConnector1">
            <a:avLst/>
          </a:prstGeom>
          <a:ln w="57150">
            <a:solidFill>
              <a:srgbClr val="005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57CC061-E5E6-4B8E-999F-3D696E9E3E68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2703489" y="3384870"/>
            <a:ext cx="760651" cy="0"/>
          </a:xfrm>
          <a:prstGeom prst="straightConnector1">
            <a:avLst/>
          </a:prstGeom>
          <a:ln w="57150">
            <a:solidFill>
              <a:srgbClr val="005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B1832BA-B70C-450B-AC41-0EE528674A04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2703489" y="4583002"/>
            <a:ext cx="760651" cy="0"/>
          </a:xfrm>
          <a:prstGeom prst="straightConnector1">
            <a:avLst/>
          </a:prstGeom>
          <a:ln w="57150">
            <a:solidFill>
              <a:srgbClr val="005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280BA34-565D-4425-B46A-160B2A586EC3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2703489" y="5781134"/>
            <a:ext cx="760651" cy="0"/>
          </a:xfrm>
          <a:prstGeom prst="straightConnector1">
            <a:avLst/>
          </a:prstGeom>
          <a:ln w="57150">
            <a:solidFill>
              <a:srgbClr val="005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7D1CABB4-CC7A-49A1-AD18-CB15D84D5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01" y="1757955"/>
            <a:ext cx="3600000" cy="193408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556A1F3-B79A-475F-B836-4902C5D6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01" y="4133002"/>
            <a:ext cx="3600000" cy="205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DD5CD-25DB-46AD-8B44-3BF15707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사이버 공격 예방의 한계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168F1-BEF1-4D56-86BC-5B103C92A5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보안시장은 계속 성장하고 있지만 사이버공격 피해 사례 또한 가파르게 증가하고 있습니다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보안솔루션에 대한 기업들의 투자는 늘고 있음에도 불구하고 피해예방은 어렵다는 것을 보여주고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2" name="Picture 4" descr="Technavio has announced its latest market research report titled Government Cyber Security Market in US 2020-2024 (Graphic: Business Wire)">
            <a:extLst>
              <a:ext uri="{FF2B5EF4-FFF2-40B4-BE49-F238E27FC236}">
                <a16:creationId xmlns:a16="http://schemas.microsoft.com/office/drawing/2014/main" id="{266E1D38-083D-40C4-A071-2A6FBD29D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55" y="3096381"/>
            <a:ext cx="5994601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58359405-F480-49CC-9319-0113DB9F9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541" y="1976050"/>
            <a:ext cx="6016804" cy="338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30E8E68-C565-4605-94F4-9F08FF86168E}"/>
              </a:ext>
            </a:extLst>
          </p:cNvPr>
          <p:cNvSpPr/>
          <p:nvPr/>
        </p:nvSpPr>
        <p:spPr>
          <a:xfrm>
            <a:off x="2346690" y="2557083"/>
            <a:ext cx="2233402" cy="380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3738"/>
                </a:solidFill>
              </a:rPr>
              <a:t>보안시장의 성장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99EFC87-B1A6-471A-A94A-95A0DBF9738F}"/>
              </a:ext>
            </a:extLst>
          </p:cNvPr>
          <p:cNvSpPr/>
          <p:nvPr/>
        </p:nvSpPr>
        <p:spPr>
          <a:xfrm>
            <a:off x="6993242" y="1529866"/>
            <a:ext cx="2233402" cy="3803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rgbClr val="003738"/>
                </a:solidFill>
              </a:rPr>
              <a:t>증가하는 피해사례</a:t>
            </a:r>
          </a:p>
        </p:txBody>
      </p:sp>
    </p:spTree>
    <p:extLst>
      <p:ext uri="{BB962C8B-B14F-4D97-AF65-F5344CB8AC3E}">
        <p14:creationId xmlns:p14="http://schemas.microsoft.com/office/powerpoint/2010/main" val="249825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C388D-06A3-4779-8E98-3F4B1D46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사이버공격에 대한 가장 확실한 보호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8645351E-6255-4E58-A892-DE0B8E7C46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Cisco, Get comfortable with software. It’s here to stay, </a:t>
            </a:r>
            <a:r>
              <a:rPr lang="en-US" altLang="ko-KR" dirty="0">
                <a:hlinkClick r:id="rId3"/>
              </a:rPr>
              <a:t>https://www.networkworld.com/article/3198474/cisco-to-network-engineers-get-comfortable-with-software-it-s-here-to-stay.html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Cyber War, </a:t>
            </a:r>
            <a:r>
              <a:rPr lang="en-US" altLang="ko-KR" dirty="0" err="1"/>
              <a:t>TedxStanford</a:t>
            </a:r>
            <a:r>
              <a:rPr lang="en-US" altLang="ko-KR" dirty="0"/>
              <a:t>, </a:t>
            </a:r>
            <a:r>
              <a:rPr lang="en-US" altLang="ko-KR" dirty="0">
                <a:hlinkClick r:id="rId4"/>
              </a:rPr>
              <a:t>https://www.youtube.com/watch?v=JSWPoeBLFyQ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Robert Mueller, </a:t>
            </a:r>
            <a:r>
              <a:rPr lang="en-US" altLang="ko-KR" dirty="0">
                <a:hlinkClick r:id="rId5"/>
              </a:rPr>
              <a:t>FBI — Combating Threats in the Cyber World: Outsmarting Terrorists, Hackers, and Spies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미증권거래위원회</a:t>
            </a:r>
            <a:r>
              <a:rPr lang="en-US" altLang="ko-KR" dirty="0"/>
              <a:t>(SEC), </a:t>
            </a:r>
            <a:r>
              <a:rPr lang="ko-KR" altLang="en-US" dirty="0"/>
              <a:t>미 금융산업규제기구</a:t>
            </a:r>
            <a:r>
              <a:rPr lang="en-US" altLang="ko-KR" dirty="0"/>
              <a:t>(FINRA), </a:t>
            </a:r>
            <a:r>
              <a:rPr lang="ko-KR" altLang="en-US" dirty="0"/>
              <a:t>미 선물상품위원회</a:t>
            </a:r>
            <a:r>
              <a:rPr lang="en-US" altLang="ko-KR" dirty="0"/>
              <a:t>(CFTC)</a:t>
            </a:r>
            <a:r>
              <a:rPr lang="ko-KR" altLang="en-US" dirty="0"/>
              <a:t>의 </a:t>
            </a:r>
            <a:r>
              <a:rPr lang="en-US" altLang="ko-KR" dirty="0"/>
              <a:t>3</a:t>
            </a:r>
            <a:r>
              <a:rPr lang="ko-KR" altLang="en-US" dirty="0"/>
              <a:t>대 금융기관 보안 인증 획득</a:t>
            </a:r>
            <a:r>
              <a:rPr lang="en-US" altLang="ko-KR" dirty="0"/>
              <a:t>, </a:t>
            </a:r>
            <a:r>
              <a:rPr lang="en-US" altLang="ko-KR" dirty="0">
                <a:hlinkClick r:id="rId6"/>
              </a:rPr>
              <a:t>Security-enabled backup capabilities (veeam.com)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D1BEC83-796F-4223-B36C-707CC75476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많은 전문가들이 </a:t>
            </a:r>
            <a:r>
              <a:rPr lang="en-US" altLang="ko-KR" dirty="0"/>
              <a:t>100% </a:t>
            </a:r>
            <a:r>
              <a:rPr lang="ko-KR" altLang="en-US" dirty="0"/>
              <a:t>예방은 불가능 하다고 합니다</a:t>
            </a:r>
            <a:r>
              <a:rPr lang="en-US" altLang="ko-KR" dirty="0"/>
              <a:t>. </a:t>
            </a:r>
            <a:r>
              <a:rPr lang="ko-KR" altLang="en-US" dirty="0"/>
              <a:t>우리 기업도 해킹 당할 수 있다는 것을 인정하고 해킹사고가 발생 </a:t>
            </a:r>
            <a:r>
              <a:rPr lang="ko-KR" altLang="en-US" dirty="0" err="1"/>
              <a:t>했을때</a:t>
            </a:r>
            <a:r>
              <a:rPr lang="ko-KR" altLang="en-US" dirty="0"/>
              <a:t> 가장 중요한 데이터는 온전하게 보호할 수 있는 변경불가 백업의 도입이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Picture 4" descr="Image result for Susie Wee devnet create">
            <a:extLst>
              <a:ext uri="{FF2B5EF4-FFF2-40B4-BE49-F238E27FC236}">
                <a16:creationId xmlns:a16="http://schemas.microsoft.com/office/drawing/2014/main" id="{75377FAE-32BE-4515-BE2E-E01B6A4EA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4239928"/>
            <a:ext cx="224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627B2C48-2824-4A93-8419-A3C3D46847E7}"/>
              </a:ext>
            </a:extLst>
          </p:cNvPr>
          <p:cNvSpPr/>
          <p:nvPr/>
        </p:nvSpPr>
        <p:spPr>
          <a:xfrm>
            <a:off x="215900" y="1914960"/>
            <a:ext cx="2160000" cy="1800000"/>
          </a:xfrm>
          <a:prstGeom prst="wedgeRectCallout">
            <a:avLst>
              <a:gd name="adj1" fmla="val -24236"/>
              <a:gd name="adj2" fmla="val 75163"/>
            </a:avLst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88000" rtlCol="0" anchor="t"/>
          <a:lstStyle/>
          <a:p>
            <a:pPr latinLnBrk="0">
              <a:spcAft>
                <a:spcPts val="4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해마다 년간 </a:t>
            </a:r>
            <a:r>
              <a:rPr lang="en-US" altLang="ko-KR" sz="1200" dirty="0">
                <a:solidFill>
                  <a:schemeClr val="bg1"/>
                </a:solidFill>
              </a:rPr>
              <a:t>1,110</a:t>
            </a:r>
            <a:r>
              <a:rPr lang="ko-KR" altLang="en-US" sz="1200" dirty="0">
                <a:solidFill>
                  <a:schemeClr val="bg1"/>
                </a:solidFill>
              </a:rPr>
              <a:t>억 줄의 소스코드가 새로 쓰여진다 </a:t>
            </a:r>
            <a:r>
              <a:rPr lang="en-US" altLang="ko-KR" sz="1200" dirty="0">
                <a:solidFill>
                  <a:schemeClr val="bg1"/>
                </a:solidFill>
              </a:rPr>
              <a:t>(new lines of code written)</a:t>
            </a:r>
            <a:r>
              <a:rPr lang="en-US" altLang="ko-KR" sz="1200" baseline="30000" dirty="0">
                <a:solidFill>
                  <a:schemeClr val="bg1"/>
                </a:solidFill>
              </a:rPr>
              <a:t> 1</a:t>
            </a:r>
          </a:p>
          <a:p>
            <a:pPr latinLnBrk="0">
              <a:spcAft>
                <a:spcPts val="4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latinLnBrk="0">
              <a:spcAft>
                <a:spcPts val="4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ko-KR" altLang="en-US" sz="1200" dirty="0">
                <a:solidFill>
                  <a:schemeClr val="bg1"/>
                </a:solidFill>
              </a:rPr>
              <a:t>시스코 시니어 </a:t>
            </a:r>
            <a:r>
              <a:rPr lang="en-US" altLang="ko-KR" sz="1200" dirty="0">
                <a:solidFill>
                  <a:schemeClr val="bg1"/>
                </a:solidFill>
              </a:rPr>
              <a:t>VP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cyberwarzone.com/wp-content/uploads/2015/09/tedxstanford-amy-zegart.png">
            <a:extLst>
              <a:ext uri="{FF2B5EF4-FFF2-40B4-BE49-F238E27FC236}">
                <a16:creationId xmlns:a16="http://schemas.microsoft.com/office/drawing/2014/main" id="{F34693B2-8C56-4688-89F6-F67326A50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9" r="4004"/>
          <a:stretch/>
        </p:blipFill>
        <p:spPr bwMode="auto">
          <a:xfrm>
            <a:off x="2573394" y="4239928"/>
            <a:ext cx="2130538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DFC5EBDC-0A20-4A6D-B2B0-D73FCB6AA2E9}"/>
              </a:ext>
            </a:extLst>
          </p:cNvPr>
          <p:cNvSpPr/>
          <p:nvPr/>
        </p:nvSpPr>
        <p:spPr>
          <a:xfrm>
            <a:off x="2573394" y="1914960"/>
            <a:ext cx="2160000" cy="1800000"/>
          </a:xfrm>
          <a:prstGeom prst="wedgeRectCallout">
            <a:avLst>
              <a:gd name="adj1" fmla="val -24236"/>
              <a:gd name="adj2" fmla="val 75163"/>
            </a:avLst>
          </a:prstGeom>
          <a:solidFill>
            <a:srgbClr val="005F4B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88000" rtlCol="0" anchor="t"/>
          <a:lstStyle/>
          <a:p>
            <a:pPr latinLnBrk="0">
              <a:spcAft>
                <a:spcPts val="4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통계적으로 </a:t>
            </a:r>
            <a:r>
              <a:rPr lang="en-US" altLang="ko-KR" sz="1200" dirty="0">
                <a:solidFill>
                  <a:schemeClr val="bg1"/>
                </a:solidFill>
              </a:rPr>
              <a:t>2,500</a:t>
            </a:r>
            <a:r>
              <a:rPr lang="ko-KR" altLang="en-US" sz="1200" dirty="0">
                <a:solidFill>
                  <a:schemeClr val="bg1"/>
                </a:solidFill>
              </a:rPr>
              <a:t>줄의 소스코드 마다 시스템을 멈추게 할 수 있는 심각한 버그 존재</a:t>
            </a:r>
            <a:r>
              <a:rPr lang="en-US" altLang="ko-KR" sz="1200" baseline="30000" dirty="0">
                <a:solidFill>
                  <a:schemeClr val="bg1"/>
                </a:solidFill>
              </a:rPr>
              <a:t>2</a:t>
            </a:r>
          </a:p>
          <a:p>
            <a:pPr latinLnBrk="0">
              <a:spcAft>
                <a:spcPts val="4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ko-KR" altLang="en-US" sz="1200" dirty="0">
                <a:solidFill>
                  <a:schemeClr val="bg1"/>
                </a:solidFill>
              </a:rPr>
              <a:t>전 클린턴 행정부 국가안보회의 스태프</a:t>
            </a:r>
          </a:p>
        </p:txBody>
      </p:sp>
      <p:sp>
        <p:nvSpPr>
          <p:cNvPr id="12" name="말풍선: 사각형 14">
            <a:extLst>
              <a:ext uri="{FF2B5EF4-FFF2-40B4-BE49-F238E27FC236}">
                <a16:creationId xmlns:a16="http://schemas.microsoft.com/office/drawing/2014/main" id="{FA2FDE0F-A513-4916-ABD7-B41D925BB7E7}"/>
              </a:ext>
            </a:extLst>
          </p:cNvPr>
          <p:cNvSpPr/>
          <p:nvPr/>
        </p:nvSpPr>
        <p:spPr>
          <a:xfrm>
            <a:off x="4821426" y="1914960"/>
            <a:ext cx="1890000" cy="1800000"/>
          </a:xfrm>
          <a:prstGeom prst="wedgeRectCallout">
            <a:avLst>
              <a:gd name="adj1" fmla="val -13428"/>
              <a:gd name="adj2" fmla="val 76953"/>
            </a:avLst>
          </a:prstGeom>
          <a:solidFill>
            <a:srgbClr val="005F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288000" rtlCol="0" anchor="t"/>
          <a:lstStyle/>
          <a:p>
            <a:pPr latinLnBrk="0">
              <a:spcAft>
                <a:spcPts val="200"/>
              </a:spcAft>
            </a:pPr>
            <a:r>
              <a:rPr lang="ko-KR" altLang="en-US" sz="1200" dirty="0">
                <a:solidFill>
                  <a:schemeClr val="bg1"/>
                </a:solidFill>
              </a:rPr>
              <a:t>세상에는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가지 기업만이 존재한다</a:t>
            </a:r>
            <a:r>
              <a:rPr lang="en-US" altLang="ko-KR" sz="1200" dirty="0">
                <a:solidFill>
                  <a:schemeClr val="bg1"/>
                </a:solidFill>
              </a:rPr>
              <a:t>. </a:t>
            </a:r>
            <a:r>
              <a:rPr lang="ko-KR" altLang="en-US" sz="1200" dirty="0">
                <a:solidFill>
                  <a:schemeClr val="bg1"/>
                </a:solidFill>
              </a:rPr>
              <a:t>해킹을 당한 기업과 해킹을 당할 기업</a:t>
            </a:r>
            <a:r>
              <a:rPr lang="en-US" altLang="ko-KR" sz="1200" baseline="30000" dirty="0">
                <a:solidFill>
                  <a:schemeClr val="bg1"/>
                </a:solidFill>
              </a:rPr>
              <a:t>3</a:t>
            </a:r>
          </a:p>
          <a:p>
            <a:pPr latinLnBrk="0">
              <a:spcAft>
                <a:spcPts val="2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latinLnBrk="0">
              <a:spcAft>
                <a:spcPts val="200"/>
              </a:spcAft>
            </a:pPr>
            <a:endParaRPr lang="en-US" altLang="ko-KR" sz="1200" dirty="0">
              <a:solidFill>
                <a:schemeClr val="bg1"/>
              </a:solidFill>
            </a:endParaRPr>
          </a:p>
          <a:p>
            <a:pPr marL="171450" indent="-171450" latinLnBrk="0">
              <a:spcAft>
                <a:spcPts val="400"/>
              </a:spcAft>
              <a:buFont typeface="Arial" panose="020B0604020202020204" pitchFamily="34" charset="0"/>
              <a:buChar char="‒"/>
            </a:pPr>
            <a:r>
              <a:rPr lang="ko-KR" altLang="en-US" sz="1200" dirty="0">
                <a:solidFill>
                  <a:schemeClr val="bg1"/>
                </a:solidFill>
              </a:rPr>
              <a:t>전 </a:t>
            </a:r>
            <a:r>
              <a:rPr lang="en-US" altLang="ko-KR" sz="1200" dirty="0">
                <a:solidFill>
                  <a:schemeClr val="bg1"/>
                </a:solidFill>
              </a:rPr>
              <a:t>FBI </a:t>
            </a:r>
            <a:r>
              <a:rPr lang="ko-KR" altLang="en-US" sz="1200" dirty="0">
                <a:solidFill>
                  <a:schemeClr val="bg1"/>
                </a:solidFill>
              </a:rPr>
              <a:t>국장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pic>
        <p:nvPicPr>
          <p:cNvPr id="1026" name="Picture 2" descr="Who Is Robert Mueller? Special Counsel, FBI Director">
            <a:extLst>
              <a:ext uri="{FF2B5EF4-FFF2-40B4-BE49-F238E27FC236}">
                <a16:creationId xmlns:a16="http://schemas.microsoft.com/office/drawing/2014/main" id="{4D4B093F-87D3-4C51-9C3B-FF9392E6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426" y="4239928"/>
            <a:ext cx="18900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CB254F66-82AC-46EE-A681-EA86B20E5AE5}"/>
              </a:ext>
            </a:extLst>
          </p:cNvPr>
          <p:cNvGrpSpPr/>
          <p:nvPr/>
        </p:nvGrpSpPr>
        <p:grpSpPr>
          <a:xfrm>
            <a:off x="9056786" y="2228311"/>
            <a:ext cx="2580432" cy="2384753"/>
            <a:chOff x="9838352" y="2796176"/>
            <a:chExt cx="1800000" cy="1800000"/>
          </a:xfrm>
        </p:grpSpPr>
        <p:pic>
          <p:nvPicPr>
            <p:cNvPr id="24" name="그래픽 23" descr="구름">
              <a:extLst>
                <a:ext uri="{FF2B5EF4-FFF2-40B4-BE49-F238E27FC236}">
                  <a16:creationId xmlns:a16="http://schemas.microsoft.com/office/drawing/2014/main" id="{EB26B2E0-54C8-4068-83E5-BF75EDDBD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38352" y="2796176"/>
              <a:ext cx="1800000" cy="1800000"/>
            </a:xfrm>
            <a:prstGeom prst="rect">
              <a:avLst/>
            </a:prstGeom>
          </p:spPr>
        </p:pic>
        <p:pic>
          <p:nvPicPr>
            <p:cNvPr id="26" name="그래픽 25" descr="자물쇠">
              <a:extLst>
                <a:ext uri="{FF2B5EF4-FFF2-40B4-BE49-F238E27FC236}">
                  <a16:creationId xmlns:a16="http://schemas.microsoft.com/office/drawing/2014/main" id="{A957013B-68D2-4E78-B4BB-F41B28B75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165462" y="3238976"/>
              <a:ext cx="914400" cy="91440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7A4A0CA4-3BCD-4690-A470-FF5CF6FCF034}"/>
              </a:ext>
            </a:extLst>
          </p:cNvPr>
          <p:cNvSpPr txBox="1"/>
          <p:nvPr/>
        </p:nvSpPr>
        <p:spPr>
          <a:xfrm>
            <a:off x="8840320" y="4056842"/>
            <a:ext cx="30133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03738"/>
                </a:solidFill>
              </a:rPr>
              <a:t>Veeam </a:t>
            </a:r>
            <a:r>
              <a:rPr lang="ko-KR" altLang="en-US" b="1" dirty="0">
                <a:solidFill>
                  <a:srgbClr val="003738"/>
                </a:solidFill>
              </a:rPr>
              <a:t>변경 불가 백업</a:t>
            </a:r>
            <a:endParaRPr lang="en-US" altLang="ko-KR" b="1" dirty="0">
              <a:solidFill>
                <a:srgbClr val="003738"/>
              </a:solidFill>
            </a:endParaRPr>
          </a:p>
          <a:p>
            <a:pPr algn="ctr"/>
            <a:r>
              <a:rPr lang="en-US" altLang="ko-KR" sz="1400" dirty="0"/>
              <a:t>(</a:t>
            </a:r>
            <a:r>
              <a:rPr lang="ko-KR" altLang="en-US" sz="1400" dirty="0"/>
              <a:t>미 </a:t>
            </a:r>
            <a:r>
              <a:rPr lang="en-US" altLang="ko-KR" sz="1400" dirty="0"/>
              <a:t>3</a:t>
            </a:r>
            <a:r>
              <a:rPr lang="ko-KR" altLang="en-US" sz="1400" dirty="0"/>
              <a:t>대 금융기관 인증 기술</a:t>
            </a:r>
            <a:r>
              <a:rPr lang="en-US" altLang="ko-KR" sz="1400" dirty="0"/>
              <a:t>)</a:t>
            </a:r>
            <a:r>
              <a:rPr lang="en-US" altLang="ko-KR" sz="1400" baseline="30000" dirty="0"/>
              <a:t>4</a:t>
            </a:r>
            <a:endParaRPr lang="ko-KR" altLang="en-US" sz="1400" baseline="30000" dirty="0"/>
          </a:p>
        </p:txBody>
      </p:sp>
      <p:pic>
        <p:nvPicPr>
          <p:cNvPr id="16" name="그래픽 15" descr="실행">
            <a:extLst>
              <a:ext uri="{FF2B5EF4-FFF2-40B4-BE49-F238E27FC236}">
                <a16:creationId xmlns:a16="http://schemas.microsoft.com/office/drawing/2014/main" id="{A6DFED5F-E97A-4E12-87CC-47D0DF6DCDC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622014" y="2971800"/>
            <a:ext cx="914400" cy="91440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CB5B69-2273-4659-ADFB-6CF9B8D8C34F}"/>
              </a:ext>
            </a:extLst>
          </p:cNvPr>
          <p:cNvCxnSpPr/>
          <p:nvPr/>
        </p:nvCxnSpPr>
        <p:spPr>
          <a:xfrm>
            <a:off x="7322112" y="3886200"/>
            <a:ext cx="1666240" cy="0"/>
          </a:xfrm>
          <a:prstGeom prst="straightConnector1">
            <a:avLst/>
          </a:prstGeom>
          <a:ln w="57150">
            <a:solidFill>
              <a:srgbClr val="005F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7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672A8-E842-48AF-B43D-0131F13C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변경불가 백업 </a:t>
            </a:r>
            <a:r>
              <a:rPr lang="en-US" altLang="ko-KR" dirty="0"/>
              <a:t>by Veeam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DD9E4-5DF5-45F8-B5AF-2895DE5C30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898" y="6261820"/>
            <a:ext cx="11822304" cy="360000"/>
          </a:xfrm>
        </p:spPr>
        <p:txBody>
          <a:bodyPr/>
          <a:lstStyle/>
          <a:p>
            <a:pPr marL="228600" indent="-228600" latinLnBrk="0">
              <a:buFont typeface="+mj-lt"/>
              <a:buAutoNum type="arabicPeriod"/>
            </a:pPr>
            <a:r>
              <a:rPr lang="en-US" altLang="ko-KR" dirty="0"/>
              <a:t>SEC (Securities and Exchange Commission) - </a:t>
            </a:r>
            <a:r>
              <a:rPr lang="ko-KR" altLang="en-US" dirty="0"/>
              <a:t>증권거래위원회</a:t>
            </a:r>
            <a:r>
              <a:rPr lang="en-US" altLang="ko-KR" dirty="0"/>
              <a:t>, FINRA (Financial Industry Regulatory Authority) - </a:t>
            </a:r>
            <a:r>
              <a:rPr lang="ko-KR" altLang="en-US" dirty="0"/>
              <a:t>금융감독원</a:t>
            </a:r>
            <a:r>
              <a:rPr lang="en-US" altLang="ko-KR" dirty="0"/>
              <a:t>, CFTC (Commodity Futures Trading Commission) – </a:t>
            </a:r>
            <a:r>
              <a:rPr lang="ko-KR" altLang="en-US" dirty="0"/>
              <a:t>상품선물거래위원회</a:t>
            </a:r>
            <a:endParaRPr lang="en-US" altLang="ko-KR" dirty="0"/>
          </a:p>
          <a:p>
            <a:pPr marL="228600" indent="-228600" latinLnBrk="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039D2D-90E4-4122-BAA7-3DA03C7EA5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한번 저장된 백업은 설정 기간동안  변경</a:t>
            </a:r>
            <a:r>
              <a:rPr lang="en-US" altLang="ko-KR" dirty="0"/>
              <a:t> </a:t>
            </a:r>
            <a:r>
              <a:rPr lang="ko-KR" altLang="en-US" dirty="0"/>
              <a:t>또는 삭제가 불가하며 관리자 권한이 </a:t>
            </a:r>
            <a:r>
              <a:rPr lang="ko-KR" altLang="en-US" dirty="0" err="1"/>
              <a:t>탈취되도</a:t>
            </a:r>
            <a:r>
              <a:rPr lang="ko-KR" altLang="en-US" dirty="0"/>
              <a:t> 변경이 불가능합니다</a:t>
            </a:r>
            <a:r>
              <a:rPr lang="en-US" altLang="ko-KR" dirty="0"/>
              <a:t>. </a:t>
            </a:r>
            <a:r>
              <a:rPr lang="ko-KR" altLang="en-US" dirty="0"/>
              <a:t>사이버 공격이 성공해도 기업에게 가장 중요한 데이터는 온전히 완결성을 유지할 수 있고 복구 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764856B-27FA-43AC-AEC3-ED7F4ACC1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7" y="1840396"/>
            <a:ext cx="5961777" cy="4241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801810-3E09-4C01-89E0-32498801E065}"/>
              </a:ext>
            </a:extLst>
          </p:cNvPr>
          <p:cNvSpPr txBox="1"/>
          <p:nvPr/>
        </p:nvSpPr>
        <p:spPr>
          <a:xfrm>
            <a:off x="7064347" y="3145500"/>
            <a:ext cx="43049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altLang="ko-KR" sz="1400" dirty="0"/>
              <a:t>Linux </a:t>
            </a:r>
            <a:r>
              <a:rPr lang="ko-KR" altLang="en-US" sz="1400" dirty="0"/>
              <a:t>기반 백업 저장소 사용</a:t>
            </a:r>
            <a:endParaRPr lang="en-US" altLang="ko-KR" sz="1400" dirty="0"/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랜섬웨어</a:t>
            </a:r>
            <a:r>
              <a:rPr lang="en-US" altLang="ko-KR" sz="1400" dirty="0"/>
              <a:t> </a:t>
            </a:r>
            <a:r>
              <a:rPr lang="ko-KR" altLang="en-US" sz="1400" dirty="0"/>
              <a:t>또는 해커에 의한</a:t>
            </a:r>
            <a:r>
              <a:rPr lang="en-US" altLang="ko-KR" sz="1400" dirty="0"/>
              <a:t> </a:t>
            </a:r>
            <a:r>
              <a:rPr lang="ko-KR" altLang="en-US" sz="1400" dirty="0"/>
              <a:t>악의적 변경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또는 삭제 원천 봉쇄</a:t>
            </a:r>
            <a:endParaRPr lang="en-US" altLang="ko-KR" sz="1400" dirty="0"/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저장단계 지정한 기간동안 변경불가 백업</a:t>
            </a:r>
            <a:endParaRPr lang="en-US" altLang="ko-KR" sz="1400" dirty="0"/>
          </a:p>
          <a:p>
            <a:pPr marL="171450" indent="-171450" latinLnBrk="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ko-KR" altLang="en-US" sz="1400" dirty="0"/>
              <a:t>미국 </a:t>
            </a:r>
            <a:r>
              <a:rPr lang="en-US" altLang="ko-KR" sz="1400" dirty="0"/>
              <a:t>3</a:t>
            </a:r>
            <a:r>
              <a:rPr lang="ko-KR" altLang="en-US" sz="1400" dirty="0"/>
              <a:t>대 금융기관 인증 통과 기술</a:t>
            </a:r>
            <a:r>
              <a:rPr lang="en-US" altLang="ko-KR" sz="1400" baseline="30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4350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5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eeam - Presentation Templates - 2021-07-26.potx" id="{ACA8DBF2-8074-4D9F-91E2-BBEFD08CB2D1}" vid="{E9E656EC-8AB1-4E57-BFCA-686CA13BEA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- 2021-07-26</Template>
  <TotalTime>1730</TotalTime>
  <Words>1301</Words>
  <Application>Microsoft Office PowerPoint</Application>
  <PresentationFormat>와이드스크린</PresentationFormat>
  <Paragraphs>143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PowerPoint 프레젠테이션</vt:lpstr>
      <vt:lpstr>사이버 공격 방어 기술</vt:lpstr>
      <vt:lpstr>보안업계의 다양한 시도</vt:lpstr>
      <vt:lpstr>XOR Obfuscation</vt:lpstr>
      <vt:lpstr>사이버 공격 예방의 한계 – 1/2</vt:lpstr>
      <vt:lpstr>사이버 공격 예방의 한계 – 2/2</vt:lpstr>
      <vt:lpstr>사이버공격에 대한 가장 확실한 보호</vt:lpstr>
      <vt:lpstr>변경불가 백업 by Veeam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219</cp:revision>
  <dcterms:created xsi:type="dcterms:W3CDTF">2021-09-16T06:45:06Z</dcterms:created>
  <dcterms:modified xsi:type="dcterms:W3CDTF">2021-11-30T06:15:13Z</dcterms:modified>
</cp:coreProperties>
</file>