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5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Data\Portfolio\Warmindo%20Sales\warmindo_sales_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Data\Portfolio\Warmindo%20Sales\warmindo_sales_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Data\Portfolio\Warmindo%20Sales\warmindo_sales_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Data\Portfolio\Warmindo%20Sales\warmindo_sales_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Data\Portfolio\Warmindo%20Sales\warmindo_sales_analysi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[warmindo_sales_analysis.xlsx]sales vs date!PivotTable3</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Date</a:t>
            </a:r>
            <a:r>
              <a:rPr lang="en-US" b="1" baseline="0"/>
              <a:t> vs Sales</a:t>
            </a:r>
            <a:endParaRPr lang="en-US" b="1"/>
          </a:p>
        </c:rich>
      </c:tx>
      <c:overlay val="0"/>
      <c:spPr>
        <a:solidFill>
          <a:schemeClr val="accent1">
            <a:lumMod val="20000"/>
            <a:lumOff val="80000"/>
          </a:schemeClr>
        </a:solid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'sales vs date'!$B$3</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cat>
            <c:strRef>
              <c:f>'sales vs date'!$A$4:$A$12</c:f>
              <c:strCache>
                <c:ptCount val="8"/>
                <c:pt idx="0">
                  <c:v>Jan</c:v>
                </c:pt>
                <c:pt idx="1">
                  <c:v>Feb</c:v>
                </c:pt>
                <c:pt idx="2">
                  <c:v>Mar</c:v>
                </c:pt>
                <c:pt idx="3">
                  <c:v>Apr</c:v>
                </c:pt>
                <c:pt idx="4">
                  <c:v>May</c:v>
                </c:pt>
                <c:pt idx="5">
                  <c:v>Jun</c:v>
                </c:pt>
                <c:pt idx="6">
                  <c:v>Jul</c:v>
                </c:pt>
                <c:pt idx="7">
                  <c:v>Aug</c:v>
                </c:pt>
              </c:strCache>
            </c:strRef>
          </c:cat>
          <c:val>
            <c:numRef>
              <c:f>'sales vs date'!$B$4:$B$12</c:f>
              <c:numCache>
                <c:formatCode>_([$IDR]\ * #,##0_);_([$IDR]\ * \(#,##0\);_([$IDR]\ * "-"??_);_(@_)</c:formatCode>
                <c:ptCount val="8"/>
                <c:pt idx="0">
                  <c:v>1072000</c:v>
                </c:pt>
                <c:pt idx="1">
                  <c:v>1187000</c:v>
                </c:pt>
                <c:pt idx="2">
                  <c:v>1051000</c:v>
                </c:pt>
                <c:pt idx="3">
                  <c:v>899000</c:v>
                </c:pt>
                <c:pt idx="4">
                  <c:v>1346000</c:v>
                </c:pt>
                <c:pt idx="5">
                  <c:v>1219000</c:v>
                </c:pt>
                <c:pt idx="6">
                  <c:v>1446000</c:v>
                </c:pt>
                <c:pt idx="7">
                  <c:v>982000</c:v>
                </c:pt>
              </c:numCache>
            </c:numRef>
          </c:val>
          <c:smooth val="0"/>
          <c:extLst>
            <c:ext xmlns:c16="http://schemas.microsoft.com/office/drawing/2014/chart" uri="{C3380CC4-5D6E-409C-BE32-E72D297353CC}">
              <c16:uniqueId val="{00000001-0363-4878-97AA-927353F5F059}"/>
            </c:ext>
          </c:extLst>
        </c:ser>
        <c:dLbls>
          <c:showLegendKey val="0"/>
          <c:showVal val="0"/>
          <c:showCatName val="0"/>
          <c:showSerName val="0"/>
          <c:showPercent val="0"/>
          <c:showBubbleSize val="0"/>
        </c:dLbls>
        <c:marker val="1"/>
        <c:smooth val="0"/>
        <c:axId val="330130704"/>
        <c:axId val="323117840"/>
      </c:lineChart>
      <c:catAx>
        <c:axId val="330130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3117840"/>
        <c:crosses val="autoZero"/>
        <c:auto val="1"/>
        <c:lblAlgn val="ctr"/>
        <c:lblOffset val="100"/>
        <c:noMultiLvlLbl val="0"/>
      </c:catAx>
      <c:valAx>
        <c:axId val="323117840"/>
        <c:scaling>
          <c:orientation val="minMax"/>
        </c:scaling>
        <c:delete val="0"/>
        <c:axPos val="l"/>
        <c:majorGridlines>
          <c:spPr>
            <a:ln w="9525" cap="flat" cmpd="sng" algn="ctr">
              <a:solidFill>
                <a:schemeClr val="tx1">
                  <a:lumMod val="15000"/>
                  <a:lumOff val="85000"/>
                </a:schemeClr>
              </a:solidFill>
              <a:round/>
            </a:ln>
            <a:effectLst/>
          </c:spPr>
        </c:majorGridlines>
        <c:numFmt formatCode="_([$IDR]\ * #,##0_);_([$IDR]\ * \(#,##0\);_([$IDR]\ *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0130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[warmindo_sales_analysis.xlsx]order_type!PivotTable3</c:name>
    <c:fmtId val="14"/>
  </c:pivotSource>
  <c:chart>
    <c:title>
      <c:tx>
        <c:rich>
          <a:bodyPr rot="0" spcFirstLastPara="1" vertOverflow="ellipsis" vert="horz" wrap="square" anchor="ctr" anchorCtr="1"/>
          <a:lstStyle/>
          <a:p>
            <a:pPr>
              <a:defRPr lang="en-US" sz="1200" b="0" i="0" u="none" strike="noStrike" kern="1200" spc="0" baseline="0">
                <a:solidFill>
                  <a:schemeClr val="tx1"/>
                </a:solidFill>
                <a:latin typeface="+mn-lt"/>
                <a:ea typeface="+mn-ea"/>
                <a:cs typeface="+mn-cs"/>
              </a:defRPr>
            </a:pPr>
            <a:r>
              <a:rPr lang="en-US" b="1" dirty="0"/>
              <a:t>Order Type</a:t>
            </a:r>
          </a:p>
        </c:rich>
      </c:tx>
      <c:overlay val="0"/>
      <c:spPr>
        <a:solidFill>
          <a:schemeClr val="accent1">
            <a:lumMod val="20000"/>
            <a:lumOff val="80000"/>
          </a:schemeClr>
        </a:solidFill>
        <a:ln>
          <a:noFill/>
        </a:ln>
        <a:effectLst/>
      </c:spPr>
      <c:txPr>
        <a:bodyPr rot="0" spcFirstLastPara="1" vertOverflow="ellipsis" vert="horz" wrap="square" anchor="ctr" anchorCtr="1"/>
        <a:lstStyle/>
        <a:p>
          <a:pPr>
            <a:defRPr lang="en-US" sz="12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lang="en-US"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lang="en-US"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lang="en-US" sz="1000" b="0" i="0" u="none" strike="noStrike" kern="1200" baseline="0">
                  <a:solidFill>
                    <a:schemeClr val="tx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lang="en-US" sz="1000" b="0" i="0" u="none" strike="noStrike" kern="1200" baseline="0">
                  <a:solidFill>
                    <a:schemeClr val="tx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lang="en-US" sz="1000" b="0" i="0" u="none" strike="noStrike" kern="1200" baseline="0">
                  <a:solidFill>
                    <a:schemeClr val="tx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s>
    <c:plotArea>
      <c:layout/>
      <c:pieChart>
        <c:varyColors val="1"/>
        <c:ser>
          <c:idx val="0"/>
          <c:order val="0"/>
          <c:tx>
            <c:strRef>
              <c:f>order_type!$B$3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168-4629-9F8B-BFB9B1783A7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168-4629-9F8B-BFB9B1783A75}"/>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lang="en-US" sz="1000" b="0" i="0" u="none" strike="noStrike" kern="1200" baseline="0">
                    <a:solidFill>
                      <a:schemeClr val="tx1"/>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order_type!$A$4:$A$6</c:f>
              <c:strCache>
                <c:ptCount val="2"/>
                <c:pt idx="0">
                  <c:v>Delivery</c:v>
                </c:pt>
                <c:pt idx="1">
                  <c:v>Dine In</c:v>
                </c:pt>
              </c:strCache>
            </c:strRef>
          </c:cat>
          <c:val>
            <c:numRef>
              <c:f>order_type!$B$4:$B$6</c:f>
              <c:numCache>
                <c:formatCode>General</c:formatCode>
                <c:ptCount val="2"/>
                <c:pt idx="0">
                  <c:v>241</c:v>
                </c:pt>
                <c:pt idx="1">
                  <c:v>258</c:v>
                </c:pt>
              </c:numCache>
            </c:numRef>
          </c:val>
          <c:extLst>
            <c:ext xmlns:c16="http://schemas.microsoft.com/office/drawing/2014/chart" uri="{C3380CC4-5D6E-409C-BE32-E72D297353CC}">
              <c16:uniqueId val="{00000004-A168-4629-9F8B-BFB9B1783A75}"/>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sz="1000" b="0" i="0" u="none" strike="noStrike" kern="1200" baseline="0">
          <a:solidFill>
            <a:schemeClr val="tx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[warmindo_sales_analysis.xlsx]product_type!PivotTable3</c:name>
    <c:fmtId val="11"/>
  </c:pivotSource>
  <c:chart>
    <c:title>
      <c:tx>
        <c:rich>
          <a:bodyPr rot="0" spcFirstLastPara="1" vertOverflow="ellipsis" vert="horz" wrap="square" anchor="ctr" anchorCtr="1"/>
          <a:lstStyle/>
          <a:p>
            <a:pPr>
              <a:defRPr lang="en-US" sz="1200" b="0" i="0" u="none" strike="noStrike" kern="1200" spc="0" baseline="0">
                <a:solidFill>
                  <a:schemeClr val="tx1"/>
                </a:solidFill>
                <a:latin typeface="+mn-lt"/>
                <a:ea typeface="+mn-ea"/>
                <a:cs typeface="+mn-cs"/>
              </a:defRPr>
            </a:pPr>
            <a:r>
              <a:rPr lang="en-US" b="1"/>
              <a:t>Total Product Type</a:t>
            </a:r>
          </a:p>
        </c:rich>
      </c:tx>
      <c:overlay val="0"/>
      <c:spPr>
        <a:solidFill>
          <a:schemeClr val="accent1">
            <a:lumMod val="20000"/>
            <a:lumOff val="80000"/>
          </a:schemeClr>
        </a:solidFill>
        <a:ln>
          <a:noFill/>
        </a:ln>
        <a:effectLst/>
      </c:spPr>
      <c:txPr>
        <a:bodyPr rot="0" spcFirstLastPara="1" vertOverflow="ellipsis" vert="horz" wrap="square" anchor="ctr" anchorCtr="1"/>
        <a:lstStyle/>
        <a:p>
          <a:pPr>
            <a:defRPr lang="en-US" sz="12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lang="en-US"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lang="en-US"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lang="en-US" sz="1000" b="0" i="0" u="none" strike="noStrike" kern="1200" baseline="0">
                  <a:solidFill>
                    <a:schemeClr val="tx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lang="en-US" sz="1000" b="0" i="0" u="none" strike="noStrike" kern="1200" baseline="0">
                  <a:solidFill>
                    <a:schemeClr val="tx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lang="en-US" sz="1000" b="0" i="0" u="none" strike="noStrike" kern="1200" baseline="0">
                  <a:solidFill>
                    <a:schemeClr val="tx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s>
    <c:plotArea>
      <c:layout/>
      <c:pieChart>
        <c:varyColors val="1"/>
        <c:ser>
          <c:idx val="0"/>
          <c:order val="0"/>
          <c:tx>
            <c:strRef>
              <c:f>product_type!$B$3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0CE-4E4E-A98E-725839FE61A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0CE-4E4E-A98E-725839FE61AD}"/>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lang="en-US" sz="1000" b="0" i="0" u="none" strike="noStrike" kern="1200" baseline="0">
                    <a:solidFill>
                      <a:schemeClr val="tx1"/>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product_type!$A$4:$A$6</c:f>
              <c:strCache>
                <c:ptCount val="2"/>
                <c:pt idx="0">
                  <c:v>goreng</c:v>
                </c:pt>
                <c:pt idx="1">
                  <c:v>kuah</c:v>
                </c:pt>
              </c:strCache>
            </c:strRef>
          </c:cat>
          <c:val>
            <c:numRef>
              <c:f>product_type!$B$4:$B$6</c:f>
              <c:numCache>
                <c:formatCode>General</c:formatCode>
                <c:ptCount val="2"/>
                <c:pt idx="0">
                  <c:v>293</c:v>
                </c:pt>
                <c:pt idx="1">
                  <c:v>682</c:v>
                </c:pt>
              </c:numCache>
            </c:numRef>
          </c:val>
          <c:extLst>
            <c:ext xmlns:c16="http://schemas.microsoft.com/office/drawing/2014/chart" uri="{C3380CC4-5D6E-409C-BE32-E72D297353CC}">
              <c16:uniqueId val="{00000004-50CE-4E4E-A98E-725839FE61AD}"/>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sz="1000" b="0" i="0" u="none" strike="noStrike" kern="1200" baseline="0">
          <a:solidFill>
            <a:schemeClr val="tx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[warmindo_sales_analysis.xlsx]more_payment!PivotTable3</c:name>
    <c:fmtId val="12"/>
  </c:pivotSource>
  <c:chart>
    <c:title>
      <c:tx>
        <c:rich>
          <a:bodyPr rot="0" spcFirstLastPara="1" vertOverflow="ellipsis" vert="horz" wrap="square" anchor="ctr" anchorCtr="1"/>
          <a:lstStyle/>
          <a:p>
            <a:pPr>
              <a:defRPr lang="en-US" sz="1200" b="0" i="0" u="none" strike="noStrike" kern="1200" spc="0" baseline="0">
                <a:solidFill>
                  <a:schemeClr val="tx1"/>
                </a:solidFill>
                <a:latin typeface="+mn-lt"/>
                <a:ea typeface="+mn-ea"/>
                <a:cs typeface="+mn-cs"/>
              </a:defRPr>
            </a:pPr>
            <a:r>
              <a:rPr lang="en-US" b="1"/>
              <a:t>More Payment Type</a:t>
            </a:r>
          </a:p>
        </c:rich>
      </c:tx>
      <c:overlay val="0"/>
      <c:spPr>
        <a:solidFill>
          <a:schemeClr val="accent1">
            <a:lumMod val="20000"/>
            <a:lumOff val="80000"/>
          </a:schemeClr>
        </a:solidFill>
        <a:ln>
          <a:noFill/>
        </a:ln>
        <a:effectLst/>
      </c:spPr>
      <c:txPr>
        <a:bodyPr rot="0" spcFirstLastPara="1" vertOverflow="ellipsis" vert="horz" wrap="square" anchor="ctr" anchorCtr="1"/>
        <a:lstStyle/>
        <a:p>
          <a:pPr>
            <a:defRPr lang="en-US" sz="12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more_payment!$B$3</c:f>
              <c:strCache>
                <c:ptCount val="1"/>
                <c:pt idx="0">
                  <c:v>Total</c:v>
                </c:pt>
              </c:strCache>
            </c:strRef>
          </c:tx>
          <c:spPr>
            <a:solidFill>
              <a:schemeClr val="accent1"/>
            </a:solidFill>
            <a:ln>
              <a:noFill/>
            </a:ln>
            <a:effectLst/>
          </c:spPr>
          <c:invertIfNegative val="0"/>
          <c:cat>
            <c:strRef>
              <c:f>more_payment!$A$4:$A$10</c:f>
              <c:strCache>
                <c:ptCount val="6"/>
                <c:pt idx="0">
                  <c:v>CASH</c:v>
                </c:pt>
                <c:pt idx="1">
                  <c:v>GOPAY</c:v>
                </c:pt>
                <c:pt idx="2">
                  <c:v>OVO</c:v>
                </c:pt>
                <c:pt idx="3">
                  <c:v>DANA</c:v>
                </c:pt>
                <c:pt idx="4">
                  <c:v>OTHERS</c:v>
                </c:pt>
                <c:pt idx="5">
                  <c:v>SHOPEEPAY</c:v>
                </c:pt>
              </c:strCache>
            </c:strRef>
          </c:cat>
          <c:val>
            <c:numRef>
              <c:f>more_payment!$B$4:$B$10</c:f>
              <c:numCache>
                <c:formatCode>General</c:formatCode>
                <c:ptCount val="6"/>
                <c:pt idx="0">
                  <c:v>100</c:v>
                </c:pt>
                <c:pt idx="1">
                  <c:v>89</c:v>
                </c:pt>
                <c:pt idx="2">
                  <c:v>87</c:v>
                </c:pt>
                <c:pt idx="3">
                  <c:v>81</c:v>
                </c:pt>
                <c:pt idx="4">
                  <c:v>76</c:v>
                </c:pt>
                <c:pt idx="5">
                  <c:v>66</c:v>
                </c:pt>
              </c:numCache>
            </c:numRef>
          </c:val>
          <c:extLst>
            <c:ext xmlns:c16="http://schemas.microsoft.com/office/drawing/2014/chart" uri="{C3380CC4-5D6E-409C-BE32-E72D297353CC}">
              <c16:uniqueId val="{00000000-4575-4921-AE2C-913D8E6DC0D0}"/>
            </c:ext>
          </c:extLst>
        </c:ser>
        <c:dLbls>
          <c:showLegendKey val="0"/>
          <c:showVal val="0"/>
          <c:showCatName val="0"/>
          <c:showSerName val="0"/>
          <c:showPercent val="0"/>
          <c:showBubbleSize val="0"/>
        </c:dLbls>
        <c:gapWidth val="75"/>
        <c:overlap val="-27"/>
        <c:axId val="445500704"/>
        <c:axId val="332293168"/>
      </c:barChart>
      <c:catAx>
        <c:axId val="44550070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332293168"/>
        <c:crosses val="autoZero"/>
        <c:auto val="1"/>
        <c:lblAlgn val="ctr"/>
        <c:lblOffset val="100"/>
        <c:noMultiLvlLbl val="0"/>
      </c:catAx>
      <c:valAx>
        <c:axId val="332293168"/>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445500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ctr">
        <a:defRPr lang="en-US" sz="1000" b="0" i="0" u="none" strike="noStrike" kern="1200" baseline="0">
          <a:solidFill>
            <a:schemeClr val="tx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[warmindo_sales_analysis.xlsx]best of product !PivotTable3</c:name>
    <c:fmtId val="8"/>
  </c:pivotSource>
  <c:chart>
    <c:title>
      <c:tx>
        <c:rich>
          <a:bodyPr rot="0" spcFirstLastPara="1" vertOverflow="ellipsis" vert="horz" wrap="square" anchor="ctr" anchorCtr="1"/>
          <a:lstStyle/>
          <a:p>
            <a:pPr>
              <a:defRPr lang="en-US" sz="1200" b="0" i="0" u="none" strike="noStrike" kern="1200" spc="0" baseline="0">
                <a:solidFill>
                  <a:schemeClr val="tx1"/>
                </a:solidFill>
                <a:latin typeface="+mn-lt"/>
                <a:ea typeface="+mn-ea"/>
                <a:cs typeface="+mn-cs"/>
              </a:defRPr>
            </a:pPr>
            <a:r>
              <a:rPr lang="en-US" b="1"/>
              <a:t>Best of Product</a:t>
            </a:r>
          </a:p>
        </c:rich>
      </c:tx>
      <c:overlay val="0"/>
      <c:spPr>
        <a:solidFill>
          <a:schemeClr val="accent1">
            <a:lumMod val="20000"/>
            <a:lumOff val="80000"/>
          </a:schemeClr>
        </a:solidFill>
        <a:ln>
          <a:noFill/>
        </a:ln>
        <a:effectLst/>
      </c:spPr>
      <c:txPr>
        <a:bodyPr rot="0" spcFirstLastPara="1" vertOverflow="ellipsis" vert="horz" wrap="square" anchor="ctr" anchorCtr="1"/>
        <a:lstStyle/>
        <a:p>
          <a:pPr>
            <a:defRPr lang="en-US" sz="12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'best of product '!$B$3</c:f>
              <c:strCache>
                <c:ptCount val="1"/>
                <c:pt idx="0">
                  <c:v>Total</c:v>
                </c:pt>
              </c:strCache>
            </c:strRef>
          </c:tx>
          <c:spPr>
            <a:solidFill>
              <a:schemeClr val="accent1"/>
            </a:solidFill>
            <a:ln>
              <a:noFill/>
            </a:ln>
            <a:effectLst/>
          </c:spPr>
          <c:invertIfNegative val="0"/>
          <c:cat>
            <c:strRef>
              <c:f>'best of product '!$A$4:$A$22</c:f>
              <c:strCache>
                <c:ptCount val="18"/>
                <c:pt idx="0">
                  <c:v>Soto Betawi</c:v>
                </c:pt>
                <c:pt idx="1">
                  <c:v>Soto Banjar Limau Kuit</c:v>
                </c:pt>
                <c:pt idx="2">
                  <c:v>Empal Gentong</c:v>
                </c:pt>
                <c:pt idx="3">
                  <c:v>Goreng Cabe Ijo</c:v>
                </c:pt>
                <c:pt idx="4">
                  <c:v>Kari Ayam</c:v>
                </c:pt>
                <c:pt idx="5">
                  <c:v>Baso Sapi</c:v>
                </c:pt>
                <c:pt idx="6">
                  <c:v>Mi Kocok Bandung</c:v>
                </c:pt>
                <c:pt idx="7">
                  <c:v>Soto Padang</c:v>
                </c:pt>
                <c:pt idx="8">
                  <c:v>Goreng Pedas</c:v>
                </c:pt>
                <c:pt idx="9">
                  <c:v>Ayam Spesial</c:v>
                </c:pt>
                <c:pt idx="10">
                  <c:v>Ayam Bawang</c:v>
                </c:pt>
                <c:pt idx="11">
                  <c:v>Soto Lamongan</c:v>
                </c:pt>
                <c:pt idx="12">
                  <c:v>Goreng Spesial</c:v>
                </c:pt>
                <c:pt idx="13">
                  <c:v>Sop Buntut</c:v>
                </c:pt>
                <c:pt idx="14">
                  <c:v>Goreng Aceh</c:v>
                </c:pt>
                <c:pt idx="15">
                  <c:v>Goreng Sambal Matah</c:v>
                </c:pt>
                <c:pt idx="16">
                  <c:v>Soto Mie</c:v>
                </c:pt>
                <c:pt idx="17">
                  <c:v>Goreng Rendang</c:v>
                </c:pt>
              </c:strCache>
            </c:strRef>
          </c:cat>
          <c:val>
            <c:numRef>
              <c:f>'best of product '!$B$4:$B$22</c:f>
              <c:numCache>
                <c:formatCode>General</c:formatCode>
                <c:ptCount val="18"/>
                <c:pt idx="0">
                  <c:v>80</c:v>
                </c:pt>
                <c:pt idx="1">
                  <c:v>79</c:v>
                </c:pt>
                <c:pt idx="2">
                  <c:v>64</c:v>
                </c:pt>
                <c:pt idx="3">
                  <c:v>60</c:v>
                </c:pt>
                <c:pt idx="4">
                  <c:v>57</c:v>
                </c:pt>
                <c:pt idx="5">
                  <c:v>55</c:v>
                </c:pt>
                <c:pt idx="6">
                  <c:v>54</c:v>
                </c:pt>
                <c:pt idx="7">
                  <c:v>54</c:v>
                </c:pt>
                <c:pt idx="8">
                  <c:v>54</c:v>
                </c:pt>
                <c:pt idx="9">
                  <c:v>52</c:v>
                </c:pt>
                <c:pt idx="10">
                  <c:v>50</c:v>
                </c:pt>
                <c:pt idx="11">
                  <c:v>50</c:v>
                </c:pt>
                <c:pt idx="12">
                  <c:v>50</c:v>
                </c:pt>
                <c:pt idx="13">
                  <c:v>46</c:v>
                </c:pt>
                <c:pt idx="14">
                  <c:v>45</c:v>
                </c:pt>
                <c:pt idx="15">
                  <c:v>44</c:v>
                </c:pt>
                <c:pt idx="16">
                  <c:v>41</c:v>
                </c:pt>
                <c:pt idx="17">
                  <c:v>40</c:v>
                </c:pt>
              </c:numCache>
            </c:numRef>
          </c:val>
          <c:extLst>
            <c:ext xmlns:c16="http://schemas.microsoft.com/office/drawing/2014/chart" uri="{C3380CC4-5D6E-409C-BE32-E72D297353CC}">
              <c16:uniqueId val="{00000000-E2AC-4B8A-9D33-5FA7554C907F}"/>
            </c:ext>
          </c:extLst>
        </c:ser>
        <c:dLbls>
          <c:showLegendKey val="0"/>
          <c:showVal val="0"/>
          <c:showCatName val="0"/>
          <c:showSerName val="0"/>
          <c:showPercent val="0"/>
          <c:showBubbleSize val="0"/>
        </c:dLbls>
        <c:gapWidth val="75"/>
        <c:overlap val="75"/>
        <c:axId val="330133024"/>
        <c:axId val="323118800"/>
      </c:barChart>
      <c:catAx>
        <c:axId val="33013302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323118800"/>
        <c:crosses val="autoZero"/>
        <c:auto val="1"/>
        <c:lblAlgn val="ctr"/>
        <c:lblOffset val="100"/>
        <c:noMultiLvlLbl val="0"/>
      </c:catAx>
      <c:valAx>
        <c:axId val="323118800"/>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3301330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ctr">
        <a:defRPr lang="en-US" sz="1000" b="0" i="0" u="none" strike="noStrike" kern="1200" baseline="0">
          <a:solidFill>
            <a:schemeClr val="tx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357820-54A5-4FD0-B337-5782D4F5D8A5}"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E822B-642B-44A9-B7AC-61BA99ED9B4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4190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357820-54A5-4FD0-B337-5782D4F5D8A5}"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E822B-642B-44A9-B7AC-61BA99ED9B46}" type="slidenum">
              <a:rPr lang="en-US" smtClean="0"/>
              <a:t>‹#›</a:t>
            </a:fld>
            <a:endParaRPr lang="en-US"/>
          </a:p>
        </p:txBody>
      </p:sp>
    </p:spTree>
    <p:extLst>
      <p:ext uri="{BB962C8B-B14F-4D97-AF65-F5344CB8AC3E}">
        <p14:creationId xmlns:p14="http://schemas.microsoft.com/office/powerpoint/2010/main" val="2559175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357820-54A5-4FD0-B337-5782D4F5D8A5}"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E822B-642B-44A9-B7AC-61BA99ED9B46}" type="slidenum">
              <a:rPr lang="en-US" smtClean="0"/>
              <a:t>‹#›</a:t>
            </a:fld>
            <a:endParaRPr lang="en-US"/>
          </a:p>
        </p:txBody>
      </p:sp>
    </p:spTree>
    <p:extLst>
      <p:ext uri="{BB962C8B-B14F-4D97-AF65-F5344CB8AC3E}">
        <p14:creationId xmlns:p14="http://schemas.microsoft.com/office/powerpoint/2010/main" val="158939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357820-54A5-4FD0-B337-5782D4F5D8A5}"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E822B-642B-44A9-B7AC-61BA99ED9B46}" type="slidenum">
              <a:rPr lang="en-US" smtClean="0"/>
              <a:t>‹#›</a:t>
            </a:fld>
            <a:endParaRPr lang="en-US"/>
          </a:p>
        </p:txBody>
      </p:sp>
    </p:spTree>
    <p:extLst>
      <p:ext uri="{BB962C8B-B14F-4D97-AF65-F5344CB8AC3E}">
        <p14:creationId xmlns:p14="http://schemas.microsoft.com/office/powerpoint/2010/main" val="809504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357820-54A5-4FD0-B337-5782D4F5D8A5}"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E822B-642B-44A9-B7AC-61BA99ED9B4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0532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357820-54A5-4FD0-B337-5782D4F5D8A5}"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E822B-642B-44A9-B7AC-61BA99ED9B46}" type="slidenum">
              <a:rPr lang="en-US" smtClean="0"/>
              <a:t>‹#›</a:t>
            </a:fld>
            <a:endParaRPr lang="en-US"/>
          </a:p>
        </p:txBody>
      </p:sp>
    </p:spTree>
    <p:extLst>
      <p:ext uri="{BB962C8B-B14F-4D97-AF65-F5344CB8AC3E}">
        <p14:creationId xmlns:p14="http://schemas.microsoft.com/office/powerpoint/2010/main" val="3549967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357820-54A5-4FD0-B337-5782D4F5D8A5}" type="datetimeFigureOut">
              <a:rPr lang="en-US" smtClean="0"/>
              <a:t>8/31/2023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BE822B-642B-44A9-B7AC-61BA99ED9B46}" type="slidenum">
              <a:rPr lang="en-US" smtClean="0"/>
              <a:t>‹#›</a:t>
            </a:fld>
            <a:endParaRPr lang="en-US"/>
          </a:p>
        </p:txBody>
      </p:sp>
    </p:spTree>
    <p:extLst>
      <p:ext uri="{BB962C8B-B14F-4D97-AF65-F5344CB8AC3E}">
        <p14:creationId xmlns:p14="http://schemas.microsoft.com/office/powerpoint/2010/main" val="2873990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357820-54A5-4FD0-B337-5782D4F5D8A5}" type="datetimeFigureOut">
              <a:rPr lang="en-US" smtClean="0"/>
              <a:t>8/31/2023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BE822B-642B-44A9-B7AC-61BA99ED9B46}" type="slidenum">
              <a:rPr lang="en-US" smtClean="0"/>
              <a:t>‹#›</a:t>
            </a:fld>
            <a:endParaRPr lang="en-US"/>
          </a:p>
        </p:txBody>
      </p:sp>
    </p:spTree>
    <p:extLst>
      <p:ext uri="{BB962C8B-B14F-4D97-AF65-F5344CB8AC3E}">
        <p14:creationId xmlns:p14="http://schemas.microsoft.com/office/powerpoint/2010/main" val="2938652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357820-54A5-4FD0-B337-5782D4F5D8A5}" type="datetimeFigureOut">
              <a:rPr lang="en-US" smtClean="0"/>
              <a:t>8/31/2023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ABE822B-642B-44A9-B7AC-61BA99ED9B46}" type="slidenum">
              <a:rPr lang="en-US" smtClean="0"/>
              <a:t>‹#›</a:t>
            </a:fld>
            <a:endParaRPr lang="en-US"/>
          </a:p>
        </p:txBody>
      </p:sp>
    </p:spTree>
    <p:extLst>
      <p:ext uri="{BB962C8B-B14F-4D97-AF65-F5344CB8AC3E}">
        <p14:creationId xmlns:p14="http://schemas.microsoft.com/office/powerpoint/2010/main" val="149243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357820-54A5-4FD0-B337-5782D4F5D8A5}" type="datetimeFigureOut">
              <a:rPr lang="en-US" smtClean="0"/>
              <a:t>8/31/2023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ABE822B-642B-44A9-B7AC-61BA99ED9B46}" type="slidenum">
              <a:rPr lang="en-US" smtClean="0"/>
              <a:t>‹#›</a:t>
            </a:fld>
            <a:endParaRPr lang="en-US"/>
          </a:p>
        </p:txBody>
      </p:sp>
    </p:spTree>
    <p:extLst>
      <p:ext uri="{BB962C8B-B14F-4D97-AF65-F5344CB8AC3E}">
        <p14:creationId xmlns:p14="http://schemas.microsoft.com/office/powerpoint/2010/main" val="2319404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357820-54A5-4FD0-B337-5782D4F5D8A5}"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E822B-642B-44A9-B7AC-61BA99ED9B46}" type="slidenum">
              <a:rPr lang="en-US" smtClean="0"/>
              <a:t>‹#›</a:t>
            </a:fld>
            <a:endParaRPr lang="en-US"/>
          </a:p>
        </p:txBody>
      </p:sp>
    </p:spTree>
    <p:extLst>
      <p:ext uri="{BB962C8B-B14F-4D97-AF65-F5344CB8AC3E}">
        <p14:creationId xmlns:p14="http://schemas.microsoft.com/office/powerpoint/2010/main" val="3434198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357820-54A5-4FD0-B337-5782D4F5D8A5}" type="datetimeFigureOut">
              <a:rPr lang="en-US" smtClean="0"/>
              <a:t>8/31/2023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ABE822B-642B-44A9-B7AC-61BA99ED9B4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1179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258B4-3C4B-FDA5-79FF-9B1784DFA449}"/>
              </a:ext>
            </a:extLst>
          </p:cNvPr>
          <p:cNvSpPr>
            <a:spLocks noGrp="1"/>
          </p:cNvSpPr>
          <p:nvPr>
            <p:ph type="ctrTitle"/>
          </p:nvPr>
        </p:nvSpPr>
        <p:spPr/>
        <p:txBody>
          <a:bodyPr>
            <a:normAutofit/>
          </a:bodyPr>
          <a:lstStyle/>
          <a:p>
            <a:r>
              <a:rPr lang="en-US" sz="4800" b="1" dirty="0" err="1">
                <a:solidFill>
                  <a:schemeClr val="accent1"/>
                </a:solidFill>
              </a:rPr>
              <a:t>Warmindo</a:t>
            </a:r>
            <a:r>
              <a:rPr lang="en-US" sz="4800" b="1" dirty="0">
                <a:solidFill>
                  <a:schemeClr val="accent1"/>
                </a:solidFill>
              </a:rPr>
              <a:t> Sales Insight</a:t>
            </a:r>
          </a:p>
        </p:txBody>
      </p:sp>
    </p:spTree>
    <p:extLst>
      <p:ext uri="{BB962C8B-B14F-4D97-AF65-F5344CB8AC3E}">
        <p14:creationId xmlns:p14="http://schemas.microsoft.com/office/powerpoint/2010/main" val="2579793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F2D5F-1A42-A606-D26A-B41985DE1F43}"/>
              </a:ext>
            </a:extLst>
          </p:cNvPr>
          <p:cNvSpPr>
            <a:spLocks noGrp="1"/>
          </p:cNvSpPr>
          <p:nvPr>
            <p:ph type="title"/>
          </p:nvPr>
        </p:nvSpPr>
        <p:spPr/>
        <p:txBody>
          <a:bodyPr>
            <a:normAutofit/>
          </a:bodyPr>
          <a:lstStyle/>
          <a:p>
            <a:r>
              <a:rPr lang="en-US" sz="4000" b="1" dirty="0">
                <a:solidFill>
                  <a:schemeClr val="accent1"/>
                </a:solidFill>
              </a:rPr>
              <a:t>Abstract</a:t>
            </a:r>
            <a:endParaRPr lang="en-US" sz="3000" b="1" dirty="0">
              <a:solidFill>
                <a:schemeClr val="accent1"/>
              </a:solidFill>
            </a:endParaRPr>
          </a:p>
        </p:txBody>
      </p:sp>
      <p:sp>
        <p:nvSpPr>
          <p:cNvPr id="3" name="Content Placeholder 2">
            <a:extLst>
              <a:ext uri="{FF2B5EF4-FFF2-40B4-BE49-F238E27FC236}">
                <a16:creationId xmlns:a16="http://schemas.microsoft.com/office/drawing/2014/main" id="{CA2407CF-0203-7587-28D1-EE8215AA5337}"/>
              </a:ext>
            </a:extLst>
          </p:cNvPr>
          <p:cNvSpPr>
            <a:spLocks noGrp="1"/>
          </p:cNvSpPr>
          <p:nvPr>
            <p:ph idx="1"/>
          </p:nvPr>
        </p:nvSpPr>
        <p:spPr/>
        <p:txBody>
          <a:bodyPr/>
          <a:lstStyle/>
          <a:p>
            <a:r>
              <a:rPr lang="en-US" dirty="0"/>
              <a:t>This analyze examines sales insights within a product company, unraveling trends in transaction data, customer preferences, and digital marketing impact. By leveraging these insights, the company can refine its sales strategies, enhance customer engagement, and navigate the competitive landscape more effectively.</a:t>
            </a:r>
          </a:p>
        </p:txBody>
      </p:sp>
    </p:spTree>
    <p:extLst>
      <p:ext uri="{BB962C8B-B14F-4D97-AF65-F5344CB8AC3E}">
        <p14:creationId xmlns:p14="http://schemas.microsoft.com/office/powerpoint/2010/main" val="3368866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885DD-8E8E-7BA6-153A-ADD0C5F4875B}"/>
              </a:ext>
            </a:extLst>
          </p:cNvPr>
          <p:cNvSpPr>
            <a:spLocks noGrp="1"/>
          </p:cNvSpPr>
          <p:nvPr>
            <p:ph type="title"/>
          </p:nvPr>
        </p:nvSpPr>
        <p:spPr/>
        <p:txBody>
          <a:bodyPr>
            <a:normAutofit/>
          </a:bodyPr>
          <a:lstStyle/>
          <a:p>
            <a:r>
              <a:rPr lang="en-US" sz="4000" b="1" dirty="0">
                <a:solidFill>
                  <a:schemeClr val="accent1"/>
                </a:solidFill>
              </a:rPr>
              <a:t>Objective</a:t>
            </a:r>
            <a:endParaRPr lang="en-US" sz="5400" b="1" dirty="0">
              <a:solidFill>
                <a:schemeClr val="accent1"/>
              </a:solidFill>
            </a:endParaRPr>
          </a:p>
        </p:txBody>
      </p:sp>
      <p:sp>
        <p:nvSpPr>
          <p:cNvPr id="3" name="Content Placeholder 2">
            <a:extLst>
              <a:ext uri="{FF2B5EF4-FFF2-40B4-BE49-F238E27FC236}">
                <a16:creationId xmlns:a16="http://schemas.microsoft.com/office/drawing/2014/main" id="{565AF112-652D-D847-5C0F-5C7E474CCA2E}"/>
              </a:ext>
            </a:extLst>
          </p:cNvPr>
          <p:cNvSpPr>
            <a:spLocks noGrp="1"/>
          </p:cNvSpPr>
          <p:nvPr>
            <p:ph idx="1"/>
          </p:nvPr>
        </p:nvSpPr>
        <p:spPr/>
        <p:txBody>
          <a:bodyPr/>
          <a:lstStyle/>
          <a:p>
            <a:pPr marL="457200" indent="-457200">
              <a:buFont typeface="+mj-lt"/>
              <a:buAutoNum type="arabicPeriod"/>
            </a:pPr>
            <a:r>
              <a:rPr lang="en-US" dirty="0"/>
              <a:t>How sales from month to month?</a:t>
            </a:r>
          </a:p>
          <a:p>
            <a:pPr marL="457200" indent="-457200">
              <a:buFont typeface="+mj-lt"/>
              <a:buAutoNum type="arabicPeriod"/>
            </a:pPr>
            <a:r>
              <a:rPr lang="en-US" dirty="0"/>
              <a:t>What products are the best in sales?</a:t>
            </a:r>
          </a:p>
          <a:p>
            <a:pPr marL="457200" indent="-457200">
              <a:buFont typeface="+mj-lt"/>
              <a:buAutoNum type="arabicPeriod"/>
            </a:pPr>
            <a:r>
              <a:rPr lang="en-US" dirty="0"/>
              <a:t>Comparison between product types?</a:t>
            </a:r>
          </a:p>
          <a:p>
            <a:pPr marL="457200" indent="-457200">
              <a:buFont typeface="+mj-lt"/>
              <a:buAutoNum type="arabicPeriod"/>
            </a:pPr>
            <a:r>
              <a:rPr lang="en-US" dirty="0"/>
              <a:t>What is a more payment in transaction?</a:t>
            </a:r>
          </a:p>
          <a:p>
            <a:pPr marL="457200" indent="-457200">
              <a:buFont typeface="+mj-lt"/>
              <a:buAutoNum type="arabicPeriod"/>
            </a:pPr>
            <a:r>
              <a:rPr lang="en-US" dirty="0"/>
              <a:t>Comparison order type?</a:t>
            </a:r>
          </a:p>
          <a:p>
            <a:pPr marL="0" indent="0">
              <a:buNone/>
            </a:pPr>
            <a:endParaRPr lang="en-US" dirty="0"/>
          </a:p>
        </p:txBody>
      </p:sp>
    </p:spTree>
    <p:extLst>
      <p:ext uri="{BB962C8B-B14F-4D97-AF65-F5344CB8AC3E}">
        <p14:creationId xmlns:p14="http://schemas.microsoft.com/office/powerpoint/2010/main" val="2704336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885DD-8E8E-7BA6-153A-ADD0C5F4875B}"/>
              </a:ext>
            </a:extLst>
          </p:cNvPr>
          <p:cNvSpPr>
            <a:spLocks noGrp="1"/>
          </p:cNvSpPr>
          <p:nvPr>
            <p:ph type="title"/>
          </p:nvPr>
        </p:nvSpPr>
        <p:spPr/>
        <p:txBody>
          <a:bodyPr>
            <a:normAutofit/>
          </a:bodyPr>
          <a:lstStyle/>
          <a:p>
            <a:r>
              <a:rPr lang="en-US" sz="4000" b="1" dirty="0">
                <a:solidFill>
                  <a:schemeClr val="accent1"/>
                </a:solidFill>
              </a:rPr>
              <a:t>Sales vs date</a:t>
            </a:r>
            <a:endParaRPr lang="en-US" sz="5400" b="1" dirty="0">
              <a:solidFill>
                <a:schemeClr val="accent1"/>
              </a:solidFill>
            </a:endParaRPr>
          </a:p>
        </p:txBody>
      </p:sp>
      <p:sp>
        <p:nvSpPr>
          <p:cNvPr id="3" name="Content Placeholder 2">
            <a:extLst>
              <a:ext uri="{FF2B5EF4-FFF2-40B4-BE49-F238E27FC236}">
                <a16:creationId xmlns:a16="http://schemas.microsoft.com/office/drawing/2014/main" id="{565AF112-652D-D847-5C0F-5C7E474CCA2E}"/>
              </a:ext>
            </a:extLst>
          </p:cNvPr>
          <p:cNvSpPr>
            <a:spLocks noGrp="1"/>
          </p:cNvSpPr>
          <p:nvPr>
            <p:ph idx="1"/>
          </p:nvPr>
        </p:nvSpPr>
        <p:spPr>
          <a:xfrm>
            <a:off x="1097280" y="1845734"/>
            <a:ext cx="3648891" cy="4023360"/>
          </a:xfrm>
        </p:spPr>
        <p:txBody>
          <a:bodyPr/>
          <a:lstStyle/>
          <a:p>
            <a:pPr marL="0" indent="0">
              <a:buNone/>
            </a:pPr>
            <a:r>
              <a:rPr lang="en-US" dirty="0"/>
              <a:t>The most of sales occurred in July and have a value over 1 Million of sales </a:t>
            </a:r>
          </a:p>
        </p:txBody>
      </p:sp>
      <p:graphicFrame>
        <p:nvGraphicFramePr>
          <p:cNvPr id="4" name="Chart 3">
            <a:extLst>
              <a:ext uri="{FF2B5EF4-FFF2-40B4-BE49-F238E27FC236}">
                <a16:creationId xmlns:a16="http://schemas.microsoft.com/office/drawing/2014/main" id="{8AB9225E-D8F0-405B-A9BA-892101B19ECF}"/>
              </a:ext>
            </a:extLst>
          </p:cNvPr>
          <p:cNvGraphicFramePr>
            <a:graphicFrameLocks/>
          </p:cNvGraphicFramePr>
          <p:nvPr>
            <p:extLst>
              <p:ext uri="{D42A27DB-BD31-4B8C-83A1-F6EECF244321}">
                <p14:modId xmlns:p14="http://schemas.microsoft.com/office/powerpoint/2010/main" val="404137046"/>
              </p:ext>
            </p:extLst>
          </p:nvPr>
        </p:nvGraphicFramePr>
        <p:xfrm>
          <a:off x="5019221" y="1952942"/>
          <a:ext cx="5790293" cy="38089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26799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885DD-8E8E-7BA6-153A-ADD0C5F4875B}"/>
              </a:ext>
            </a:extLst>
          </p:cNvPr>
          <p:cNvSpPr>
            <a:spLocks noGrp="1"/>
          </p:cNvSpPr>
          <p:nvPr>
            <p:ph type="title"/>
          </p:nvPr>
        </p:nvSpPr>
        <p:spPr/>
        <p:txBody>
          <a:bodyPr>
            <a:normAutofit/>
          </a:bodyPr>
          <a:lstStyle/>
          <a:p>
            <a:r>
              <a:rPr lang="en-US" sz="4000" b="1" dirty="0">
                <a:solidFill>
                  <a:schemeClr val="accent1"/>
                </a:solidFill>
              </a:rPr>
              <a:t>Comparison Order Type</a:t>
            </a:r>
            <a:endParaRPr lang="en-US" sz="5400" b="1" dirty="0">
              <a:solidFill>
                <a:schemeClr val="accent1"/>
              </a:solidFill>
            </a:endParaRPr>
          </a:p>
        </p:txBody>
      </p:sp>
      <p:sp>
        <p:nvSpPr>
          <p:cNvPr id="3" name="Content Placeholder 2">
            <a:extLst>
              <a:ext uri="{FF2B5EF4-FFF2-40B4-BE49-F238E27FC236}">
                <a16:creationId xmlns:a16="http://schemas.microsoft.com/office/drawing/2014/main" id="{565AF112-652D-D847-5C0F-5C7E474CCA2E}"/>
              </a:ext>
            </a:extLst>
          </p:cNvPr>
          <p:cNvSpPr>
            <a:spLocks noGrp="1"/>
          </p:cNvSpPr>
          <p:nvPr>
            <p:ph idx="1"/>
          </p:nvPr>
        </p:nvSpPr>
        <p:spPr>
          <a:xfrm>
            <a:off x="1097280" y="1845734"/>
            <a:ext cx="4595949" cy="4023360"/>
          </a:xfrm>
        </p:spPr>
        <p:txBody>
          <a:bodyPr/>
          <a:lstStyle/>
          <a:p>
            <a:pPr marL="0" indent="0">
              <a:buNone/>
            </a:pPr>
            <a:r>
              <a:rPr lang="en-US" dirty="0"/>
              <a:t>Most customers do eat on Dine In than a Delivery order,  value of comparison Dine In with Delivery is 52% more than Delivery which has a 48%</a:t>
            </a:r>
          </a:p>
        </p:txBody>
      </p:sp>
      <p:graphicFrame>
        <p:nvGraphicFramePr>
          <p:cNvPr id="5" name="Chart 4">
            <a:extLst>
              <a:ext uri="{FF2B5EF4-FFF2-40B4-BE49-F238E27FC236}">
                <a16:creationId xmlns:a16="http://schemas.microsoft.com/office/drawing/2014/main" id="{23564F65-6E35-4FF9-8CAB-02B69C05D8F4}"/>
              </a:ext>
            </a:extLst>
          </p:cNvPr>
          <p:cNvGraphicFramePr>
            <a:graphicFrameLocks/>
          </p:cNvGraphicFramePr>
          <p:nvPr>
            <p:extLst>
              <p:ext uri="{D42A27DB-BD31-4B8C-83A1-F6EECF244321}">
                <p14:modId xmlns:p14="http://schemas.microsoft.com/office/powerpoint/2010/main" val="3752523559"/>
              </p:ext>
            </p:extLst>
          </p:nvPr>
        </p:nvGraphicFramePr>
        <p:xfrm>
          <a:off x="6213837" y="1845734"/>
          <a:ext cx="4880883" cy="36329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61727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885DD-8E8E-7BA6-153A-ADD0C5F4875B}"/>
              </a:ext>
            </a:extLst>
          </p:cNvPr>
          <p:cNvSpPr>
            <a:spLocks noGrp="1"/>
          </p:cNvSpPr>
          <p:nvPr>
            <p:ph type="title"/>
          </p:nvPr>
        </p:nvSpPr>
        <p:spPr/>
        <p:txBody>
          <a:bodyPr>
            <a:normAutofit/>
          </a:bodyPr>
          <a:lstStyle/>
          <a:p>
            <a:r>
              <a:rPr lang="en-US" sz="4000" b="1" dirty="0">
                <a:solidFill>
                  <a:schemeClr val="accent1"/>
                </a:solidFill>
              </a:rPr>
              <a:t>Comparison product type</a:t>
            </a:r>
            <a:endParaRPr lang="en-US" sz="5400" b="1" dirty="0">
              <a:solidFill>
                <a:schemeClr val="accent1"/>
              </a:solidFill>
            </a:endParaRPr>
          </a:p>
        </p:txBody>
      </p:sp>
      <p:sp>
        <p:nvSpPr>
          <p:cNvPr id="3" name="Content Placeholder 2">
            <a:extLst>
              <a:ext uri="{FF2B5EF4-FFF2-40B4-BE49-F238E27FC236}">
                <a16:creationId xmlns:a16="http://schemas.microsoft.com/office/drawing/2014/main" id="{565AF112-652D-D847-5C0F-5C7E474CCA2E}"/>
              </a:ext>
            </a:extLst>
          </p:cNvPr>
          <p:cNvSpPr>
            <a:spLocks noGrp="1"/>
          </p:cNvSpPr>
          <p:nvPr>
            <p:ph idx="1"/>
          </p:nvPr>
        </p:nvSpPr>
        <p:spPr>
          <a:xfrm>
            <a:off x="1097280" y="1845734"/>
            <a:ext cx="5934891" cy="4023360"/>
          </a:xfrm>
        </p:spPr>
        <p:txBody>
          <a:bodyPr/>
          <a:lstStyle/>
          <a:p>
            <a:pPr marL="0" indent="0">
              <a:buNone/>
            </a:pPr>
            <a:r>
              <a:rPr lang="en-US" dirty="0"/>
              <a:t>The most product from sales is noodles with the type of </a:t>
            </a:r>
            <a:r>
              <a:rPr lang="en-US" dirty="0" err="1"/>
              <a:t>kuah</a:t>
            </a:r>
            <a:r>
              <a:rPr lang="en-US" dirty="0"/>
              <a:t> which is 70% rate more than goreng rate 30%</a:t>
            </a:r>
          </a:p>
        </p:txBody>
      </p:sp>
      <p:graphicFrame>
        <p:nvGraphicFramePr>
          <p:cNvPr id="6" name="Chart 5">
            <a:extLst>
              <a:ext uri="{FF2B5EF4-FFF2-40B4-BE49-F238E27FC236}">
                <a16:creationId xmlns:a16="http://schemas.microsoft.com/office/drawing/2014/main" id="{55526B24-0F13-4977-A855-B7A5D31E338F}"/>
              </a:ext>
            </a:extLst>
          </p:cNvPr>
          <p:cNvGraphicFramePr>
            <a:graphicFrameLocks/>
          </p:cNvGraphicFramePr>
          <p:nvPr>
            <p:extLst>
              <p:ext uri="{D42A27DB-BD31-4B8C-83A1-F6EECF244321}">
                <p14:modId xmlns:p14="http://schemas.microsoft.com/office/powerpoint/2010/main" val="2548509684"/>
              </p:ext>
            </p:extLst>
          </p:nvPr>
        </p:nvGraphicFramePr>
        <p:xfrm>
          <a:off x="6607629" y="2019906"/>
          <a:ext cx="4974772" cy="41317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50478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885DD-8E8E-7BA6-153A-ADD0C5F4875B}"/>
              </a:ext>
            </a:extLst>
          </p:cNvPr>
          <p:cNvSpPr>
            <a:spLocks noGrp="1"/>
          </p:cNvSpPr>
          <p:nvPr>
            <p:ph type="title"/>
          </p:nvPr>
        </p:nvSpPr>
        <p:spPr/>
        <p:txBody>
          <a:bodyPr>
            <a:normAutofit/>
          </a:bodyPr>
          <a:lstStyle/>
          <a:p>
            <a:r>
              <a:rPr lang="en-US" sz="4000" b="1" dirty="0">
                <a:solidFill>
                  <a:schemeClr val="accent1"/>
                </a:solidFill>
              </a:rPr>
              <a:t>What is a more payment in transaction?</a:t>
            </a:r>
          </a:p>
        </p:txBody>
      </p:sp>
      <p:sp>
        <p:nvSpPr>
          <p:cNvPr id="3" name="Content Placeholder 2">
            <a:extLst>
              <a:ext uri="{FF2B5EF4-FFF2-40B4-BE49-F238E27FC236}">
                <a16:creationId xmlns:a16="http://schemas.microsoft.com/office/drawing/2014/main" id="{565AF112-652D-D847-5C0F-5C7E474CCA2E}"/>
              </a:ext>
            </a:extLst>
          </p:cNvPr>
          <p:cNvSpPr>
            <a:spLocks noGrp="1"/>
          </p:cNvSpPr>
          <p:nvPr>
            <p:ph idx="1"/>
          </p:nvPr>
        </p:nvSpPr>
        <p:spPr/>
        <p:txBody>
          <a:bodyPr/>
          <a:lstStyle/>
          <a:p>
            <a:pPr marL="0" indent="0">
              <a:buNone/>
            </a:pPr>
            <a:r>
              <a:rPr lang="en-US" dirty="0"/>
              <a:t>Customers mostly use cash rather than other payments</a:t>
            </a:r>
          </a:p>
        </p:txBody>
      </p:sp>
      <p:graphicFrame>
        <p:nvGraphicFramePr>
          <p:cNvPr id="4" name="Chart 3">
            <a:extLst>
              <a:ext uri="{FF2B5EF4-FFF2-40B4-BE49-F238E27FC236}">
                <a16:creationId xmlns:a16="http://schemas.microsoft.com/office/drawing/2014/main" id="{7C22A52C-E5F1-428A-B57F-A7E6C6C54965}"/>
              </a:ext>
            </a:extLst>
          </p:cNvPr>
          <p:cNvGraphicFramePr>
            <a:graphicFrameLocks/>
          </p:cNvGraphicFramePr>
          <p:nvPr>
            <p:extLst>
              <p:ext uri="{D42A27DB-BD31-4B8C-83A1-F6EECF244321}">
                <p14:modId xmlns:p14="http://schemas.microsoft.com/office/powerpoint/2010/main" val="1855516350"/>
              </p:ext>
            </p:extLst>
          </p:nvPr>
        </p:nvGraphicFramePr>
        <p:xfrm>
          <a:off x="5968002" y="2052562"/>
          <a:ext cx="5812518" cy="40770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74350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885DD-8E8E-7BA6-153A-ADD0C5F4875B}"/>
              </a:ext>
            </a:extLst>
          </p:cNvPr>
          <p:cNvSpPr>
            <a:spLocks noGrp="1"/>
          </p:cNvSpPr>
          <p:nvPr>
            <p:ph type="title"/>
          </p:nvPr>
        </p:nvSpPr>
        <p:spPr/>
        <p:txBody>
          <a:bodyPr>
            <a:normAutofit/>
          </a:bodyPr>
          <a:lstStyle/>
          <a:p>
            <a:r>
              <a:rPr lang="en-US" sz="4000" b="1" dirty="0">
                <a:solidFill>
                  <a:schemeClr val="accent1"/>
                </a:solidFill>
              </a:rPr>
              <a:t>What is a more payment in transaction?</a:t>
            </a:r>
          </a:p>
        </p:txBody>
      </p:sp>
      <p:sp>
        <p:nvSpPr>
          <p:cNvPr id="3" name="Content Placeholder 2">
            <a:extLst>
              <a:ext uri="{FF2B5EF4-FFF2-40B4-BE49-F238E27FC236}">
                <a16:creationId xmlns:a16="http://schemas.microsoft.com/office/drawing/2014/main" id="{565AF112-652D-D847-5C0F-5C7E474CCA2E}"/>
              </a:ext>
            </a:extLst>
          </p:cNvPr>
          <p:cNvSpPr>
            <a:spLocks noGrp="1"/>
          </p:cNvSpPr>
          <p:nvPr>
            <p:ph idx="1"/>
          </p:nvPr>
        </p:nvSpPr>
        <p:spPr/>
        <p:txBody>
          <a:bodyPr/>
          <a:lstStyle/>
          <a:p>
            <a:pPr marL="0" indent="0">
              <a:buNone/>
            </a:pPr>
            <a:r>
              <a:rPr lang="en-US" dirty="0"/>
              <a:t>The most selling products</a:t>
            </a:r>
          </a:p>
        </p:txBody>
      </p:sp>
      <p:graphicFrame>
        <p:nvGraphicFramePr>
          <p:cNvPr id="5" name="Chart 4">
            <a:extLst>
              <a:ext uri="{FF2B5EF4-FFF2-40B4-BE49-F238E27FC236}">
                <a16:creationId xmlns:a16="http://schemas.microsoft.com/office/drawing/2014/main" id="{026354E9-11EB-4E39-B8A1-3E2F44A4DD88}"/>
              </a:ext>
            </a:extLst>
          </p:cNvPr>
          <p:cNvGraphicFramePr>
            <a:graphicFrameLocks/>
          </p:cNvGraphicFramePr>
          <p:nvPr>
            <p:extLst>
              <p:ext uri="{D42A27DB-BD31-4B8C-83A1-F6EECF244321}">
                <p14:modId xmlns:p14="http://schemas.microsoft.com/office/powerpoint/2010/main" val="434232387"/>
              </p:ext>
            </p:extLst>
          </p:nvPr>
        </p:nvGraphicFramePr>
        <p:xfrm>
          <a:off x="2932112" y="2628536"/>
          <a:ext cx="6327775" cy="36116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37723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44CC4-C7E7-0582-4FD7-68FB5BB94DC9}"/>
              </a:ext>
            </a:extLst>
          </p:cNvPr>
          <p:cNvSpPr>
            <a:spLocks noGrp="1"/>
          </p:cNvSpPr>
          <p:nvPr>
            <p:ph type="title"/>
          </p:nvPr>
        </p:nvSpPr>
        <p:spPr/>
        <p:txBody>
          <a:bodyPr/>
          <a:lstStyle/>
          <a:p>
            <a:r>
              <a:rPr lang="en-US" sz="4000" b="1" dirty="0" err="1">
                <a:solidFill>
                  <a:schemeClr val="accent1"/>
                </a:solidFill>
              </a:rPr>
              <a:t>Conclussion</a:t>
            </a:r>
            <a:endParaRPr lang="en-US" b="1" dirty="0">
              <a:solidFill>
                <a:schemeClr val="accent1"/>
              </a:solidFill>
            </a:endParaRPr>
          </a:p>
        </p:txBody>
      </p:sp>
      <p:sp>
        <p:nvSpPr>
          <p:cNvPr id="3" name="Content Placeholder 2">
            <a:extLst>
              <a:ext uri="{FF2B5EF4-FFF2-40B4-BE49-F238E27FC236}">
                <a16:creationId xmlns:a16="http://schemas.microsoft.com/office/drawing/2014/main" id="{AFC643E0-88DA-8613-6712-E811D399CB46}"/>
              </a:ext>
            </a:extLst>
          </p:cNvPr>
          <p:cNvSpPr>
            <a:spLocks noGrp="1"/>
          </p:cNvSpPr>
          <p:nvPr>
            <p:ph idx="1"/>
          </p:nvPr>
        </p:nvSpPr>
        <p:spPr/>
        <p:txBody>
          <a:bodyPr/>
          <a:lstStyle/>
          <a:p>
            <a:r>
              <a:rPr lang="en-US" dirty="0"/>
              <a:t>Most sales occurred in July</a:t>
            </a:r>
          </a:p>
          <a:p>
            <a:r>
              <a:rPr lang="en-US" dirty="0"/>
              <a:t>Customers order more and eat on the spot and make payments via cash.</a:t>
            </a:r>
          </a:p>
          <a:p>
            <a:r>
              <a:rPr lang="en-US" dirty="0"/>
              <a:t>The five best selling products are Soto Betawi, Soto Banjar </a:t>
            </a:r>
            <a:r>
              <a:rPr lang="en-US" dirty="0" err="1"/>
              <a:t>Limau</a:t>
            </a:r>
            <a:r>
              <a:rPr lang="en-US" dirty="0"/>
              <a:t> </a:t>
            </a:r>
            <a:r>
              <a:rPr lang="en-US" dirty="0" err="1"/>
              <a:t>Kulit</a:t>
            </a:r>
            <a:r>
              <a:rPr lang="en-US" dirty="0"/>
              <a:t>, </a:t>
            </a:r>
            <a:r>
              <a:rPr lang="en-US" dirty="0" err="1"/>
              <a:t>Empal</a:t>
            </a:r>
            <a:r>
              <a:rPr lang="en-US" dirty="0"/>
              <a:t> </a:t>
            </a:r>
            <a:r>
              <a:rPr lang="en-US" dirty="0" err="1"/>
              <a:t>Gentong</a:t>
            </a:r>
            <a:r>
              <a:rPr lang="en-US" dirty="0"/>
              <a:t> and Goreng Cabe </a:t>
            </a:r>
            <a:r>
              <a:rPr lang="en-US" dirty="0" err="1"/>
              <a:t>Ijo</a:t>
            </a:r>
            <a:endParaRPr lang="en-US" dirty="0"/>
          </a:p>
          <a:p>
            <a:r>
              <a:rPr lang="en-US"/>
              <a:t>We know about the 5 products with the lowest sales, we can do or make promos for these 5 products to increase sales of these products</a:t>
            </a:r>
            <a:endParaRPr lang="en-US" dirty="0"/>
          </a:p>
        </p:txBody>
      </p:sp>
    </p:spTree>
    <p:extLst>
      <p:ext uri="{BB962C8B-B14F-4D97-AF65-F5344CB8AC3E}">
        <p14:creationId xmlns:p14="http://schemas.microsoft.com/office/powerpoint/2010/main" val="114012233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70</TotalTime>
  <Words>273</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Calibri Light</vt:lpstr>
      <vt:lpstr>Retrospect</vt:lpstr>
      <vt:lpstr>Warmindo Sales Insight</vt:lpstr>
      <vt:lpstr>Abstract</vt:lpstr>
      <vt:lpstr>Objective</vt:lpstr>
      <vt:lpstr>Sales vs date</vt:lpstr>
      <vt:lpstr>Comparison Order Type</vt:lpstr>
      <vt:lpstr>Comparison product type</vt:lpstr>
      <vt:lpstr>What is a more payment in transaction?</vt:lpstr>
      <vt:lpstr>What is a more payment in transaction?</vt:lpstr>
      <vt:lpstr>Conclussion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Warmindo Sales Insight</dc:title>
  <dc:creator>Muchammad Wildan Alkautsar</dc:creator>
  <cp:lastModifiedBy>Muchammad Wildan Alkautsar</cp:lastModifiedBy>
  <cp:revision>12</cp:revision>
  <dcterms:created xsi:type="dcterms:W3CDTF">2023-08-14T10:34:22Z</dcterms:created>
  <dcterms:modified xsi:type="dcterms:W3CDTF">2023-08-31T07:29:37Z</dcterms:modified>
</cp:coreProperties>
</file>