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3" r:id="rId7"/>
    <p:sldId id="264"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0C2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AAB12F-8847-4A74-9F8D-638932015CE8}"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0586B-4068-41C4-B318-CE038FDED9B3}" type="slidenum">
              <a:rPr lang="en-US" smtClean="0"/>
              <a:t>‹#›</a:t>
            </a:fld>
            <a:endParaRPr lang="en-US"/>
          </a:p>
        </p:txBody>
      </p:sp>
    </p:spTree>
    <p:extLst>
      <p:ext uri="{BB962C8B-B14F-4D97-AF65-F5344CB8AC3E}">
        <p14:creationId xmlns:p14="http://schemas.microsoft.com/office/powerpoint/2010/main" val="106935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AAB12F-8847-4A74-9F8D-638932015CE8}"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0586B-4068-41C4-B318-CE038FDED9B3}" type="slidenum">
              <a:rPr lang="en-US" smtClean="0"/>
              <a:t>‹#›</a:t>
            </a:fld>
            <a:endParaRPr lang="en-US"/>
          </a:p>
        </p:txBody>
      </p:sp>
    </p:spTree>
    <p:extLst>
      <p:ext uri="{BB962C8B-B14F-4D97-AF65-F5344CB8AC3E}">
        <p14:creationId xmlns:p14="http://schemas.microsoft.com/office/powerpoint/2010/main" val="1379460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AAB12F-8847-4A74-9F8D-638932015CE8}"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0586B-4068-41C4-B318-CE038FDED9B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79325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AAB12F-8847-4A74-9F8D-638932015CE8}"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0586B-4068-41C4-B318-CE038FDED9B3}" type="slidenum">
              <a:rPr lang="en-US" smtClean="0"/>
              <a:t>‹#›</a:t>
            </a:fld>
            <a:endParaRPr lang="en-US"/>
          </a:p>
        </p:txBody>
      </p:sp>
    </p:spTree>
    <p:extLst>
      <p:ext uri="{BB962C8B-B14F-4D97-AF65-F5344CB8AC3E}">
        <p14:creationId xmlns:p14="http://schemas.microsoft.com/office/powerpoint/2010/main" val="595051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AAB12F-8847-4A74-9F8D-638932015CE8}"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0586B-4068-41C4-B318-CE038FDED9B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80384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AAB12F-8847-4A74-9F8D-638932015CE8}"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0586B-4068-41C4-B318-CE038FDED9B3}" type="slidenum">
              <a:rPr lang="en-US" smtClean="0"/>
              <a:t>‹#›</a:t>
            </a:fld>
            <a:endParaRPr lang="en-US"/>
          </a:p>
        </p:txBody>
      </p:sp>
    </p:spTree>
    <p:extLst>
      <p:ext uri="{BB962C8B-B14F-4D97-AF65-F5344CB8AC3E}">
        <p14:creationId xmlns:p14="http://schemas.microsoft.com/office/powerpoint/2010/main" val="2795937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AAB12F-8847-4A74-9F8D-638932015CE8}"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0586B-4068-41C4-B318-CE038FDED9B3}" type="slidenum">
              <a:rPr lang="en-US" smtClean="0"/>
              <a:t>‹#›</a:t>
            </a:fld>
            <a:endParaRPr lang="en-US"/>
          </a:p>
        </p:txBody>
      </p:sp>
    </p:spTree>
    <p:extLst>
      <p:ext uri="{BB962C8B-B14F-4D97-AF65-F5344CB8AC3E}">
        <p14:creationId xmlns:p14="http://schemas.microsoft.com/office/powerpoint/2010/main" val="2502172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AAB12F-8847-4A74-9F8D-638932015CE8}"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0586B-4068-41C4-B318-CE038FDED9B3}" type="slidenum">
              <a:rPr lang="en-US" smtClean="0"/>
              <a:t>‹#›</a:t>
            </a:fld>
            <a:endParaRPr lang="en-US"/>
          </a:p>
        </p:txBody>
      </p:sp>
    </p:spTree>
    <p:extLst>
      <p:ext uri="{BB962C8B-B14F-4D97-AF65-F5344CB8AC3E}">
        <p14:creationId xmlns:p14="http://schemas.microsoft.com/office/powerpoint/2010/main" val="2420633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AAB12F-8847-4A74-9F8D-638932015CE8}"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0586B-4068-41C4-B318-CE038FDED9B3}" type="slidenum">
              <a:rPr lang="en-US" smtClean="0"/>
              <a:t>‹#›</a:t>
            </a:fld>
            <a:endParaRPr lang="en-US"/>
          </a:p>
        </p:txBody>
      </p:sp>
    </p:spTree>
    <p:extLst>
      <p:ext uri="{BB962C8B-B14F-4D97-AF65-F5344CB8AC3E}">
        <p14:creationId xmlns:p14="http://schemas.microsoft.com/office/powerpoint/2010/main" val="128877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AAB12F-8847-4A74-9F8D-638932015CE8}"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0586B-4068-41C4-B318-CE038FDED9B3}" type="slidenum">
              <a:rPr lang="en-US" smtClean="0"/>
              <a:t>‹#›</a:t>
            </a:fld>
            <a:endParaRPr lang="en-US"/>
          </a:p>
        </p:txBody>
      </p:sp>
    </p:spTree>
    <p:extLst>
      <p:ext uri="{BB962C8B-B14F-4D97-AF65-F5344CB8AC3E}">
        <p14:creationId xmlns:p14="http://schemas.microsoft.com/office/powerpoint/2010/main" val="3608986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AAB12F-8847-4A74-9F8D-638932015CE8}" type="datetimeFigureOut">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0586B-4068-41C4-B318-CE038FDED9B3}" type="slidenum">
              <a:rPr lang="en-US" smtClean="0"/>
              <a:t>‹#›</a:t>
            </a:fld>
            <a:endParaRPr lang="en-US"/>
          </a:p>
        </p:txBody>
      </p:sp>
    </p:spTree>
    <p:extLst>
      <p:ext uri="{BB962C8B-B14F-4D97-AF65-F5344CB8AC3E}">
        <p14:creationId xmlns:p14="http://schemas.microsoft.com/office/powerpoint/2010/main" val="67284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AAB12F-8847-4A74-9F8D-638932015CE8}" type="datetimeFigureOut">
              <a:rPr lang="en-US" smtClean="0"/>
              <a:t>8/27/2023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D0586B-4068-41C4-B318-CE038FDED9B3}" type="slidenum">
              <a:rPr lang="en-US" smtClean="0"/>
              <a:t>‹#›</a:t>
            </a:fld>
            <a:endParaRPr lang="en-US"/>
          </a:p>
        </p:txBody>
      </p:sp>
    </p:spTree>
    <p:extLst>
      <p:ext uri="{BB962C8B-B14F-4D97-AF65-F5344CB8AC3E}">
        <p14:creationId xmlns:p14="http://schemas.microsoft.com/office/powerpoint/2010/main" val="2115145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AAB12F-8847-4A74-9F8D-638932015CE8}" type="datetimeFigureOut">
              <a:rPr lang="en-US" smtClean="0"/>
              <a:t>8/27/2023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D0586B-4068-41C4-B318-CE038FDED9B3}" type="slidenum">
              <a:rPr lang="en-US" smtClean="0"/>
              <a:t>‹#›</a:t>
            </a:fld>
            <a:endParaRPr lang="en-US"/>
          </a:p>
        </p:txBody>
      </p:sp>
    </p:spTree>
    <p:extLst>
      <p:ext uri="{BB962C8B-B14F-4D97-AF65-F5344CB8AC3E}">
        <p14:creationId xmlns:p14="http://schemas.microsoft.com/office/powerpoint/2010/main" val="2400908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AAB12F-8847-4A74-9F8D-638932015CE8}" type="datetimeFigureOut">
              <a:rPr lang="en-US" smtClean="0"/>
              <a:t>8/27/2023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D0586B-4068-41C4-B318-CE038FDED9B3}" type="slidenum">
              <a:rPr lang="en-US" smtClean="0"/>
              <a:t>‹#›</a:t>
            </a:fld>
            <a:endParaRPr lang="en-US"/>
          </a:p>
        </p:txBody>
      </p:sp>
    </p:spTree>
    <p:extLst>
      <p:ext uri="{BB962C8B-B14F-4D97-AF65-F5344CB8AC3E}">
        <p14:creationId xmlns:p14="http://schemas.microsoft.com/office/powerpoint/2010/main" val="4146448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AAB12F-8847-4A74-9F8D-638932015CE8}" type="datetimeFigureOut">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0586B-4068-41C4-B318-CE038FDED9B3}" type="slidenum">
              <a:rPr lang="en-US" smtClean="0"/>
              <a:t>‹#›</a:t>
            </a:fld>
            <a:endParaRPr lang="en-US"/>
          </a:p>
        </p:txBody>
      </p:sp>
    </p:spTree>
    <p:extLst>
      <p:ext uri="{BB962C8B-B14F-4D97-AF65-F5344CB8AC3E}">
        <p14:creationId xmlns:p14="http://schemas.microsoft.com/office/powerpoint/2010/main" val="295667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AAB12F-8847-4A74-9F8D-638932015CE8}" type="datetimeFigureOut">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0586B-4068-41C4-B318-CE038FDED9B3}" type="slidenum">
              <a:rPr lang="en-US" smtClean="0"/>
              <a:t>‹#›</a:t>
            </a:fld>
            <a:endParaRPr lang="en-US"/>
          </a:p>
        </p:txBody>
      </p:sp>
    </p:spTree>
    <p:extLst>
      <p:ext uri="{BB962C8B-B14F-4D97-AF65-F5344CB8AC3E}">
        <p14:creationId xmlns:p14="http://schemas.microsoft.com/office/powerpoint/2010/main" val="2230189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BAAB12F-8847-4A74-9F8D-638932015CE8}" type="datetimeFigureOut">
              <a:rPr lang="en-US" smtClean="0"/>
              <a:t>8/27/2023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1D0586B-4068-41C4-B318-CE038FDED9B3}" type="slidenum">
              <a:rPr lang="en-US" smtClean="0"/>
              <a:t>‹#›</a:t>
            </a:fld>
            <a:endParaRPr lang="en-US"/>
          </a:p>
        </p:txBody>
      </p:sp>
    </p:spTree>
    <p:extLst>
      <p:ext uri="{BB962C8B-B14F-4D97-AF65-F5344CB8AC3E}">
        <p14:creationId xmlns:p14="http://schemas.microsoft.com/office/powerpoint/2010/main" val="933400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56E6C-8689-53D6-5589-87F5F41A4C9E}"/>
              </a:ext>
            </a:extLst>
          </p:cNvPr>
          <p:cNvSpPr>
            <a:spLocks noGrp="1"/>
          </p:cNvSpPr>
          <p:nvPr>
            <p:ph type="ctrTitle"/>
          </p:nvPr>
        </p:nvSpPr>
        <p:spPr/>
        <p:txBody>
          <a:bodyPr/>
          <a:lstStyle/>
          <a:p>
            <a:pPr algn="l"/>
            <a:r>
              <a:rPr lang="en-US" sz="3600" dirty="0">
                <a:latin typeface="Calibri" panose="020F0502020204030204" pitchFamily="34" charset="0"/>
                <a:ea typeface="Calibri" panose="020F0502020204030204" pitchFamily="34" charset="0"/>
                <a:cs typeface="Calibri" panose="020F0502020204030204" pitchFamily="34" charset="0"/>
              </a:rPr>
              <a:t>Atlas Labs: HR Analytics in Power BI Report</a:t>
            </a:r>
          </a:p>
        </p:txBody>
      </p:sp>
    </p:spTree>
    <p:extLst>
      <p:ext uri="{BB962C8B-B14F-4D97-AF65-F5344CB8AC3E}">
        <p14:creationId xmlns:p14="http://schemas.microsoft.com/office/powerpoint/2010/main" val="4139356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A29E2-CB45-D46E-9AE4-3FFCF39C8895}"/>
              </a:ext>
            </a:extLst>
          </p:cNvPr>
          <p:cNvSpPr>
            <a:spLocks noGrp="1"/>
          </p:cNvSpPr>
          <p:nvPr>
            <p:ph type="title"/>
          </p:nvPr>
        </p:nvSpPr>
        <p:spPr/>
        <p:txBody>
          <a:bodyPr>
            <a:normAutofit/>
          </a:bodyPr>
          <a:lstStyle/>
          <a:p>
            <a:r>
              <a:rPr lang="en-US" dirty="0"/>
              <a:t>Which department and job role has the highest attrition rate?</a:t>
            </a:r>
          </a:p>
        </p:txBody>
      </p:sp>
      <p:sp>
        <p:nvSpPr>
          <p:cNvPr id="3" name="Content Placeholder 2">
            <a:extLst>
              <a:ext uri="{FF2B5EF4-FFF2-40B4-BE49-F238E27FC236}">
                <a16:creationId xmlns:a16="http://schemas.microsoft.com/office/drawing/2014/main" id="{E2A72A5F-D78E-558C-0EDC-ABEB5722C987}"/>
              </a:ext>
            </a:extLst>
          </p:cNvPr>
          <p:cNvSpPr>
            <a:spLocks noGrp="1"/>
          </p:cNvSpPr>
          <p:nvPr>
            <p:ph idx="1"/>
          </p:nvPr>
        </p:nvSpPr>
        <p:spPr/>
        <p:txBody>
          <a:bodyPr/>
          <a:lstStyle/>
          <a:p>
            <a:r>
              <a:rPr lang="en-US" dirty="0"/>
              <a:t>From analyze with chart, Department and job role has highest attrition rate is a </a:t>
            </a:r>
            <a:r>
              <a:rPr lang="en-US" b="1" u="sng" dirty="0"/>
              <a:t>Sales – Sales Representative</a:t>
            </a:r>
            <a:r>
              <a:rPr lang="en-US" dirty="0"/>
              <a:t>, and have a </a:t>
            </a:r>
            <a:r>
              <a:rPr lang="en-US" b="1" u="sng" dirty="0"/>
              <a:t>39.8% </a:t>
            </a:r>
            <a:r>
              <a:rPr lang="en-US" dirty="0"/>
              <a:t>of churn rate</a:t>
            </a:r>
            <a:endParaRPr lang="en-US" u="sng" dirty="0"/>
          </a:p>
        </p:txBody>
      </p:sp>
      <p:pic>
        <p:nvPicPr>
          <p:cNvPr id="7" name="Picture 6">
            <a:extLst>
              <a:ext uri="{FF2B5EF4-FFF2-40B4-BE49-F238E27FC236}">
                <a16:creationId xmlns:a16="http://schemas.microsoft.com/office/drawing/2014/main" id="{78671CDF-6754-E212-0444-B6D5875491D5}"/>
              </a:ext>
            </a:extLst>
          </p:cNvPr>
          <p:cNvPicPr>
            <a:picLocks noChangeAspect="1"/>
          </p:cNvPicPr>
          <p:nvPr/>
        </p:nvPicPr>
        <p:blipFill>
          <a:blip r:embed="rId2"/>
          <a:stretch>
            <a:fillRect/>
          </a:stretch>
        </p:blipFill>
        <p:spPr>
          <a:xfrm>
            <a:off x="996632" y="2965767"/>
            <a:ext cx="7800975" cy="3629025"/>
          </a:xfrm>
          <a:prstGeom prst="rect">
            <a:avLst/>
          </a:prstGeom>
        </p:spPr>
      </p:pic>
    </p:spTree>
    <p:extLst>
      <p:ext uri="{BB962C8B-B14F-4D97-AF65-F5344CB8AC3E}">
        <p14:creationId xmlns:p14="http://schemas.microsoft.com/office/powerpoint/2010/main" val="3235411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C02BD-5AE6-1005-5763-F5714B7AB584}"/>
              </a:ext>
            </a:extLst>
          </p:cNvPr>
          <p:cNvSpPr>
            <a:spLocks noGrp="1"/>
          </p:cNvSpPr>
          <p:nvPr>
            <p:ph type="title"/>
          </p:nvPr>
        </p:nvSpPr>
        <p:spPr/>
        <p:txBody>
          <a:bodyPr>
            <a:normAutofit/>
          </a:bodyPr>
          <a:lstStyle/>
          <a:p>
            <a:r>
              <a:rPr lang="en-US" dirty="0"/>
              <a:t>What is the attrition rate for employees who are frequent </a:t>
            </a:r>
            <a:r>
              <a:rPr lang="en-US" dirty="0" err="1"/>
              <a:t>travellers</a:t>
            </a:r>
            <a:r>
              <a:rPr lang="en-US" dirty="0"/>
              <a:t>?</a:t>
            </a:r>
          </a:p>
        </p:txBody>
      </p:sp>
      <p:sp>
        <p:nvSpPr>
          <p:cNvPr id="5" name="Content Placeholder 4">
            <a:extLst>
              <a:ext uri="{FF2B5EF4-FFF2-40B4-BE49-F238E27FC236}">
                <a16:creationId xmlns:a16="http://schemas.microsoft.com/office/drawing/2014/main" id="{281D6B41-0FCC-5A92-C83A-42E4469F7469}"/>
              </a:ext>
            </a:extLst>
          </p:cNvPr>
          <p:cNvSpPr>
            <a:spLocks noGrp="1"/>
          </p:cNvSpPr>
          <p:nvPr>
            <p:ph idx="1"/>
          </p:nvPr>
        </p:nvSpPr>
        <p:spPr/>
        <p:txBody>
          <a:bodyPr/>
          <a:lstStyle/>
          <a:p>
            <a:r>
              <a:rPr lang="en-US" dirty="0"/>
              <a:t>From this analyze with chart, attrition rate for employees frequent </a:t>
            </a:r>
            <a:r>
              <a:rPr lang="en-US" dirty="0" err="1"/>
              <a:t>travellers</a:t>
            </a:r>
            <a:r>
              <a:rPr lang="en-US" dirty="0"/>
              <a:t> is </a:t>
            </a:r>
            <a:r>
              <a:rPr lang="en-US" b="1" u="sng" dirty="0"/>
              <a:t>24.9%</a:t>
            </a:r>
          </a:p>
          <a:p>
            <a:pPr marL="0" indent="0">
              <a:buNone/>
            </a:pPr>
            <a:endParaRPr lang="en-US" b="1" dirty="0"/>
          </a:p>
        </p:txBody>
      </p:sp>
      <p:pic>
        <p:nvPicPr>
          <p:cNvPr id="4" name="Picture 3">
            <a:extLst>
              <a:ext uri="{FF2B5EF4-FFF2-40B4-BE49-F238E27FC236}">
                <a16:creationId xmlns:a16="http://schemas.microsoft.com/office/drawing/2014/main" id="{883D65D0-A11A-B62E-C53A-5F3F392FE3FA}"/>
              </a:ext>
            </a:extLst>
          </p:cNvPr>
          <p:cNvPicPr>
            <a:picLocks noChangeAspect="1"/>
          </p:cNvPicPr>
          <p:nvPr/>
        </p:nvPicPr>
        <p:blipFill>
          <a:blip r:embed="rId2"/>
          <a:stretch>
            <a:fillRect/>
          </a:stretch>
        </p:blipFill>
        <p:spPr>
          <a:xfrm>
            <a:off x="1674812" y="4027487"/>
            <a:ext cx="6810375" cy="2562225"/>
          </a:xfrm>
          <a:prstGeom prst="rect">
            <a:avLst/>
          </a:prstGeom>
        </p:spPr>
      </p:pic>
      <p:pic>
        <p:nvPicPr>
          <p:cNvPr id="7" name="Picture 6">
            <a:extLst>
              <a:ext uri="{FF2B5EF4-FFF2-40B4-BE49-F238E27FC236}">
                <a16:creationId xmlns:a16="http://schemas.microsoft.com/office/drawing/2014/main" id="{12B8F52B-E190-00D5-55F9-788A5B484361}"/>
              </a:ext>
            </a:extLst>
          </p:cNvPr>
          <p:cNvPicPr>
            <a:picLocks noChangeAspect="1"/>
          </p:cNvPicPr>
          <p:nvPr/>
        </p:nvPicPr>
        <p:blipFill>
          <a:blip r:embed="rId3"/>
          <a:stretch>
            <a:fillRect/>
          </a:stretch>
        </p:blipFill>
        <p:spPr>
          <a:xfrm>
            <a:off x="2387599" y="2616018"/>
            <a:ext cx="5384800" cy="1181280"/>
          </a:xfrm>
          <a:prstGeom prst="rect">
            <a:avLst/>
          </a:prstGeom>
        </p:spPr>
      </p:pic>
    </p:spTree>
    <p:extLst>
      <p:ext uri="{BB962C8B-B14F-4D97-AF65-F5344CB8AC3E}">
        <p14:creationId xmlns:p14="http://schemas.microsoft.com/office/powerpoint/2010/main" val="2851076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2A38-EE9C-FCA9-6C8D-9EC519176D01}"/>
              </a:ext>
            </a:extLst>
          </p:cNvPr>
          <p:cNvSpPr>
            <a:spLocks noGrp="1"/>
          </p:cNvSpPr>
          <p:nvPr>
            <p:ph type="title"/>
          </p:nvPr>
        </p:nvSpPr>
        <p:spPr/>
        <p:txBody>
          <a:bodyPr>
            <a:normAutofit/>
          </a:bodyPr>
          <a:lstStyle/>
          <a:p>
            <a:r>
              <a:rPr lang="en-US" dirty="0"/>
              <a:t>What is the attrition rate for employees with 5 years tenure at </a:t>
            </a:r>
            <a:r>
              <a:rPr lang="en-US" dirty="0" err="1"/>
              <a:t>AtlasLabs</a:t>
            </a:r>
            <a:r>
              <a:rPr lang="en-US" dirty="0"/>
              <a:t>?</a:t>
            </a:r>
          </a:p>
        </p:txBody>
      </p:sp>
      <p:sp>
        <p:nvSpPr>
          <p:cNvPr id="3" name="Content Placeholder 2">
            <a:extLst>
              <a:ext uri="{FF2B5EF4-FFF2-40B4-BE49-F238E27FC236}">
                <a16:creationId xmlns:a16="http://schemas.microsoft.com/office/drawing/2014/main" id="{D0ED8D6C-867D-AE96-44C0-79029CCD7954}"/>
              </a:ext>
            </a:extLst>
          </p:cNvPr>
          <p:cNvSpPr>
            <a:spLocks noGrp="1"/>
          </p:cNvSpPr>
          <p:nvPr>
            <p:ph idx="1"/>
          </p:nvPr>
        </p:nvSpPr>
        <p:spPr/>
        <p:txBody>
          <a:bodyPr/>
          <a:lstStyle/>
          <a:p>
            <a:r>
              <a:rPr lang="en-US" dirty="0"/>
              <a:t>Attrition rate for </a:t>
            </a:r>
            <a:r>
              <a:rPr lang="en-US" dirty="0" err="1"/>
              <a:t>eployees</a:t>
            </a:r>
            <a:r>
              <a:rPr lang="en-US" dirty="0"/>
              <a:t> with 5 years at </a:t>
            </a:r>
            <a:r>
              <a:rPr lang="en-US" dirty="0" err="1"/>
              <a:t>AtlasLabs</a:t>
            </a:r>
            <a:r>
              <a:rPr lang="en-US" dirty="0"/>
              <a:t> is </a:t>
            </a:r>
            <a:r>
              <a:rPr lang="en-US" b="1" u="sng" dirty="0"/>
              <a:t>17.4%</a:t>
            </a:r>
          </a:p>
          <a:p>
            <a:endParaRPr lang="en-US" b="1" u="sng" dirty="0"/>
          </a:p>
        </p:txBody>
      </p:sp>
      <p:pic>
        <p:nvPicPr>
          <p:cNvPr id="5" name="Picture 4">
            <a:extLst>
              <a:ext uri="{FF2B5EF4-FFF2-40B4-BE49-F238E27FC236}">
                <a16:creationId xmlns:a16="http://schemas.microsoft.com/office/drawing/2014/main" id="{33207235-C5BB-6094-DBAC-49699749D7BC}"/>
              </a:ext>
            </a:extLst>
          </p:cNvPr>
          <p:cNvPicPr>
            <a:picLocks noChangeAspect="1"/>
          </p:cNvPicPr>
          <p:nvPr/>
        </p:nvPicPr>
        <p:blipFill>
          <a:blip r:embed="rId2"/>
          <a:stretch>
            <a:fillRect/>
          </a:stretch>
        </p:blipFill>
        <p:spPr>
          <a:xfrm>
            <a:off x="970405" y="3336262"/>
            <a:ext cx="8010525" cy="2705100"/>
          </a:xfrm>
          <a:prstGeom prst="rect">
            <a:avLst/>
          </a:prstGeom>
        </p:spPr>
      </p:pic>
    </p:spTree>
    <p:extLst>
      <p:ext uri="{BB962C8B-B14F-4D97-AF65-F5344CB8AC3E}">
        <p14:creationId xmlns:p14="http://schemas.microsoft.com/office/powerpoint/2010/main" val="481778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A1D1C-5105-5583-F5BF-215F02D42FB4}"/>
              </a:ext>
            </a:extLst>
          </p:cNvPr>
          <p:cNvSpPr>
            <a:spLocks noGrp="1"/>
          </p:cNvSpPr>
          <p:nvPr>
            <p:ph type="title"/>
          </p:nvPr>
        </p:nvSpPr>
        <p:spPr/>
        <p:txBody>
          <a:bodyPr>
            <a:normAutofit/>
          </a:bodyPr>
          <a:lstStyle/>
          <a:p>
            <a:r>
              <a:rPr lang="en-US" dirty="0"/>
              <a:t>What is the age of the oldest employee to have worked at Atlas Labs?</a:t>
            </a:r>
          </a:p>
        </p:txBody>
      </p:sp>
      <p:sp>
        <p:nvSpPr>
          <p:cNvPr id="3" name="Content Placeholder 2">
            <a:extLst>
              <a:ext uri="{FF2B5EF4-FFF2-40B4-BE49-F238E27FC236}">
                <a16:creationId xmlns:a16="http://schemas.microsoft.com/office/drawing/2014/main" id="{DD790687-E524-405D-2225-5B9E8E3A6247}"/>
              </a:ext>
            </a:extLst>
          </p:cNvPr>
          <p:cNvSpPr>
            <a:spLocks noGrp="1"/>
          </p:cNvSpPr>
          <p:nvPr>
            <p:ph idx="1"/>
          </p:nvPr>
        </p:nvSpPr>
        <p:spPr/>
        <p:txBody>
          <a:bodyPr/>
          <a:lstStyle/>
          <a:p>
            <a:r>
              <a:rPr lang="en-US" dirty="0"/>
              <a:t>Age from oldest employee have work at </a:t>
            </a:r>
            <a:r>
              <a:rPr lang="en-US" dirty="0" err="1"/>
              <a:t>AtlasLabs</a:t>
            </a:r>
            <a:r>
              <a:rPr lang="en-US" dirty="0"/>
              <a:t> is </a:t>
            </a:r>
            <a:r>
              <a:rPr lang="en-US" b="1" u="sng" dirty="0"/>
              <a:t>51 </a:t>
            </a:r>
            <a:r>
              <a:rPr lang="en-US" b="1" u="sng" dirty="0" err="1"/>
              <a:t>y.o</a:t>
            </a:r>
            <a:r>
              <a:rPr lang="en-US" b="1" u="sng" dirty="0"/>
              <a:t>.</a:t>
            </a:r>
          </a:p>
          <a:p>
            <a:endParaRPr lang="en-US" dirty="0"/>
          </a:p>
        </p:txBody>
      </p:sp>
      <p:pic>
        <p:nvPicPr>
          <p:cNvPr id="5" name="Picture 4">
            <a:extLst>
              <a:ext uri="{FF2B5EF4-FFF2-40B4-BE49-F238E27FC236}">
                <a16:creationId xmlns:a16="http://schemas.microsoft.com/office/drawing/2014/main" id="{A51A205D-AD82-5AE6-BD04-A90A905B8710}"/>
              </a:ext>
            </a:extLst>
          </p:cNvPr>
          <p:cNvPicPr>
            <a:picLocks noChangeAspect="1"/>
          </p:cNvPicPr>
          <p:nvPr/>
        </p:nvPicPr>
        <p:blipFill>
          <a:blip r:embed="rId2"/>
          <a:stretch>
            <a:fillRect/>
          </a:stretch>
        </p:blipFill>
        <p:spPr>
          <a:xfrm>
            <a:off x="1725930" y="2927006"/>
            <a:ext cx="5448300" cy="3400425"/>
          </a:xfrm>
          <a:prstGeom prst="rect">
            <a:avLst/>
          </a:prstGeom>
        </p:spPr>
      </p:pic>
    </p:spTree>
    <p:extLst>
      <p:ext uri="{BB962C8B-B14F-4D97-AF65-F5344CB8AC3E}">
        <p14:creationId xmlns:p14="http://schemas.microsoft.com/office/powerpoint/2010/main" val="1982904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0CDFD-0F81-2424-3F92-D98A797D4C59}"/>
              </a:ext>
            </a:extLst>
          </p:cNvPr>
          <p:cNvSpPr>
            <a:spLocks noGrp="1"/>
          </p:cNvSpPr>
          <p:nvPr>
            <p:ph type="title"/>
          </p:nvPr>
        </p:nvSpPr>
        <p:spPr/>
        <p:txBody>
          <a:bodyPr/>
          <a:lstStyle/>
          <a:p>
            <a:r>
              <a:rPr lang="en-US" dirty="0" err="1"/>
              <a:t>Conclussion</a:t>
            </a:r>
            <a:endParaRPr lang="en-US" dirty="0"/>
          </a:p>
        </p:txBody>
      </p:sp>
      <p:sp>
        <p:nvSpPr>
          <p:cNvPr id="3" name="Content Placeholder 2">
            <a:extLst>
              <a:ext uri="{FF2B5EF4-FFF2-40B4-BE49-F238E27FC236}">
                <a16:creationId xmlns:a16="http://schemas.microsoft.com/office/drawing/2014/main" id="{30265990-491A-7BD2-B497-21D64A11DE52}"/>
              </a:ext>
            </a:extLst>
          </p:cNvPr>
          <p:cNvSpPr>
            <a:spLocks noGrp="1"/>
          </p:cNvSpPr>
          <p:nvPr>
            <p:ph idx="1"/>
          </p:nvPr>
        </p:nvSpPr>
        <p:spPr/>
        <p:txBody>
          <a:bodyPr/>
          <a:lstStyle/>
          <a:p>
            <a:pPr marL="0" indent="0" algn="l">
              <a:buNone/>
            </a:pPr>
            <a:r>
              <a:rPr lang="en-US" b="1" i="0" dirty="0">
                <a:solidFill>
                  <a:srgbClr val="05192D"/>
                </a:solidFill>
                <a:effectLst/>
                <a:latin typeface="Studio-Feixen-Sans"/>
              </a:rPr>
              <a:t>Insights on attrition</a:t>
            </a:r>
          </a:p>
          <a:p>
            <a:pPr marL="0" indent="0" algn="l">
              <a:buNone/>
            </a:pPr>
            <a:r>
              <a:rPr lang="en-US" b="0" i="0">
                <a:solidFill>
                  <a:srgbClr val="05192D"/>
                </a:solidFill>
                <a:effectLst/>
                <a:latin typeface="Studio-Feixen-Sans"/>
              </a:rPr>
              <a:t>We </a:t>
            </a:r>
            <a:r>
              <a:rPr lang="en-US" b="0" i="0" dirty="0">
                <a:solidFill>
                  <a:srgbClr val="05192D"/>
                </a:solidFill>
                <a:effectLst/>
                <a:latin typeface="Studio-Feixen-Sans"/>
              </a:rPr>
              <a:t>can see from our last exercise that our employees that have been considered frequent travelers have the highest attrition rate despite only making up 19% of the total hires.</a:t>
            </a:r>
          </a:p>
          <a:p>
            <a:pPr marL="0" indent="0" algn="l">
              <a:buNone/>
            </a:pPr>
            <a:r>
              <a:rPr lang="en-US" b="0" i="0" dirty="0">
                <a:solidFill>
                  <a:srgbClr val="05192D"/>
                </a:solidFill>
                <a:effectLst/>
                <a:latin typeface="Studio-Feixen-Sans"/>
              </a:rPr>
              <a:t>What action would you suggest HR take?</a:t>
            </a:r>
          </a:p>
          <a:p>
            <a:pPr algn="l"/>
            <a:r>
              <a:rPr lang="en-US" b="0" i="0" dirty="0">
                <a:solidFill>
                  <a:srgbClr val="05192D"/>
                </a:solidFill>
                <a:effectLst/>
                <a:latin typeface="Studio-Feixen-Sans"/>
              </a:rPr>
              <a:t>Review travel requirement policy and survey employees on feelings around travel frequency.</a:t>
            </a:r>
          </a:p>
          <a:p>
            <a:pPr marL="0" indent="0" algn="l">
              <a:buNone/>
            </a:pPr>
            <a:endParaRPr lang="en-US" b="0" i="0" dirty="0">
              <a:solidFill>
                <a:srgbClr val="05192D"/>
              </a:solidFill>
              <a:effectLst/>
              <a:latin typeface="Studio-Feixen-Sans"/>
            </a:endParaRPr>
          </a:p>
          <a:p>
            <a:endParaRPr lang="en-US" dirty="0"/>
          </a:p>
        </p:txBody>
      </p:sp>
    </p:spTree>
    <p:extLst>
      <p:ext uri="{BB962C8B-B14F-4D97-AF65-F5344CB8AC3E}">
        <p14:creationId xmlns:p14="http://schemas.microsoft.com/office/powerpoint/2010/main" val="410970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09FD6-A76D-AD3B-8D6B-3195CE3DB064}"/>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Abstract</a:t>
            </a:r>
          </a:p>
        </p:txBody>
      </p:sp>
      <p:sp>
        <p:nvSpPr>
          <p:cNvPr id="3" name="Content Placeholder 2">
            <a:extLst>
              <a:ext uri="{FF2B5EF4-FFF2-40B4-BE49-F238E27FC236}">
                <a16:creationId xmlns:a16="http://schemas.microsoft.com/office/drawing/2014/main" id="{3B2BA354-1694-A3DD-E7EF-5DD66F944A10}"/>
              </a:ext>
            </a:extLst>
          </p:cNvPr>
          <p:cNvSpPr>
            <a:spLocks noGrp="1"/>
          </p:cNvSpPr>
          <p:nvPr>
            <p:ph idx="1"/>
          </p:nvPr>
        </p:nvSpPr>
        <p:spPr/>
        <p:txBody>
          <a:bodyPr/>
          <a:lstStyle/>
          <a:p>
            <a:pPr algn="l"/>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Explore HR Analytics at the intersection of HR and data science, empowering organizations to optimize processes and elevate employee experiences. Using the Atlas Labs dataset, we reveal insights spanning recruitment, engagement, performance, attrition, and diversity. Discover evidence-based strategies for talent attraction, retention, and development. Through data-driven visuals and predictive models, learn how HR Analytics drives success and shapes forward-looking HR strategies. Unleash the power of data to foster innovation and growth in modern organizations.</a:t>
            </a:r>
          </a:p>
        </p:txBody>
      </p:sp>
    </p:spTree>
    <p:extLst>
      <p:ext uri="{BB962C8B-B14F-4D97-AF65-F5344CB8AC3E}">
        <p14:creationId xmlns:p14="http://schemas.microsoft.com/office/powerpoint/2010/main" val="3550319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48D8E-8882-C536-C69B-1DE380082F7D}"/>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Objective</a:t>
            </a:r>
          </a:p>
        </p:txBody>
      </p:sp>
      <p:sp>
        <p:nvSpPr>
          <p:cNvPr id="3" name="Content Placeholder 2">
            <a:extLst>
              <a:ext uri="{FF2B5EF4-FFF2-40B4-BE49-F238E27FC236}">
                <a16:creationId xmlns:a16="http://schemas.microsoft.com/office/drawing/2014/main" id="{7E729E5C-F47E-B36F-E291-B53EA848BFB0}"/>
              </a:ext>
            </a:extLst>
          </p:cNvPr>
          <p:cNvSpPr>
            <a:spLocks noGrp="1"/>
          </p:cNvSpPr>
          <p:nvPr>
            <p:ph idx="1"/>
          </p:nvPr>
        </p:nvSpPr>
        <p:spPr/>
        <p:txBody>
          <a:bodyPr>
            <a:noAutofit/>
          </a:bodyPr>
          <a:lstStyle/>
          <a:p>
            <a:pPr algn="l">
              <a:buFont typeface="+mj-lt"/>
              <a:buAutoNum type="arabicPeriod"/>
            </a:pPr>
            <a:r>
              <a:rPr lang="en-US"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Uncover Insights:</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Demonstrate how HR Analytics can extract valuable insights from the dataset, enabling evidence-based decision-making across key HR functions.</a:t>
            </a:r>
          </a:p>
          <a:p>
            <a:pPr algn="l">
              <a:buFont typeface="+mj-lt"/>
              <a:buAutoNum type="arabicPeriod"/>
            </a:pPr>
            <a:r>
              <a:rPr lang="en-US"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Optimize Strategies:</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Illustrate how data-driven analysis can optimize talent acquisition, employee engagement, performance management, attrition prediction, and diversity initiatives.</a:t>
            </a:r>
          </a:p>
          <a:p>
            <a:pPr algn="l">
              <a:buFont typeface="+mj-lt"/>
              <a:buAutoNum type="arabicPeriod"/>
            </a:pPr>
            <a:r>
              <a:rPr lang="en-US"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Enhance Decision-Making:</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Highlight the power of HR Analytics in making informed decisions, leading to improved processes, higher efficiency, and enhanced employee experiences.</a:t>
            </a:r>
          </a:p>
          <a:p>
            <a:pPr algn="l">
              <a:buFont typeface="+mj-lt"/>
              <a:buAutoNum type="arabicPeriod"/>
            </a:pPr>
            <a:r>
              <a:rPr lang="en-US"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Drive Organizational Success:</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Showcase how HR Analytics aligns with broader business objectives, fostering a culture of innovation and growth within organizations.</a:t>
            </a:r>
          </a:p>
          <a:p>
            <a:pPr algn="l">
              <a:buFont typeface="+mj-lt"/>
              <a:buAutoNum type="arabicPeriod"/>
            </a:pPr>
            <a:r>
              <a:rPr lang="en-US"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Inspire HR Leadership:</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Motivate HR leaders to harness the potential of data, encouraging them to adopt data-driven strategies for a competitive edge in the dynamic business landscape.</a:t>
            </a:r>
          </a:p>
          <a:p>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0292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D1EE3-6122-1423-A80E-33023DC50F11}"/>
              </a:ext>
            </a:extLst>
          </p:cNvPr>
          <p:cNvSpPr>
            <a:spLocks noGrp="1"/>
          </p:cNvSpPr>
          <p:nvPr>
            <p:ph type="title"/>
          </p:nvPr>
        </p:nvSpPr>
        <p:spPr/>
        <p:txBody>
          <a:bodyPr/>
          <a:lstStyle/>
          <a:p>
            <a:r>
              <a:rPr lang="en-US" dirty="0">
                <a:solidFill>
                  <a:srgbClr val="90C226"/>
                </a:solidFill>
                <a:latin typeface="Calibri" panose="020F0502020204030204" pitchFamily="34" charset="0"/>
                <a:ea typeface="Calibri" panose="020F0502020204030204" pitchFamily="34" charset="0"/>
                <a:cs typeface="Calibri" panose="020F0502020204030204" pitchFamily="34" charset="0"/>
              </a:rPr>
              <a:t>Report</a:t>
            </a:r>
          </a:p>
        </p:txBody>
      </p:sp>
      <p:sp>
        <p:nvSpPr>
          <p:cNvPr id="3" name="Content Placeholder 2">
            <a:extLst>
              <a:ext uri="{FF2B5EF4-FFF2-40B4-BE49-F238E27FC236}">
                <a16:creationId xmlns:a16="http://schemas.microsoft.com/office/drawing/2014/main" id="{AF32C7B8-9FB0-9BD9-FA60-421D862D1A44}"/>
              </a:ext>
            </a:extLst>
          </p:cNvPr>
          <p:cNvSpPr>
            <a:spLocks noGrp="1"/>
          </p:cNvSpPr>
          <p:nvPr>
            <p:ph idx="1"/>
          </p:nvPr>
        </p:nvSpPr>
        <p:spPr>
          <a:xfrm>
            <a:off x="677334" y="1488613"/>
            <a:ext cx="8596668" cy="4759787"/>
          </a:xfrm>
        </p:spPr>
        <p:txBody>
          <a:bodyPr>
            <a:noAutofit/>
          </a:bodyPr>
          <a:lstStyle/>
          <a:p>
            <a:pPr marL="0" indent="0">
              <a:buNone/>
            </a:pPr>
            <a:r>
              <a:rPr lang="en-US" sz="1600" b="1" dirty="0">
                <a:solidFill>
                  <a:schemeClr val="tx1"/>
                </a:solidFill>
                <a:latin typeface="Calibri" panose="020F0502020204030204" pitchFamily="34" charset="0"/>
                <a:ea typeface="Calibri" panose="020F0502020204030204" pitchFamily="34" charset="0"/>
                <a:cs typeface="Calibri" panose="020F0502020204030204" pitchFamily="34" charset="0"/>
              </a:rPr>
              <a:t>Overview</a:t>
            </a:r>
            <a:endPar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r>
              <a:rPr lang="en-US" sz="16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What is the % attrition rate for Atlas Labs?</a:t>
            </a:r>
          </a:p>
          <a:p>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How many employees that were hired in 2021 are still with Atlas Labs?</a:t>
            </a:r>
          </a:p>
          <a:p>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What is the most common job role in the Technology Department?</a:t>
            </a:r>
          </a:p>
          <a:p>
            <a:pPr marL="0" indent="0">
              <a:buNone/>
            </a:pPr>
            <a:r>
              <a:rPr lang="en-US" sz="1600" b="1" dirty="0">
                <a:solidFill>
                  <a:schemeClr val="tx1"/>
                </a:solidFill>
                <a:latin typeface="Calibri" panose="020F0502020204030204" pitchFamily="34" charset="0"/>
                <a:ea typeface="Calibri" panose="020F0502020204030204" pitchFamily="34" charset="0"/>
                <a:cs typeface="Calibri" panose="020F0502020204030204" pitchFamily="34" charset="0"/>
              </a:rPr>
              <a:t>Demography and Performance </a:t>
            </a:r>
          </a:p>
          <a:p>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How many active female employees do we have between the ages of 40-49?</a:t>
            </a:r>
          </a:p>
          <a:p>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What is the average salary of an employee who lists their ethnicity as "Mixed or multiple ethnic groups"?</a:t>
            </a:r>
          </a:p>
          <a:p>
            <a:pPr marL="0" indent="0">
              <a:buNone/>
            </a:pPr>
            <a:r>
              <a:rPr lang="en-US" sz="1600" b="1" dirty="0">
                <a:solidFill>
                  <a:schemeClr val="tx1"/>
                </a:solidFill>
                <a:latin typeface="Calibri" panose="020F0502020204030204" pitchFamily="34" charset="0"/>
                <a:ea typeface="Calibri" panose="020F0502020204030204" pitchFamily="34" charset="0"/>
                <a:cs typeface="Calibri" panose="020F0502020204030204" pitchFamily="34" charset="0"/>
              </a:rPr>
              <a:t>Attrition</a:t>
            </a:r>
          </a:p>
          <a:p>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Which department and job role has the highest attrition rate?</a:t>
            </a:r>
          </a:p>
          <a:p>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What is the attrition rate for employees who are frequent </a:t>
            </a:r>
            <a:r>
              <a:rPr lang="en-US" sz="1600" dirty="0" err="1">
                <a:solidFill>
                  <a:schemeClr val="tx1"/>
                </a:solidFill>
                <a:latin typeface="Calibri" panose="020F0502020204030204" pitchFamily="34" charset="0"/>
                <a:ea typeface="Calibri" panose="020F0502020204030204" pitchFamily="34" charset="0"/>
                <a:cs typeface="Calibri" panose="020F0502020204030204" pitchFamily="34" charset="0"/>
              </a:rPr>
              <a:t>travellers</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r>
              <a:rPr lang="en-US" sz="1600" i="0" dirty="0">
                <a:solidFill>
                  <a:srgbClr val="05192D"/>
                </a:solidFill>
                <a:effectLst/>
                <a:latin typeface="Studio-Feixen-Sans"/>
              </a:rPr>
              <a:t>What is the attrition rate for employees with 5 years tenure at </a:t>
            </a:r>
            <a:r>
              <a:rPr lang="en-US" sz="1600" i="0" dirty="0" err="1">
                <a:solidFill>
                  <a:srgbClr val="05192D"/>
                </a:solidFill>
                <a:effectLst/>
                <a:latin typeface="Studio-Feixen-Sans"/>
              </a:rPr>
              <a:t>AtlasLabs</a:t>
            </a:r>
            <a:r>
              <a:rPr lang="en-US" sz="1600" i="0" dirty="0">
                <a:solidFill>
                  <a:srgbClr val="05192D"/>
                </a:solidFill>
                <a:effectLst/>
                <a:latin typeface="Studio-Feixen-Sans"/>
              </a:rPr>
              <a:t>?</a:t>
            </a:r>
            <a:endParaRPr lang="en-US" sz="160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What is the age of the oldest employee to have worked at Atlas Labs?</a:t>
            </a:r>
          </a:p>
          <a:p>
            <a:endParaRPr lang="en-US" sz="160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33928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F341D-EF99-7E45-C032-3238F3A52131}"/>
              </a:ext>
            </a:extLst>
          </p:cNvPr>
          <p:cNvSpPr>
            <a:spLocks noGrp="1"/>
          </p:cNvSpPr>
          <p:nvPr>
            <p:ph type="title"/>
          </p:nvPr>
        </p:nvSpPr>
        <p:spPr/>
        <p:txBody>
          <a:bodyPr/>
          <a:lstStyle/>
          <a:p>
            <a:r>
              <a:rPr lang="en-US" i="0" dirty="0">
                <a:solidFill>
                  <a:srgbClr val="90C226"/>
                </a:solidFill>
                <a:effectLst/>
                <a:latin typeface="Calibri" panose="020F0502020204030204" pitchFamily="34" charset="0"/>
                <a:ea typeface="Calibri" panose="020F0502020204030204" pitchFamily="34" charset="0"/>
                <a:cs typeface="Calibri" panose="020F0502020204030204" pitchFamily="34" charset="0"/>
              </a:rPr>
              <a:t>What is the % attrition rate for Atlas Labs?</a:t>
            </a:r>
            <a:br>
              <a:rPr lang="en-US" i="0" dirty="0">
                <a:solidFill>
                  <a:srgbClr val="90C226"/>
                </a:solidFill>
                <a:effectLst/>
                <a:latin typeface="Calibri" panose="020F0502020204030204" pitchFamily="34" charset="0"/>
                <a:ea typeface="Calibri" panose="020F0502020204030204" pitchFamily="34" charset="0"/>
                <a:cs typeface="Calibri" panose="020F0502020204030204" pitchFamily="34" charset="0"/>
              </a:rPr>
            </a:br>
            <a:endParaRPr lang="en-US" dirty="0">
              <a:solidFill>
                <a:srgbClr val="90C226"/>
              </a:solidFill>
            </a:endParaRPr>
          </a:p>
        </p:txBody>
      </p:sp>
      <p:sp>
        <p:nvSpPr>
          <p:cNvPr id="3" name="Content Placeholder 2">
            <a:extLst>
              <a:ext uri="{FF2B5EF4-FFF2-40B4-BE49-F238E27FC236}">
                <a16:creationId xmlns:a16="http://schemas.microsoft.com/office/drawing/2014/main" id="{1426AE44-224A-6C57-F140-7578325EB7B1}"/>
              </a:ext>
            </a:extLst>
          </p:cNvPr>
          <p:cNvSpPr>
            <a:spLocks noGrp="1"/>
          </p:cNvSpPr>
          <p:nvPr>
            <p:ph idx="1"/>
          </p:nvPr>
        </p:nvSpPr>
        <p:spPr/>
        <p:txBody>
          <a:bodyPr/>
          <a:lstStyle/>
          <a:p>
            <a:r>
              <a:rPr lang="en-US" dirty="0"/>
              <a:t>There are </a:t>
            </a:r>
            <a:r>
              <a:rPr lang="en-US" b="1" u="sng" dirty="0"/>
              <a:t>237</a:t>
            </a:r>
            <a:r>
              <a:rPr lang="en-US" dirty="0"/>
              <a:t> employees who are not active out of a total of </a:t>
            </a:r>
            <a:r>
              <a:rPr lang="en-US" b="1" u="sng" dirty="0"/>
              <a:t>1470</a:t>
            </a:r>
            <a:r>
              <a:rPr lang="en-US" dirty="0"/>
              <a:t>, if the percentage is </a:t>
            </a:r>
            <a:r>
              <a:rPr lang="en-US" b="1" u="sng" dirty="0"/>
              <a:t>16.1%</a:t>
            </a:r>
          </a:p>
        </p:txBody>
      </p:sp>
      <p:pic>
        <p:nvPicPr>
          <p:cNvPr id="7" name="Picture 6">
            <a:extLst>
              <a:ext uri="{FF2B5EF4-FFF2-40B4-BE49-F238E27FC236}">
                <a16:creationId xmlns:a16="http://schemas.microsoft.com/office/drawing/2014/main" id="{41B3FCAC-D01B-FF3F-E86F-296EE5E65C82}"/>
              </a:ext>
            </a:extLst>
          </p:cNvPr>
          <p:cNvPicPr>
            <a:picLocks noChangeAspect="1"/>
          </p:cNvPicPr>
          <p:nvPr/>
        </p:nvPicPr>
        <p:blipFill>
          <a:blip r:embed="rId2"/>
          <a:stretch>
            <a:fillRect/>
          </a:stretch>
        </p:blipFill>
        <p:spPr>
          <a:xfrm>
            <a:off x="677334" y="3352379"/>
            <a:ext cx="9096586" cy="938716"/>
          </a:xfrm>
          <a:prstGeom prst="rect">
            <a:avLst/>
          </a:prstGeom>
        </p:spPr>
      </p:pic>
    </p:spTree>
    <p:extLst>
      <p:ext uri="{BB962C8B-B14F-4D97-AF65-F5344CB8AC3E}">
        <p14:creationId xmlns:p14="http://schemas.microsoft.com/office/powerpoint/2010/main" val="422807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F341D-EF99-7E45-C032-3238F3A52131}"/>
              </a:ext>
            </a:extLst>
          </p:cNvPr>
          <p:cNvSpPr>
            <a:spLocks noGrp="1"/>
          </p:cNvSpPr>
          <p:nvPr>
            <p:ph type="title"/>
          </p:nvPr>
        </p:nvSpPr>
        <p:spPr/>
        <p:txBody>
          <a:bodyPr>
            <a:normAutofit fontScale="90000"/>
          </a:bodyPr>
          <a:lstStyle/>
          <a:p>
            <a:r>
              <a:rPr lang="en-US" i="0" dirty="0">
                <a:solidFill>
                  <a:srgbClr val="90C226"/>
                </a:solidFill>
                <a:effectLst/>
                <a:latin typeface="Calibri" panose="020F0502020204030204" pitchFamily="34" charset="0"/>
                <a:ea typeface="Calibri" panose="020F0502020204030204" pitchFamily="34" charset="0"/>
                <a:cs typeface="Calibri" panose="020F0502020204030204" pitchFamily="34" charset="0"/>
              </a:rPr>
              <a:t>How many employees that were hired in 2021 are still with Atlas Labs?</a:t>
            </a:r>
            <a:br>
              <a:rPr lang="en-US" i="0" dirty="0">
                <a:solidFill>
                  <a:srgbClr val="90C226"/>
                </a:solidFill>
                <a:effectLst/>
                <a:latin typeface="Calibri" panose="020F0502020204030204" pitchFamily="34" charset="0"/>
                <a:ea typeface="Calibri" panose="020F0502020204030204" pitchFamily="34" charset="0"/>
                <a:cs typeface="Calibri" panose="020F0502020204030204" pitchFamily="34" charset="0"/>
              </a:rPr>
            </a:br>
            <a:br>
              <a:rPr lang="en-US" i="0" dirty="0">
                <a:solidFill>
                  <a:srgbClr val="90C226"/>
                </a:solidFill>
                <a:effectLst/>
                <a:latin typeface="Calibri" panose="020F0502020204030204" pitchFamily="34" charset="0"/>
                <a:ea typeface="Calibri" panose="020F0502020204030204" pitchFamily="34" charset="0"/>
                <a:cs typeface="Calibri" panose="020F0502020204030204" pitchFamily="34" charset="0"/>
              </a:rPr>
            </a:br>
            <a:endParaRPr lang="en-US" dirty="0">
              <a:solidFill>
                <a:srgbClr val="90C226"/>
              </a:solidFill>
            </a:endParaRPr>
          </a:p>
        </p:txBody>
      </p:sp>
      <p:sp>
        <p:nvSpPr>
          <p:cNvPr id="6" name="Content Placeholder 5">
            <a:extLst>
              <a:ext uri="{FF2B5EF4-FFF2-40B4-BE49-F238E27FC236}">
                <a16:creationId xmlns:a16="http://schemas.microsoft.com/office/drawing/2014/main" id="{938E9195-08C3-DBD2-970E-E7066F7E3218}"/>
              </a:ext>
            </a:extLst>
          </p:cNvPr>
          <p:cNvSpPr>
            <a:spLocks noGrp="1"/>
          </p:cNvSpPr>
          <p:nvPr>
            <p:ph idx="1"/>
          </p:nvPr>
        </p:nvSpPr>
        <p:spPr>
          <a:xfrm>
            <a:off x="677334" y="2160589"/>
            <a:ext cx="3864186" cy="3880773"/>
          </a:xfrm>
        </p:spPr>
        <p:txBody>
          <a:bodyPr/>
          <a:lstStyle/>
          <a:p>
            <a:r>
              <a:rPr lang="en-US" dirty="0"/>
              <a:t>From the graph on the right, we will hired </a:t>
            </a:r>
            <a:r>
              <a:rPr lang="en-US" b="1" u="sng" dirty="0"/>
              <a:t>116</a:t>
            </a:r>
            <a:r>
              <a:rPr lang="en-US" dirty="0"/>
              <a:t> employees in 2021</a:t>
            </a:r>
          </a:p>
        </p:txBody>
      </p:sp>
      <p:pic>
        <p:nvPicPr>
          <p:cNvPr id="7" name="Picture 6">
            <a:extLst>
              <a:ext uri="{FF2B5EF4-FFF2-40B4-BE49-F238E27FC236}">
                <a16:creationId xmlns:a16="http://schemas.microsoft.com/office/drawing/2014/main" id="{DE90D3EC-E4FE-6776-A755-C195E7AE3783}"/>
              </a:ext>
            </a:extLst>
          </p:cNvPr>
          <p:cNvPicPr>
            <a:picLocks noChangeAspect="1"/>
          </p:cNvPicPr>
          <p:nvPr/>
        </p:nvPicPr>
        <p:blipFill>
          <a:blip r:embed="rId2"/>
          <a:stretch>
            <a:fillRect/>
          </a:stretch>
        </p:blipFill>
        <p:spPr>
          <a:xfrm>
            <a:off x="4975668" y="1930400"/>
            <a:ext cx="4734560" cy="4018572"/>
          </a:xfrm>
          <a:prstGeom prst="rect">
            <a:avLst/>
          </a:prstGeom>
        </p:spPr>
      </p:pic>
    </p:spTree>
    <p:extLst>
      <p:ext uri="{BB962C8B-B14F-4D97-AF65-F5344CB8AC3E}">
        <p14:creationId xmlns:p14="http://schemas.microsoft.com/office/powerpoint/2010/main" val="3112101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F341D-EF99-7E45-C032-3238F3A52131}"/>
              </a:ext>
            </a:extLst>
          </p:cNvPr>
          <p:cNvSpPr>
            <a:spLocks noGrp="1"/>
          </p:cNvSpPr>
          <p:nvPr>
            <p:ph type="title"/>
          </p:nvPr>
        </p:nvSpPr>
        <p:spPr/>
        <p:txBody>
          <a:bodyPr>
            <a:normAutofit/>
          </a:bodyPr>
          <a:lstStyle/>
          <a:p>
            <a:r>
              <a:rPr lang="en-US" i="0" dirty="0">
                <a:solidFill>
                  <a:srgbClr val="90C226"/>
                </a:solidFill>
                <a:effectLst/>
                <a:latin typeface="Calibri" panose="020F0502020204030204" pitchFamily="34" charset="0"/>
                <a:ea typeface="Calibri" panose="020F0502020204030204" pitchFamily="34" charset="0"/>
                <a:cs typeface="Calibri" panose="020F0502020204030204" pitchFamily="34" charset="0"/>
              </a:rPr>
              <a:t>What is the most common job role in the Technology Department?</a:t>
            </a:r>
          </a:p>
        </p:txBody>
      </p:sp>
      <p:pic>
        <p:nvPicPr>
          <p:cNvPr id="3073" name="Picture 1" descr="Active Employees by Department and Job Role">
            <a:extLst>
              <a:ext uri="{FF2B5EF4-FFF2-40B4-BE49-F238E27FC236}">
                <a16:creationId xmlns:a16="http://schemas.microsoft.com/office/drawing/2014/main" id="{DA506135-8E93-079B-320D-A999B6CC35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4846" y="1737070"/>
            <a:ext cx="5288914" cy="338386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E7A825C2-20E7-AA83-B992-BCC597415447}"/>
              </a:ext>
            </a:extLst>
          </p:cNvPr>
          <p:cNvSpPr>
            <a:spLocks noGrp="1"/>
          </p:cNvSpPr>
          <p:nvPr>
            <p:ph idx="1"/>
          </p:nvPr>
        </p:nvSpPr>
        <p:spPr>
          <a:xfrm>
            <a:off x="677334" y="5281612"/>
            <a:ext cx="8596668" cy="759750"/>
          </a:xfrm>
        </p:spPr>
        <p:txBody>
          <a:bodyPr/>
          <a:lstStyle/>
          <a:p>
            <a:pPr marL="0" indent="0">
              <a:buNone/>
            </a:pPr>
            <a:r>
              <a:rPr lang="en-US" dirty="0"/>
              <a:t>Most employees in the technology department sector are a </a:t>
            </a:r>
            <a:r>
              <a:rPr lang="en-US" b="1" u="sng" dirty="0"/>
              <a:t>Software Engineers</a:t>
            </a:r>
          </a:p>
        </p:txBody>
      </p:sp>
    </p:spTree>
    <p:extLst>
      <p:ext uri="{BB962C8B-B14F-4D97-AF65-F5344CB8AC3E}">
        <p14:creationId xmlns:p14="http://schemas.microsoft.com/office/powerpoint/2010/main" val="408163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B0F2A-D242-CB06-9477-664983204435}"/>
              </a:ext>
            </a:extLst>
          </p:cNvPr>
          <p:cNvSpPr>
            <a:spLocks noGrp="1"/>
          </p:cNvSpPr>
          <p:nvPr>
            <p:ph type="title"/>
          </p:nvPr>
        </p:nvSpPr>
        <p:spPr/>
        <p:txBody>
          <a:bodyPr>
            <a:normAutofit/>
          </a:bodyPr>
          <a:lstStyle/>
          <a:p>
            <a:r>
              <a:rPr lang="en-US" dirty="0"/>
              <a:t>How many active female employees do we have between the ages of 40-49?</a:t>
            </a:r>
          </a:p>
        </p:txBody>
      </p:sp>
      <p:sp>
        <p:nvSpPr>
          <p:cNvPr id="6" name="Content Placeholder 5">
            <a:extLst>
              <a:ext uri="{FF2B5EF4-FFF2-40B4-BE49-F238E27FC236}">
                <a16:creationId xmlns:a16="http://schemas.microsoft.com/office/drawing/2014/main" id="{61B9A3AE-7DBC-27EE-E633-4A6840AC2EA3}"/>
              </a:ext>
            </a:extLst>
          </p:cNvPr>
          <p:cNvSpPr>
            <a:spLocks noGrp="1"/>
          </p:cNvSpPr>
          <p:nvPr>
            <p:ph idx="1"/>
          </p:nvPr>
        </p:nvSpPr>
        <p:spPr>
          <a:xfrm>
            <a:off x="677334" y="2160589"/>
            <a:ext cx="8893386" cy="3880773"/>
          </a:xfrm>
        </p:spPr>
        <p:txBody>
          <a:bodyPr/>
          <a:lstStyle/>
          <a:p>
            <a:r>
              <a:rPr lang="en-US" dirty="0"/>
              <a:t>the number of active employees with female gender and aged between 40 - 49 is </a:t>
            </a:r>
            <a:r>
              <a:rPr lang="en-US" b="1" u="sng" dirty="0"/>
              <a:t>96</a:t>
            </a:r>
            <a:r>
              <a:rPr lang="en-US" dirty="0"/>
              <a:t> employees and rate is 43.84%</a:t>
            </a:r>
          </a:p>
        </p:txBody>
      </p:sp>
      <p:pic>
        <p:nvPicPr>
          <p:cNvPr id="4" name="Picture 3">
            <a:extLst>
              <a:ext uri="{FF2B5EF4-FFF2-40B4-BE49-F238E27FC236}">
                <a16:creationId xmlns:a16="http://schemas.microsoft.com/office/drawing/2014/main" id="{2F368DCA-9472-FA40-4FDA-6897236831CD}"/>
              </a:ext>
            </a:extLst>
          </p:cNvPr>
          <p:cNvPicPr>
            <a:picLocks noChangeAspect="1"/>
          </p:cNvPicPr>
          <p:nvPr/>
        </p:nvPicPr>
        <p:blipFill>
          <a:blip r:embed="rId2"/>
          <a:stretch>
            <a:fillRect/>
          </a:stretch>
        </p:blipFill>
        <p:spPr>
          <a:xfrm>
            <a:off x="1364297" y="3166255"/>
            <a:ext cx="6943725" cy="3267075"/>
          </a:xfrm>
          <a:prstGeom prst="rect">
            <a:avLst/>
          </a:prstGeom>
        </p:spPr>
      </p:pic>
    </p:spTree>
    <p:extLst>
      <p:ext uri="{BB962C8B-B14F-4D97-AF65-F5344CB8AC3E}">
        <p14:creationId xmlns:p14="http://schemas.microsoft.com/office/powerpoint/2010/main" val="3064568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21BB-5D4A-B02D-157B-33FC832D634D}"/>
              </a:ext>
            </a:extLst>
          </p:cNvPr>
          <p:cNvSpPr>
            <a:spLocks noGrp="1"/>
          </p:cNvSpPr>
          <p:nvPr>
            <p:ph type="title"/>
          </p:nvPr>
        </p:nvSpPr>
        <p:spPr/>
        <p:txBody>
          <a:bodyPr>
            <a:noAutofit/>
          </a:bodyPr>
          <a:lstStyle/>
          <a:p>
            <a:r>
              <a:rPr lang="en-US" sz="2800" dirty="0"/>
              <a:t>What is the average salary of an employee who lists their ethnicity as "Mixed or multiple ethnic groups“?</a:t>
            </a:r>
            <a:br>
              <a:rPr lang="en-US" sz="2800" dirty="0"/>
            </a:br>
            <a:endParaRPr lang="en-US" sz="2800" dirty="0"/>
          </a:p>
        </p:txBody>
      </p:sp>
      <p:sp>
        <p:nvSpPr>
          <p:cNvPr id="6" name="Content Placeholder 5">
            <a:extLst>
              <a:ext uri="{FF2B5EF4-FFF2-40B4-BE49-F238E27FC236}">
                <a16:creationId xmlns:a16="http://schemas.microsoft.com/office/drawing/2014/main" id="{8B968EC1-4B3C-11F4-09A9-33E07BD19BBB}"/>
              </a:ext>
            </a:extLst>
          </p:cNvPr>
          <p:cNvSpPr>
            <a:spLocks noGrp="1"/>
          </p:cNvSpPr>
          <p:nvPr>
            <p:ph idx="1"/>
          </p:nvPr>
        </p:nvSpPr>
        <p:spPr>
          <a:xfrm>
            <a:off x="677334" y="2160589"/>
            <a:ext cx="8984826" cy="3880773"/>
          </a:xfrm>
        </p:spPr>
        <p:txBody>
          <a:bodyPr/>
          <a:lstStyle/>
          <a:p>
            <a:r>
              <a:rPr lang="en-US" dirty="0"/>
              <a:t>The average salary for employees in the "Mixed or multiple ethnic groups" category is </a:t>
            </a:r>
            <a:r>
              <a:rPr lang="en-US" b="1" u="sng" dirty="0"/>
              <a:t>$106,133</a:t>
            </a:r>
          </a:p>
        </p:txBody>
      </p:sp>
      <p:pic>
        <p:nvPicPr>
          <p:cNvPr id="4" name="Picture 3">
            <a:extLst>
              <a:ext uri="{FF2B5EF4-FFF2-40B4-BE49-F238E27FC236}">
                <a16:creationId xmlns:a16="http://schemas.microsoft.com/office/drawing/2014/main" id="{862A15A5-6098-557A-A46F-5BA302FDE5B3}"/>
              </a:ext>
            </a:extLst>
          </p:cNvPr>
          <p:cNvPicPr>
            <a:picLocks noChangeAspect="1"/>
          </p:cNvPicPr>
          <p:nvPr/>
        </p:nvPicPr>
        <p:blipFill>
          <a:blip r:embed="rId2"/>
          <a:stretch>
            <a:fillRect/>
          </a:stretch>
        </p:blipFill>
        <p:spPr>
          <a:xfrm>
            <a:off x="1136967" y="3016885"/>
            <a:ext cx="6198553" cy="3389031"/>
          </a:xfrm>
          <a:prstGeom prst="rect">
            <a:avLst/>
          </a:prstGeom>
        </p:spPr>
      </p:pic>
    </p:spTree>
    <p:extLst>
      <p:ext uri="{BB962C8B-B14F-4D97-AF65-F5344CB8AC3E}">
        <p14:creationId xmlns:p14="http://schemas.microsoft.com/office/powerpoint/2010/main" val="4424118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295</TotalTime>
  <Words>694</Words>
  <Application>Microsoft Office PowerPoint</Application>
  <PresentationFormat>Widescreen</PresentationFormat>
  <Paragraphs>45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Studio-Feixen-Sans</vt:lpstr>
      <vt:lpstr>Trebuchet MS</vt:lpstr>
      <vt:lpstr>Wingdings 3</vt:lpstr>
      <vt:lpstr>Facet</vt:lpstr>
      <vt:lpstr>Atlas Labs: HR Analytics in Power BI Report</vt:lpstr>
      <vt:lpstr>Abstract</vt:lpstr>
      <vt:lpstr>Objective</vt:lpstr>
      <vt:lpstr>Report</vt:lpstr>
      <vt:lpstr>What is the % attrition rate for Atlas Labs? </vt:lpstr>
      <vt:lpstr>How many employees that were hired in 2021 are still with Atlas Labs?  </vt:lpstr>
      <vt:lpstr>What is the most common job role in the Technology Department?</vt:lpstr>
      <vt:lpstr>How many active female employees do we have between the ages of 40-49?</vt:lpstr>
      <vt:lpstr>What is the average salary of an employee who lists their ethnicity as "Mixed or multiple ethnic groups“? </vt:lpstr>
      <vt:lpstr>Which department and job role has the highest attrition rate?</vt:lpstr>
      <vt:lpstr>What is the attrition rate for employees who are frequent travellers?</vt:lpstr>
      <vt:lpstr>What is the attrition rate for employees with 5 years tenure at AtlasLabs?</vt:lpstr>
      <vt:lpstr>What is the age of the oldest employee to have worked at Atlas Labs?</vt:lpstr>
      <vt:lpstr>Conclussion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Atlas Labs: HR Analytics in Power BI</dc:title>
  <dc:creator>Muchammad Wildan Alkautsar</dc:creator>
  <cp:lastModifiedBy>Muchammad Wildan Alkautsar</cp:lastModifiedBy>
  <cp:revision>19</cp:revision>
  <dcterms:created xsi:type="dcterms:W3CDTF">2023-08-12T02:37:07Z</dcterms:created>
  <dcterms:modified xsi:type="dcterms:W3CDTF">2023-08-27T01:01:11Z</dcterms:modified>
</cp:coreProperties>
</file>