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405803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146519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003C8A-34E6-4312-822D-3AD1AD1873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868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0A9C48-227B-43A1-B4B2-F54C0A35D066}"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2513329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0A9C48-227B-43A1-B4B2-F54C0A35D066}"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003C8A-34E6-4312-822D-3AD1AD1873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677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0A9C48-227B-43A1-B4B2-F54C0A35D066}"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17041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55583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235193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289667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A9C48-227B-43A1-B4B2-F54C0A35D066}"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238647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A9C48-227B-43A1-B4B2-F54C0A35D066}"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30675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A9C48-227B-43A1-B4B2-F54C0A35D066}"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94982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A9C48-227B-43A1-B4B2-F54C0A35D066}"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407407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A9C48-227B-43A1-B4B2-F54C0A35D066}"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55139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A9C48-227B-43A1-B4B2-F54C0A35D066}"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399888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A9C48-227B-43A1-B4B2-F54C0A35D066}"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003C8A-34E6-4312-822D-3AD1AD187349}" type="slidenum">
              <a:rPr lang="en-US" smtClean="0"/>
              <a:t>‹#›</a:t>
            </a:fld>
            <a:endParaRPr lang="en-US"/>
          </a:p>
        </p:txBody>
      </p:sp>
    </p:spTree>
    <p:extLst>
      <p:ext uri="{BB962C8B-B14F-4D97-AF65-F5344CB8AC3E}">
        <p14:creationId xmlns:p14="http://schemas.microsoft.com/office/powerpoint/2010/main" val="338459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0A9C48-227B-43A1-B4B2-F54C0A35D066}" type="datetimeFigureOut">
              <a:rPr lang="en-US" smtClean="0"/>
              <a:t>8/31/2023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003C8A-34E6-4312-822D-3AD1AD187349}" type="slidenum">
              <a:rPr lang="en-US" smtClean="0"/>
              <a:t>‹#›</a:t>
            </a:fld>
            <a:endParaRPr lang="en-US"/>
          </a:p>
        </p:txBody>
      </p:sp>
    </p:spTree>
    <p:extLst>
      <p:ext uri="{BB962C8B-B14F-4D97-AF65-F5344CB8AC3E}">
        <p14:creationId xmlns:p14="http://schemas.microsoft.com/office/powerpoint/2010/main" val="1431924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AA7-8ED8-7447-8A7C-15DF4A4F2735}"/>
              </a:ext>
            </a:extLst>
          </p:cNvPr>
          <p:cNvSpPr>
            <a:spLocks noGrp="1"/>
          </p:cNvSpPr>
          <p:nvPr>
            <p:ph type="ctrTitle"/>
          </p:nvPr>
        </p:nvSpPr>
        <p:spPr/>
        <p:txBody>
          <a:bodyPr>
            <a:normAutofit/>
          </a:bodyPr>
          <a:lstStyle/>
          <a:p>
            <a:r>
              <a:rPr lang="en-US" sz="5000" b="1" dirty="0">
                <a:latin typeface="Calibri" panose="020F0502020204030204" pitchFamily="34" charset="0"/>
                <a:ea typeface="Calibri" panose="020F0502020204030204" pitchFamily="34" charset="0"/>
                <a:cs typeface="Calibri" panose="020F0502020204030204" pitchFamily="34" charset="0"/>
              </a:rPr>
              <a:t>Analyze churn rate telco</a:t>
            </a:r>
          </a:p>
        </p:txBody>
      </p:sp>
    </p:spTree>
    <p:extLst>
      <p:ext uri="{BB962C8B-B14F-4D97-AF65-F5344CB8AC3E}">
        <p14:creationId xmlns:p14="http://schemas.microsoft.com/office/powerpoint/2010/main" val="2131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474F-9266-413D-C9E1-2D5D1B2E5FBA}"/>
              </a:ext>
            </a:extLst>
          </p:cNvPr>
          <p:cNvSpPr>
            <a:spLocks noGrp="1"/>
          </p:cNvSpPr>
          <p:nvPr>
            <p:ph type="title"/>
          </p:nvPr>
        </p:nvSpPr>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Did you discover that the churn rate for senior citizens is significantly above the average? What's the churn rate for that group? </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F526DD2-7297-BBC1-331D-8A3D4C09238F}"/>
              </a:ext>
            </a:extLst>
          </p:cNvPr>
          <p:cNvSpPr>
            <a:spLocks noGrp="1"/>
          </p:cNvSpPr>
          <p:nvPr>
            <p:ph idx="1"/>
          </p:nvPr>
        </p:nvSpPr>
        <p:spPr>
          <a:xfrm>
            <a:off x="2589212" y="2133600"/>
            <a:ext cx="4508274"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found 38.46% for churn rate senior citizens</a:t>
            </a:r>
          </a:p>
        </p:txBody>
      </p:sp>
      <p:pic>
        <p:nvPicPr>
          <p:cNvPr id="5" name="Picture 4">
            <a:extLst>
              <a:ext uri="{FF2B5EF4-FFF2-40B4-BE49-F238E27FC236}">
                <a16:creationId xmlns:a16="http://schemas.microsoft.com/office/drawing/2014/main" id="{5E2ECAB5-3DF6-D383-6430-E6E83D4C39EA}"/>
              </a:ext>
            </a:extLst>
          </p:cNvPr>
          <p:cNvPicPr>
            <a:picLocks noChangeAspect="1"/>
          </p:cNvPicPr>
          <p:nvPr/>
        </p:nvPicPr>
        <p:blipFill>
          <a:blip r:embed="rId2"/>
          <a:stretch>
            <a:fillRect/>
          </a:stretch>
        </p:blipFill>
        <p:spPr>
          <a:xfrm>
            <a:off x="7364186" y="2094139"/>
            <a:ext cx="4201368" cy="2205718"/>
          </a:xfrm>
          <a:prstGeom prst="rect">
            <a:avLst/>
          </a:prstGeom>
        </p:spPr>
      </p:pic>
    </p:spTree>
    <p:extLst>
      <p:ext uri="{BB962C8B-B14F-4D97-AF65-F5344CB8AC3E}">
        <p14:creationId xmlns:p14="http://schemas.microsoft.com/office/powerpoint/2010/main" val="158351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855B-8190-9585-9EBE-8D8C482B1DCA}"/>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Which group size has the lowest churn rate?</a:t>
            </a:r>
          </a:p>
        </p:txBody>
      </p:sp>
      <p:sp>
        <p:nvSpPr>
          <p:cNvPr id="3" name="Content Placeholder 2">
            <a:extLst>
              <a:ext uri="{FF2B5EF4-FFF2-40B4-BE49-F238E27FC236}">
                <a16:creationId xmlns:a16="http://schemas.microsoft.com/office/drawing/2014/main" id="{268D834B-799C-E943-0B3F-3ABB3506C792}"/>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 </a:t>
            </a:r>
            <a:r>
              <a:rPr lang="en-US" b="1" u="sng" dirty="0">
                <a:latin typeface="Calibri" panose="020F0502020204030204" pitchFamily="34" charset="0"/>
                <a:ea typeface="Calibri" panose="020F0502020204030204" pitchFamily="34" charset="0"/>
                <a:cs typeface="Calibri" panose="020F0502020204030204" pitchFamily="34" charset="0"/>
              </a:rPr>
              <a:t>group 6</a:t>
            </a:r>
            <a:r>
              <a:rPr lang="en-US" dirty="0">
                <a:latin typeface="Calibri" panose="020F0502020204030204" pitchFamily="34" charset="0"/>
                <a:ea typeface="Calibri" panose="020F0502020204030204" pitchFamily="34" charset="0"/>
                <a:cs typeface="Calibri" panose="020F0502020204030204" pitchFamily="34" charset="0"/>
              </a:rPr>
              <a:t> has a </a:t>
            </a:r>
            <a:r>
              <a:rPr lang="en-US" b="1" u="sng" dirty="0">
                <a:latin typeface="Calibri" panose="020F0502020204030204" pitchFamily="34" charset="0"/>
                <a:ea typeface="Calibri" panose="020F0502020204030204" pitchFamily="34" charset="0"/>
                <a:cs typeface="Calibri" panose="020F0502020204030204" pitchFamily="34" charset="0"/>
              </a:rPr>
              <a:t>268</a:t>
            </a:r>
            <a:r>
              <a:rPr lang="en-US" dirty="0">
                <a:latin typeface="Calibri" panose="020F0502020204030204" pitchFamily="34" charset="0"/>
                <a:ea typeface="Calibri" panose="020F0502020204030204" pitchFamily="34" charset="0"/>
                <a:cs typeface="Calibri" panose="020F0502020204030204" pitchFamily="34" charset="0"/>
              </a:rPr>
              <a:t> total of customer, </a:t>
            </a:r>
            <a:r>
              <a:rPr lang="en-US" b="1" u="sng" dirty="0">
                <a:latin typeface="Calibri" panose="020F0502020204030204" pitchFamily="34" charset="0"/>
                <a:ea typeface="Calibri" panose="020F0502020204030204" pitchFamily="34" charset="0"/>
                <a:cs typeface="Calibri" panose="020F0502020204030204" pitchFamily="34" charset="0"/>
              </a:rPr>
              <a:t>15</a:t>
            </a:r>
            <a:r>
              <a:rPr lang="en-US" dirty="0">
                <a:latin typeface="Calibri" panose="020F0502020204030204" pitchFamily="34" charset="0"/>
                <a:ea typeface="Calibri" panose="020F0502020204030204" pitchFamily="34" charset="0"/>
                <a:cs typeface="Calibri" panose="020F0502020204030204" pitchFamily="34" charset="0"/>
              </a:rPr>
              <a:t> total of churn, and </a:t>
            </a:r>
            <a:r>
              <a:rPr lang="en-US" b="1" u="sng" dirty="0">
                <a:latin typeface="Calibri" panose="020F0502020204030204" pitchFamily="34" charset="0"/>
                <a:ea typeface="Calibri" panose="020F0502020204030204" pitchFamily="34" charset="0"/>
                <a:cs typeface="Calibri" panose="020F0502020204030204" pitchFamily="34" charset="0"/>
              </a:rPr>
              <a:t>5.60%</a:t>
            </a:r>
            <a:r>
              <a:rPr lang="en-US" dirty="0">
                <a:latin typeface="Calibri" panose="020F0502020204030204" pitchFamily="34" charset="0"/>
                <a:ea typeface="Calibri" panose="020F0502020204030204" pitchFamily="34" charset="0"/>
                <a:cs typeface="Calibri" panose="020F0502020204030204" pitchFamily="34" charset="0"/>
              </a:rPr>
              <a:t> total of churn rate</a:t>
            </a:r>
          </a:p>
        </p:txBody>
      </p:sp>
      <p:pic>
        <p:nvPicPr>
          <p:cNvPr id="6" name="Picture 5">
            <a:extLst>
              <a:ext uri="{FF2B5EF4-FFF2-40B4-BE49-F238E27FC236}">
                <a16:creationId xmlns:a16="http://schemas.microsoft.com/office/drawing/2014/main" id="{1719BDC5-990B-EFB0-BF98-9A4A0FBD2722}"/>
              </a:ext>
            </a:extLst>
          </p:cNvPr>
          <p:cNvPicPr>
            <a:picLocks noChangeAspect="1"/>
          </p:cNvPicPr>
          <p:nvPr/>
        </p:nvPicPr>
        <p:blipFill>
          <a:blip r:embed="rId2"/>
          <a:stretch>
            <a:fillRect/>
          </a:stretch>
        </p:blipFill>
        <p:spPr>
          <a:xfrm>
            <a:off x="2589212" y="3796162"/>
            <a:ext cx="8136907" cy="2909437"/>
          </a:xfrm>
          <a:prstGeom prst="rect">
            <a:avLst/>
          </a:prstGeom>
        </p:spPr>
      </p:pic>
      <p:pic>
        <p:nvPicPr>
          <p:cNvPr id="8" name="Picture 7">
            <a:extLst>
              <a:ext uri="{FF2B5EF4-FFF2-40B4-BE49-F238E27FC236}">
                <a16:creationId xmlns:a16="http://schemas.microsoft.com/office/drawing/2014/main" id="{81E56466-DAF4-6DED-A30C-9A3430450F0D}"/>
              </a:ext>
            </a:extLst>
          </p:cNvPr>
          <p:cNvPicPr>
            <a:picLocks noChangeAspect="1"/>
          </p:cNvPicPr>
          <p:nvPr/>
        </p:nvPicPr>
        <p:blipFill>
          <a:blip r:embed="rId3"/>
          <a:stretch>
            <a:fillRect/>
          </a:stretch>
        </p:blipFill>
        <p:spPr>
          <a:xfrm>
            <a:off x="2589212" y="2681936"/>
            <a:ext cx="6067425" cy="975666"/>
          </a:xfrm>
          <a:prstGeom prst="rect">
            <a:avLst/>
          </a:prstGeom>
        </p:spPr>
      </p:pic>
    </p:spTree>
    <p:extLst>
      <p:ext uri="{BB962C8B-B14F-4D97-AF65-F5344CB8AC3E}">
        <p14:creationId xmlns:p14="http://schemas.microsoft.com/office/powerpoint/2010/main" val="133707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CF50-3B15-DA53-7478-E3CAA1A39AD3}"/>
              </a:ext>
            </a:extLst>
          </p:cNvPr>
          <p:cNvSpPr>
            <a:spLocks noGrp="1"/>
          </p:cNvSpPr>
          <p:nvPr>
            <p:ph type="title"/>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 is the churn rate for female customers in monthly-based contracts?</a:t>
            </a:r>
          </a:p>
        </p:txBody>
      </p:sp>
      <p:sp>
        <p:nvSpPr>
          <p:cNvPr id="7" name="Content Placeholder 6">
            <a:extLst>
              <a:ext uri="{FF2B5EF4-FFF2-40B4-BE49-F238E27FC236}">
                <a16:creationId xmlns:a16="http://schemas.microsoft.com/office/drawing/2014/main" id="{B164F9FA-5078-F09C-665D-51D3D56F2829}"/>
              </a:ext>
            </a:extLst>
          </p:cNvPr>
          <p:cNvSpPr>
            <a:spLocks noGrp="1"/>
          </p:cNvSpPr>
          <p:nvPr>
            <p:ph idx="1"/>
          </p:nvPr>
        </p:nvSpPr>
        <p:spPr>
          <a:xfrm>
            <a:off x="2589212" y="2133600"/>
            <a:ext cx="3105378"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Total of churn rate in female customer is </a:t>
            </a:r>
            <a:r>
              <a:rPr lang="en-US" b="1" u="sng" dirty="0">
                <a:latin typeface="Calibri" panose="020F0502020204030204" pitchFamily="34" charset="0"/>
                <a:ea typeface="Calibri" panose="020F0502020204030204" pitchFamily="34" charset="0"/>
                <a:cs typeface="Calibri" panose="020F0502020204030204" pitchFamily="34" charset="0"/>
              </a:rPr>
              <a:t>47.31%, </a:t>
            </a:r>
            <a:r>
              <a:rPr lang="en-US" dirty="0">
                <a:latin typeface="Calibri" panose="020F0502020204030204" pitchFamily="34" charset="0"/>
                <a:ea typeface="Calibri" panose="020F0502020204030204" pitchFamily="34" charset="0"/>
                <a:cs typeface="Calibri" panose="020F0502020204030204" pitchFamily="34" charset="0"/>
              </a:rPr>
              <a:t>and total </a:t>
            </a:r>
            <a:r>
              <a:rPr lang="en-US" b="1" u="sng" dirty="0">
                <a:latin typeface="Calibri" panose="020F0502020204030204" pitchFamily="34" charset="0"/>
                <a:ea typeface="Calibri" panose="020F0502020204030204" pitchFamily="34" charset="0"/>
                <a:cs typeface="Calibri" panose="020F0502020204030204" pitchFamily="34" charset="0"/>
              </a:rPr>
              <a:t>800</a:t>
            </a:r>
            <a:r>
              <a:rPr lang="en-US" dirty="0">
                <a:latin typeface="Calibri" panose="020F0502020204030204" pitchFamily="34" charset="0"/>
                <a:ea typeface="Calibri" panose="020F0502020204030204" pitchFamily="34" charset="0"/>
                <a:cs typeface="Calibri" panose="020F0502020204030204" pitchFamily="34" charset="0"/>
              </a:rPr>
              <a:t> customer of churn from </a:t>
            </a:r>
            <a:r>
              <a:rPr lang="en-US" b="1" u="sng" dirty="0">
                <a:latin typeface="Calibri" panose="020F0502020204030204" pitchFamily="34" charset="0"/>
                <a:ea typeface="Calibri" panose="020F0502020204030204" pitchFamily="34" charset="0"/>
                <a:cs typeface="Calibri" panose="020F0502020204030204" pitchFamily="34" charset="0"/>
              </a:rPr>
              <a:t>1691</a:t>
            </a:r>
            <a:r>
              <a:rPr lang="en-US" dirty="0">
                <a:latin typeface="Calibri" panose="020F0502020204030204" pitchFamily="34" charset="0"/>
                <a:ea typeface="Calibri" panose="020F0502020204030204" pitchFamily="34" charset="0"/>
                <a:cs typeface="Calibri" panose="020F0502020204030204" pitchFamily="34" charset="0"/>
              </a:rPr>
              <a:t> of total customer</a:t>
            </a:r>
          </a:p>
        </p:txBody>
      </p:sp>
      <p:pic>
        <p:nvPicPr>
          <p:cNvPr id="9" name="Picture 8">
            <a:extLst>
              <a:ext uri="{FF2B5EF4-FFF2-40B4-BE49-F238E27FC236}">
                <a16:creationId xmlns:a16="http://schemas.microsoft.com/office/drawing/2014/main" id="{B5C0896A-7057-2D68-C5AC-AEC1151DB6D5}"/>
              </a:ext>
            </a:extLst>
          </p:cNvPr>
          <p:cNvPicPr>
            <a:picLocks noChangeAspect="1"/>
          </p:cNvPicPr>
          <p:nvPr/>
        </p:nvPicPr>
        <p:blipFill>
          <a:blip r:embed="rId2"/>
          <a:stretch>
            <a:fillRect/>
          </a:stretch>
        </p:blipFill>
        <p:spPr>
          <a:xfrm>
            <a:off x="5901418" y="1778911"/>
            <a:ext cx="5962650" cy="4324350"/>
          </a:xfrm>
          <a:prstGeom prst="rect">
            <a:avLst/>
          </a:prstGeom>
        </p:spPr>
      </p:pic>
      <p:pic>
        <p:nvPicPr>
          <p:cNvPr id="4" name="Picture 3">
            <a:extLst>
              <a:ext uri="{FF2B5EF4-FFF2-40B4-BE49-F238E27FC236}">
                <a16:creationId xmlns:a16="http://schemas.microsoft.com/office/drawing/2014/main" id="{6443E85C-72CA-697B-54DE-78376700EAD1}"/>
              </a:ext>
            </a:extLst>
          </p:cNvPr>
          <p:cNvPicPr>
            <a:picLocks noChangeAspect="1"/>
          </p:cNvPicPr>
          <p:nvPr/>
        </p:nvPicPr>
        <p:blipFill>
          <a:blip r:embed="rId3"/>
          <a:stretch>
            <a:fillRect/>
          </a:stretch>
        </p:blipFill>
        <p:spPr>
          <a:xfrm>
            <a:off x="1651908" y="4953001"/>
            <a:ext cx="4042682" cy="637195"/>
          </a:xfrm>
          <a:prstGeom prst="rect">
            <a:avLst/>
          </a:prstGeom>
        </p:spPr>
      </p:pic>
    </p:spTree>
    <p:extLst>
      <p:ext uri="{BB962C8B-B14F-4D97-AF65-F5344CB8AC3E}">
        <p14:creationId xmlns:p14="http://schemas.microsoft.com/office/powerpoint/2010/main" val="29337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669B-D45A-39F9-7F95-8657DE709B83}"/>
              </a:ext>
            </a:extLst>
          </p:cNvPr>
          <p:cNvSpPr>
            <a:spLocks noGrp="1"/>
          </p:cNvSpPr>
          <p:nvPr>
            <p:ph type="title"/>
          </p:nvPr>
        </p:nvSpPr>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What's the churn rate for people on an unlimited plan who consume less than 5 GB of data?</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14756F-C9FC-3576-ACAC-B7FE7FA0BB49}"/>
              </a:ext>
            </a:extLst>
          </p:cNvPr>
          <p:cNvSpPr>
            <a:spLocks noGrp="1"/>
          </p:cNvSpPr>
          <p:nvPr>
            <p:ph idx="1"/>
          </p:nvPr>
        </p:nvSpPr>
        <p:spPr>
          <a:xfrm>
            <a:off x="2589212" y="2133600"/>
            <a:ext cx="2583686"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total of number in the group </a:t>
            </a:r>
            <a:r>
              <a:rPr lang="en-US" dirty="0" err="1">
                <a:latin typeface="Calibri" panose="020F0502020204030204" pitchFamily="34" charset="0"/>
                <a:ea typeface="Calibri" panose="020F0502020204030204" pitchFamily="34" charset="0"/>
                <a:cs typeface="Calibri" panose="020F0502020204030204" pitchFamily="34" charset="0"/>
              </a:rPr>
              <a:t>consumen</a:t>
            </a:r>
            <a:r>
              <a:rPr lang="en-US" dirty="0">
                <a:latin typeface="Calibri" panose="020F0502020204030204" pitchFamily="34" charset="0"/>
                <a:ea typeface="Calibri" panose="020F0502020204030204" pitchFamily="34" charset="0"/>
                <a:cs typeface="Calibri" panose="020F0502020204030204" pitchFamily="34" charset="0"/>
              </a:rPr>
              <a:t> who using unlimited data less than 5 GB of data</a:t>
            </a:r>
            <a:r>
              <a:rPr lang="en-US" b="1" u="sng" dirty="0">
                <a:latin typeface="Calibri" panose="020F0502020204030204" pitchFamily="34" charset="0"/>
                <a:ea typeface="Calibri" panose="020F0502020204030204" pitchFamily="34" charset="0"/>
                <a:cs typeface="Calibri" panose="020F0502020204030204" pitchFamily="34" charset="0"/>
              </a:rPr>
              <a:t> is 1524</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total of churn is </a:t>
            </a:r>
            <a:r>
              <a:rPr lang="en-US" b="1" u="sng" dirty="0">
                <a:latin typeface="Calibri" panose="020F0502020204030204" pitchFamily="34" charset="0"/>
                <a:ea typeface="Calibri" panose="020F0502020204030204" pitchFamily="34" charset="0"/>
                <a:cs typeface="Calibri" panose="020F0502020204030204" pitchFamily="34" charset="0"/>
              </a:rPr>
              <a:t>529</a:t>
            </a:r>
            <a:r>
              <a:rPr lang="en-US" dirty="0">
                <a:latin typeface="Calibri" panose="020F0502020204030204" pitchFamily="34" charset="0"/>
                <a:ea typeface="Calibri" panose="020F0502020204030204" pitchFamily="34" charset="0"/>
                <a:cs typeface="Calibri" panose="020F0502020204030204" pitchFamily="34" charset="0"/>
              </a:rPr>
              <a:t> and total of churn rate is </a:t>
            </a:r>
            <a:r>
              <a:rPr lang="en-US" b="1" u="sng" dirty="0">
                <a:latin typeface="Calibri" panose="020F0502020204030204" pitchFamily="34" charset="0"/>
                <a:ea typeface="Calibri" panose="020F0502020204030204" pitchFamily="34" charset="0"/>
                <a:cs typeface="Calibri" panose="020F0502020204030204" pitchFamily="34" charset="0"/>
              </a:rPr>
              <a:t>34.71%</a:t>
            </a:r>
          </a:p>
        </p:txBody>
      </p:sp>
      <p:pic>
        <p:nvPicPr>
          <p:cNvPr id="6" name="Picture 5">
            <a:extLst>
              <a:ext uri="{FF2B5EF4-FFF2-40B4-BE49-F238E27FC236}">
                <a16:creationId xmlns:a16="http://schemas.microsoft.com/office/drawing/2014/main" id="{33816FC8-238D-F3ED-C404-6891B23DF37A}"/>
              </a:ext>
            </a:extLst>
          </p:cNvPr>
          <p:cNvPicPr>
            <a:picLocks noChangeAspect="1"/>
          </p:cNvPicPr>
          <p:nvPr/>
        </p:nvPicPr>
        <p:blipFill>
          <a:blip r:embed="rId2"/>
          <a:stretch>
            <a:fillRect/>
          </a:stretch>
        </p:blipFill>
        <p:spPr>
          <a:xfrm>
            <a:off x="6875009" y="1905000"/>
            <a:ext cx="4927015" cy="3777622"/>
          </a:xfrm>
          <a:prstGeom prst="rect">
            <a:avLst/>
          </a:prstGeom>
        </p:spPr>
      </p:pic>
      <p:pic>
        <p:nvPicPr>
          <p:cNvPr id="8" name="Picture 7">
            <a:extLst>
              <a:ext uri="{FF2B5EF4-FFF2-40B4-BE49-F238E27FC236}">
                <a16:creationId xmlns:a16="http://schemas.microsoft.com/office/drawing/2014/main" id="{8C1A1B76-00E3-DE4A-2F31-D184237970F6}"/>
              </a:ext>
            </a:extLst>
          </p:cNvPr>
          <p:cNvPicPr>
            <a:picLocks noChangeAspect="1"/>
          </p:cNvPicPr>
          <p:nvPr/>
        </p:nvPicPr>
        <p:blipFill>
          <a:blip r:embed="rId3"/>
          <a:stretch>
            <a:fillRect/>
          </a:stretch>
        </p:blipFill>
        <p:spPr>
          <a:xfrm>
            <a:off x="5259842" y="1905000"/>
            <a:ext cx="1528223" cy="2215924"/>
          </a:xfrm>
          <a:prstGeom prst="rect">
            <a:avLst/>
          </a:prstGeom>
        </p:spPr>
      </p:pic>
    </p:spTree>
    <p:extLst>
      <p:ext uri="{BB962C8B-B14F-4D97-AF65-F5344CB8AC3E}">
        <p14:creationId xmlns:p14="http://schemas.microsoft.com/office/powerpoint/2010/main" val="234558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A4FF-9B7E-9BF5-6BDF-72C047334EB9}"/>
              </a:ext>
            </a:extLst>
          </p:cNvPr>
          <p:cNvSpPr>
            <a:spLocks noGrp="1"/>
          </p:cNvSpPr>
          <p:nvPr>
            <p:ph type="title"/>
          </p:nvPr>
        </p:nvSpPr>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Exploring the different payment methods, you will see that there is one type that is much smaller than the others. What is the total number of customers for this Payment Method?</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2F4FBB7-028C-5D1E-C546-52D7923F9145}"/>
              </a:ext>
            </a:extLst>
          </p:cNvPr>
          <p:cNvSpPr>
            <a:spLocks noGrp="1"/>
          </p:cNvSpPr>
          <p:nvPr>
            <p:ph idx="1"/>
          </p:nvPr>
        </p:nvSpPr>
        <p:spPr>
          <a:xfrm>
            <a:off x="1511526" y="2180634"/>
            <a:ext cx="3201988" cy="3777622"/>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371</a:t>
            </a:r>
            <a:r>
              <a:rPr lang="en-US" dirty="0">
                <a:latin typeface="Calibri" panose="020F0502020204030204" pitchFamily="34" charset="0"/>
                <a:ea typeface="Calibri" panose="020F0502020204030204" pitchFamily="34" charset="0"/>
                <a:cs typeface="Calibri" panose="020F0502020204030204" pitchFamily="34" charset="0"/>
              </a:rPr>
              <a:t> Number Of Customers is much smaller than the others</a:t>
            </a:r>
          </a:p>
        </p:txBody>
      </p:sp>
      <p:pic>
        <p:nvPicPr>
          <p:cNvPr id="6" name="Picture 5">
            <a:extLst>
              <a:ext uri="{FF2B5EF4-FFF2-40B4-BE49-F238E27FC236}">
                <a16:creationId xmlns:a16="http://schemas.microsoft.com/office/drawing/2014/main" id="{3E15E8A4-AD49-20E0-1DC8-16233A834AA2}"/>
              </a:ext>
            </a:extLst>
          </p:cNvPr>
          <p:cNvPicPr>
            <a:picLocks noChangeAspect="1"/>
          </p:cNvPicPr>
          <p:nvPr/>
        </p:nvPicPr>
        <p:blipFill>
          <a:blip r:embed="rId2"/>
          <a:stretch>
            <a:fillRect/>
          </a:stretch>
        </p:blipFill>
        <p:spPr>
          <a:xfrm>
            <a:off x="7240713" y="1905000"/>
            <a:ext cx="4079757" cy="2826169"/>
          </a:xfrm>
          <a:prstGeom prst="rect">
            <a:avLst/>
          </a:prstGeom>
        </p:spPr>
      </p:pic>
      <p:pic>
        <p:nvPicPr>
          <p:cNvPr id="8" name="Picture 7">
            <a:extLst>
              <a:ext uri="{FF2B5EF4-FFF2-40B4-BE49-F238E27FC236}">
                <a16:creationId xmlns:a16="http://schemas.microsoft.com/office/drawing/2014/main" id="{9055239B-A5F6-F6CF-6102-943D9E781759}"/>
              </a:ext>
            </a:extLst>
          </p:cNvPr>
          <p:cNvPicPr>
            <a:picLocks noChangeAspect="1"/>
          </p:cNvPicPr>
          <p:nvPr/>
        </p:nvPicPr>
        <p:blipFill>
          <a:blip r:embed="rId3"/>
          <a:stretch>
            <a:fillRect/>
          </a:stretch>
        </p:blipFill>
        <p:spPr>
          <a:xfrm>
            <a:off x="5062537" y="3702469"/>
            <a:ext cx="2066925" cy="1028700"/>
          </a:xfrm>
          <a:prstGeom prst="rect">
            <a:avLst/>
          </a:prstGeom>
        </p:spPr>
      </p:pic>
    </p:spTree>
    <p:extLst>
      <p:ext uri="{BB962C8B-B14F-4D97-AF65-F5344CB8AC3E}">
        <p14:creationId xmlns:p14="http://schemas.microsoft.com/office/powerpoint/2010/main" val="276301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55C1-A95E-4358-DF44-DED7DCCBEDBA}"/>
              </a:ext>
            </a:extLst>
          </p:cNvPr>
          <p:cNvSpPr>
            <a:spLocks noGrp="1"/>
          </p:cNvSpPr>
          <p:nvPr>
            <p:ph type="title"/>
          </p:nvPr>
        </p:nvSpPr>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What's the churn rate (in %) for customers who are not in a group plan, that belong to the age group 50, and who have an account length of 12 months or less? </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4F5AAD8-1046-0195-5CE7-52E9EB4F751E}"/>
              </a:ext>
            </a:extLst>
          </p:cNvPr>
          <p:cNvSpPr>
            <a:spLocks noGrp="1"/>
          </p:cNvSpPr>
          <p:nvPr>
            <p:ph idx="1"/>
          </p:nvPr>
        </p:nvSpPr>
        <p:spPr>
          <a:xfrm>
            <a:off x="2589212" y="2133600"/>
            <a:ext cx="4706737" cy="3777622"/>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50.67%</a:t>
            </a:r>
            <a:r>
              <a:rPr lang="en-US" dirty="0">
                <a:latin typeface="Calibri" panose="020F0502020204030204" pitchFamily="34" charset="0"/>
                <a:ea typeface="Calibri" panose="020F0502020204030204" pitchFamily="34" charset="0"/>
                <a:cs typeface="Calibri" panose="020F0502020204030204" pitchFamily="34" charset="0"/>
              </a:rPr>
              <a:t> churn rate for customer who are not in group plan, and the age group in 50, and less or 12 month in length account</a:t>
            </a:r>
          </a:p>
        </p:txBody>
      </p:sp>
      <p:pic>
        <p:nvPicPr>
          <p:cNvPr id="5" name="Picture 4">
            <a:extLst>
              <a:ext uri="{FF2B5EF4-FFF2-40B4-BE49-F238E27FC236}">
                <a16:creationId xmlns:a16="http://schemas.microsoft.com/office/drawing/2014/main" id="{6122F001-EB7A-C274-A12C-83BF3FC987E9}"/>
              </a:ext>
            </a:extLst>
          </p:cNvPr>
          <p:cNvPicPr>
            <a:picLocks noChangeAspect="1"/>
          </p:cNvPicPr>
          <p:nvPr/>
        </p:nvPicPr>
        <p:blipFill>
          <a:blip r:embed="rId2"/>
          <a:stretch>
            <a:fillRect/>
          </a:stretch>
        </p:blipFill>
        <p:spPr>
          <a:xfrm>
            <a:off x="8878436" y="1551216"/>
            <a:ext cx="2539549" cy="1036136"/>
          </a:xfrm>
          <a:prstGeom prst="rect">
            <a:avLst/>
          </a:prstGeom>
        </p:spPr>
      </p:pic>
      <p:pic>
        <p:nvPicPr>
          <p:cNvPr id="9" name="Picture 8">
            <a:extLst>
              <a:ext uri="{FF2B5EF4-FFF2-40B4-BE49-F238E27FC236}">
                <a16:creationId xmlns:a16="http://schemas.microsoft.com/office/drawing/2014/main" id="{4E6AA4B8-EBDD-5305-50C8-319860D1596A}"/>
              </a:ext>
            </a:extLst>
          </p:cNvPr>
          <p:cNvPicPr>
            <a:picLocks noChangeAspect="1"/>
          </p:cNvPicPr>
          <p:nvPr/>
        </p:nvPicPr>
        <p:blipFill>
          <a:blip r:embed="rId3"/>
          <a:stretch>
            <a:fillRect/>
          </a:stretch>
        </p:blipFill>
        <p:spPr>
          <a:xfrm>
            <a:off x="7458701" y="2613324"/>
            <a:ext cx="4045911" cy="3314650"/>
          </a:xfrm>
          <a:prstGeom prst="rect">
            <a:avLst/>
          </a:prstGeom>
        </p:spPr>
      </p:pic>
    </p:spTree>
    <p:extLst>
      <p:ext uri="{BB962C8B-B14F-4D97-AF65-F5344CB8AC3E}">
        <p14:creationId xmlns:p14="http://schemas.microsoft.com/office/powerpoint/2010/main" val="17804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7E0C-DD6D-5036-D368-315AC6291D7F}"/>
              </a:ext>
            </a:extLst>
          </p:cNvPr>
          <p:cNvSpPr>
            <a:spLocks noGrp="1"/>
          </p:cNvSpPr>
          <p:nvPr>
            <p:ph type="title"/>
          </p:nvPr>
        </p:nvSpPr>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What's the average number of customer service calls for customers who are on a monthly contract and pay by direct debit? What is the churn rate for those customers?</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63910F-7876-7CCE-31D8-B3DCED42128D}"/>
              </a:ext>
            </a:extLst>
          </p:cNvPr>
          <p:cNvSpPr>
            <a:spLocks noGrp="1"/>
          </p:cNvSpPr>
          <p:nvPr>
            <p:ph idx="1"/>
          </p:nvPr>
        </p:nvSpPr>
        <p:spPr>
          <a:xfrm>
            <a:off x="2589212" y="2133600"/>
            <a:ext cx="6304531"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Average number of customer calls who are on a monthly contract and pay by direct debit is </a:t>
            </a:r>
            <a:r>
              <a:rPr lang="en-US" b="1" u="sng" dirty="0">
                <a:latin typeface="Calibri" panose="020F0502020204030204" pitchFamily="34" charset="0"/>
                <a:ea typeface="Calibri" panose="020F0502020204030204" pitchFamily="34" charset="0"/>
                <a:cs typeface="Calibri" panose="020F0502020204030204" pitchFamily="34" charset="0"/>
              </a:rPr>
              <a:t>1.47</a:t>
            </a:r>
            <a:r>
              <a:rPr lang="en-US" dirty="0">
                <a:latin typeface="Calibri" panose="020F0502020204030204" pitchFamily="34" charset="0"/>
                <a:ea typeface="Calibri" panose="020F0502020204030204" pitchFamily="34" charset="0"/>
                <a:cs typeface="Calibri" panose="020F0502020204030204" pitchFamily="34" charset="0"/>
              </a:rPr>
              <a:t> and have a churn rate is </a:t>
            </a:r>
            <a:r>
              <a:rPr lang="en-US" b="1" u="sng" dirty="0">
                <a:latin typeface="Calibri" panose="020F0502020204030204" pitchFamily="34" charset="0"/>
                <a:ea typeface="Calibri" panose="020F0502020204030204" pitchFamily="34" charset="0"/>
                <a:cs typeface="Calibri" panose="020F0502020204030204" pitchFamily="34" charset="0"/>
              </a:rPr>
              <a:t>53.90%</a:t>
            </a:r>
          </a:p>
        </p:txBody>
      </p:sp>
      <p:pic>
        <p:nvPicPr>
          <p:cNvPr id="7" name="Picture 6">
            <a:extLst>
              <a:ext uri="{FF2B5EF4-FFF2-40B4-BE49-F238E27FC236}">
                <a16:creationId xmlns:a16="http://schemas.microsoft.com/office/drawing/2014/main" id="{6560710E-0C88-92DF-8C4C-EF58E653742A}"/>
              </a:ext>
            </a:extLst>
          </p:cNvPr>
          <p:cNvPicPr>
            <a:picLocks noChangeAspect="1"/>
          </p:cNvPicPr>
          <p:nvPr/>
        </p:nvPicPr>
        <p:blipFill>
          <a:blip r:embed="rId2"/>
          <a:stretch>
            <a:fillRect/>
          </a:stretch>
        </p:blipFill>
        <p:spPr>
          <a:xfrm>
            <a:off x="9158972" y="2133600"/>
            <a:ext cx="2345640" cy="3842687"/>
          </a:xfrm>
          <a:prstGeom prst="rect">
            <a:avLst/>
          </a:prstGeom>
        </p:spPr>
      </p:pic>
    </p:spTree>
    <p:extLst>
      <p:ext uri="{BB962C8B-B14F-4D97-AF65-F5344CB8AC3E}">
        <p14:creationId xmlns:p14="http://schemas.microsoft.com/office/powerpoint/2010/main" val="91467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6B98-C355-FE5B-9640-A72B996FCA14}"/>
              </a:ext>
            </a:extLst>
          </p:cNvPr>
          <p:cNvSpPr>
            <a:spLocks noGrp="1"/>
          </p:cNvSpPr>
          <p:nvPr>
            <p:ph type="title"/>
          </p:nvPr>
        </p:nvSpPr>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What are the average extra data charges (two decimal points) for customers who are not on an unlimited data plan and consumed 10 or more gigabyte?</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8301D94-7493-22E4-D06F-D8A33164D8A1}"/>
              </a:ext>
            </a:extLst>
          </p:cNvPr>
          <p:cNvSpPr>
            <a:spLocks noGrp="1"/>
          </p:cNvSpPr>
          <p:nvPr>
            <p:ph idx="1"/>
          </p:nvPr>
        </p:nvSpPr>
        <p:spPr>
          <a:xfrm>
            <a:off x="2589212" y="2133600"/>
            <a:ext cx="4013719"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Average extra data charges for customer who are not on a unlimited data plan and consumed 10 more gigabyte is </a:t>
            </a:r>
            <a:r>
              <a:rPr lang="en-US" b="1" u="sng" dirty="0">
                <a:latin typeface="Calibri" panose="020F0502020204030204" pitchFamily="34" charset="0"/>
                <a:ea typeface="Calibri" panose="020F0502020204030204" pitchFamily="34" charset="0"/>
                <a:cs typeface="Calibri" panose="020F0502020204030204" pitchFamily="34" charset="0"/>
              </a:rPr>
              <a:t>31.19</a:t>
            </a:r>
          </a:p>
        </p:txBody>
      </p:sp>
      <p:pic>
        <p:nvPicPr>
          <p:cNvPr id="5" name="Picture 4">
            <a:extLst>
              <a:ext uri="{FF2B5EF4-FFF2-40B4-BE49-F238E27FC236}">
                <a16:creationId xmlns:a16="http://schemas.microsoft.com/office/drawing/2014/main" id="{C6F8C1C0-FB4A-E807-D598-064613A03E2A}"/>
              </a:ext>
            </a:extLst>
          </p:cNvPr>
          <p:cNvPicPr>
            <a:picLocks noChangeAspect="1"/>
          </p:cNvPicPr>
          <p:nvPr/>
        </p:nvPicPr>
        <p:blipFill>
          <a:blip r:embed="rId2"/>
          <a:stretch>
            <a:fillRect/>
          </a:stretch>
        </p:blipFill>
        <p:spPr>
          <a:xfrm>
            <a:off x="7380287" y="2145632"/>
            <a:ext cx="4124325" cy="1333500"/>
          </a:xfrm>
          <a:prstGeom prst="rect">
            <a:avLst/>
          </a:prstGeom>
        </p:spPr>
      </p:pic>
    </p:spTree>
    <p:extLst>
      <p:ext uri="{BB962C8B-B14F-4D97-AF65-F5344CB8AC3E}">
        <p14:creationId xmlns:p14="http://schemas.microsoft.com/office/powerpoint/2010/main" val="144723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BEED-BE40-935C-2BEA-F2B1089A22B1}"/>
              </a:ext>
            </a:extLst>
          </p:cNvPr>
          <p:cNvSpPr>
            <a:spLocks noGrp="1"/>
          </p:cNvSpPr>
          <p:nvPr>
            <p:ph type="title"/>
          </p:nvPr>
        </p:nvSpPr>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Which state has the highest churn rate and yet the lowest sum of customer service calls? And what is the number of total customer service calls for that state? </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1348B61-4E1A-93C4-5092-AE46C70BF1A3}"/>
              </a:ext>
            </a:extLst>
          </p:cNvPr>
          <p:cNvSpPr>
            <a:spLocks noGrp="1"/>
          </p:cNvSpPr>
          <p:nvPr>
            <p:ph idx="1"/>
          </p:nvPr>
        </p:nvSpPr>
        <p:spPr>
          <a:xfrm>
            <a:off x="2589212" y="2133600"/>
            <a:ext cx="3060817"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State has the highest churn rate is a state with code </a:t>
            </a:r>
            <a:r>
              <a:rPr lang="en-US" b="1" u="sng" dirty="0">
                <a:latin typeface="Calibri" panose="020F0502020204030204" pitchFamily="34" charset="0"/>
                <a:ea typeface="Calibri" panose="020F0502020204030204" pitchFamily="34" charset="0"/>
                <a:cs typeface="Calibri" panose="020F0502020204030204" pitchFamily="34" charset="0"/>
              </a:rPr>
              <a:t>CA</a:t>
            </a:r>
            <a:r>
              <a:rPr lang="en-US" dirty="0">
                <a:latin typeface="Calibri" panose="020F0502020204030204" pitchFamily="34" charset="0"/>
                <a:ea typeface="Calibri" panose="020F0502020204030204" pitchFamily="34" charset="0"/>
                <a:cs typeface="Calibri" panose="020F0502020204030204" pitchFamily="34" charset="0"/>
              </a:rPr>
              <a:t> and total of customer service call for that state is </a:t>
            </a:r>
            <a:r>
              <a:rPr lang="en-US" b="1" u="sng" dirty="0">
                <a:latin typeface="Calibri" panose="020F0502020204030204" pitchFamily="34" charset="0"/>
                <a:ea typeface="Calibri" panose="020F0502020204030204" pitchFamily="34" charset="0"/>
                <a:cs typeface="Calibri" panose="020F0502020204030204" pitchFamily="34" charset="0"/>
              </a:rPr>
              <a:t>44</a:t>
            </a:r>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9" name="Picture 8">
            <a:extLst>
              <a:ext uri="{FF2B5EF4-FFF2-40B4-BE49-F238E27FC236}">
                <a16:creationId xmlns:a16="http://schemas.microsoft.com/office/drawing/2014/main" id="{30C22B39-E6F1-F096-3E3D-1BEC0C7720C3}"/>
              </a:ext>
            </a:extLst>
          </p:cNvPr>
          <p:cNvPicPr>
            <a:picLocks noChangeAspect="1"/>
          </p:cNvPicPr>
          <p:nvPr/>
        </p:nvPicPr>
        <p:blipFill>
          <a:blip r:embed="rId2"/>
          <a:stretch>
            <a:fillRect/>
          </a:stretch>
        </p:blipFill>
        <p:spPr>
          <a:xfrm>
            <a:off x="6804810" y="4927633"/>
            <a:ext cx="1857375" cy="885825"/>
          </a:xfrm>
          <a:prstGeom prst="rect">
            <a:avLst/>
          </a:prstGeom>
        </p:spPr>
      </p:pic>
      <p:pic>
        <p:nvPicPr>
          <p:cNvPr id="11" name="Picture 10">
            <a:extLst>
              <a:ext uri="{FF2B5EF4-FFF2-40B4-BE49-F238E27FC236}">
                <a16:creationId xmlns:a16="http://schemas.microsoft.com/office/drawing/2014/main" id="{E86E1ADC-655F-D259-CA7E-27E203F7C79B}"/>
              </a:ext>
            </a:extLst>
          </p:cNvPr>
          <p:cNvPicPr>
            <a:picLocks noChangeAspect="1"/>
          </p:cNvPicPr>
          <p:nvPr/>
        </p:nvPicPr>
        <p:blipFill>
          <a:blip r:embed="rId3"/>
          <a:stretch>
            <a:fillRect/>
          </a:stretch>
        </p:blipFill>
        <p:spPr>
          <a:xfrm>
            <a:off x="5996288" y="2068529"/>
            <a:ext cx="5743575" cy="2695575"/>
          </a:xfrm>
          <a:prstGeom prst="rect">
            <a:avLst/>
          </a:prstGeom>
        </p:spPr>
      </p:pic>
    </p:spTree>
    <p:extLst>
      <p:ext uri="{BB962C8B-B14F-4D97-AF65-F5344CB8AC3E}">
        <p14:creationId xmlns:p14="http://schemas.microsoft.com/office/powerpoint/2010/main" val="306736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CED2-29DE-5859-321E-F16BE134BAE6}"/>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F40B1D39-D4DE-BF25-DE26-BEA74472EB43}"/>
              </a:ext>
            </a:extLst>
          </p:cNvPr>
          <p:cNvSpPr>
            <a:spLocks noGrp="1"/>
          </p:cNvSpPr>
          <p:nvPr>
            <p:ph idx="1"/>
          </p:nvPr>
        </p:nvSpPr>
        <p:spPr/>
        <p:txBody>
          <a:bodyPr>
            <a:normAutofit fontScale="62500" lnSpcReduction="20000"/>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state with the highest churn rate is the country with the CA code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Customers have reasons to churn, the top 3 of which are</a:t>
            </a:r>
          </a:p>
          <a:p>
            <a:r>
              <a:rPr lang="en-US" sz="2000" dirty="0">
                <a:latin typeface="Calibri" panose="020F0502020204030204" pitchFamily="34" charset="0"/>
                <a:ea typeface="Calibri" panose="020F0502020204030204" pitchFamily="34" charset="0"/>
                <a:cs typeface="Calibri" panose="020F0502020204030204" pitchFamily="34" charset="0"/>
              </a:rPr>
              <a:t>Competitor made better offer</a:t>
            </a:r>
          </a:p>
          <a:p>
            <a:r>
              <a:rPr lang="en-US" sz="2000" dirty="0">
                <a:latin typeface="Calibri" panose="020F0502020204030204" pitchFamily="34" charset="0"/>
                <a:ea typeface="Calibri" panose="020F0502020204030204" pitchFamily="34" charset="0"/>
                <a:cs typeface="Calibri" panose="020F0502020204030204" pitchFamily="34" charset="0"/>
              </a:rPr>
              <a:t>Competitor had better devices</a:t>
            </a:r>
          </a:p>
          <a:p>
            <a:r>
              <a:rPr lang="en-US" sz="2000" dirty="0">
                <a:latin typeface="Calibri" panose="020F0502020204030204" pitchFamily="34" charset="0"/>
                <a:ea typeface="Calibri" panose="020F0502020204030204" pitchFamily="34" charset="0"/>
                <a:cs typeface="Calibri" panose="020F0502020204030204" pitchFamily="34" charset="0"/>
              </a:rPr>
              <a:t>Attitude of support person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gender with the most churn rate is female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age with the most churn rate over 60 years old</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use of direct debit which has the highest churn rate</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Recommendation: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Give a most of service for customer in gender female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Upgrade attitude and service of support person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Give a benefit for customer with category payment direct debit</a:t>
            </a:r>
          </a:p>
        </p:txBody>
      </p:sp>
    </p:spTree>
    <p:extLst>
      <p:ext uri="{BB962C8B-B14F-4D97-AF65-F5344CB8AC3E}">
        <p14:creationId xmlns:p14="http://schemas.microsoft.com/office/powerpoint/2010/main" val="23449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6862-623E-3EA5-FABE-CF797A4D5F9C}"/>
              </a:ext>
            </a:extLst>
          </p:cNvPr>
          <p:cNvSpPr>
            <a:spLocks noGrp="1"/>
          </p:cNvSpPr>
          <p:nvPr>
            <p:ph type="title"/>
          </p:nvPr>
        </p:nvSpPr>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A7869371-D0EE-7765-38D9-68D547657552}"/>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 this presentation, we delve into a comprehensive analysis of the churn rate within a prominent telecommunications company. By examining key customer behaviors, trends, and satisfaction metrics, we unveil actionable insights aimed at mitigating churn and enhancing customer retention strategies, thereby fostering sustainable business growth.</a:t>
            </a:r>
          </a:p>
        </p:txBody>
      </p:sp>
    </p:spTree>
    <p:extLst>
      <p:ext uri="{BB962C8B-B14F-4D97-AF65-F5344CB8AC3E}">
        <p14:creationId xmlns:p14="http://schemas.microsoft.com/office/powerpoint/2010/main" val="71824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B2D8-A831-CD20-41D9-44FF1DADD33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B6054F07-8A02-5183-D522-8B7E030A6B00}"/>
              </a:ext>
            </a:extLst>
          </p:cNvPr>
          <p:cNvSpPr>
            <a:spLocks noGrp="1"/>
          </p:cNvSpPr>
          <p:nvPr>
            <p:ph idx="1"/>
          </p:nvPr>
        </p:nvSpPr>
        <p:spPr>
          <a:xfrm>
            <a:off x="1638300" y="1540189"/>
            <a:ext cx="8915400" cy="3777622"/>
          </a:xfrm>
        </p:spPr>
        <p:txBody>
          <a:bodyPr>
            <a:noAutofit/>
          </a:bodyPr>
          <a:lstStyle/>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Does </a:t>
            </a:r>
            <a:r>
              <a:rPr lang="en-US" sz="2000" dirty="0">
                <a:solidFill>
                  <a:srgbClr val="05192D"/>
                </a:solidFill>
                <a:latin typeface="Calibri" panose="020F0502020204030204" pitchFamily="34" charset="0"/>
                <a:ea typeface="Calibri" panose="020F0502020204030204" pitchFamily="34" charset="0"/>
                <a:cs typeface="Calibri" panose="020F0502020204030204" pitchFamily="34" charset="0"/>
              </a:rPr>
              <a:t>the count of unique customers match the count of customer? Indicate also the number of unique customers</a:t>
            </a:r>
            <a:endPar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endParaRP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What's the total churn rate for "</a:t>
            </a:r>
            <a:r>
              <a:rPr lang="en-US" sz="2000" i="0" dirty="0" err="1">
                <a:solidFill>
                  <a:srgbClr val="05192D"/>
                </a:solidFill>
                <a:effectLst/>
                <a:latin typeface="Calibri" panose="020F0502020204030204" pitchFamily="34" charset="0"/>
                <a:ea typeface="Calibri" panose="020F0502020204030204" pitchFamily="34" charset="0"/>
                <a:cs typeface="Calibri" panose="020F0502020204030204" pitchFamily="34" charset="0"/>
              </a:rPr>
              <a:t>Databel</a:t>
            </a:r>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Which of the following is part of the top 3 churn reasons?</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What's the most prevalent churn category?</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Which state has the highest churn rate? </a:t>
            </a:r>
            <a:endParaRPr lang="en-US" sz="2000" dirty="0">
              <a:solidFill>
                <a:srgbClr val="05192D"/>
              </a:solidFill>
              <a:latin typeface="Calibri" panose="020F0502020204030204" pitchFamily="34" charset="0"/>
              <a:ea typeface="Calibri" panose="020F0502020204030204" pitchFamily="34" charset="0"/>
              <a:cs typeface="Calibri" panose="020F0502020204030204" pitchFamily="34" charset="0"/>
            </a:endParaRP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Did you discover that the churn rate for senior citizens is significantly above the average? What's the churn rate for that group? </a:t>
            </a:r>
          </a:p>
        </p:txBody>
      </p:sp>
    </p:spTree>
    <p:extLst>
      <p:ext uri="{BB962C8B-B14F-4D97-AF65-F5344CB8AC3E}">
        <p14:creationId xmlns:p14="http://schemas.microsoft.com/office/powerpoint/2010/main" val="376401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32355-2497-99D0-87AD-B88583DF5829}"/>
              </a:ext>
            </a:extLst>
          </p:cNvPr>
          <p:cNvSpPr>
            <a:spLocks noGrp="1"/>
          </p:cNvSpPr>
          <p:nvPr>
            <p:ph idx="1"/>
          </p:nvPr>
        </p:nvSpPr>
        <p:spPr>
          <a:xfrm>
            <a:off x="1763486" y="1088571"/>
            <a:ext cx="9741126" cy="4822651"/>
          </a:xfrm>
        </p:spPr>
        <p:txBody>
          <a:bodyPr>
            <a:normAutofit/>
          </a:bodyPr>
          <a:lstStyle/>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Which group size has the lowest churn rate?</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 is the churn rate for female customers in monthly-based contracts?</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What's the churn rate for people on an unlimited plan who consume less than 5 GB of data?</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Exploring the different payment methods, you will see that there is one type that is much smaller than the others. What is the total number of customers for this Payment Method?</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908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58A25-41D3-CA6D-3AFE-A223392A65B3}"/>
              </a:ext>
            </a:extLst>
          </p:cNvPr>
          <p:cNvSpPr>
            <a:spLocks noGrp="1"/>
          </p:cNvSpPr>
          <p:nvPr>
            <p:ph idx="1"/>
          </p:nvPr>
        </p:nvSpPr>
        <p:spPr/>
        <p:txBody>
          <a:bodyPr>
            <a:normAutofit lnSpcReduction="10000"/>
          </a:bodyPr>
          <a:lstStyle/>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What's the churn rate (in %) for customers who are not in a group plan, that belong to the age group 50, and who have an account length of 12 months or less? </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What's the average number of customer service calls for customers who are on a monthly contract and pay by direct debit? What is the churn rate for those customers?</a:t>
            </a: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 are the average extra data charges (two decimal points) for customers who are not on an unlimited data plan and consumed 10 or more gigabyte?</a:t>
            </a:r>
            <a:endParaRPr lang="en-US" sz="2000" dirty="0">
              <a:solidFill>
                <a:srgbClr val="05192D"/>
              </a:solidFill>
              <a:latin typeface="Calibri" panose="020F0502020204030204" pitchFamily="34" charset="0"/>
              <a:ea typeface="Calibri" panose="020F0502020204030204" pitchFamily="34" charset="0"/>
              <a:cs typeface="Calibri" panose="020F0502020204030204" pitchFamily="34" charset="0"/>
            </a:endParaRPr>
          </a:p>
          <a:p>
            <a:r>
              <a:rPr lang="en-US" sz="20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Which state has the highest churn rate and yet the lowest sum of customer service calls? And what is the number of total customer service calls for that state? </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979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B826-94F7-5A34-E00A-B996D16A6A91}"/>
              </a:ext>
            </a:extLst>
          </p:cNvPr>
          <p:cNvSpPr>
            <a:spLocks noGrp="1"/>
          </p:cNvSpPr>
          <p:nvPr>
            <p:ph type="title"/>
          </p:nvPr>
        </p:nvSpPr>
        <p:spPr/>
        <p:txBody>
          <a:bodyPr>
            <a:noAutofit/>
          </a:bodyPr>
          <a:lstStyle/>
          <a:p>
            <a:r>
              <a:rPr lang="en-US" sz="28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Does </a:t>
            </a:r>
            <a:r>
              <a:rPr lang="en-US" sz="2800" dirty="0">
                <a:solidFill>
                  <a:srgbClr val="05192D"/>
                </a:solidFill>
                <a:latin typeface="Calibri" panose="020F0502020204030204" pitchFamily="34" charset="0"/>
                <a:ea typeface="Calibri" panose="020F0502020204030204" pitchFamily="34" charset="0"/>
                <a:cs typeface="Calibri" panose="020F0502020204030204" pitchFamily="34" charset="0"/>
              </a:rPr>
              <a:t>the count of unique customers match the count of customer? Indicate also the number of unique customers</a:t>
            </a:r>
            <a:br>
              <a:rPr lang="en-US" sz="2800" dirty="0">
                <a:solidFill>
                  <a:srgbClr val="05192D"/>
                </a:solidFill>
                <a:latin typeface="Calibri" panose="020F0502020204030204" pitchFamily="34" charset="0"/>
                <a:ea typeface="Calibri" panose="020F0502020204030204" pitchFamily="34" charset="0"/>
                <a:cs typeface="Calibri" panose="020F0502020204030204" pitchFamily="34" charset="0"/>
              </a:rPr>
            </a:br>
            <a:r>
              <a:rPr lang="en-US" sz="28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What's the total churn rate for "</a:t>
            </a:r>
            <a:r>
              <a:rPr lang="en-US" sz="2800" i="0" dirty="0" err="1">
                <a:solidFill>
                  <a:srgbClr val="05192D"/>
                </a:solidFill>
                <a:effectLst/>
                <a:latin typeface="Calibri" panose="020F0502020204030204" pitchFamily="34" charset="0"/>
                <a:ea typeface="Calibri" panose="020F0502020204030204" pitchFamily="34" charset="0"/>
                <a:cs typeface="Calibri" panose="020F0502020204030204" pitchFamily="34" charset="0"/>
              </a:rPr>
              <a:t>Databel</a:t>
            </a:r>
            <a:r>
              <a:rPr lang="en-US" sz="28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t>"?</a:t>
            </a:r>
            <a:br>
              <a:rPr lang="en-US" sz="28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br>
            <a:br>
              <a:rPr lang="en-US" sz="2800" i="0" dirty="0">
                <a:solidFill>
                  <a:srgbClr val="05192D"/>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p>
        </p:txBody>
      </p:sp>
      <p:sp>
        <p:nvSpPr>
          <p:cNvPr id="3" name="Content Placeholder 2">
            <a:extLst>
              <a:ext uri="{FF2B5EF4-FFF2-40B4-BE49-F238E27FC236}">
                <a16:creationId xmlns:a16="http://schemas.microsoft.com/office/drawing/2014/main" id="{25854EAA-1B90-60FD-7B74-6ED043BBB8AA}"/>
              </a:ext>
            </a:extLst>
          </p:cNvPr>
          <p:cNvSpPr>
            <a:spLocks noGrp="1"/>
          </p:cNvSpPr>
          <p:nvPr>
            <p:ph idx="1"/>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There is a </a:t>
            </a:r>
            <a:r>
              <a:rPr lang="en-US" sz="2000" b="1" u="sng" dirty="0">
                <a:latin typeface="Calibri" panose="020F0502020204030204" pitchFamily="34" charset="0"/>
                <a:ea typeface="Calibri" panose="020F0502020204030204" pitchFamily="34" charset="0"/>
                <a:cs typeface="Calibri" panose="020F0502020204030204" pitchFamily="34" charset="0"/>
              </a:rPr>
              <a:t>6687</a:t>
            </a:r>
            <a:r>
              <a:rPr lang="en-US" sz="2000" dirty="0">
                <a:latin typeface="Calibri" panose="020F0502020204030204" pitchFamily="34" charset="0"/>
                <a:ea typeface="Calibri" panose="020F0502020204030204" pitchFamily="34" charset="0"/>
                <a:cs typeface="Calibri" panose="020F0502020204030204" pitchFamily="34" charset="0"/>
              </a:rPr>
              <a:t> of Total Customer, </a:t>
            </a:r>
            <a:r>
              <a:rPr lang="en-US" sz="2000" b="1" u="sng" dirty="0">
                <a:latin typeface="Calibri" panose="020F0502020204030204" pitchFamily="34" charset="0"/>
                <a:ea typeface="Calibri" panose="020F0502020204030204" pitchFamily="34" charset="0"/>
                <a:cs typeface="Calibri" panose="020F0502020204030204" pitchFamily="34" charset="0"/>
              </a:rPr>
              <a:t>1796</a:t>
            </a:r>
            <a:r>
              <a:rPr lang="en-US" sz="2000" dirty="0">
                <a:latin typeface="Calibri" panose="020F0502020204030204" pitchFamily="34" charset="0"/>
                <a:ea typeface="Calibri" panose="020F0502020204030204" pitchFamily="34" charset="0"/>
                <a:cs typeface="Calibri" panose="020F0502020204030204" pitchFamily="34" charset="0"/>
              </a:rPr>
              <a:t> Customer of churn and have a </a:t>
            </a:r>
            <a:r>
              <a:rPr lang="en-US" sz="2000" b="1" u="sng" dirty="0">
                <a:latin typeface="Calibri" panose="020F0502020204030204" pitchFamily="34" charset="0"/>
                <a:ea typeface="Calibri" panose="020F0502020204030204" pitchFamily="34" charset="0"/>
                <a:cs typeface="Calibri" panose="020F0502020204030204" pitchFamily="34" charset="0"/>
              </a:rPr>
              <a:t>26.86%</a:t>
            </a:r>
            <a:r>
              <a:rPr lang="en-US" sz="2000" dirty="0">
                <a:latin typeface="Calibri" panose="020F0502020204030204" pitchFamily="34" charset="0"/>
                <a:ea typeface="Calibri" panose="020F0502020204030204" pitchFamily="34" charset="0"/>
                <a:cs typeface="Calibri" panose="020F0502020204030204" pitchFamily="34" charset="0"/>
              </a:rPr>
              <a:t> Customer of Churn Rate</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738E650-531E-CE87-302A-2CAF1DBDC58F}"/>
              </a:ext>
            </a:extLst>
          </p:cNvPr>
          <p:cNvPicPr>
            <a:picLocks noChangeAspect="1"/>
          </p:cNvPicPr>
          <p:nvPr/>
        </p:nvPicPr>
        <p:blipFill>
          <a:blip r:embed="rId2"/>
          <a:stretch>
            <a:fillRect/>
          </a:stretch>
        </p:blipFill>
        <p:spPr>
          <a:xfrm>
            <a:off x="2589212" y="2981325"/>
            <a:ext cx="5210175" cy="895350"/>
          </a:xfrm>
          <a:prstGeom prst="rect">
            <a:avLst/>
          </a:prstGeom>
        </p:spPr>
      </p:pic>
    </p:spTree>
    <p:extLst>
      <p:ext uri="{BB962C8B-B14F-4D97-AF65-F5344CB8AC3E}">
        <p14:creationId xmlns:p14="http://schemas.microsoft.com/office/powerpoint/2010/main" val="44037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1D8F-3845-A1BD-02C8-717948624C9C}"/>
              </a:ext>
            </a:extLst>
          </p:cNvPr>
          <p:cNvSpPr>
            <a:spLocks noGrp="1"/>
          </p:cNvSpPr>
          <p:nvPr>
            <p:ph type="title"/>
          </p:nvPr>
        </p:nvSpPr>
        <p:spPr/>
        <p:txBody>
          <a:bodyPr>
            <a:normAutofit fontScale="90000"/>
          </a:bodyPr>
          <a:lstStyle/>
          <a:p>
            <a:r>
              <a:rPr lang="en-US" sz="3600" dirty="0">
                <a:latin typeface="Calibri" panose="020F0502020204030204" pitchFamily="34" charset="0"/>
                <a:ea typeface="Calibri" panose="020F0502020204030204" pitchFamily="34" charset="0"/>
                <a:cs typeface="Calibri" panose="020F0502020204030204" pitchFamily="34" charset="0"/>
              </a:rPr>
              <a:t>Which of the following is part of the top 3 churn reasons?</a:t>
            </a:r>
            <a:br>
              <a:rPr lang="en-US" sz="3600" dirty="0">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146DF33-4E36-9277-057F-267BFBC80B32}"/>
              </a:ext>
            </a:extLst>
          </p:cNvPr>
          <p:cNvSpPr>
            <a:spLocks noGrp="1"/>
          </p:cNvSpPr>
          <p:nvPr>
            <p:ph idx="1"/>
          </p:nvPr>
        </p:nvSpPr>
        <p:spPr>
          <a:xfrm>
            <a:off x="1617060" y="2133600"/>
            <a:ext cx="4321629" cy="3777622"/>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Customers have reasons to churn, the top 3 of which are</a:t>
            </a:r>
          </a:p>
          <a:p>
            <a:r>
              <a:rPr lang="en-US" sz="2000" dirty="0">
                <a:latin typeface="Calibri" panose="020F0502020204030204" pitchFamily="34" charset="0"/>
                <a:ea typeface="Calibri" panose="020F0502020204030204" pitchFamily="34" charset="0"/>
                <a:cs typeface="Calibri" panose="020F0502020204030204" pitchFamily="34" charset="0"/>
              </a:rPr>
              <a:t>Competitor made better offer</a:t>
            </a:r>
          </a:p>
          <a:p>
            <a:r>
              <a:rPr lang="en-US" sz="2000" dirty="0">
                <a:latin typeface="Calibri" panose="020F0502020204030204" pitchFamily="34" charset="0"/>
                <a:ea typeface="Calibri" panose="020F0502020204030204" pitchFamily="34" charset="0"/>
                <a:cs typeface="Calibri" panose="020F0502020204030204" pitchFamily="34" charset="0"/>
              </a:rPr>
              <a:t>Competitor had better devices</a:t>
            </a:r>
          </a:p>
          <a:p>
            <a:r>
              <a:rPr lang="en-US" sz="2000" dirty="0">
                <a:latin typeface="Calibri" panose="020F0502020204030204" pitchFamily="34" charset="0"/>
                <a:ea typeface="Calibri" panose="020F0502020204030204" pitchFamily="34" charset="0"/>
                <a:cs typeface="Calibri" panose="020F0502020204030204" pitchFamily="34" charset="0"/>
              </a:rPr>
              <a:t>Attitude of support person</a:t>
            </a:r>
          </a:p>
        </p:txBody>
      </p:sp>
      <p:pic>
        <p:nvPicPr>
          <p:cNvPr id="6" name="Picture 5">
            <a:extLst>
              <a:ext uri="{FF2B5EF4-FFF2-40B4-BE49-F238E27FC236}">
                <a16:creationId xmlns:a16="http://schemas.microsoft.com/office/drawing/2014/main" id="{E1A22939-6EBF-9D46-97D7-C8FED53BC83B}"/>
              </a:ext>
            </a:extLst>
          </p:cNvPr>
          <p:cNvPicPr>
            <a:picLocks noChangeAspect="1"/>
          </p:cNvPicPr>
          <p:nvPr/>
        </p:nvPicPr>
        <p:blipFill>
          <a:blip r:embed="rId2"/>
          <a:stretch>
            <a:fillRect/>
          </a:stretch>
        </p:blipFill>
        <p:spPr>
          <a:xfrm>
            <a:off x="6096000" y="1636398"/>
            <a:ext cx="5886450" cy="4772025"/>
          </a:xfrm>
          <a:prstGeom prst="rect">
            <a:avLst/>
          </a:prstGeom>
        </p:spPr>
      </p:pic>
    </p:spTree>
    <p:extLst>
      <p:ext uri="{BB962C8B-B14F-4D97-AF65-F5344CB8AC3E}">
        <p14:creationId xmlns:p14="http://schemas.microsoft.com/office/powerpoint/2010/main" val="245337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D903-7D94-AF93-333A-7CDE247EF993}"/>
              </a:ext>
            </a:extLst>
          </p:cNvPr>
          <p:cNvSpPr>
            <a:spLocks noGrp="1"/>
          </p:cNvSpPr>
          <p:nvPr>
            <p:ph type="title"/>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What's the most prevalent churn category?</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BAFCED3-EDB3-BC94-1556-B36D39A2C792}"/>
              </a:ext>
            </a:extLst>
          </p:cNvPr>
          <p:cNvSpPr>
            <a:spLocks noGrp="1"/>
          </p:cNvSpPr>
          <p:nvPr>
            <p:ph idx="1"/>
          </p:nvPr>
        </p:nvSpPr>
        <p:spPr>
          <a:xfrm>
            <a:off x="1164673" y="1807848"/>
            <a:ext cx="4494982" cy="37776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most prevalent churn rate by category is Competitor, </a:t>
            </a:r>
            <a:r>
              <a:rPr lang="en-US" b="1" u="sng" dirty="0">
                <a:latin typeface="Calibri" panose="020F0502020204030204" pitchFamily="34" charset="0"/>
                <a:ea typeface="Calibri" panose="020F0502020204030204" pitchFamily="34" charset="0"/>
                <a:cs typeface="Calibri" panose="020F0502020204030204" pitchFamily="34" charset="0"/>
              </a:rPr>
              <a:t>44.92%</a:t>
            </a:r>
            <a:r>
              <a:rPr lang="en-US" dirty="0">
                <a:latin typeface="Calibri" panose="020F0502020204030204" pitchFamily="34" charset="0"/>
                <a:ea typeface="Calibri" panose="020F0502020204030204" pitchFamily="34" charset="0"/>
                <a:cs typeface="Calibri" panose="020F0502020204030204" pitchFamily="34" charset="0"/>
              </a:rPr>
              <a:t> from total Churn Rate by category</a:t>
            </a:r>
          </a:p>
        </p:txBody>
      </p:sp>
      <p:pic>
        <p:nvPicPr>
          <p:cNvPr id="5" name="Picture 4">
            <a:extLst>
              <a:ext uri="{FF2B5EF4-FFF2-40B4-BE49-F238E27FC236}">
                <a16:creationId xmlns:a16="http://schemas.microsoft.com/office/drawing/2014/main" id="{31C64020-146E-A853-13EA-531BFAD95DF4}"/>
              </a:ext>
            </a:extLst>
          </p:cNvPr>
          <p:cNvPicPr>
            <a:picLocks noChangeAspect="1"/>
          </p:cNvPicPr>
          <p:nvPr/>
        </p:nvPicPr>
        <p:blipFill>
          <a:blip r:embed="rId2"/>
          <a:stretch>
            <a:fillRect/>
          </a:stretch>
        </p:blipFill>
        <p:spPr>
          <a:xfrm>
            <a:off x="5770562" y="1807848"/>
            <a:ext cx="5734050" cy="4562475"/>
          </a:xfrm>
          <a:prstGeom prst="rect">
            <a:avLst/>
          </a:prstGeom>
        </p:spPr>
      </p:pic>
    </p:spTree>
    <p:extLst>
      <p:ext uri="{BB962C8B-B14F-4D97-AF65-F5344CB8AC3E}">
        <p14:creationId xmlns:p14="http://schemas.microsoft.com/office/powerpoint/2010/main" val="319317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1DD6-D77E-736A-2604-1C954BCCF0BA}"/>
              </a:ext>
            </a:extLst>
          </p:cNvPr>
          <p:cNvSpPr>
            <a:spLocks noGrp="1"/>
          </p:cNvSpPr>
          <p:nvPr>
            <p:ph type="title"/>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Which state has the highest churn rate? </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2C20A9-E564-9E82-E353-FF2EB45829E8}"/>
              </a:ext>
            </a:extLst>
          </p:cNvPr>
          <p:cNvSpPr>
            <a:spLocks noGrp="1"/>
          </p:cNvSpPr>
          <p:nvPr>
            <p:ph idx="1"/>
          </p:nvPr>
        </p:nvSpPr>
        <p:spPr>
          <a:xfrm>
            <a:off x="2589212" y="1905000"/>
            <a:ext cx="9145588" cy="3777622"/>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state has the highest churn rate is a State have code </a:t>
            </a:r>
            <a:r>
              <a:rPr lang="en-US" b="1" u="sng" dirty="0">
                <a:latin typeface="Calibri" panose="020F0502020204030204" pitchFamily="34" charset="0"/>
                <a:ea typeface="Calibri" panose="020F0502020204030204" pitchFamily="34" charset="0"/>
                <a:cs typeface="Calibri" panose="020F0502020204030204" pitchFamily="34" charset="0"/>
              </a:rPr>
              <a:t>CA</a:t>
            </a:r>
            <a:r>
              <a:rPr lang="en-US" dirty="0">
                <a:latin typeface="Calibri" panose="020F0502020204030204" pitchFamily="34" charset="0"/>
                <a:ea typeface="Calibri" panose="020F0502020204030204" pitchFamily="34" charset="0"/>
                <a:cs typeface="Calibri" panose="020F0502020204030204" pitchFamily="34" charset="0"/>
              </a:rPr>
              <a:t>, have a </a:t>
            </a:r>
            <a:r>
              <a:rPr lang="en-US" b="1" u="sng" dirty="0">
                <a:latin typeface="Calibri" panose="020F0502020204030204" pitchFamily="34" charset="0"/>
                <a:ea typeface="Calibri" panose="020F0502020204030204" pitchFamily="34" charset="0"/>
                <a:cs typeface="Calibri" panose="020F0502020204030204" pitchFamily="34" charset="0"/>
              </a:rPr>
              <a:t>68</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total of customer, </a:t>
            </a:r>
            <a:r>
              <a:rPr lang="en-US" b="1" u="sng" dirty="0">
                <a:latin typeface="Calibri" panose="020F0502020204030204" pitchFamily="34" charset="0"/>
                <a:ea typeface="Calibri" panose="020F0502020204030204" pitchFamily="34" charset="0"/>
                <a:cs typeface="Calibri" panose="020F0502020204030204" pitchFamily="34" charset="0"/>
              </a:rPr>
              <a:t>43</a:t>
            </a:r>
            <a:r>
              <a:rPr lang="en-US" dirty="0">
                <a:latin typeface="Calibri" panose="020F0502020204030204" pitchFamily="34" charset="0"/>
                <a:ea typeface="Calibri" panose="020F0502020204030204" pitchFamily="34" charset="0"/>
                <a:cs typeface="Calibri" panose="020F0502020204030204" pitchFamily="34" charset="0"/>
              </a:rPr>
              <a:t> total of churned and </a:t>
            </a:r>
            <a:r>
              <a:rPr lang="en-US" b="1" u="sng" dirty="0">
                <a:latin typeface="Calibri" panose="020F0502020204030204" pitchFamily="34" charset="0"/>
                <a:ea typeface="Calibri" panose="020F0502020204030204" pitchFamily="34" charset="0"/>
                <a:cs typeface="Calibri" panose="020F0502020204030204" pitchFamily="34" charset="0"/>
              </a:rPr>
              <a:t>63.24%</a:t>
            </a:r>
            <a:r>
              <a:rPr lang="en-US" dirty="0">
                <a:latin typeface="Calibri" panose="020F0502020204030204" pitchFamily="34" charset="0"/>
                <a:ea typeface="Calibri" panose="020F0502020204030204" pitchFamily="34" charset="0"/>
                <a:cs typeface="Calibri" panose="020F0502020204030204" pitchFamily="34" charset="0"/>
              </a:rPr>
              <a:t> total of churn rate, </a:t>
            </a:r>
          </a:p>
        </p:txBody>
      </p:sp>
      <p:pic>
        <p:nvPicPr>
          <p:cNvPr id="9" name="Picture 8">
            <a:extLst>
              <a:ext uri="{FF2B5EF4-FFF2-40B4-BE49-F238E27FC236}">
                <a16:creationId xmlns:a16="http://schemas.microsoft.com/office/drawing/2014/main" id="{3DACD67D-86EB-434C-A5CA-7D812C32DC22}"/>
              </a:ext>
            </a:extLst>
          </p:cNvPr>
          <p:cNvPicPr>
            <a:picLocks noChangeAspect="1"/>
          </p:cNvPicPr>
          <p:nvPr/>
        </p:nvPicPr>
        <p:blipFill>
          <a:blip r:embed="rId2"/>
          <a:stretch>
            <a:fillRect/>
          </a:stretch>
        </p:blipFill>
        <p:spPr>
          <a:xfrm>
            <a:off x="5758543" y="2590800"/>
            <a:ext cx="4908324" cy="779662"/>
          </a:xfrm>
          <a:prstGeom prst="rect">
            <a:avLst/>
          </a:prstGeom>
        </p:spPr>
      </p:pic>
      <p:pic>
        <p:nvPicPr>
          <p:cNvPr id="5" name="Picture 4">
            <a:extLst>
              <a:ext uri="{FF2B5EF4-FFF2-40B4-BE49-F238E27FC236}">
                <a16:creationId xmlns:a16="http://schemas.microsoft.com/office/drawing/2014/main" id="{BEDB2E95-CBE9-0A88-057A-9889AD08D531}"/>
              </a:ext>
            </a:extLst>
          </p:cNvPr>
          <p:cNvPicPr>
            <a:picLocks noChangeAspect="1"/>
          </p:cNvPicPr>
          <p:nvPr/>
        </p:nvPicPr>
        <p:blipFill>
          <a:blip r:embed="rId3"/>
          <a:stretch>
            <a:fillRect/>
          </a:stretch>
        </p:blipFill>
        <p:spPr>
          <a:xfrm>
            <a:off x="3592286" y="3487539"/>
            <a:ext cx="6701210" cy="3137690"/>
          </a:xfrm>
          <a:prstGeom prst="rect">
            <a:avLst/>
          </a:prstGeom>
        </p:spPr>
      </p:pic>
    </p:spTree>
    <p:extLst>
      <p:ext uri="{BB962C8B-B14F-4D97-AF65-F5344CB8AC3E}">
        <p14:creationId xmlns:p14="http://schemas.microsoft.com/office/powerpoint/2010/main" val="2942218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407</TotalTime>
  <Words>1026</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Analyze churn rate telco</vt:lpstr>
      <vt:lpstr>Abstract</vt:lpstr>
      <vt:lpstr>Objective</vt:lpstr>
      <vt:lpstr>PowerPoint Presentation</vt:lpstr>
      <vt:lpstr>PowerPoint Presentation</vt:lpstr>
      <vt:lpstr>Does the count of unique customers match the count of customer? Indicate also the number of unique customers What's the total churn rate for "Databel"?  </vt:lpstr>
      <vt:lpstr>Which of the following is part of the top 3 churn reasons? </vt:lpstr>
      <vt:lpstr>What's the most prevalent churn category? </vt:lpstr>
      <vt:lpstr>Which state has the highest churn rate?  </vt:lpstr>
      <vt:lpstr>Did you discover that the churn rate for senior citizens is significantly above the average? What's the churn rate for that group?  </vt:lpstr>
      <vt:lpstr>Which group size has the lowest churn rate?</vt:lpstr>
      <vt:lpstr>What is the churn rate for female customers in monthly-based contracts?</vt:lpstr>
      <vt:lpstr>What's the churn rate for people on an unlimited plan who consume less than 5 GB of data? </vt:lpstr>
      <vt:lpstr>Exploring the different payment methods, you will see that there is one type that is much smaller than the others. What is the total number of customers for this Payment Method?  </vt:lpstr>
      <vt:lpstr>What's the churn rate (in %) for customers who are not in a group plan, that belong to the age group 50, and who have an account length of 12 months or less?  </vt:lpstr>
      <vt:lpstr>What's the average number of customer service calls for customers who are on a monthly contract and pay by direct debit? What is the churn rate for those customers? </vt:lpstr>
      <vt:lpstr>What are the average extra data charges (two decimal points) for customers who are not on an unlimited data plan and consumed 10 or more gigabyte? </vt:lpstr>
      <vt:lpstr>Which state has the highest churn rate and yet the lowest sum of customer service calls? And what is the number of total customer service calls for that state?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churn rate telco</dc:title>
  <dc:creator>Muchammad Wildan Alkautsar</dc:creator>
  <cp:lastModifiedBy>Muchammad Wildan Alkautsar</cp:lastModifiedBy>
  <cp:revision>25</cp:revision>
  <dcterms:created xsi:type="dcterms:W3CDTF">2023-08-17T22:42:25Z</dcterms:created>
  <dcterms:modified xsi:type="dcterms:W3CDTF">2023-08-31T11:05:23Z</dcterms:modified>
</cp:coreProperties>
</file>