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8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Portfolio\Vrinda%20Store%20Data%20Analysis\Vrinda%20Store%20Data%20Analysis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Project.xlsx]Sales VS Orders by Month!PivotTable1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Orders</a:t>
            </a:r>
            <a:r>
              <a:rPr lang="en-US" b="1" baseline="0">
                <a:solidFill>
                  <a:sysClr val="windowText" lastClr="000000"/>
                </a:solidFill>
              </a:rPr>
              <a:t> and Sales by Month</a:t>
            </a:r>
          </a:p>
        </c:rich>
      </c:tx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VS Orders by Month'!$B$3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'Sales VS Orders by Month'!$A$4:$A$16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by Month'!$B$4:$B$16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F-4E53-8485-723B7EA20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551744"/>
        <c:axId val="1309560384"/>
      </c:barChart>
      <c:lineChart>
        <c:grouping val="standard"/>
        <c:varyColors val="0"/>
        <c:ser>
          <c:idx val="1"/>
          <c:order val="1"/>
          <c:tx>
            <c:strRef>
              <c:f>'Sales VS Orders by Month'!$C$3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'Sales VS Orders by Month'!$A$4:$A$16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by Month'!$C$4:$C$16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DF-4E53-8485-723B7EA20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010432"/>
        <c:axId val="615013312"/>
      </c:lineChart>
      <c:catAx>
        <c:axId val="13095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60384"/>
        <c:crosses val="autoZero"/>
        <c:auto val="1"/>
        <c:lblAlgn val="ctr"/>
        <c:lblOffset val="100"/>
        <c:noMultiLvlLbl val="0"/>
      </c:catAx>
      <c:valAx>
        <c:axId val="1309560384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51744"/>
        <c:crosses val="autoZero"/>
        <c:crossBetween val="between"/>
      </c:valAx>
      <c:valAx>
        <c:axId val="6150133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10432"/>
        <c:crosses val="max"/>
        <c:crossBetween val="between"/>
      </c:valAx>
      <c:catAx>
        <c:axId val="615010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5013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Project.xlsx]Men VS Women!PivotTable1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Men VS Women</a:t>
            </a:r>
          </a:p>
        </c:rich>
      </c:tx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10-491A-B1ED-ABE693A48483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10-491A-B1ED-ABE693A484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Women'!$A$4:$A$6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10-491A-B1ED-ABE693A484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Project.xlsx]Order Status!PivotTable2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Order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168219124207063E-3"/>
              <c:y val="8.06252719482752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34704718860747E-2"/>
              <c:y val="1.1590866289331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443012338970434E-2"/>
              <c:y val="-4.32984023718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55589965458928E-3"/>
              <c:y val="-1.97268821379926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168219124207063E-3"/>
              <c:y val="8.06252719482752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55589965458928E-3"/>
              <c:y val="-1.97268821379926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443012338970434E-2"/>
              <c:y val="-4.32984023718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34704718860747E-2"/>
              <c:y val="1.1590866289331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168219124207063E-3"/>
              <c:y val="8.06252719482752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55589965458928E-3"/>
              <c:y val="-1.97268821379926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443012338970434E-2"/>
              <c:y val="-4.32984023718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34704718860747E-2"/>
              <c:y val="1.1590866289331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168219124207063E-3"/>
              <c:y val="8.06252719482752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55589965458928E-3"/>
              <c:y val="-1.97268821379926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443012338970434E-2"/>
              <c:y val="-4.32984023718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34704718860747E-2"/>
              <c:y val="1.1590866289331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168219124207063E-3"/>
              <c:y val="8.06252719482752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555589965458928E-3"/>
              <c:y val="-1.97268821379926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3443012338970434E-2"/>
              <c:y val="-4.32984023718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34704718860747E-2"/>
              <c:y val="1.1590866289331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FC-459D-8A94-03FEF1735B5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FC-459D-8A94-03FEF1735B5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C-459D-8A94-03FEF1735B5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C-459D-8A94-03FEF1735B51}"/>
              </c:ext>
            </c:extLst>
          </c:dPt>
          <c:dLbls>
            <c:dLbl>
              <c:idx val="0"/>
              <c:layout>
                <c:manualLayout>
                  <c:x val="7.7168219124207063E-3"/>
                  <c:y val="8.06252719482752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FC-459D-8A94-03FEF1735B51}"/>
                </c:ext>
              </c:extLst>
            </c:dLbl>
            <c:dLbl>
              <c:idx val="1"/>
              <c:layout>
                <c:manualLayout>
                  <c:x val="-2.1555589965458928E-3"/>
                  <c:y val="-1.97268821379926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FC-459D-8A94-03FEF1735B51}"/>
                </c:ext>
              </c:extLst>
            </c:dLbl>
            <c:dLbl>
              <c:idx val="2"/>
              <c:layout>
                <c:manualLayout>
                  <c:x val="2.3443012338970434E-2"/>
                  <c:y val="-4.32984023718126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FC-459D-8A94-03FEF1735B51}"/>
                </c:ext>
              </c:extLst>
            </c:dLbl>
            <c:dLbl>
              <c:idx val="3"/>
              <c:layout>
                <c:manualLayout>
                  <c:x val="1.234704718860747E-2"/>
                  <c:y val="1.15908662893314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FC-459D-8A94-03FEF1735B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Status'!$A$4:$A$8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Status'!$B$4:$B$8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FC-459D-8A94-03FEF1735B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9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Project.xlsx]States!PivotTable3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Sales: Top</a:t>
            </a:r>
            <a:r>
              <a:rPr lang="en-US" b="1" baseline="0">
                <a:solidFill>
                  <a:sysClr val="windowText" lastClr="000000"/>
                </a:solidFill>
              </a:rPr>
              <a:t> 5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States!$A$4:$A$8</c:f>
              <c:strCache>
                <c:ptCount val="5"/>
                <c:pt idx="0">
                  <c:v>TAMIL NADU</c:v>
                </c:pt>
                <c:pt idx="1">
                  <c:v>TELANGANA</c:v>
                </c:pt>
                <c:pt idx="2">
                  <c:v>UTTAR PRADESH</c:v>
                </c:pt>
                <c:pt idx="3">
                  <c:v>KARNATAKA</c:v>
                </c:pt>
                <c:pt idx="4">
                  <c:v>MAHARASHTRA</c:v>
                </c:pt>
              </c:strCache>
            </c:strRef>
          </c:cat>
          <c:val>
            <c:numRef>
              <c:f>States!$B$4:$B$8</c:f>
              <c:numCache>
                <c:formatCode>0</c:formatCode>
                <c:ptCount val="5"/>
                <c:pt idx="0">
                  <c:v>1678877</c:v>
                </c:pt>
                <c:pt idx="1">
                  <c:v>1712439</c:v>
                </c:pt>
                <c:pt idx="2">
                  <c:v>2104659</c:v>
                </c:pt>
                <c:pt idx="3">
                  <c:v>2646358</c:v>
                </c:pt>
                <c:pt idx="4">
                  <c:v>2990221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E-44E9-9D26-ACA32B94CD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09545504"/>
        <c:axId val="1309550784"/>
      </c:barChart>
      <c:catAx>
        <c:axId val="1309545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50784"/>
        <c:crosses val="autoZero"/>
        <c:auto val="1"/>
        <c:lblAlgn val="ctr"/>
        <c:lblOffset val="100"/>
        <c:noMultiLvlLbl val="0"/>
      </c:catAx>
      <c:valAx>
        <c:axId val="1309550784"/>
        <c:scaling>
          <c:orientation val="minMax"/>
        </c:scaling>
        <c:delete val="0"/>
        <c:axPos val="b"/>
        <c:numFmt formatCode="0.0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4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Project.xlsx]Age n Gender!PivotTable3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Order</a:t>
            </a:r>
            <a:r>
              <a:rPr lang="en-US" b="1" baseline="0">
                <a:solidFill>
                  <a:sysClr val="windowText" lastClr="000000"/>
                </a:solidFill>
              </a:rPr>
              <a:t>: Age VS Gender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n Gender'!$B$3:$B$4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Gender'!$B$5:$B$7</c:f>
              <c:numCache>
                <c:formatCode>General</c:formatCode>
                <c:ptCount val="3"/>
                <c:pt idx="0">
                  <c:v>4803</c:v>
                </c:pt>
                <c:pt idx="1">
                  <c:v>1836</c:v>
                </c:pt>
                <c:pt idx="2">
                  <c:v>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4-435C-AA4E-39FEC6CDECA3}"/>
            </c:ext>
          </c:extLst>
        </c:ser>
        <c:ser>
          <c:idx val="1"/>
          <c:order val="1"/>
          <c:tx>
            <c:strRef>
              <c:f>'Age n Gender'!$C$3:$C$4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Gender'!$C$5:$C$7</c:f>
              <c:numCache>
                <c:formatCode>General</c:formatCode>
                <c:ptCount val="3"/>
                <c:pt idx="0">
                  <c:v>10740</c:v>
                </c:pt>
                <c:pt idx="1">
                  <c:v>4253</c:v>
                </c:pt>
                <c:pt idx="2">
                  <c:v>6560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4-435C-AA4E-39FEC6CDEC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5020992"/>
        <c:axId val="615013792"/>
      </c:barChart>
      <c:catAx>
        <c:axId val="6150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13792"/>
        <c:crosses val="autoZero"/>
        <c:auto val="1"/>
        <c:lblAlgn val="ctr"/>
        <c:lblOffset val="100"/>
        <c:noMultiLvlLbl val="0"/>
      </c:catAx>
      <c:valAx>
        <c:axId val="615013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Project.xlsx]Channels!PivotTable3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Total: Channels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Channels!$A$4:$A$10</c:f>
              <c:strCache>
                <c:ptCount val="7"/>
                <c:pt idx="0">
                  <c:v>Amazon</c:v>
                </c:pt>
                <c:pt idx="1">
                  <c:v>Myntra</c:v>
                </c:pt>
                <c:pt idx="2">
                  <c:v>Flipkart</c:v>
                </c:pt>
                <c:pt idx="3">
                  <c:v>Ajio</c:v>
                </c:pt>
                <c:pt idx="4">
                  <c:v>Nalli</c:v>
                </c:pt>
                <c:pt idx="5">
                  <c:v>Meesho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General</c:formatCode>
                <c:ptCount val="7"/>
                <c:pt idx="0">
                  <c:v>11016</c:v>
                </c:pt>
                <c:pt idx="1">
                  <c:v>7254</c:v>
                </c:pt>
                <c:pt idx="2">
                  <c:v>6703</c:v>
                </c:pt>
                <c:pt idx="3">
                  <c:v>1931</c:v>
                </c:pt>
                <c:pt idx="4">
                  <c:v>1484</c:v>
                </c:pt>
                <c:pt idx="5">
                  <c:v>1398</c:v>
                </c:pt>
                <c:pt idx="6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3-45C8-8568-3DB15E52E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7"/>
        <c:axId val="517704784"/>
        <c:axId val="439000064"/>
      </c:barChart>
      <c:catAx>
        <c:axId val="5177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000064"/>
        <c:crosses val="autoZero"/>
        <c:auto val="1"/>
        <c:lblAlgn val="ctr"/>
        <c:lblOffset val="100"/>
        <c:noMultiLvlLbl val="0"/>
      </c:catAx>
      <c:valAx>
        <c:axId val="43900006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Project.xlsx]Highest Selling Category!PivotTable3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Highest Selling</a:t>
            </a:r>
            <a:r>
              <a:rPr lang="en-US" b="1" baseline="0"/>
              <a:t>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 Selling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'Highest Selling Category'!$A$4:$A$11</c:f>
              <c:strCache>
                <c:ptCount val="8"/>
                <c:pt idx="0">
                  <c:v>Set</c:v>
                </c:pt>
                <c:pt idx="1">
                  <c:v>kurta</c:v>
                </c:pt>
                <c:pt idx="2">
                  <c:v>Western Dress</c:v>
                </c:pt>
                <c:pt idx="3">
                  <c:v>Top</c:v>
                </c:pt>
                <c:pt idx="4">
                  <c:v>Saree</c:v>
                </c:pt>
                <c:pt idx="5">
                  <c:v>Ethnic Dress</c:v>
                </c:pt>
                <c:pt idx="6">
                  <c:v>Blouse</c:v>
                </c:pt>
                <c:pt idx="7">
                  <c:v>Bottom</c:v>
                </c:pt>
              </c:strCache>
            </c:strRef>
          </c:cat>
          <c:val>
            <c:numRef>
              <c:f>'Highest Selling Category'!$B$4:$B$11</c:f>
              <c:numCache>
                <c:formatCode>0</c:formatCode>
                <c:ptCount val="8"/>
                <c:pt idx="0">
                  <c:v>12391</c:v>
                </c:pt>
                <c:pt idx="1">
                  <c:v>10446</c:v>
                </c:pt>
                <c:pt idx="2">
                  <c:v>4066</c:v>
                </c:pt>
                <c:pt idx="3">
                  <c:v>2193</c:v>
                </c:pt>
                <c:pt idx="4">
                  <c:v>1380</c:v>
                </c:pt>
                <c:pt idx="5">
                  <c:v>264</c:v>
                </c:pt>
                <c:pt idx="6">
                  <c:v>229</c:v>
                </c:pt>
                <c:pt idx="7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B-4B5E-BADD-6D0C1B9064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11"/>
        <c:axId val="235281008"/>
        <c:axId val="235414816"/>
      </c:barChart>
      <c:catAx>
        <c:axId val="23528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14816"/>
        <c:crosses val="autoZero"/>
        <c:auto val="1"/>
        <c:lblAlgn val="ctr"/>
        <c:lblOffset val="100"/>
        <c:noMultiLvlLbl val="0"/>
      </c:catAx>
      <c:valAx>
        <c:axId val="23541481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28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92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8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65D3-D4B3-4EEE-9A69-8D39E9F3DF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59303-533F-450B-BDD6-9A802042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C54D-5092-FF84-C5C8-71BB7211B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Vrinda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 Annual Report 2022</a:t>
            </a:r>
          </a:p>
        </p:txBody>
      </p:sp>
    </p:spTree>
    <p:extLst>
      <p:ext uri="{BB962C8B-B14F-4D97-AF65-F5344CB8AC3E}">
        <p14:creationId xmlns:p14="http://schemas.microsoft.com/office/powerpoint/2010/main" val="36881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0595-8E7A-BF8E-1216-E2A2DD01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selling category?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BB49-4AC8-CC0E-125C-760B3BB0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7970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beside explains the categories of the most purchased products starting from Set, Kurta, Western Dress and so 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96AD3A-A0C5-18B3-D245-3C63A2935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280534"/>
              </p:ext>
            </p:extLst>
          </p:nvPr>
        </p:nvGraphicFramePr>
        <p:xfrm>
          <a:off x="4543424" y="2139950"/>
          <a:ext cx="5393055" cy="3813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65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FC8-D950-441C-A913-3AFC572C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Cloncusion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25B9-40CE-61DA-66A4-F21A9975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are more likely to buy compared to men (~65%)</a:t>
            </a:r>
          </a:p>
          <a:p>
            <a:r>
              <a:rPr lang="en-US" dirty="0"/>
              <a:t>Maharashtra, Karnataka and Uttar Pradesh are the top 3</a:t>
            </a:r>
          </a:p>
          <a:p>
            <a:r>
              <a:rPr lang="en-US" dirty="0"/>
              <a:t>Adult age group (30-49 </a:t>
            </a:r>
            <a:r>
              <a:rPr lang="en-US" dirty="0" err="1"/>
              <a:t>yrs</a:t>
            </a:r>
            <a:r>
              <a:rPr lang="en-US" dirty="0"/>
              <a:t>) is max contributing (~50%)Amazon, Flipkart and Myntra channels are max contribute</a:t>
            </a:r>
          </a:p>
          <a:p>
            <a:pPr marL="0" indent="0">
              <a:buNone/>
            </a:pPr>
            <a:r>
              <a:rPr lang="en-US" dirty="0"/>
              <a:t>Final Conclusion to improve </a:t>
            </a:r>
            <a:r>
              <a:rPr lang="en-US" dirty="0" err="1"/>
              <a:t>Vrinda</a:t>
            </a:r>
            <a:r>
              <a:rPr lang="en-US" dirty="0"/>
              <a:t> store sales: Target women customers of age group (30-49 </a:t>
            </a:r>
            <a:r>
              <a:rPr lang="en-US" dirty="0" err="1"/>
              <a:t>yrs</a:t>
            </a:r>
            <a:r>
              <a:rPr lang="en-US" dirty="0"/>
              <a:t>) living in Maharashtra, Karnataka and Uttar Pradesh by showing ads/offers/coupons available on Amazon, Flipkart and Myntra</a:t>
            </a:r>
          </a:p>
        </p:txBody>
      </p:sp>
    </p:spTree>
    <p:extLst>
      <p:ext uri="{BB962C8B-B14F-4D97-AF65-F5344CB8AC3E}">
        <p14:creationId xmlns:p14="http://schemas.microsoft.com/office/powerpoint/2010/main" val="62202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43C4-6B2A-8B5B-73A6-FC026BBB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813D-50F7-B68A-B2CE-4B863907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of “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Vrinda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Store's" annual report reveals positive achievements with record-breaking sales revenue and significant growth. Innovative marketing strategies have enhanced market share and cross-selling of products. However, operational cost challenges need to be addressed for profitability optimization. Recommendations are provided to improve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efficiency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further invest in marketing strategies and online sales platforms.</a:t>
            </a:r>
          </a:p>
        </p:txBody>
      </p:sp>
    </p:spTree>
    <p:extLst>
      <p:ext uri="{BB962C8B-B14F-4D97-AF65-F5344CB8AC3E}">
        <p14:creationId xmlns:p14="http://schemas.microsoft.com/office/powerpoint/2010/main" val="345594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3D1D-CCD4-B084-34E3-74DD2D8E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9C57-1079-4710-14A6-6C15A386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Vrinda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 wants to create an annual sales report for 2022. So that,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Vrinda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understand their customers and grow more sales in 2023.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month got the highest sales and orders?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purchased more men or women in 2022?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different order status in 2022?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top 5 states contributing to the sales?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between age and gender based on number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channel is contributing to maximum sales?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selling category?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1A2-84E8-36A3-FC49-1AF0F18B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and Sales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CC14-28D1-E69C-9B6E-93B5C2E4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69292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downward trend from January to December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7C842E-ED6F-4FCD-90DC-B258EF447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98131"/>
              </p:ext>
            </p:extLst>
          </p:nvPr>
        </p:nvGraphicFramePr>
        <p:xfrm>
          <a:off x="4646626" y="1628198"/>
          <a:ext cx="5095116" cy="3803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4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6209-5B7F-F46F-2D51-4BAD471E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Purchased Man and Woman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65B329-805F-4074-07DC-30F93FB0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12266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Women's purchases are greater than men's, it can be seen from the graph on the right that women's purchases are 64% while men's purchases are 36%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D12D45-228E-4B6C-ABC8-80D7E79F2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47822"/>
              </p:ext>
            </p:extLst>
          </p:nvPr>
        </p:nvGraphicFramePr>
        <p:xfrm>
          <a:off x="5689600" y="1908381"/>
          <a:ext cx="4185491" cy="388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48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1128-FC74-0F90-BD6B-DD3AB78A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different order status in 2022?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C74510-AC55-04B7-46ED-C0657ED0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70586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very serious in serving customers, as evidenced by the graph data on the right that the order status with the category sent is above 90% success in sending packages to customers to their destination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AC5464-29D3-4276-8404-CB823C159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218333"/>
              </p:ext>
            </p:extLst>
          </p:nvPr>
        </p:nvGraphicFramePr>
        <p:xfrm>
          <a:off x="5391660" y="1697322"/>
          <a:ext cx="4270585" cy="370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81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6B2-796E-4B24-8CC3-D63C1BDF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top 5 states contributing to the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AB4A-E736-820F-1790-15CBDDDC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9946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a comprehensive data analysis, we are able to reveal that the top five key states, namely Maharashtra, Karnataka, Uttar Pradesh, Telangana, and Tamil Nadu, collectively contribute to a significant increase in our business's sales.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148DDB-FE56-4CFA-9743-26DC7738A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99767"/>
              </p:ext>
            </p:extLst>
          </p:nvPr>
        </p:nvGraphicFramePr>
        <p:xfrm>
          <a:off x="5081152" y="1373740"/>
          <a:ext cx="4407139" cy="411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00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F4A8-568C-6962-25C1-FF842BFA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between age and gender based on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6CA-B82D-89B4-F28B-E8B0B210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0266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categorize our groups based on age into three segments: Adults, Seniors, and Teenagers. The largest customer segment falls under the category of Adults, followed by Teenagers, with Seniors comprising the smallest group.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B71451-EA17-40D8-9ABF-7CCD4CCCD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103001"/>
              </p:ext>
            </p:extLst>
          </p:nvPr>
        </p:nvGraphicFramePr>
        <p:xfrm>
          <a:off x="4975668" y="2091355"/>
          <a:ext cx="4712311" cy="401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3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903A-7A66-8A6D-2F1F-BC85D65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channel is contributing to maximum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E780-14CB-A580-6854-EA4717C9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37160" cy="26349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bar chart clearly illustrates the distribution of purchases across the top five channels: Amazon, Myntra, Flipkart,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Interestingly, "Others" collectively accounts for a substantial portion of the purchases, as depicted by the chart.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EC4BCC-B68C-4143-B317-052AECB8C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824729"/>
              </p:ext>
            </p:extLst>
          </p:nvPr>
        </p:nvGraphicFramePr>
        <p:xfrm>
          <a:off x="4639614" y="1811770"/>
          <a:ext cx="5327345" cy="3715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285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539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Vrinda Store Annual Report 2022</vt:lpstr>
      <vt:lpstr>Abstract </vt:lpstr>
      <vt:lpstr>Objective</vt:lpstr>
      <vt:lpstr>Orders and Sales by Month</vt:lpstr>
      <vt:lpstr>Purchased Man and Woman</vt:lpstr>
      <vt:lpstr>What are different order status in 2022? </vt:lpstr>
      <vt:lpstr>List top 5 states contributing to the sales?</vt:lpstr>
      <vt:lpstr>Relation between age and gender based on number</vt:lpstr>
      <vt:lpstr>Which channel is contributing to maximum sales?</vt:lpstr>
      <vt:lpstr>Highest selling category?</vt:lpstr>
      <vt:lpstr>Cloncusion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Report 2022</dc:title>
  <dc:creator>Muchammad Wildan Alkautsar</dc:creator>
  <cp:lastModifiedBy>Muchammad Wildan Alkautsar</cp:lastModifiedBy>
  <cp:revision>14</cp:revision>
  <dcterms:created xsi:type="dcterms:W3CDTF">2023-07-31T10:12:21Z</dcterms:created>
  <dcterms:modified xsi:type="dcterms:W3CDTF">2023-08-26T13:02:34Z</dcterms:modified>
</cp:coreProperties>
</file>