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223DEF-D614-4B22-8903-7F3D7460F334}">
  <a:tblStyle styleId="{E8223DEF-D614-4B22-8903-7F3D7460F3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italic.fntdata"/><Relationship Id="rId50" Type="http://schemas.openxmlformats.org/officeDocument/2006/relationships/font" Target="fonts/CenturyGothic-bold.fntdata"/><Relationship Id="rId52"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73c0b5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73c0b5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5511c7c83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15511c7c836_0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Screenshot </a:t>
            </a:r>
            <a:r>
              <a:rPr lang="en"/>
              <a:t> just for the illustration</a:t>
            </a:r>
            <a:endParaRPr/>
          </a:p>
        </p:txBody>
      </p:sp>
      <p:sp>
        <p:nvSpPr>
          <p:cNvPr id="469" name="Google Shape;469;g15511c7c836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578f47a5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578f47a5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529d661b34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g1529d661b34_0_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1" name="Google Shape;511;g1529d661b34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0f280c3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0f280c3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73c0b5f44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g2173c0b5f44_0_1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latin typeface="Verdana"/>
                <a:ea typeface="Verdana"/>
                <a:cs typeface="Verdana"/>
                <a:sym typeface="Verdana"/>
              </a:rPr>
              <a:t>The </a:t>
            </a:r>
            <a:r>
              <a:rPr lang="en" sz="1300">
                <a:solidFill>
                  <a:srgbClr val="DC143C"/>
                </a:solidFill>
                <a:highlight>
                  <a:srgbClr val="FFFFFF"/>
                </a:highlight>
                <a:latin typeface="Consolas"/>
                <a:ea typeface="Consolas"/>
                <a:cs typeface="Consolas"/>
                <a:sym typeface="Consolas"/>
              </a:rPr>
              <a:t>&lt;img&gt;</a:t>
            </a:r>
            <a:r>
              <a:rPr lang="en" sz="1250">
                <a:solidFill>
                  <a:schemeClr val="dk1"/>
                </a:solidFill>
                <a:highlight>
                  <a:srgbClr val="FFFFFF"/>
                </a:highlight>
                <a:latin typeface="Verdana"/>
                <a:ea typeface="Verdana"/>
                <a:cs typeface="Verdana"/>
                <a:sym typeface="Verdana"/>
              </a:rPr>
              <a:t> tag has two required attributes:</a:t>
            </a:r>
            <a:endParaRPr sz="1250">
              <a:solidFill>
                <a:schemeClr val="dk1"/>
              </a:solidFill>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Clr>
                <a:schemeClr val="dk1"/>
              </a:buClr>
              <a:buSzPts val="1250"/>
              <a:buFont typeface="Verdana"/>
              <a:buChar char="●"/>
            </a:pPr>
            <a:r>
              <a:rPr lang="en" sz="1250">
                <a:solidFill>
                  <a:schemeClr val="dk1"/>
                </a:solidFill>
                <a:highlight>
                  <a:srgbClr val="FFFFFF"/>
                </a:highlight>
                <a:latin typeface="Verdana"/>
                <a:ea typeface="Verdana"/>
                <a:cs typeface="Verdana"/>
                <a:sym typeface="Verdana"/>
              </a:rPr>
              <a:t>src - Specifies the path to the image</a:t>
            </a:r>
            <a:endParaRPr sz="1250">
              <a:solidFill>
                <a:schemeClr val="dk1"/>
              </a:solidFill>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Clr>
                <a:schemeClr val="dk1"/>
              </a:buClr>
              <a:buSzPts val="1250"/>
              <a:buFont typeface="Verdana"/>
              <a:buChar char="●"/>
            </a:pPr>
            <a:r>
              <a:rPr lang="en" sz="1250">
                <a:solidFill>
                  <a:schemeClr val="dk1"/>
                </a:solidFill>
                <a:highlight>
                  <a:srgbClr val="FFFFFF"/>
                </a:highlight>
                <a:latin typeface="Verdana"/>
                <a:ea typeface="Verdana"/>
                <a:cs typeface="Verdana"/>
                <a:sym typeface="Verdana"/>
              </a:rPr>
              <a:t>alt - Specifies an alternate text for the image</a:t>
            </a:r>
            <a:endParaRPr sz="1200"/>
          </a:p>
        </p:txBody>
      </p:sp>
      <p:sp>
        <p:nvSpPr>
          <p:cNvPr id="560" name="Google Shape;560;g2173c0b5f44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529d661b34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g1529d661b34_0_8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latin typeface="Verdana"/>
                <a:ea typeface="Verdana"/>
                <a:cs typeface="Verdana"/>
                <a:sym typeface="Verdana"/>
              </a:rPr>
              <a:t>The </a:t>
            </a:r>
            <a:r>
              <a:rPr lang="en" sz="1300">
                <a:solidFill>
                  <a:srgbClr val="DC143C"/>
                </a:solidFill>
                <a:highlight>
                  <a:srgbClr val="FFFFFF"/>
                </a:highlight>
                <a:latin typeface="Consolas"/>
                <a:ea typeface="Consolas"/>
                <a:cs typeface="Consolas"/>
                <a:sym typeface="Consolas"/>
              </a:rPr>
              <a:t>&lt;img&gt;</a:t>
            </a:r>
            <a:r>
              <a:rPr lang="en" sz="1250">
                <a:solidFill>
                  <a:schemeClr val="dk1"/>
                </a:solidFill>
                <a:highlight>
                  <a:srgbClr val="FFFFFF"/>
                </a:highlight>
                <a:latin typeface="Verdana"/>
                <a:ea typeface="Verdana"/>
                <a:cs typeface="Verdana"/>
                <a:sym typeface="Verdana"/>
              </a:rPr>
              <a:t> tag has two required attributes:</a:t>
            </a:r>
            <a:endParaRPr sz="1250">
              <a:solidFill>
                <a:schemeClr val="dk1"/>
              </a:solidFill>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Clr>
                <a:schemeClr val="dk1"/>
              </a:buClr>
              <a:buSzPts val="1250"/>
              <a:buFont typeface="Verdana"/>
              <a:buChar char="●"/>
            </a:pPr>
            <a:r>
              <a:rPr lang="en" sz="1250">
                <a:solidFill>
                  <a:schemeClr val="dk1"/>
                </a:solidFill>
                <a:highlight>
                  <a:srgbClr val="FFFFFF"/>
                </a:highlight>
                <a:latin typeface="Verdana"/>
                <a:ea typeface="Verdana"/>
                <a:cs typeface="Verdana"/>
                <a:sym typeface="Verdana"/>
              </a:rPr>
              <a:t>src - Specifies the path to the image</a:t>
            </a:r>
            <a:endParaRPr sz="1250">
              <a:solidFill>
                <a:schemeClr val="dk1"/>
              </a:solidFill>
              <a:highlight>
                <a:srgbClr val="FFFFFF"/>
              </a:highlight>
              <a:latin typeface="Verdana"/>
              <a:ea typeface="Verdana"/>
              <a:cs typeface="Verdana"/>
              <a:sym typeface="Verdana"/>
            </a:endParaRPr>
          </a:p>
          <a:p>
            <a:pPr indent="-307975" lvl="0" marL="457200" rtl="0" algn="l">
              <a:lnSpc>
                <a:spcPct val="115000"/>
              </a:lnSpc>
              <a:spcBef>
                <a:spcPts val="0"/>
              </a:spcBef>
              <a:spcAft>
                <a:spcPts val="0"/>
              </a:spcAft>
              <a:buClr>
                <a:schemeClr val="dk1"/>
              </a:buClr>
              <a:buSzPts val="1250"/>
              <a:buFont typeface="Verdana"/>
              <a:buChar char="●"/>
            </a:pPr>
            <a:r>
              <a:rPr lang="en" sz="1250">
                <a:solidFill>
                  <a:schemeClr val="dk1"/>
                </a:solidFill>
                <a:highlight>
                  <a:srgbClr val="FFFFFF"/>
                </a:highlight>
                <a:latin typeface="Verdana"/>
                <a:ea typeface="Verdana"/>
                <a:cs typeface="Verdana"/>
                <a:sym typeface="Verdana"/>
              </a:rPr>
              <a:t>alt - Specifies an alternate text for the image</a:t>
            </a:r>
            <a:endParaRPr sz="1200"/>
          </a:p>
        </p:txBody>
      </p:sp>
      <p:sp>
        <p:nvSpPr>
          <p:cNvPr id="569" name="Google Shape;569;g1529d661b34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78f47a5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78f47a5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173c0b5f4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173c0b5f4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173c0b5f4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173c0b5f4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173c0b5f4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173c0b5f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73c0b5f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73c0b5f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578f47a5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578f47a5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578f47a5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578f47a5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dcd0c94e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dcd0c94e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173c0b5f4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173c0b5f4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173c0b5f4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173c0b5f4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c9158f58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c9158f58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173c0b5f4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173c0b5f4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173c0b5f4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173c0b5f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0c9158f58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0c9158f5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0c9158f5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0c9158f5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29d661b3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1529d661b34_0_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0" name="Google Shape;390;g1529d661b34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173c0b5f4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173c0b5f4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10f280c3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10f280c37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529d661b34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g1529d661b34_0_8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4" name="Google Shape;724;g1529d661b34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529d661b34_0_8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g1529d661b34_0_8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2" name="Google Shape;732;g1529d661b34_0_8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114e1c3a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g2114e1c3af5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0" name="Google Shape;740;g2114e1c3a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5511c7c83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g15511c7c836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8" name="Google Shape;748;g15511c7c83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5511c7c8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g15511c7c836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6" name="Google Shape;756;g15511c7c83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578f47a5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578f47a5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173c0b5f4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173c0b5f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173c0b5f4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173c0b5f4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73c0b5f4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73c0b5f4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173c0b5f4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173c0b5f4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173c0b5f4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173c0b5f4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173c0b5f4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173c0b5f4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5bcf4b1b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155bcf4b1bf_1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5" name="Google Shape;405;g155bcf4b1bf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529d661b3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1529d661b34_0_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3" name="Google Shape;423;g1529d661b3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529d661b3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1529d661b34_0_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200"/>
              <a:t>This is the base template code of any HTML page. </a:t>
            </a:r>
            <a:r>
              <a:rPr lang="en" sz="1200">
                <a:solidFill>
                  <a:schemeClr val="dk1"/>
                </a:solidFill>
              </a:rPr>
              <a:t>Screenshot  just for the illustration</a:t>
            </a:r>
            <a:endParaRPr sz="1200"/>
          </a:p>
          <a:p>
            <a:pPr indent="0" lvl="0" marL="0" rtl="0" algn="l">
              <a:lnSpc>
                <a:spcPct val="100000"/>
              </a:lnSpc>
              <a:spcBef>
                <a:spcPts val="0"/>
              </a:spcBef>
              <a:spcAft>
                <a:spcPts val="0"/>
              </a:spcAft>
              <a:buSzPts val="1400"/>
              <a:buNone/>
            </a:pPr>
            <a:r>
              <a:t/>
            </a:r>
            <a:endParaRPr sz="1300">
              <a:latin typeface="Century Gothic"/>
              <a:ea typeface="Century Gothic"/>
              <a:cs typeface="Century Gothic"/>
              <a:sym typeface="Century Gothic"/>
            </a:endParaRPr>
          </a:p>
        </p:txBody>
      </p:sp>
      <p:sp>
        <p:nvSpPr>
          <p:cNvPr id="444" name="Google Shape;444;g1529d661b34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94c4b7fd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94c4b7fd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73c0b5f4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73c0b5f4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7" name="Google Shape;97;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1" name="Google Shape;101;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pic>
        <p:nvPicPr>
          <p:cNvPr descr="Celestia-R1---OverlayTitleHD.png" id="107" name="Google Shape;107;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8" name="Google Shape;108;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09" name="Google Shape;109;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0" name="Google Shape;110;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1" name="Google Shape;111;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3" name="Shape 113"/>
        <p:cNvGrpSpPr/>
        <p:nvPr/>
      </p:nvGrpSpPr>
      <p:grpSpPr>
        <a:xfrm>
          <a:off x="0" y="0"/>
          <a:ext cx="0" cy="0"/>
          <a:chOff x="0" y="0"/>
          <a:chExt cx="0" cy="0"/>
        </a:xfrm>
      </p:grpSpPr>
      <p:grpSp>
        <p:nvGrpSpPr>
          <p:cNvPr id="114" name="Google Shape;114;p15"/>
          <p:cNvGrpSpPr/>
          <p:nvPr/>
        </p:nvGrpSpPr>
        <p:grpSpPr>
          <a:xfrm>
            <a:off x="0" y="-1780"/>
            <a:ext cx="9144000" cy="5150957"/>
            <a:chOff x="0" y="-2373"/>
            <a:chExt cx="12192000" cy="6867027"/>
          </a:xfrm>
        </p:grpSpPr>
        <p:sp>
          <p:nvSpPr>
            <p:cNvPr id="115" name="Google Shape;115;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4" name="Google Shape;124;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5" name="Google Shape;125;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6" name="Google Shape;126;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7" name="Google Shape;127;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8" name="Google Shape;128;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3" name="Google Shape;133;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4" name="Google Shape;134;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6" name="Shape 136"/>
        <p:cNvGrpSpPr/>
        <p:nvPr/>
      </p:nvGrpSpPr>
      <p:grpSpPr>
        <a:xfrm>
          <a:off x="0" y="0"/>
          <a:ext cx="0" cy="0"/>
          <a:chOff x="0" y="0"/>
          <a:chExt cx="0" cy="0"/>
        </a:xfrm>
      </p:grpSpPr>
      <p:sp>
        <p:nvSpPr>
          <p:cNvPr id="137" name="Google Shape;137;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8" name="Google Shape;138;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39" name="Google Shape;139;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0" name="Google Shape;140;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2" name="Shape 142"/>
        <p:cNvGrpSpPr/>
        <p:nvPr/>
      </p:nvGrpSpPr>
      <p:grpSpPr>
        <a:xfrm>
          <a:off x="0" y="0"/>
          <a:ext cx="0" cy="0"/>
          <a:chOff x="0" y="0"/>
          <a:chExt cx="0" cy="0"/>
        </a:xfrm>
      </p:grpSpPr>
      <p:grpSp>
        <p:nvGrpSpPr>
          <p:cNvPr id="143" name="Google Shape;143;p18"/>
          <p:cNvGrpSpPr/>
          <p:nvPr/>
        </p:nvGrpSpPr>
        <p:grpSpPr>
          <a:xfrm>
            <a:off x="0" y="-1780"/>
            <a:ext cx="9144000" cy="5150957"/>
            <a:chOff x="0" y="-2373"/>
            <a:chExt cx="12192000" cy="6867027"/>
          </a:xfrm>
        </p:grpSpPr>
        <p:sp>
          <p:nvSpPr>
            <p:cNvPr id="144" name="Google Shape;14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3" name="Google Shape;153;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4" name="Google Shape;154;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5" name="Google Shape;155;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6" name="Google Shape;156;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7" name="Google Shape;157;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9" name="Google Shape;159;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 sz="2300">
                <a:solidFill>
                  <a:schemeClr val="dk1"/>
                </a:solidFill>
              </a:rPr>
              <a:t>Questions?</a:t>
            </a:r>
            <a:endParaRPr sz="2300">
              <a:solidFill>
                <a:schemeClr val="dk1"/>
              </a:solidFill>
            </a:endParaRPr>
          </a:p>
        </p:txBody>
      </p:sp>
      <p:pic>
        <p:nvPicPr>
          <p:cNvPr id="163" name="Google Shape;163;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descr="Celestia-R1---OverlayTitleHD.png" id="165" name="Google Shape;165;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66" name="Google Shape;166;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67" name="Google Shape;167;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68" name="Google Shape;168;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69" name="Google Shape;169;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0" name="Google Shape;170;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4" name="Google Shape;44;p3"/>
          <p:cNvGrpSpPr/>
          <p:nvPr/>
        </p:nvGrpSpPr>
        <p:grpSpPr>
          <a:xfrm>
            <a:off x="92087" y="1772839"/>
            <a:ext cx="7992414" cy="1597301"/>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0" name="Google Shape;50;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1" name="Shape 171"/>
        <p:cNvGrpSpPr/>
        <p:nvPr/>
      </p:nvGrpSpPr>
      <p:grpSpPr>
        <a:xfrm>
          <a:off x="0" y="0"/>
          <a:ext cx="0" cy="0"/>
          <a:chOff x="0" y="0"/>
          <a:chExt cx="0" cy="0"/>
        </a:xfrm>
      </p:grpSpPr>
      <p:grpSp>
        <p:nvGrpSpPr>
          <p:cNvPr id="172" name="Google Shape;172;p21"/>
          <p:cNvGrpSpPr/>
          <p:nvPr/>
        </p:nvGrpSpPr>
        <p:grpSpPr>
          <a:xfrm>
            <a:off x="0" y="-1780"/>
            <a:ext cx="9144000" cy="5150957"/>
            <a:chOff x="0" y="-2373"/>
            <a:chExt cx="12192000" cy="6867027"/>
          </a:xfrm>
        </p:grpSpPr>
        <p:sp>
          <p:nvSpPr>
            <p:cNvPr id="173" name="Google Shape;17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2" name="Google Shape;182;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3" name="Google Shape;183;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4" name="Google Shape;184;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5" name="Google Shape;185;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6" name="Google Shape;186;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89" name="Shape 189"/>
        <p:cNvGrpSpPr/>
        <p:nvPr/>
      </p:nvGrpSpPr>
      <p:grpSpPr>
        <a:xfrm>
          <a:off x="0" y="0"/>
          <a:ext cx="0" cy="0"/>
          <a:chOff x="0" y="0"/>
          <a:chExt cx="0" cy="0"/>
        </a:xfrm>
      </p:grpSpPr>
      <p:sp>
        <p:nvSpPr>
          <p:cNvPr id="190" name="Google Shape;190;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2" name="Shape 192"/>
        <p:cNvGrpSpPr/>
        <p:nvPr/>
      </p:nvGrpSpPr>
      <p:grpSpPr>
        <a:xfrm>
          <a:off x="0" y="0"/>
          <a:ext cx="0" cy="0"/>
          <a:chOff x="0" y="0"/>
          <a:chExt cx="0" cy="0"/>
        </a:xfrm>
      </p:grpSpPr>
      <p:grpSp>
        <p:nvGrpSpPr>
          <p:cNvPr id="193" name="Google Shape;193;p23"/>
          <p:cNvGrpSpPr/>
          <p:nvPr/>
        </p:nvGrpSpPr>
        <p:grpSpPr>
          <a:xfrm>
            <a:off x="0" y="-1780"/>
            <a:ext cx="9144000" cy="5150957"/>
            <a:chOff x="0" y="-2373"/>
            <a:chExt cx="12192000" cy="6867027"/>
          </a:xfrm>
        </p:grpSpPr>
        <p:sp>
          <p:nvSpPr>
            <p:cNvPr id="194" name="Google Shape;19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5" name="Google Shape;195;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3" name="Google Shape;203;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4" name="Google Shape;204;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5" name="Google Shape;205;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06" name="Google Shape;206;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7" name="Google Shape;207;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8" name="Google Shape;208;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0" name="Shape 210"/>
        <p:cNvGrpSpPr/>
        <p:nvPr/>
      </p:nvGrpSpPr>
      <p:grpSpPr>
        <a:xfrm>
          <a:off x="0" y="0"/>
          <a:ext cx="0" cy="0"/>
          <a:chOff x="0" y="0"/>
          <a:chExt cx="0" cy="0"/>
        </a:xfrm>
      </p:grpSpPr>
      <p:sp>
        <p:nvSpPr>
          <p:cNvPr id="211" name="Google Shape;211;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3" name="Google Shape;213;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4" name="Shape 214"/>
        <p:cNvGrpSpPr/>
        <p:nvPr/>
      </p:nvGrpSpPr>
      <p:grpSpPr>
        <a:xfrm>
          <a:off x="0" y="0"/>
          <a:ext cx="0" cy="0"/>
          <a:chOff x="0" y="0"/>
          <a:chExt cx="0" cy="0"/>
        </a:xfrm>
      </p:grpSpPr>
      <p:grpSp>
        <p:nvGrpSpPr>
          <p:cNvPr id="215" name="Google Shape;215;p25"/>
          <p:cNvGrpSpPr/>
          <p:nvPr/>
        </p:nvGrpSpPr>
        <p:grpSpPr>
          <a:xfrm>
            <a:off x="0" y="-1780"/>
            <a:ext cx="9144000" cy="5150957"/>
            <a:chOff x="0" y="-2373"/>
            <a:chExt cx="12192000" cy="6867027"/>
          </a:xfrm>
        </p:grpSpPr>
        <p:sp>
          <p:nvSpPr>
            <p:cNvPr id="216" name="Google Shape;216;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8" name="Google Shape;218;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0" name="Google Shape;220;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5" name="Google Shape;225;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6" name="Google Shape;226;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27" name="Google Shape;227;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28" name="Google Shape;228;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29" name="Google Shape;229;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0" name="Google Shape;230;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1" name="Google Shape;231;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2" name="Shape 232"/>
        <p:cNvGrpSpPr/>
        <p:nvPr/>
      </p:nvGrpSpPr>
      <p:grpSpPr>
        <a:xfrm>
          <a:off x="0" y="0"/>
          <a:ext cx="0" cy="0"/>
          <a:chOff x="0" y="0"/>
          <a:chExt cx="0" cy="0"/>
        </a:xfrm>
      </p:grpSpPr>
      <p:sp>
        <p:nvSpPr>
          <p:cNvPr id="233" name="Google Shape;233;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5" name="Shape 235"/>
        <p:cNvGrpSpPr/>
        <p:nvPr/>
      </p:nvGrpSpPr>
      <p:grpSpPr>
        <a:xfrm>
          <a:off x="0" y="0"/>
          <a:ext cx="0" cy="0"/>
          <a:chOff x="0" y="0"/>
          <a:chExt cx="0" cy="0"/>
        </a:xfrm>
      </p:grpSpPr>
      <p:grpSp>
        <p:nvGrpSpPr>
          <p:cNvPr id="236" name="Google Shape;236;p27"/>
          <p:cNvGrpSpPr/>
          <p:nvPr/>
        </p:nvGrpSpPr>
        <p:grpSpPr>
          <a:xfrm>
            <a:off x="0" y="-1780"/>
            <a:ext cx="9144000" cy="5150957"/>
            <a:chOff x="0" y="-2373"/>
            <a:chExt cx="12192000" cy="6867027"/>
          </a:xfrm>
        </p:grpSpPr>
        <p:sp>
          <p:nvSpPr>
            <p:cNvPr id="237" name="Google Shape;23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6" name="Google Shape;246;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47" name="Google Shape;247;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48" name="Google Shape;248;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49" name="Google Shape;249;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0" name="Google Shape;250;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1" name="Google Shape;251;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3" name="Shape 253"/>
        <p:cNvGrpSpPr/>
        <p:nvPr/>
      </p:nvGrpSpPr>
      <p:grpSpPr>
        <a:xfrm>
          <a:off x="0" y="0"/>
          <a:ext cx="0" cy="0"/>
          <a:chOff x="0" y="0"/>
          <a:chExt cx="0" cy="0"/>
        </a:xfrm>
      </p:grpSpPr>
      <p:pic>
        <p:nvPicPr>
          <p:cNvPr descr="Celestia-R1---OverlayTitleHD.png" id="254" name="Google Shape;254;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5" name="Google Shape;255;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56" name="Google Shape;256;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57" name="Google Shape;257;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8" name="Google Shape;258;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59" name="Google Shape;259;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0" name="Shape 260"/>
        <p:cNvGrpSpPr/>
        <p:nvPr/>
      </p:nvGrpSpPr>
      <p:grpSpPr>
        <a:xfrm>
          <a:off x="0" y="0"/>
          <a:ext cx="0" cy="0"/>
          <a:chOff x="0" y="0"/>
          <a:chExt cx="0" cy="0"/>
        </a:xfrm>
      </p:grpSpPr>
      <p:grpSp>
        <p:nvGrpSpPr>
          <p:cNvPr id="261" name="Google Shape;261;p29"/>
          <p:cNvGrpSpPr/>
          <p:nvPr/>
        </p:nvGrpSpPr>
        <p:grpSpPr>
          <a:xfrm>
            <a:off x="0" y="-1780"/>
            <a:ext cx="9144000" cy="5150957"/>
            <a:chOff x="0" y="-2373"/>
            <a:chExt cx="12192000" cy="6867027"/>
          </a:xfrm>
        </p:grpSpPr>
        <p:sp>
          <p:nvSpPr>
            <p:cNvPr id="262" name="Google Shape;262;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3" name="Google Shape;263;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5" name="Google Shape;265;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6" name="Google Shape;266;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1" name="Google Shape;271;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2" name="Google Shape;272;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3" name="Google Shape;273;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4" name="Google Shape;274;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5" name="Google Shape;275;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6" name="Google Shape;276;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78" name="Shape 278"/>
        <p:cNvGrpSpPr/>
        <p:nvPr/>
      </p:nvGrpSpPr>
      <p:grpSpPr>
        <a:xfrm>
          <a:off x="0" y="0"/>
          <a:ext cx="0" cy="0"/>
          <a:chOff x="0" y="0"/>
          <a:chExt cx="0" cy="0"/>
        </a:xfrm>
      </p:grpSpPr>
      <p:sp>
        <p:nvSpPr>
          <p:cNvPr id="279" name="Google Shape;279;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1" name="Shape 281"/>
        <p:cNvGrpSpPr/>
        <p:nvPr/>
      </p:nvGrpSpPr>
      <p:grpSpPr>
        <a:xfrm>
          <a:off x="0" y="0"/>
          <a:ext cx="0" cy="0"/>
          <a:chOff x="0" y="0"/>
          <a:chExt cx="0" cy="0"/>
        </a:xfrm>
      </p:grpSpPr>
      <p:grpSp>
        <p:nvGrpSpPr>
          <p:cNvPr id="282" name="Google Shape;282;p31"/>
          <p:cNvGrpSpPr/>
          <p:nvPr/>
        </p:nvGrpSpPr>
        <p:grpSpPr>
          <a:xfrm>
            <a:off x="0" y="-1780"/>
            <a:ext cx="9144000" cy="5150957"/>
            <a:chOff x="0" y="-2373"/>
            <a:chExt cx="12192000" cy="6867027"/>
          </a:xfrm>
        </p:grpSpPr>
        <p:sp>
          <p:nvSpPr>
            <p:cNvPr id="283" name="Google Shape;28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6" name="Google Shape;286;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2" name="Google Shape;292;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3" name="Google Shape;293;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4" name="Google Shape;294;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6" name="Google Shape;296;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7" name="Google Shape;297;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299" name="Shape 299"/>
        <p:cNvGrpSpPr/>
        <p:nvPr/>
      </p:nvGrpSpPr>
      <p:grpSpPr>
        <a:xfrm>
          <a:off x="0" y="0"/>
          <a:ext cx="0" cy="0"/>
          <a:chOff x="0" y="0"/>
          <a:chExt cx="0" cy="0"/>
        </a:xfrm>
      </p:grpSpPr>
      <p:pic>
        <p:nvPicPr>
          <p:cNvPr descr="Celestia-R1---OverlayTitleHD.png" id="300" name="Google Shape;300;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1" name="Google Shape;301;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2" name="Google Shape;302;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3" name="Google Shape;303;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4" name="Google Shape;304;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5" name="Google Shape;305;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6" name="Shape 306"/>
        <p:cNvGrpSpPr/>
        <p:nvPr/>
      </p:nvGrpSpPr>
      <p:grpSpPr>
        <a:xfrm>
          <a:off x="0" y="0"/>
          <a:ext cx="0" cy="0"/>
          <a:chOff x="0" y="0"/>
          <a:chExt cx="0" cy="0"/>
        </a:xfrm>
      </p:grpSpPr>
      <p:grpSp>
        <p:nvGrpSpPr>
          <p:cNvPr id="307" name="Google Shape;307;p33"/>
          <p:cNvGrpSpPr/>
          <p:nvPr/>
        </p:nvGrpSpPr>
        <p:grpSpPr>
          <a:xfrm>
            <a:off x="0" y="-1780"/>
            <a:ext cx="9144000" cy="5150957"/>
            <a:chOff x="0" y="-2373"/>
            <a:chExt cx="12192000" cy="6867027"/>
          </a:xfrm>
        </p:grpSpPr>
        <p:sp>
          <p:nvSpPr>
            <p:cNvPr id="308" name="Google Shape;30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2" name="Google Shape;312;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7" name="Google Shape;317;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8" name="Google Shape;318;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19" name="Google Shape;319;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0" name="Google Shape;320;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1" name="Google Shape;321;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2" name="Google Shape;322;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4" name="Shape 324"/>
        <p:cNvGrpSpPr/>
        <p:nvPr/>
      </p:nvGrpSpPr>
      <p:grpSpPr>
        <a:xfrm>
          <a:off x="0" y="0"/>
          <a:ext cx="0" cy="0"/>
          <a:chOff x="0" y="0"/>
          <a:chExt cx="0" cy="0"/>
        </a:xfrm>
      </p:grpSpPr>
      <p:pic>
        <p:nvPicPr>
          <p:cNvPr descr="Celestia-R1---OverlayTitleHD.png" id="325" name="Google Shape;325;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26" name="Google Shape;326;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27" name="Google Shape;327;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28" name="Google Shape;328;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29" name="Google Shape;329;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0" name="Google Shape;330;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1" name="Shape 331"/>
        <p:cNvGrpSpPr/>
        <p:nvPr/>
      </p:nvGrpSpPr>
      <p:grpSpPr>
        <a:xfrm>
          <a:off x="0" y="0"/>
          <a:ext cx="0" cy="0"/>
          <a:chOff x="0" y="0"/>
          <a:chExt cx="0" cy="0"/>
        </a:xfrm>
      </p:grpSpPr>
      <p:grpSp>
        <p:nvGrpSpPr>
          <p:cNvPr id="332" name="Google Shape;332;p35"/>
          <p:cNvGrpSpPr/>
          <p:nvPr/>
        </p:nvGrpSpPr>
        <p:grpSpPr>
          <a:xfrm>
            <a:off x="0" y="-1780"/>
            <a:ext cx="9144000" cy="5150957"/>
            <a:chOff x="0" y="-2373"/>
            <a:chExt cx="12192000" cy="6867027"/>
          </a:xfrm>
        </p:grpSpPr>
        <p:sp>
          <p:nvSpPr>
            <p:cNvPr id="333" name="Google Shape;333;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2" name="Google Shape;342;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3" name="Google Shape;343;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4" name="Google Shape;344;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5" name="Google Shape;345;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6" name="Google Shape;346;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7" name="Google Shape;347;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8" name="Google Shape;348;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1" name="Google Shape;351;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2" name="Google Shape;352;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3" name="Google Shape;353;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4" name="Shape 354"/>
        <p:cNvGrpSpPr/>
        <p:nvPr/>
      </p:nvGrpSpPr>
      <p:grpSpPr>
        <a:xfrm>
          <a:off x="0" y="0"/>
          <a:ext cx="0" cy="0"/>
          <a:chOff x="0" y="0"/>
          <a:chExt cx="0" cy="0"/>
        </a:xfrm>
      </p:grpSpPr>
      <p:sp>
        <p:nvSpPr>
          <p:cNvPr id="355" name="Google Shape;355;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56" name="Google Shape;356;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57" name="Shape 357"/>
        <p:cNvGrpSpPr/>
        <p:nvPr/>
      </p:nvGrpSpPr>
      <p:grpSpPr>
        <a:xfrm>
          <a:off x="0" y="0"/>
          <a:ext cx="0" cy="0"/>
          <a:chOff x="0" y="0"/>
          <a:chExt cx="0" cy="0"/>
        </a:xfrm>
      </p:grpSpPr>
      <p:grpSp>
        <p:nvGrpSpPr>
          <p:cNvPr id="358" name="Google Shape;358;p38"/>
          <p:cNvGrpSpPr/>
          <p:nvPr/>
        </p:nvGrpSpPr>
        <p:grpSpPr>
          <a:xfrm>
            <a:off x="0" y="-1780"/>
            <a:ext cx="9144000" cy="5150270"/>
            <a:chOff x="0" y="-2373"/>
            <a:chExt cx="12192000" cy="6867027"/>
          </a:xfrm>
        </p:grpSpPr>
        <p:sp>
          <p:nvSpPr>
            <p:cNvPr id="359" name="Google Shape;359;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0" name="Google Shape;360;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3" name="Google Shape;363;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68" name="Google Shape;368;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69" name="Google Shape;369;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0" name="Google Shape;370;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1" name="Google Shape;371;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2" name="Google Shape;372;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3" name="Google Shape;373;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4" name="Google Shape;374;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2" name="Google Shape;62;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67" name="Google Shape;67;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9" name="Google Shape;79;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theme" Target="../theme/theme1.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 name="Google Shape;23;p1"/>
          <p:cNvGrpSpPr/>
          <p:nvPr/>
        </p:nvGrpSpPr>
        <p:grpSpPr>
          <a:xfrm flipH="1" rot="-5400000">
            <a:off x="7288609" y="-1345490"/>
            <a:ext cx="437186" cy="3273227"/>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ocs.emmet.io/abbreviations/syntax/" TargetMode="External"/><Relationship Id="rId4" Type="http://schemas.openxmlformats.org/officeDocument/2006/relationships/hyperlink" Target="https://developer.mozilla.org/en-US/docs/Web/HTML/Attribu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veloper.mozilla.org/en-US/docs/Web/HTML/Element/Heading_Elements" TargetMode="External"/><Relationship Id="rId4" Type="http://schemas.openxmlformats.org/officeDocument/2006/relationships/hyperlink" Target="https://developer.mozilla.org/en-US/docs/Web/HTML/Element/Heading_El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eveloper.mozilla.org/en-US/docs/Web/HTML/Element/p" TargetMode="External"/><Relationship Id="rId4" Type="http://schemas.openxmlformats.org/officeDocument/2006/relationships/hyperlink" Target="https://developer.mozilla.org/en-US/docs/Web/HTML/Element/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eveloper.mozilla.org/en-US/docs/Web/HTML/Element/br" TargetMode="External"/><Relationship Id="rId4" Type="http://schemas.openxmlformats.org/officeDocument/2006/relationships/hyperlink" Target="https://developer.mozilla.org/en-US/docs/Web/HTML/Element/br" TargetMode="External"/><Relationship Id="rId5" Type="http://schemas.openxmlformats.org/officeDocument/2006/relationships/hyperlink" Target="https://developer.mozilla.org/en-US/docs/Web/HTML/Element/hr" TargetMode="External"/><Relationship Id="rId6" Type="http://schemas.openxmlformats.org/officeDocument/2006/relationships/hyperlink" Target="https://developer.mozilla.org/en-US/docs/Web/HTML/Element/h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eveloper.mozilla.org/en-US/docs/Web/HTML/Element/pre" TargetMode="External"/><Relationship Id="rId4" Type="http://schemas.openxmlformats.org/officeDocument/2006/relationships/hyperlink" Target="https://developer.mozilla.org/en-US/docs/Web/HTML/Element/pr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developer.mozilla.org/en-US/docs/Web/HTML/Element/section" TargetMode="External"/><Relationship Id="rId4" Type="http://schemas.openxmlformats.org/officeDocument/2006/relationships/hyperlink" Target="https://developer.mozilla.org/en-US/docs/Web/HTML/Element/se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developer.mozilla.org/en-US/docs/Web/HTML/Element/ol" TargetMode="External"/><Relationship Id="rId4" Type="http://schemas.openxmlformats.org/officeDocument/2006/relationships/hyperlink" Target="https://developer.mozilla.org/en-US/docs/Web/HTML/Element/ol" TargetMode="External"/><Relationship Id="rId5" Type="http://schemas.openxmlformats.org/officeDocument/2006/relationships/hyperlink" Target="https://developer.mozilla.org/en-US/docs/Web/HTML/Element/ul" TargetMode="External"/><Relationship Id="rId6" Type="http://schemas.openxmlformats.org/officeDocument/2006/relationships/hyperlink" Target="https://developer.mozilla.org/en-US/docs/Web/HTML/Element/ul" TargetMode="External"/><Relationship Id="rId7" Type="http://schemas.openxmlformats.org/officeDocument/2006/relationships/hyperlink" Target="https://developer.mozilla.org/en-US/docs/Web/HTML/Element/li" TargetMode="External"/><Relationship Id="rId8" Type="http://schemas.openxmlformats.org/officeDocument/2006/relationships/hyperlink" Target="https://developer.mozilla.org/en-US/docs/Web/HTML/Element/l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developer.mozilla.org/en-US/docs/Web/HTML/Element/img" TargetMode="External"/><Relationship Id="rId4" Type="http://schemas.openxmlformats.org/officeDocument/2006/relationships/hyperlink" Target="https://developer.mozilla.org/en-US/docs/Web/HTML/Element/im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developer.mozilla.org/en-US/docs/Web/HTML/Element/a" TargetMode="External"/><Relationship Id="rId4" Type="http://schemas.openxmlformats.org/officeDocument/2006/relationships/hyperlink" Target="https://developer.mozilla.org/en-US/docs/Web/HTML/Element/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perscholas.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docs.emmet.io/" TargetMode="External"/><Relationship Id="rId4" Type="http://schemas.openxmlformats.org/officeDocument/2006/relationships/hyperlink" Target="https://docs.emmet.io/abbreviations/syntax/" TargetMode="External"/><Relationship Id="rId5" Type="http://schemas.openxmlformats.org/officeDocument/2006/relationships/hyperlink" Target="https://docs.emmet.io/ac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docs.emmet.io/abbreviations/syntax/" TargetMode="External"/><Relationship Id="rId4" Type="http://schemas.openxmlformats.org/officeDocument/2006/relationships/hyperlink" Target="https://docs.emmet.io/abbreviations/synta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hyperlink" Target="https://docs.emmet.io/abbreviations/syntax/" TargetMode="External"/><Relationship Id="rId4" Type="http://schemas.openxmlformats.org/officeDocument/2006/relationships/hyperlink" Target="https://docs.emmet.io/a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developer.mozilla.org/en-US/docs/Web/HTML/Element" TargetMode="External"/><Relationship Id="rId4" Type="http://schemas.openxmlformats.org/officeDocument/2006/relationships/hyperlink" Target="https://developer.mozilla.org/en-US/docs/Web/HTML/Element" TargetMode="External"/><Relationship Id="rId5" Type="http://schemas.openxmlformats.org/officeDocument/2006/relationships/hyperlink" Target="https://developer.mozilla.org/en-US/docs/Web/HTML/Element" TargetMode="External"/><Relationship Id="rId6" Type="http://schemas.openxmlformats.org/officeDocument/2006/relationships/hyperlink" Target="https://developer.mozilla.org/en-US/docs/Web/HTML/El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Fundamentals of HTML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72" name="Google Shape;472;p48"/>
          <p:cNvSpPr txBox="1"/>
          <p:nvPr/>
        </p:nvSpPr>
        <p:spPr>
          <a:xfrm>
            <a:off x="4808150" y="1311125"/>
            <a:ext cx="4086600" cy="3370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&lt;meta</a:t>
            </a:r>
            <a:r>
              <a:rPr lang="en" sz="900">
                <a:latin typeface="Consolas"/>
                <a:ea typeface="Consolas"/>
                <a:cs typeface="Consolas"/>
                <a:sym typeface="Consolas"/>
              </a:rPr>
              <a:t> </a:t>
            </a:r>
            <a:r>
              <a:rPr lang="en" sz="900">
                <a:solidFill>
                  <a:srgbClr val="38761D"/>
                </a:solidFill>
                <a:latin typeface="Consolas"/>
                <a:ea typeface="Consolas"/>
                <a:cs typeface="Consolas"/>
                <a:sym typeface="Consolas"/>
              </a:rPr>
              <a:t>charset</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“utf-8”</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&lt;title&gt;</a:t>
            </a:r>
            <a:r>
              <a:rPr lang="en" sz="900">
                <a:latin typeface="Consolas"/>
                <a:ea typeface="Consolas"/>
                <a:cs typeface="Consolas"/>
                <a:sym typeface="Consolas"/>
              </a:rPr>
              <a:t>This Title</a:t>
            </a:r>
            <a:r>
              <a:rPr lang="en" sz="900">
                <a:solidFill>
                  <a:schemeClr val="accent1"/>
                </a:solidFill>
                <a:latin typeface="Consolas"/>
                <a:ea typeface="Consolas"/>
                <a:cs typeface="Consolas"/>
                <a:sym typeface="Consolas"/>
              </a:rPr>
              <a:t>&lt;/title&gt;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&lt;h1&gt;</a:t>
            </a:r>
            <a:r>
              <a:rPr lang="en" sz="900">
                <a:latin typeface="Consolas"/>
                <a:ea typeface="Consolas"/>
                <a:cs typeface="Consolas"/>
                <a:sym typeface="Consolas"/>
              </a:rPr>
              <a:t>Main Header</a:t>
            </a:r>
            <a:r>
              <a:rPr lang="en" sz="900">
                <a:solidFill>
                  <a:schemeClr val="accent1"/>
                </a:solidFill>
                <a:latin typeface="Consolas"/>
                <a:ea typeface="Consolas"/>
                <a:cs typeface="Consolas"/>
                <a:sym typeface="Consolas"/>
              </a:rPr>
              <a:t>&lt;/h1&gt;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Lorem ipsum </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dolor</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 sit amet,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&lt;a</a:t>
            </a:r>
            <a:r>
              <a:rPr lang="en" sz="900">
                <a:latin typeface="Consolas"/>
                <a:ea typeface="Consolas"/>
                <a:cs typeface="Consolas"/>
                <a:sym typeface="Consolas"/>
              </a:rPr>
              <a:t> </a:t>
            </a:r>
            <a:r>
              <a:rPr lang="en" sz="900">
                <a:solidFill>
                  <a:srgbClr val="38761D"/>
                </a:solidFill>
                <a:latin typeface="Consolas"/>
                <a:ea typeface="Consolas"/>
                <a:cs typeface="Consolas"/>
                <a:sym typeface="Consolas"/>
              </a:rPr>
              <a:t>href</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Consectetur </a:t>
            </a:r>
            <a:r>
              <a:rPr lang="en" sz="900">
                <a:solidFill>
                  <a:schemeClr val="accent1"/>
                </a:solidFill>
                <a:latin typeface="Consolas"/>
                <a:ea typeface="Consolas"/>
                <a:cs typeface="Consolas"/>
                <a:sym typeface="Consolas"/>
              </a:rPr>
              <a:t>&lt;strong&gt;</a:t>
            </a:r>
            <a:r>
              <a:rPr lang="en" sz="900">
                <a:latin typeface="Consolas"/>
                <a:ea typeface="Consolas"/>
                <a:cs typeface="Consolas"/>
                <a:sym typeface="Consolas"/>
              </a:rPr>
              <a:t>adipisicing</a:t>
            </a:r>
            <a:r>
              <a:rPr lang="en" sz="900">
                <a:solidFill>
                  <a:schemeClr val="accent1"/>
                </a:solidFill>
                <a:latin typeface="Consolas"/>
                <a:ea typeface="Consolas"/>
                <a:cs typeface="Consolas"/>
                <a:sym typeface="Consolas"/>
              </a:rPr>
              <a:t>&lt;/strong&gt;</a:t>
            </a:r>
            <a:r>
              <a:rPr lang="en" sz="900">
                <a:latin typeface="Consolas"/>
                <a:ea typeface="Consolas"/>
                <a:cs typeface="Consolas"/>
                <a:sym typeface="Consolas"/>
              </a:rPr>
              <a:t> elit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&lt;/a&gt;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 sed do eiusmod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tempor incididunt ut labore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&lt;ol&gt;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&lt;/ol&gt;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473" name="Google Shape;473;p48"/>
          <p:cNvSpPr/>
          <p:nvPr/>
        </p:nvSpPr>
        <p:spPr>
          <a:xfrm>
            <a:off x="1541450" y="1311125"/>
            <a:ext cx="9513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html</a:t>
            </a:r>
            <a:endParaRPr b="1" sz="1000"/>
          </a:p>
        </p:txBody>
      </p:sp>
      <p:sp>
        <p:nvSpPr>
          <p:cNvPr id="474" name="Google Shape;474;p48"/>
          <p:cNvSpPr/>
          <p:nvPr/>
        </p:nvSpPr>
        <p:spPr>
          <a:xfrm>
            <a:off x="805800" y="1876775"/>
            <a:ext cx="7806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head</a:t>
            </a:r>
            <a:endParaRPr b="1" sz="1000"/>
          </a:p>
        </p:txBody>
      </p:sp>
      <p:sp>
        <p:nvSpPr>
          <p:cNvPr id="475" name="Google Shape;475;p48"/>
          <p:cNvSpPr/>
          <p:nvPr/>
        </p:nvSpPr>
        <p:spPr>
          <a:xfrm>
            <a:off x="528950" y="2372675"/>
            <a:ext cx="631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meta</a:t>
            </a:r>
            <a:endParaRPr b="1" sz="1000"/>
          </a:p>
        </p:txBody>
      </p:sp>
      <p:sp>
        <p:nvSpPr>
          <p:cNvPr id="476" name="Google Shape;476;p48"/>
          <p:cNvSpPr/>
          <p:nvPr/>
        </p:nvSpPr>
        <p:spPr>
          <a:xfrm>
            <a:off x="1232359" y="2372675"/>
            <a:ext cx="631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title</a:t>
            </a:r>
            <a:endParaRPr b="1" sz="1000"/>
          </a:p>
        </p:txBody>
      </p:sp>
      <p:sp>
        <p:nvSpPr>
          <p:cNvPr id="477" name="Google Shape;477;p48"/>
          <p:cNvSpPr/>
          <p:nvPr/>
        </p:nvSpPr>
        <p:spPr>
          <a:xfrm>
            <a:off x="2420450" y="1876763"/>
            <a:ext cx="7806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body</a:t>
            </a:r>
            <a:endParaRPr b="1" sz="1000"/>
          </a:p>
        </p:txBody>
      </p:sp>
      <p:sp>
        <p:nvSpPr>
          <p:cNvPr id="478" name="Google Shape;478;p48"/>
          <p:cNvSpPr/>
          <p:nvPr/>
        </p:nvSpPr>
        <p:spPr>
          <a:xfrm>
            <a:off x="1952925" y="2372675"/>
            <a:ext cx="5127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h1</a:t>
            </a:r>
            <a:endParaRPr b="1" sz="1000"/>
          </a:p>
        </p:txBody>
      </p:sp>
      <p:sp>
        <p:nvSpPr>
          <p:cNvPr id="479" name="Google Shape;479;p48"/>
          <p:cNvSpPr/>
          <p:nvPr/>
        </p:nvSpPr>
        <p:spPr>
          <a:xfrm>
            <a:off x="2554391" y="2372675"/>
            <a:ext cx="5127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a:t>
            </a:r>
            <a:endParaRPr b="1" sz="1000"/>
          </a:p>
        </p:txBody>
      </p:sp>
      <p:sp>
        <p:nvSpPr>
          <p:cNvPr id="480" name="Google Shape;480;p48"/>
          <p:cNvSpPr/>
          <p:nvPr/>
        </p:nvSpPr>
        <p:spPr>
          <a:xfrm>
            <a:off x="3155863" y="2372675"/>
            <a:ext cx="5127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ol</a:t>
            </a:r>
            <a:endParaRPr b="1" sz="1000"/>
          </a:p>
        </p:txBody>
      </p:sp>
      <p:sp>
        <p:nvSpPr>
          <p:cNvPr id="481" name="Google Shape;481;p48"/>
          <p:cNvSpPr/>
          <p:nvPr/>
        </p:nvSpPr>
        <p:spPr>
          <a:xfrm>
            <a:off x="2384413" y="2868575"/>
            <a:ext cx="4011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em</a:t>
            </a:r>
            <a:endParaRPr b="1" sz="1000"/>
          </a:p>
        </p:txBody>
      </p:sp>
      <p:sp>
        <p:nvSpPr>
          <p:cNvPr id="482" name="Google Shape;482;p48"/>
          <p:cNvSpPr/>
          <p:nvPr/>
        </p:nvSpPr>
        <p:spPr>
          <a:xfrm>
            <a:off x="2835985" y="2868575"/>
            <a:ext cx="4011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sp>
        <p:nvSpPr>
          <p:cNvPr id="483" name="Google Shape;483;p48"/>
          <p:cNvSpPr/>
          <p:nvPr/>
        </p:nvSpPr>
        <p:spPr>
          <a:xfrm>
            <a:off x="3358475" y="2868575"/>
            <a:ext cx="367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li</a:t>
            </a:r>
            <a:endParaRPr b="1" sz="1000"/>
          </a:p>
        </p:txBody>
      </p:sp>
      <p:sp>
        <p:nvSpPr>
          <p:cNvPr id="484" name="Google Shape;484;p48"/>
          <p:cNvSpPr/>
          <p:nvPr/>
        </p:nvSpPr>
        <p:spPr>
          <a:xfrm>
            <a:off x="3758900" y="2868575"/>
            <a:ext cx="367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li</a:t>
            </a:r>
            <a:endParaRPr b="1" sz="1000"/>
          </a:p>
        </p:txBody>
      </p:sp>
      <p:sp>
        <p:nvSpPr>
          <p:cNvPr id="485" name="Google Shape;485;p48"/>
          <p:cNvSpPr/>
          <p:nvPr/>
        </p:nvSpPr>
        <p:spPr>
          <a:xfrm>
            <a:off x="4175288" y="2868575"/>
            <a:ext cx="367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li</a:t>
            </a:r>
            <a:endParaRPr b="1" sz="1000"/>
          </a:p>
        </p:txBody>
      </p:sp>
      <p:sp>
        <p:nvSpPr>
          <p:cNvPr id="486" name="Google Shape;486;p48"/>
          <p:cNvSpPr/>
          <p:nvPr/>
        </p:nvSpPr>
        <p:spPr>
          <a:xfrm>
            <a:off x="2720634" y="3364475"/>
            <a:ext cx="631800" cy="2559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strong</a:t>
            </a:r>
            <a:endParaRPr b="1" sz="1000"/>
          </a:p>
        </p:txBody>
      </p:sp>
      <p:cxnSp>
        <p:nvCxnSpPr>
          <p:cNvPr id="487" name="Google Shape;487;p48"/>
          <p:cNvCxnSpPr>
            <a:stCxn id="473" idx="2"/>
            <a:endCxn id="474" idx="0"/>
          </p:cNvCxnSpPr>
          <p:nvPr/>
        </p:nvCxnSpPr>
        <p:spPr>
          <a:xfrm rot="5400000">
            <a:off x="1451600" y="1311425"/>
            <a:ext cx="309900" cy="821100"/>
          </a:xfrm>
          <a:prstGeom prst="bentConnector3">
            <a:avLst>
              <a:gd fmla="val 49976" name="adj1"/>
            </a:avLst>
          </a:prstGeom>
          <a:noFill/>
          <a:ln cap="flat" cmpd="sng" w="19050">
            <a:solidFill>
              <a:schemeClr val="accent2"/>
            </a:solidFill>
            <a:prstDash val="solid"/>
            <a:round/>
            <a:headEnd len="med" w="med" type="none"/>
            <a:tailEnd len="med" w="med" type="none"/>
          </a:ln>
        </p:spPr>
      </p:cxnSp>
      <p:cxnSp>
        <p:nvCxnSpPr>
          <p:cNvPr id="488" name="Google Shape;488;p48"/>
          <p:cNvCxnSpPr>
            <a:stCxn id="473" idx="2"/>
            <a:endCxn id="477" idx="0"/>
          </p:cNvCxnSpPr>
          <p:nvPr/>
        </p:nvCxnSpPr>
        <p:spPr>
          <a:xfrm flipH="1" rot="-5400000">
            <a:off x="2259200" y="1324925"/>
            <a:ext cx="309600" cy="793800"/>
          </a:xfrm>
          <a:prstGeom prst="bentConnector3">
            <a:avLst>
              <a:gd fmla="val 50022" name="adj1"/>
            </a:avLst>
          </a:prstGeom>
          <a:noFill/>
          <a:ln cap="flat" cmpd="sng" w="19050">
            <a:solidFill>
              <a:schemeClr val="accent2"/>
            </a:solidFill>
            <a:prstDash val="solid"/>
            <a:round/>
            <a:headEnd len="med" w="med" type="none"/>
            <a:tailEnd len="med" w="med" type="none"/>
          </a:ln>
        </p:spPr>
      </p:cxnSp>
      <p:cxnSp>
        <p:nvCxnSpPr>
          <p:cNvPr id="489" name="Google Shape;489;p48"/>
          <p:cNvCxnSpPr>
            <a:stCxn id="474" idx="2"/>
            <a:endCxn id="475" idx="0"/>
          </p:cNvCxnSpPr>
          <p:nvPr/>
        </p:nvCxnSpPr>
        <p:spPr>
          <a:xfrm rot="5400000">
            <a:off x="900450" y="2077025"/>
            <a:ext cx="240000" cy="3513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0" name="Google Shape;490;p48"/>
          <p:cNvCxnSpPr>
            <a:stCxn id="474" idx="2"/>
            <a:endCxn id="476" idx="0"/>
          </p:cNvCxnSpPr>
          <p:nvPr/>
        </p:nvCxnSpPr>
        <p:spPr>
          <a:xfrm flipH="1" rot="-5400000">
            <a:off x="1252200" y="2076575"/>
            <a:ext cx="240000" cy="3522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1" name="Google Shape;491;p48"/>
          <p:cNvCxnSpPr>
            <a:stCxn id="477" idx="2"/>
            <a:endCxn id="478" idx="0"/>
          </p:cNvCxnSpPr>
          <p:nvPr/>
        </p:nvCxnSpPr>
        <p:spPr>
          <a:xfrm rot="5400000">
            <a:off x="2390000" y="1951913"/>
            <a:ext cx="240000" cy="601500"/>
          </a:xfrm>
          <a:prstGeom prst="bentConnector3">
            <a:avLst>
              <a:gd fmla="val 50003" name="adj1"/>
            </a:avLst>
          </a:prstGeom>
          <a:noFill/>
          <a:ln cap="flat" cmpd="sng" w="19050">
            <a:solidFill>
              <a:schemeClr val="accent2"/>
            </a:solidFill>
            <a:prstDash val="solid"/>
            <a:round/>
            <a:headEnd len="med" w="med" type="none"/>
            <a:tailEnd len="med" w="med" type="none"/>
          </a:ln>
        </p:spPr>
      </p:cxnSp>
      <p:cxnSp>
        <p:nvCxnSpPr>
          <p:cNvPr id="492" name="Google Shape;492;p48"/>
          <p:cNvCxnSpPr>
            <a:stCxn id="477" idx="2"/>
            <a:endCxn id="480" idx="0"/>
          </p:cNvCxnSpPr>
          <p:nvPr/>
        </p:nvCxnSpPr>
        <p:spPr>
          <a:xfrm flipH="1" rot="-5400000">
            <a:off x="2991500" y="1951913"/>
            <a:ext cx="240000" cy="601500"/>
          </a:xfrm>
          <a:prstGeom prst="bentConnector3">
            <a:avLst>
              <a:gd fmla="val 50003" name="adj1"/>
            </a:avLst>
          </a:prstGeom>
          <a:noFill/>
          <a:ln cap="flat" cmpd="sng" w="19050">
            <a:solidFill>
              <a:schemeClr val="accent2"/>
            </a:solidFill>
            <a:prstDash val="solid"/>
            <a:round/>
            <a:headEnd len="med" w="med" type="none"/>
            <a:tailEnd len="med" w="med" type="none"/>
          </a:ln>
        </p:spPr>
      </p:cxnSp>
      <p:cxnSp>
        <p:nvCxnSpPr>
          <p:cNvPr id="493" name="Google Shape;493;p48"/>
          <p:cNvCxnSpPr>
            <a:stCxn id="477" idx="2"/>
            <a:endCxn id="479" idx="0"/>
          </p:cNvCxnSpPr>
          <p:nvPr/>
        </p:nvCxnSpPr>
        <p:spPr>
          <a:xfrm flipH="1" rot="-5400000">
            <a:off x="2691050" y="2252363"/>
            <a:ext cx="240000" cy="600"/>
          </a:xfrm>
          <a:prstGeom prst="bentConnector3">
            <a:avLst>
              <a:gd fmla="val 50003" name="adj1"/>
            </a:avLst>
          </a:prstGeom>
          <a:noFill/>
          <a:ln cap="flat" cmpd="sng" w="19050">
            <a:solidFill>
              <a:schemeClr val="accent2"/>
            </a:solidFill>
            <a:prstDash val="solid"/>
            <a:round/>
            <a:headEnd len="med" w="med" type="none"/>
            <a:tailEnd len="med" w="med" type="none"/>
          </a:ln>
        </p:spPr>
      </p:cxnSp>
      <p:cxnSp>
        <p:nvCxnSpPr>
          <p:cNvPr id="494" name="Google Shape;494;p48"/>
          <p:cNvCxnSpPr>
            <a:stCxn id="479" idx="2"/>
            <a:endCxn id="481" idx="0"/>
          </p:cNvCxnSpPr>
          <p:nvPr/>
        </p:nvCxnSpPr>
        <p:spPr>
          <a:xfrm rot="5400000">
            <a:off x="2577791" y="2635625"/>
            <a:ext cx="240000" cy="2259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5" name="Google Shape;495;p48"/>
          <p:cNvCxnSpPr>
            <a:stCxn id="479" idx="2"/>
            <a:endCxn id="482" idx="0"/>
          </p:cNvCxnSpPr>
          <p:nvPr/>
        </p:nvCxnSpPr>
        <p:spPr>
          <a:xfrm flipH="1" rot="-5400000">
            <a:off x="2803691" y="2635625"/>
            <a:ext cx="240000" cy="2259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6" name="Google Shape;496;p48"/>
          <p:cNvCxnSpPr>
            <a:stCxn id="480" idx="2"/>
            <a:endCxn id="485" idx="0"/>
          </p:cNvCxnSpPr>
          <p:nvPr/>
        </p:nvCxnSpPr>
        <p:spPr>
          <a:xfrm flipH="1" rot="-5400000">
            <a:off x="3765763" y="2275025"/>
            <a:ext cx="240000" cy="9471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7" name="Google Shape;497;p48"/>
          <p:cNvCxnSpPr>
            <a:stCxn id="480" idx="2"/>
            <a:endCxn id="484" idx="0"/>
          </p:cNvCxnSpPr>
          <p:nvPr/>
        </p:nvCxnSpPr>
        <p:spPr>
          <a:xfrm flipH="1" rot="-5400000">
            <a:off x="3557563" y="2483225"/>
            <a:ext cx="240000" cy="5307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8" name="Google Shape;498;p48"/>
          <p:cNvCxnSpPr>
            <a:stCxn id="480" idx="2"/>
            <a:endCxn id="483" idx="0"/>
          </p:cNvCxnSpPr>
          <p:nvPr/>
        </p:nvCxnSpPr>
        <p:spPr>
          <a:xfrm flipH="1" rot="-5400000">
            <a:off x="3357313" y="2683475"/>
            <a:ext cx="240000" cy="1302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499" name="Google Shape;499;p48"/>
          <p:cNvCxnSpPr>
            <a:stCxn id="482" idx="2"/>
            <a:endCxn id="486" idx="0"/>
          </p:cNvCxnSpPr>
          <p:nvPr/>
        </p:nvCxnSpPr>
        <p:spPr>
          <a:xfrm flipH="1" rot="-5400000">
            <a:off x="2916835" y="3244175"/>
            <a:ext cx="240000" cy="600"/>
          </a:xfrm>
          <a:prstGeom prst="bentConnector3">
            <a:avLst>
              <a:gd fmla="val 50000" name="adj1"/>
            </a:avLst>
          </a:prstGeom>
          <a:noFill/>
          <a:ln cap="flat" cmpd="sng" w="19050">
            <a:solidFill>
              <a:schemeClr val="accent2"/>
            </a:solidFill>
            <a:prstDash val="solid"/>
            <a:round/>
            <a:headEnd len="med" w="med" type="none"/>
            <a:tailEnd len="med" w="med" type="none"/>
          </a:ln>
        </p:spPr>
      </p:cxnSp>
      <p:sp>
        <p:nvSpPr>
          <p:cNvPr id="500" name="Google Shape;500;p4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Example: </a:t>
            </a:r>
            <a:r>
              <a:rPr lang="en"/>
              <a:t>Parent-to-Child Relationship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Word-Wrap and Whitespace </a:t>
            </a:r>
            <a:endParaRPr/>
          </a:p>
        </p:txBody>
      </p:sp>
      <p:sp>
        <p:nvSpPr>
          <p:cNvPr id="506" name="Google Shape;506;p4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800"/>
              </a:spcBef>
              <a:spcAft>
                <a:spcPts val="0"/>
              </a:spcAft>
              <a:buNone/>
            </a:pPr>
            <a:r>
              <a:rPr lang="en"/>
              <a:t>M</a:t>
            </a:r>
            <a:r>
              <a:rPr lang="en"/>
              <a:t>ost of us are accustomed to typing text in a word processor, and letting the program determine where the line breaks belong. This is known as </a:t>
            </a:r>
            <a:r>
              <a:rPr i="1" lang="en"/>
              <a:t>word-wrap</a:t>
            </a:r>
            <a:r>
              <a:rPr lang="en"/>
              <a:t>. The only time that we are required to hit the enter key is when we want to start a new paragraph.</a:t>
            </a:r>
            <a:endParaRPr/>
          </a:p>
          <a:p>
            <a:pPr indent="0" lvl="0" marL="0" rtl="0" algn="l">
              <a:lnSpc>
                <a:spcPct val="115000"/>
              </a:lnSpc>
              <a:spcBef>
                <a:spcPts val="800"/>
              </a:spcBef>
              <a:spcAft>
                <a:spcPts val="0"/>
              </a:spcAft>
              <a:buNone/>
            </a:pPr>
            <a:r>
              <a:rPr lang="en"/>
              <a:t>Browsers, however, will use word-wrap to display text, even if the enter key is pressed. </a:t>
            </a:r>
            <a:endParaRPr/>
          </a:p>
          <a:p>
            <a:pPr indent="-298450" lvl="0" marL="457200" rtl="0" algn="l">
              <a:lnSpc>
                <a:spcPct val="115000"/>
              </a:lnSpc>
              <a:spcBef>
                <a:spcPts val="800"/>
              </a:spcBef>
              <a:spcAft>
                <a:spcPts val="0"/>
              </a:spcAft>
              <a:buSzPts val="1100"/>
              <a:buChar char="➢"/>
            </a:pPr>
            <a:r>
              <a:rPr lang="en"/>
              <a:t>Browsers will treat a new line character, a tab character, and multiple spaces as a single space. If there are five spaces at the start of a line, they will be compressed into one space.</a:t>
            </a:r>
            <a:endParaRPr/>
          </a:p>
          <a:p>
            <a:pPr indent="-298450" lvl="0" marL="457200" rtl="0" algn="l">
              <a:lnSpc>
                <a:spcPct val="115000"/>
              </a:lnSpc>
              <a:spcBef>
                <a:spcPts val="1000"/>
              </a:spcBef>
              <a:spcAft>
                <a:spcPts val="0"/>
              </a:spcAft>
              <a:buSzPts val="1100"/>
              <a:buChar char="➢"/>
            </a:pPr>
            <a:r>
              <a:rPr lang="en"/>
              <a:t>In order to insert a new line, tab, or multiple space in an HTML page, markup must be used. </a:t>
            </a:r>
            <a:endParaRPr/>
          </a:p>
          <a:p>
            <a:pPr indent="-298450" lvl="0" marL="457200" rtl="0" algn="l">
              <a:lnSpc>
                <a:spcPct val="115000"/>
              </a:lnSpc>
              <a:spcBef>
                <a:spcPts val="1000"/>
              </a:spcBef>
              <a:spcAft>
                <a:spcPts val="1000"/>
              </a:spcAft>
              <a:buSzPts val="1100"/>
              <a:buChar char="➢"/>
            </a:pPr>
            <a:r>
              <a:rPr lang="en"/>
              <a:t>If it is not plain text, it must be placed in markup.</a:t>
            </a:r>
            <a:endParaRPr sz="1400">
              <a:solidFill>
                <a:schemeClr val="dk1"/>
              </a:solidFill>
            </a:endParaRPr>
          </a:p>
        </p:txBody>
      </p:sp>
      <p:sp>
        <p:nvSpPr>
          <p:cNvPr id="507" name="Google Shape;507;p4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Block-Level Elements in HTML</a:t>
            </a:r>
            <a:endParaRPr/>
          </a:p>
        </p:txBody>
      </p:sp>
      <p:sp>
        <p:nvSpPr>
          <p:cNvPr id="514" name="Google Shape;514;p50"/>
          <p:cNvSpPr txBox="1"/>
          <p:nvPr>
            <p:ph idx="1" type="body"/>
          </p:nvPr>
        </p:nvSpPr>
        <p:spPr>
          <a:xfrm>
            <a:off x="518200" y="1280925"/>
            <a:ext cx="8570100" cy="1482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300">
                <a:solidFill>
                  <a:srgbClr val="000000"/>
                </a:solidFill>
              </a:rPr>
              <a:t>Block-level elements </a:t>
            </a:r>
            <a:r>
              <a:rPr lang="en" sz="1300">
                <a:solidFill>
                  <a:srgbClr val="000000"/>
                </a:solidFill>
              </a:rPr>
              <a:t>form a visible block on a page — they will appear on a new line from whatever content went before them, and any content that goes after it will also appear on a new line. Block-level elements tend to be structural elements on the page that represent, for example, paragraphs, lists, navigation menus, footers, etc. A block-level element would not be nested inside an inline element, but it might be nested inside another block-level element.</a:t>
            </a:r>
            <a:endParaRPr sz="1500"/>
          </a:p>
          <a:p>
            <a:pPr indent="0" lvl="0" marL="0" rtl="0" algn="l">
              <a:spcBef>
                <a:spcPts val="1000"/>
              </a:spcBef>
              <a:spcAft>
                <a:spcPts val="0"/>
              </a:spcAft>
              <a:buNone/>
            </a:pPr>
            <a:r>
              <a:t/>
            </a:r>
            <a:endParaRPr sz="1200"/>
          </a:p>
          <a:p>
            <a:pPr indent="0" lvl="0" marL="0" rtl="0" algn="l">
              <a:spcBef>
                <a:spcPts val="800"/>
              </a:spcBef>
              <a:spcAft>
                <a:spcPts val="0"/>
              </a:spcAft>
              <a:buNone/>
            </a:pPr>
            <a:r>
              <a:rPr b="1" lang="en" sz="1200"/>
              <a:t>Examples of Block-Level Elements in HTML</a:t>
            </a:r>
            <a:endParaRPr b="1" sz="1200">
              <a:solidFill>
                <a:schemeClr val="dk1"/>
              </a:solidFill>
            </a:endParaRPr>
          </a:p>
        </p:txBody>
      </p:sp>
      <p:sp>
        <p:nvSpPr>
          <p:cNvPr id="515" name="Google Shape;515;p5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aphicFrame>
        <p:nvGraphicFramePr>
          <p:cNvPr id="516" name="Google Shape;516;p50"/>
          <p:cNvGraphicFramePr/>
          <p:nvPr/>
        </p:nvGraphicFramePr>
        <p:xfrm>
          <a:off x="518200" y="3060900"/>
          <a:ext cx="3000000" cy="3000000"/>
        </p:xfrm>
        <a:graphic>
          <a:graphicData uri="http://schemas.openxmlformats.org/drawingml/2006/table">
            <a:tbl>
              <a:tblPr>
                <a:noFill/>
                <a:tableStyleId>{E8223DEF-D614-4B22-8903-7F3D7460F334}</a:tableStyleId>
              </a:tblPr>
              <a:tblGrid>
                <a:gridCol w="772275"/>
                <a:gridCol w="772275"/>
                <a:gridCol w="772275"/>
                <a:gridCol w="772275"/>
                <a:gridCol w="772275"/>
                <a:gridCol w="772275"/>
              </a:tblGrid>
              <a:tr h="146925">
                <a:tc>
                  <a:txBody>
                    <a:bodyPr/>
                    <a:lstStyle/>
                    <a:p>
                      <a:pPr indent="0" lvl="0" marL="0" rtl="0" algn="ctr">
                        <a:spcBef>
                          <a:spcPts val="0"/>
                        </a:spcBef>
                        <a:spcAft>
                          <a:spcPts val="0"/>
                        </a:spcAft>
                        <a:buNone/>
                      </a:pPr>
                      <a:r>
                        <a:rPr lang="en" sz="700">
                          <a:latin typeface="Consolas"/>
                          <a:ea typeface="Consolas"/>
                          <a:cs typeface="Consolas"/>
                          <a:sym typeface="Consolas"/>
                        </a:rPr>
                        <a:t>&lt;address&gt;</a:t>
                      </a:r>
                      <a:endParaRPr sz="7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&lt;dd&gt;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&lt;figcaption&gt;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&lt;header&gt;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&lt;noscript&gt;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&lt;table&gt;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700">
                          <a:latin typeface="Consolas"/>
                          <a:ea typeface="Consolas"/>
                          <a:cs typeface="Consolas"/>
                          <a:sym typeface="Consolas"/>
                        </a:rPr>
                        <a:t>&lt;article&gt;</a:t>
                      </a:r>
                      <a:endParaRPr sz="7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&lt;div&gt;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&lt;figure&gt;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&lt;hr&gt;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&lt;ol&gt;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&lt;tfoot&gt;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700">
                          <a:latin typeface="Consolas"/>
                          <a:ea typeface="Consolas"/>
                          <a:cs typeface="Consolas"/>
                          <a:sym typeface="Consolas"/>
                        </a:rPr>
                        <a:t>&lt;aside&gt;</a:t>
                      </a:r>
                      <a:endParaRPr sz="7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&lt;dl&gt;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&lt;footer&gt;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&lt;li&gt;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&lt;p&gt;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&lt;ul&gt;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100000">
                <a:tc>
                  <a:txBody>
                    <a:bodyPr/>
                    <a:lstStyle/>
                    <a:p>
                      <a:pPr indent="0" lvl="0" marL="0" rtl="0" algn="ctr">
                        <a:spcBef>
                          <a:spcPts val="0"/>
                        </a:spcBef>
                        <a:spcAft>
                          <a:spcPts val="0"/>
                        </a:spcAft>
                        <a:buNone/>
                      </a:pPr>
                      <a:r>
                        <a:rPr lang="en" sz="700">
                          <a:latin typeface="Consolas"/>
                          <a:ea typeface="Consolas"/>
                          <a:cs typeface="Consolas"/>
                          <a:sym typeface="Consolas"/>
                        </a:rPr>
                        <a:t>&lt;blockquote&gt;</a:t>
                      </a:r>
                      <a:endParaRPr sz="7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&lt;dt&gt;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&lt;form&gt;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&lt;main&gt;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&lt;pre&gt;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&lt;video&gt;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700">
                          <a:latin typeface="Consolas"/>
                          <a:ea typeface="Consolas"/>
                          <a:cs typeface="Consolas"/>
                          <a:sym typeface="Consolas"/>
                        </a:rPr>
                        <a:t>&lt;canvas&gt;</a:t>
                      </a:r>
                      <a:endParaRPr sz="7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&lt;fieldset&gt;</a:t>
                      </a:r>
                      <a:endParaRPr sz="6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&lt;h1&gt; - &lt;h6&gt;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&lt;nav&gt;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700">
                          <a:latin typeface="Consolas"/>
                          <a:ea typeface="Consolas"/>
                          <a:cs typeface="Consolas"/>
                          <a:sym typeface="Consolas"/>
                        </a:rPr>
                        <a:t>&lt;section&gt;</a:t>
                      </a:r>
                      <a:endParaRPr sz="7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solidFill>
                      <a:srgbClr val="FFAB40">
                        <a:alpha val="24530"/>
                      </a:srgbClr>
                    </a:solidFill>
                  </a:tcPr>
                </a:tc>
                <a:tc>
                  <a:txBody>
                    <a:bodyPr/>
                    <a:lstStyle/>
                    <a:p>
                      <a:pPr indent="0" lvl="0" marL="0" rtl="0" algn="ctr">
                        <a:spcBef>
                          <a:spcPts val="0"/>
                        </a:spcBef>
                        <a:spcAft>
                          <a:spcPts val="0"/>
                        </a:spcAft>
                        <a:buNone/>
                      </a:pPr>
                      <a:r>
                        <a:t/>
                      </a:r>
                      <a:endParaRPr sz="700">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solidFill>
                      <a:srgbClr val="FFAB40">
                        <a:alpha val="24530"/>
                      </a:srgbClr>
                    </a:solidFill>
                  </a:tcPr>
                </a:tc>
              </a:tr>
            </a:tbl>
          </a:graphicData>
        </a:graphic>
      </p:graphicFrame>
      <p:grpSp>
        <p:nvGrpSpPr>
          <p:cNvPr id="517" name="Google Shape;517;p50"/>
          <p:cNvGrpSpPr/>
          <p:nvPr/>
        </p:nvGrpSpPr>
        <p:grpSpPr>
          <a:xfrm>
            <a:off x="5643275" y="2414250"/>
            <a:ext cx="2941600" cy="2330700"/>
            <a:chOff x="5109875" y="2414250"/>
            <a:chExt cx="2941600" cy="2330700"/>
          </a:xfrm>
        </p:grpSpPr>
        <p:sp>
          <p:nvSpPr>
            <p:cNvPr id="518" name="Google Shape;518;p50"/>
            <p:cNvSpPr/>
            <p:nvPr/>
          </p:nvSpPr>
          <p:spPr>
            <a:xfrm>
              <a:off x="510987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19" name="Google Shape;519;p50"/>
            <p:cNvSpPr/>
            <p:nvPr/>
          </p:nvSpPr>
          <p:spPr>
            <a:xfrm>
              <a:off x="612812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20" name="Google Shape;520;p50"/>
            <p:cNvSpPr/>
            <p:nvPr/>
          </p:nvSpPr>
          <p:spPr>
            <a:xfrm>
              <a:off x="714637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21" name="Google Shape;521;p50"/>
            <p:cNvSpPr/>
            <p:nvPr/>
          </p:nvSpPr>
          <p:spPr>
            <a:xfrm>
              <a:off x="5109875" y="2818975"/>
              <a:ext cx="2941500" cy="315000"/>
            </a:xfrm>
            <a:prstGeom prst="rect">
              <a:avLst/>
            </a:prstGeom>
            <a:solidFill>
              <a:srgbClr val="FFAB40">
                <a:alpha val="2453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element</a:t>
              </a:r>
              <a:endParaRPr sz="700"/>
            </a:p>
          </p:txBody>
        </p:sp>
        <p:sp>
          <p:nvSpPr>
            <p:cNvPr id="522" name="Google Shape;522;p50"/>
            <p:cNvSpPr/>
            <p:nvPr/>
          </p:nvSpPr>
          <p:spPr>
            <a:xfrm>
              <a:off x="5109925" y="3223700"/>
              <a:ext cx="2941500" cy="315000"/>
            </a:xfrm>
            <a:prstGeom prst="rect">
              <a:avLst/>
            </a:prstGeom>
            <a:solidFill>
              <a:srgbClr val="FFAB40">
                <a:alpha val="2453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element</a:t>
              </a:r>
              <a:endParaRPr sz="700"/>
            </a:p>
          </p:txBody>
        </p:sp>
        <p:sp>
          <p:nvSpPr>
            <p:cNvPr id="523" name="Google Shape;523;p50"/>
            <p:cNvSpPr/>
            <p:nvPr/>
          </p:nvSpPr>
          <p:spPr>
            <a:xfrm>
              <a:off x="5109925" y="3628425"/>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24" name="Google Shape;524;p50"/>
            <p:cNvSpPr/>
            <p:nvPr/>
          </p:nvSpPr>
          <p:spPr>
            <a:xfrm>
              <a:off x="6128175" y="3628425"/>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25" name="Google Shape;525;p50"/>
            <p:cNvSpPr txBox="1"/>
            <p:nvPr/>
          </p:nvSpPr>
          <p:spPr>
            <a:xfrm>
              <a:off x="5437826" y="4082550"/>
              <a:ext cx="134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5"/>
                  </a:solidFill>
                </a:rPr>
                <a:t>Inline Elements</a:t>
              </a:r>
              <a:endParaRPr b="1" sz="1200">
                <a:solidFill>
                  <a:schemeClr val="accent5"/>
                </a:solidFill>
              </a:endParaRPr>
            </a:p>
          </p:txBody>
        </p:sp>
        <p:sp>
          <p:nvSpPr>
            <p:cNvPr id="526" name="Google Shape;526;p50"/>
            <p:cNvSpPr txBox="1"/>
            <p:nvPr/>
          </p:nvSpPr>
          <p:spPr>
            <a:xfrm>
              <a:off x="6252575" y="4375650"/>
              <a:ext cx="17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rPr>
                <a:t>Block-Level Elements</a:t>
              </a:r>
              <a:endParaRPr b="1">
                <a:solidFill>
                  <a:schemeClr val="accent4"/>
                </a:solidFill>
              </a:endParaRPr>
            </a:p>
          </p:txBody>
        </p:sp>
        <p:cxnSp>
          <p:nvCxnSpPr>
            <p:cNvPr id="527" name="Google Shape;527;p50"/>
            <p:cNvCxnSpPr/>
            <p:nvPr/>
          </p:nvCxnSpPr>
          <p:spPr>
            <a:xfrm rot="10800000">
              <a:off x="7412275" y="3144450"/>
              <a:ext cx="0" cy="1307400"/>
            </a:xfrm>
            <a:prstGeom prst="straightConnector1">
              <a:avLst/>
            </a:prstGeom>
            <a:noFill/>
            <a:ln cap="flat" cmpd="sng" w="19050">
              <a:solidFill>
                <a:schemeClr val="accent4"/>
              </a:solidFill>
              <a:prstDash val="solid"/>
              <a:round/>
              <a:headEnd len="med" w="med" type="none"/>
              <a:tailEnd len="med" w="med" type="triangle"/>
            </a:ln>
          </p:spPr>
        </p:cxnSp>
        <p:cxnSp>
          <p:nvCxnSpPr>
            <p:cNvPr id="528" name="Google Shape;528;p50"/>
            <p:cNvCxnSpPr/>
            <p:nvPr/>
          </p:nvCxnSpPr>
          <p:spPr>
            <a:xfrm rot="10800000">
              <a:off x="7564675" y="3573450"/>
              <a:ext cx="0" cy="878400"/>
            </a:xfrm>
            <a:prstGeom prst="straightConnector1">
              <a:avLst/>
            </a:prstGeom>
            <a:noFill/>
            <a:ln cap="flat" cmpd="sng" w="19050">
              <a:solidFill>
                <a:schemeClr val="accent4"/>
              </a:solidFill>
              <a:prstDash val="solid"/>
              <a:round/>
              <a:headEnd len="med" w="med" type="none"/>
              <a:tailEnd len="med" w="med" type="triangle"/>
            </a:ln>
          </p:spPr>
        </p:cxnSp>
        <p:cxnSp>
          <p:nvCxnSpPr>
            <p:cNvPr id="529" name="Google Shape;529;p50"/>
            <p:cNvCxnSpPr/>
            <p:nvPr/>
          </p:nvCxnSpPr>
          <p:spPr>
            <a:xfrm rot="10800000">
              <a:off x="5741100" y="2730025"/>
              <a:ext cx="0" cy="1448400"/>
            </a:xfrm>
            <a:prstGeom prst="straightConnector1">
              <a:avLst/>
            </a:prstGeom>
            <a:noFill/>
            <a:ln cap="flat" cmpd="sng" w="19050">
              <a:solidFill>
                <a:schemeClr val="accent5"/>
              </a:solidFill>
              <a:prstDash val="solid"/>
              <a:round/>
              <a:headEnd len="med" w="med" type="none"/>
              <a:tailEnd len="med" w="med" type="triangle"/>
            </a:ln>
          </p:spPr>
        </p:cxnSp>
        <p:cxnSp>
          <p:nvCxnSpPr>
            <p:cNvPr id="530" name="Google Shape;530;p50"/>
            <p:cNvCxnSpPr/>
            <p:nvPr/>
          </p:nvCxnSpPr>
          <p:spPr>
            <a:xfrm rot="10800000">
              <a:off x="6580625" y="2720820"/>
              <a:ext cx="0" cy="1448400"/>
            </a:xfrm>
            <a:prstGeom prst="straightConnector1">
              <a:avLst/>
            </a:prstGeom>
            <a:noFill/>
            <a:ln cap="flat" cmpd="sng" w="19050">
              <a:solidFill>
                <a:schemeClr val="accent5"/>
              </a:solidFill>
              <a:prstDash val="solid"/>
              <a:round/>
              <a:headEnd len="med" w="med" type="none"/>
              <a:tailEnd len="med" w="med" type="triangle"/>
            </a:ln>
          </p:spPr>
        </p:cxnSp>
        <p:cxnSp>
          <p:nvCxnSpPr>
            <p:cNvPr id="531" name="Google Shape;531;p50"/>
            <p:cNvCxnSpPr/>
            <p:nvPr/>
          </p:nvCxnSpPr>
          <p:spPr>
            <a:xfrm rot="10800000">
              <a:off x="6295150" y="3943525"/>
              <a:ext cx="0" cy="234900"/>
            </a:xfrm>
            <a:prstGeom prst="straightConnector1">
              <a:avLst/>
            </a:prstGeom>
            <a:noFill/>
            <a:ln cap="flat" cmpd="sng" w="19050">
              <a:solidFill>
                <a:schemeClr val="accent5"/>
              </a:solidFill>
              <a:prstDash val="solid"/>
              <a:round/>
              <a:headEnd len="med" w="med" type="none"/>
              <a:tailEnd len="med" w="med" type="triangle"/>
            </a:ln>
          </p:spPr>
        </p:cxnSp>
        <p:cxnSp>
          <p:nvCxnSpPr>
            <p:cNvPr id="532" name="Google Shape;532;p50"/>
            <p:cNvCxnSpPr/>
            <p:nvPr/>
          </p:nvCxnSpPr>
          <p:spPr>
            <a:xfrm rot="10800000">
              <a:off x="5609350" y="3943525"/>
              <a:ext cx="0" cy="234900"/>
            </a:xfrm>
            <a:prstGeom prst="straightConnector1">
              <a:avLst/>
            </a:prstGeom>
            <a:noFill/>
            <a:ln cap="flat" cmpd="sng" w="19050">
              <a:solidFill>
                <a:schemeClr val="accent5"/>
              </a:solidFill>
              <a:prstDash val="solid"/>
              <a:round/>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1"/>
          <p:cNvSpPr txBox="1"/>
          <p:nvPr>
            <p:ph idx="1" type="body"/>
          </p:nvPr>
        </p:nvSpPr>
        <p:spPr>
          <a:xfrm>
            <a:off x="518200" y="1280925"/>
            <a:ext cx="8570100" cy="1482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300">
                <a:solidFill>
                  <a:srgbClr val="000000"/>
                </a:solidFill>
              </a:rPr>
              <a:t>Inline elements</a:t>
            </a:r>
            <a:r>
              <a:rPr lang="en" sz="1300">
                <a:solidFill>
                  <a:srgbClr val="000000"/>
                </a:solidFill>
              </a:rPr>
              <a:t> are those that are contained </a:t>
            </a:r>
            <a:r>
              <a:rPr b="1" lang="en" sz="1300">
                <a:solidFill>
                  <a:srgbClr val="000000"/>
                </a:solidFill>
              </a:rPr>
              <a:t>within block-level elements</a:t>
            </a:r>
            <a:r>
              <a:rPr lang="en" sz="1300">
                <a:solidFill>
                  <a:srgbClr val="000000"/>
                </a:solidFill>
              </a:rPr>
              <a:t> and surround only small parts of the document’s content; not entire paragraphs or groupings of content. </a:t>
            </a:r>
            <a:endParaRPr sz="1300">
              <a:solidFill>
                <a:srgbClr val="000000"/>
              </a:solidFill>
            </a:endParaRPr>
          </a:p>
          <a:p>
            <a:pPr indent="0" lvl="0" marL="0" rtl="0" algn="l">
              <a:spcBef>
                <a:spcPts val="1000"/>
              </a:spcBef>
              <a:spcAft>
                <a:spcPts val="0"/>
              </a:spcAft>
              <a:buNone/>
            </a:pPr>
            <a:r>
              <a:rPr lang="en" sz="1300">
                <a:solidFill>
                  <a:srgbClr val="000000"/>
                </a:solidFill>
              </a:rPr>
              <a:t>An inline element will </a:t>
            </a:r>
            <a:r>
              <a:rPr b="1" lang="en" sz="1300" u="sng">
                <a:solidFill>
                  <a:srgbClr val="000000"/>
                </a:solidFill>
              </a:rPr>
              <a:t>not</a:t>
            </a:r>
            <a:r>
              <a:rPr lang="en" sz="1300">
                <a:solidFill>
                  <a:srgbClr val="000000"/>
                </a:solidFill>
              </a:rPr>
              <a:t> cause a new line to appear in the document; they would normally appear inside a paragraph of text (e.g., a hyperlink element </a:t>
            </a:r>
            <a:r>
              <a:rPr b="1" lang="en" sz="1300">
                <a:solidFill>
                  <a:srgbClr val="000000"/>
                </a:solidFill>
                <a:latin typeface="Consolas"/>
                <a:ea typeface="Consolas"/>
                <a:cs typeface="Consolas"/>
                <a:sym typeface="Consolas"/>
              </a:rPr>
              <a:t>&lt;a&gt;</a:t>
            </a:r>
            <a:r>
              <a:rPr lang="en" sz="1300">
                <a:solidFill>
                  <a:srgbClr val="000000"/>
                </a:solidFill>
              </a:rPr>
              <a:t>, or emphasis elements such as </a:t>
            </a:r>
            <a:r>
              <a:rPr b="1" lang="en" sz="1300">
                <a:solidFill>
                  <a:srgbClr val="000000"/>
                </a:solidFill>
                <a:latin typeface="Consolas"/>
                <a:ea typeface="Consolas"/>
                <a:cs typeface="Consolas"/>
                <a:sym typeface="Consolas"/>
              </a:rPr>
              <a:t>&lt;em&gt;</a:t>
            </a:r>
            <a:r>
              <a:rPr lang="en" sz="1300">
                <a:solidFill>
                  <a:srgbClr val="000000"/>
                </a:solidFill>
              </a:rPr>
              <a:t> or </a:t>
            </a:r>
            <a:r>
              <a:rPr b="1" lang="en" sz="1300">
                <a:solidFill>
                  <a:srgbClr val="000000"/>
                </a:solidFill>
                <a:latin typeface="Consolas"/>
                <a:ea typeface="Consolas"/>
                <a:cs typeface="Consolas"/>
                <a:sym typeface="Consolas"/>
              </a:rPr>
              <a:t>&lt;strong&gt;</a:t>
            </a:r>
            <a:r>
              <a:rPr lang="en" sz="1300">
                <a:solidFill>
                  <a:srgbClr val="000000"/>
                </a:solidFill>
              </a:rPr>
              <a:t>).</a:t>
            </a:r>
            <a:br>
              <a:rPr b="1" lang="en" sz="1300">
                <a:solidFill>
                  <a:srgbClr val="000000"/>
                </a:solidFill>
              </a:rPr>
            </a:br>
            <a:endParaRPr b="1" sz="1300">
              <a:solidFill>
                <a:srgbClr val="000000"/>
              </a:solidFill>
            </a:endParaRPr>
          </a:p>
          <a:p>
            <a:pPr indent="0" lvl="0" marL="0" rtl="0" algn="l">
              <a:spcBef>
                <a:spcPts val="1000"/>
              </a:spcBef>
              <a:spcAft>
                <a:spcPts val="0"/>
              </a:spcAft>
              <a:buNone/>
            </a:pPr>
            <a:r>
              <a:rPr b="1" lang="en" sz="1200"/>
              <a:t>Examples of Inline Elements in HTML</a:t>
            </a:r>
            <a:endParaRPr b="1" sz="1200">
              <a:solidFill>
                <a:schemeClr val="dk1"/>
              </a:solidFill>
            </a:endParaRPr>
          </a:p>
        </p:txBody>
      </p:sp>
      <p:sp>
        <p:nvSpPr>
          <p:cNvPr id="538" name="Google Shape;538;p5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Inline Elements in HTML</a:t>
            </a:r>
            <a:endParaRPr/>
          </a:p>
        </p:txBody>
      </p:sp>
      <p:sp>
        <p:nvSpPr>
          <p:cNvPr id="539" name="Google Shape;539;p5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pSp>
        <p:nvGrpSpPr>
          <p:cNvPr id="540" name="Google Shape;540;p51"/>
          <p:cNvGrpSpPr/>
          <p:nvPr/>
        </p:nvGrpSpPr>
        <p:grpSpPr>
          <a:xfrm>
            <a:off x="5643275" y="2414250"/>
            <a:ext cx="2941600" cy="2330700"/>
            <a:chOff x="5109875" y="2414250"/>
            <a:chExt cx="2941600" cy="2330700"/>
          </a:xfrm>
        </p:grpSpPr>
        <p:sp>
          <p:nvSpPr>
            <p:cNvPr id="541" name="Google Shape;541;p51"/>
            <p:cNvSpPr/>
            <p:nvPr/>
          </p:nvSpPr>
          <p:spPr>
            <a:xfrm>
              <a:off x="510987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42" name="Google Shape;542;p51"/>
            <p:cNvSpPr/>
            <p:nvPr/>
          </p:nvSpPr>
          <p:spPr>
            <a:xfrm>
              <a:off x="612812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43" name="Google Shape;543;p51"/>
            <p:cNvSpPr/>
            <p:nvPr/>
          </p:nvSpPr>
          <p:spPr>
            <a:xfrm>
              <a:off x="7146375" y="2414250"/>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44" name="Google Shape;544;p51"/>
            <p:cNvSpPr/>
            <p:nvPr/>
          </p:nvSpPr>
          <p:spPr>
            <a:xfrm>
              <a:off x="5109875" y="2818975"/>
              <a:ext cx="2941500" cy="315000"/>
            </a:xfrm>
            <a:prstGeom prst="rect">
              <a:avLst/>
            </a:prstGeom>
            <a:solidFill>
              <a:srgbClr val="FFAB40">
                <a:alpha val="2453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a:t>
              </a:r>
              <a:r>
                <a:rPr lang="en" sz="1000"/>
                <a:t>element</a:t>
              </a:r>
              <a:endParaRPr sz="700"/>
            </a:p>
          </p:txBody>
        </p:sp>
        <p:sp>
          <p:nvSpPr>
            <p:cNvPr id="545" name="Google Shape;545;p51"/>
            <p:cNvSpPr/>
            <p:nvPr/>
          </p:nvSpPr>
          <p:spPr>
            <a:xfrm>
              <a:off x="5109925" y="3223700"/>
              <a:ext cx="2941500" cy="315000"/>
            </a:xfrm>
            <a:prstGeom prst="rect">
              <a:avLst/>
            </a:prstGeom>
            <a:solidFill>
              <a:srgbClr val="FFAB40">
                <a:alpha val="24530"/>
              </a:srgbClr>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a:t>
              </a:r>
              <a:r>
                <a:rPr lang="en" sz="1000"/>
                <a:t>element</a:t>
              </a:r>
              <a:endParaRPr sz="700"/>
            </a:p>
          </p:txBody>
        </p:sp>
        <p:sp>
          <p:nvSpPr>
            <p:cNvPr id="546" name="Google Shape;546;p51"/>
            <p:cNvSpPr/>
            <p:nvPr/>
          </p:nvSpPr>
          <p:spPr>
            <a:xfrm>
              <a:off x="5109925" y="3628425"/>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47" name="Google Shape;547;p51"/>
            <p:cNvSpPr/>
            <p:nvPr/>
          </p:nvSpPr>
          <p:spPr>
            <a:xfrm>
              <a:off x="6128175" y="3628425"/>
              <a:ext cx="905100" cy="315000"/>
            </a:xfrm>
            <a:prstGeom prst="rect">
              <a:avLst/>
            </a:prstGeom>
            <a:solidFill>
              <a:srgbClr val="0097A7">
                <a:alpha val="24530"/>
              </a:srgbClr>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element</a:t>
              </a:r>
              <a:endParaRPr sz="700"/>
            </a:p>
          </p:txBody>
        </p:sp>
        <p:sp>
          <p:nvSpPr>
            <p:cNvPr id="548" name="Google Shape;548;p51"/>
            <p:cNvSpPr txBox="1"/>
            <p:nvPr/>
          </p:nvSpPr>
          <p:spPr>
            <a:xfrm>
              <a:off x="5437826" y="4082550"/>
              <a:ext cx="134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5"/>
                  </a:solidFill>
                </a:rPr>
                <a:t>Inline Elements</a:t>
              </a:r>
              <a:endParaRPr b="1" sz="1200">
                <a:solidFill>
                  <a:schemeClr val="accent5"/>
                </a:solidFill>
              </a:endParaRPr>
            </a:p>
          </p:txBody>
        </p:sp>
        <p:sp>
          <p:nvSpPr>
            <p:cNvPr id="549" name="Google Shape;549;p51"/>
            <p:cNvSpPr txBox="1"/>
            <p:nvPr/>
          </p:nvSpPr>
          <p:spPr>
            <a:xfrm>
              <a:off x="6252575" y="4375650"/>
              <a:ext cx="17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rPr>
                <a:t>Block-Level Elements</a:t>
              </a:r>
              <a:endParaRPr b="1">
                <a:solidFill>
                  <a:schemeClr val="accent4"/>
                </a:solidFill>
              </a:endParaRPr>
            </a:p>
          </p:txBody>
        </p:sp>
        <p:cxnSp>
          <p:nvCxnSpPr>
            <p:cNvPr id="550" name="Google Shape;550;p51"/>
            <p:cNvCxnSpPr/>
            <p:nvPr/>
          </p:nvCxnSpPr>
          <p:spPr>
            <a:xfrm rot="10800000">
              <a:off x="7412275" y="3144450"/>
              <a:ext cx="0" cy="1307400"/>
            </a:xfrm>
            <a:prstGeom prst="straightConnector1">
              <a:avLst/>
            </a:prstGeom>
            <a:noFill/>
            <a:ln cap="flat" cmpd="sng" w="19050">
              <a:solidFill>
                <a:schemeClr val="accent4"/>
              </a:solidFill>
              <a:prstDash val="solid"/>
              <a:round/>
              <a:headEnd len="med" w="med" type="none"/>
              <a:tailEnd len="med" w="med" type="triangle"/>
            </a:ln>
          </p:spPr>
        </p:cxnSp>
        <p:cxnSp>
          <p:nvCxnSpPr>
            <p:cNvPr id="551" name="Google Shape;551;p51"/>
            <p:cNvCxnSpPr/>
            <p:nvPr/>
          </p:nvCxnSpPr>
          <p:spPr>
            <a:xfrm rot="10800000">
              <a:off x="7564675" y="3573450"/>
              <a:ext cx="0" cy="878400"/>
            </a:xfrm>
            <a:prstGeom prst="straightConnector1">
              <a:avLst/>
            </a:prstGeom>
            <a:noFill/>
            <a:ln cap="flat" cmpd="sng" w="19050">
              <a:solidFill>
                <a:schemeClr val="accent4"/>
              </a:solidFill>
              <a:prstDash val="solid"/>
              <a:round/>
              <a:headEnd len="med" w="med" type="none"/>
              <a:tailEnd len="med" w="med" type="triangle"/>
            </a:ln>
          </p:spPr>
        </p:cxnSp>
        <p:cxnSp>
          <p:nvCxnSpPr>
            <p:cNvPr id="552" name="Google Shape;552;p51"/>
            <p:cNvCxnSpPr/>
            <p:nvPr/>
          </p:nvCxnSpPr>
          <p:spPr>
            <a:xfrm rot="10800000">
              <a:off x="5741100" y="2730025"/>
              <a:ext cx="0" cy="1448400"/>
            </a:xfrm>
            <a:prstGeom prst="straightConnector1">
              <a:avLst/>
            </a:prstGeom>
            <a:noFill/>
            <a:ln cap="flat" cmpd="sng" w="19050">
              <a:solidFill>
                <a:schemeClr val="accent5"/>
              </a:solidFill>
              <a:prstDash val="solid"/>
              <a:round/>
              <a:headEnd len="med" w="med" type="none"/>
              <a:tailEnd len="med" w="med" type="triangle"/>
            </a:ln>
          </p:spPr>
        </p:cxnSp>
        <p:cxnSp>
          <p:nvCxnSpPr>
            <p:cNvPr id="553" name="Google Shape;553;p51"/>
            <p:cNvCxnSpPr/>
            <p:nvPr/>
          </p:nvCxnSpPr>
          <p:spPr>
            <a:xfrm rot="10800000">
              <a:off x="6580625" y="2720820"/>
              <a:ext cx="0" cy="1448400"/>
            </a:xfrm>
            <a:prstGeom prst="straightConnector1">
              <a:avLst/>
            </a:prstGeom>
            <a:noFill/>
            <a:ln cap="flat" cmpd="sng" w="19050">
              <a:solidFill>
                <a:schemeClr val="accent5"/>
              </a:solidFill>
              <a:prstDash val="solid"/>
              <a:round/>
              <a:headEnd len="med" w="med" type="none"/>
              <a:tailEnd len="med" w="med" type="triangle"/>
            </a:ln>
          </p:spPr>
        </p:cxnSp>
        <p:cxnSp>
          <p:nvCxnSpPr>
            <p:cNvPr id="554" name="Google Shape;554;p51"/>
            <p:cNvCxnSpPr/>
            <p:nvPr/>
          </p:nvCxnSpPr>
          <p:spPr>
            <a:xfrm rot="10800000">
              <a:off x="6295150" y="3943525"/>
              <a:ext cx="0" cy="234900"/>
            </a:xfrm>
            <a:prstGeom prst="straightConnector1">
              <a:avLst/>
            </a:prstGeom>
            <a:noFill/>
            <a:ln cap="flat" cmpd="sng" w="19050">
              <a:solidFill>
                <a:schemeClr val="accent5"/>
              </a:solidFill>
              <a:prstDash val="solid"/>
              <a:round/>
              <a:headEnd len="med" w="med" type="none"/>
              <a:tailEnd len="med" w="med" type="triangle"/>
            </a:ln>
          </p:spPr>
        </p:cxnSp>
        <p:cxnSp>
          <p:nvCxnSpPr>
            <p:cNvPr id="555" name="Google Shape;555;p51"/>
            <p:cNvCxnSpPr/>
            <p:nvPr/>
          </p:nvCxnSpPr>
          <p:spPr>
            <a:xfrm rot="10800000">
              <a:off x="5609350" y="3943525"/>
              <a:ext cx="0" cy="234900"/>
            </a:xfrm>
            <a:prstGeom prst="straightConnector1">
              <a:avLst/>
            </a:prstGeom>
            <a:noFill/>
            <a:ln cap="flat" cmpd="sng" w="19050">
              <a:solidFill>
                <a:schemeClr val="accent5"/>
              </a:solidFill>
              <a:prstDash val="solid"/>
              <a:round/>
              <a:headEnd len="med" w="med" type="none"/>
              <a:tailEnd len="med" w="med" type="triangle"/>
            </a:ln>
          </p:spPr>
        </p:cxnSp>
      </p:grpSp>
      <p:graphicFrame>
        <p:nvGraphicFramePr>
          <p:cNvPr id="556" name="Google Shape;556;p51"/>
          <p:cNvGraphicFramePr/>
          <p:nvPr/>
        </p:nvGraphicFramePr>
        <p:xfrm>
          <a:off x="570625" y="3009875"/>
          <a:ext cx="3000000" cy="3000000"/>
        </p:xfrm>
        <a:graphic>
          <a:graphicData uri="http://schemas.openxmlformats.org/drawingml/2006/table">
            <a:tbl>
              <a:tblPr>
                <a:noFill/>
                <a:tableStyleId>{E8223DEF-D614-4B22-8903-7F3D7460F334}</a:tableStyleId>
              </a:tblPr>
              <a:tblGrid>
                <a:gridCol w="811675"/>
                <a:gridCol w="778875"/>
                <a:gridCol w="726275"/>
                <a:gridCol w="772275"/>
                <a:gridCol w="772275"/>
                <a:gridCol w="890525"/>
              </a:tblGrid>
              <a:tr h="146925">
                <a:tc>
                  <a:txBody>
                    <a:bodyPr/>
                    <a:lstStyle/>
                    <a:p>
                      <a:pPr indent="0" lvl="0" marL="0" rtl="0" algn="ctr">
                        <a:spcBef>
                          <a:spcPts val="0"/>
                        </a:spcBef>
                        <a:spcAft>
                          <a:spcPts val="0"/>
                        </a:spcAft>
                        <a:buNone/>
                      </a:pPr>
                      <a:r>
                        <a:rPr lang="en" sz="1000">
                          <a:latin typeface="Consolas"/>
                          <a:ea typeface="Consolas"/>
                          <a:cs typeface="Consolas"/>
                          <a:sym typeface="Consolas"/>
                        </a:rPr>
                        <a:t>&lt;a&gt;</a:t>
                      </a:r>
                      <a:endParaRPr sz="10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&lt;big&gt;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&lt;dfn&gt;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&lt;kbd&gt;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&lt;q&gt;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&lt;span&gt;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1000">
                          <a:latin typeface="Consolas"/>
                          <a:ea typeface="Consolas"/>
                          <a:cs typeface="Consolas"/>
                          <a:sym typeface="Consolas"/>
                        </a:rPr>
                        <a:t>&lt;abbr&gt;</a:t>
                      </a:r>
                      <a:endParaRPr sz="10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&lt;br&gt;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&lt;em&gt;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&lt;label&gt;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&lt;samp&gt;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&lt;strong&gt;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1000">
                          <a:latin typeface="Consolas"/>
                          <a:ea typeface="Consolas"/>
                          <a:cs typeface="Consolas"/>
                          <a:sym typeface="Consolas"/>
                        </a:rPr>
                        <a:t>&lt;acronym&gt;</a:t>
                      </a:r>
                      <a:endParaRPr sz="10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&lt;button&gt;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&lt;i&gt;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&lt;map&gt;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&lt;sub&gt;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100000">
                <a:tc>
                  <a:txBody>
                    <a:bodyPr/>
                    <a:lstStyle/>
                    <a:p>
                      <a:pPr indent="0" lvl="0" marL="0" rtl="0" algn="ctr">
                        <a:spcBef>
                          <a:spcPts val="0"/>
                        </a:spcBef>
                        <a:spcAft>
                          <a:spcPts val="0"/>
                        </a:spcAft>
                        <a:buNone/>
                      </a:pPr>
                      <a:r>
                        <a:rPr lang="en" sz="1000">
                          <a:latin typeface="Consolas"/>
                          <a:ea typeface="Consolas"/>
                          <a:cs typeface="Consolas"/>
                          <a:sym typeface="Consolas"/>
                        </a:rPr>
                        <a:t>&lt;b&gt;</a:t>
                      </a:r>
                      <a:endParaRPr sz="10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&lt;cite&gt;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&lt;img&gt;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&lt;object&gt;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&lt;select&gt;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&lt;sup&gt;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289525">
                <a:tc>
                  <a:txBody>
                    <a:bodyPr/>
                    <a:lstStyle/>
                    <a:p>
                      <a:pPr indent="0" lvl="0" marL="0" rtl="0" algn="ctr">
                        <a:spcBef>
                          <a:spcPts val="0"/>
                        </a:spcBef>
                        <a:spcAft>
                          <a:spcPts val="0"/>
                        </a:spcAft>
                        <a:buNone/>
                      </a:pPr>
                      <a:r>
                        <a:rPr lang="en" sz="1000">
                          <a:latin typeface="Consolas"/>
                          <a:ea typeface="Consolas"/>
                          <a:cs typeface="Consolas"/>
                          <a:sym typeface="Consolas"/>
                        </a:rPr>
                        <a:t>&lt;bdo&gt;</a:t>
                      </a:r>
                      <a:endParaRPr sz="10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&lt;code&gt;</a:t>
                      </a:r>
                      <a:endParaRPr sz="9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&lt;input&gt;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&lt;output&gt;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&lt;small&gt;</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solidFill>
                      <a:srgbClr val="FFAB40">
                        <a:alpha val="24530"/>
                      </a:srgbClr>
                    </a:solidFill>
                  </a:tcPr>
                </a:tc>
                <a:tc>
                  <a:txBody>
                    <a:bodyPr/>
                    <a:lstStyle/>
                    <a:p>
                      <a:pPr indent="0" lvl="0" marL="0" rtl="0" algn="ctr">
                        <a:spcBef>
                          <a:spcPts val="0"/>
                        </a:spcBef>
                        <a:spcAft>
                          <a:spcPts val="0"/>
                        </a:spcAft>
                        <a:buNone/>
                      </a:pPr>
                      <a:r>
                        <a:rPr lang="en" sz="1000">
                          <a:latin typeface="Consolas"/>
                          <a:ea typeface="Consolas"/>
                          <a:cs typeface="Consolas"/>
                          <a:sym typeface="Consolas"/>
                        </a:rPr>
                        <a:t>&lt;textarea&gt;</a:t>
                      </a:r>
                      <a:endParaRPr sz="1000">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solidFill>
                      <a:srgbClr val="FFAB40">
                        <a:alpha val="2453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Void Elements and </a:t>
            </a:r>
            <a:r>
              <a:rPr lang="en"/>
              <a:t>Self-Closing Tags</a:t>
            </a:r>
            <a:endParaRPr/>
          </a:p>
        </p:txBody>
      </p:sp>
      <p:sp>
        <p:nvSpPr>
          <p:cNvPr id="563" name="Google Shape;563;p52"/>
          <p:cNvSpPr txBox="1"/>
          <p:nvPr/>
        </p:nvSpPr>
        <p:spPr>
          <a:xfrm>
            <a:off x="518200" y="1267075"/>
            <a:ext cx="8343600" cy="3321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 sz="1300">
                <a:solidFill>
                  <a:schemeClr val="accent2"/>
                </a:solidFill>
              </a:rPr>
              <a:t>V</a:t>
            </a:r>
            <a:r>
              <a:rPr lang="en" sz="1300">
                <a:solidFill>
                  <a:schemeClr val="accent2"/>
                </a:solidFill>
              </a:rPr>
              <a:t>oid </a:t>
            </a:r>
            <a:r>
              <a:rPr i="0" lang="en" sz="1300" u="none" cap="none" strike="noStrike">
                <a:solidFill>
                  <a:schemeClr val="accent2"/>
                </a:solidFill>
              </a:rPr>
              <a:t>elements</a:t>
            </a:r>
            <a:r>
              <a:rPr lang="en" sz="1300">
                <a:solidFill>
                  <a:schemeClr val="accent2"/>
                </a:solidFill>
              </a:rPr>
              <a:t> a</a:t>
            </a:r>
            <a:r>
              <a:rPr i="0" lang="en" sz="1300" u="none" cap="none" strike="noStrike">
                <a:solidFill>
                  <a:schemeClr val="accent2"/>
                </a:solidFill>
              </a:rPr>
              <a:t>re elements that do not have or require a closing tag because they cannot have any child nodes</a:t>
            </a:r>
            <a:r>
              <a:rPr lang="en" sz="1300">
                <a:solidFill>
                  <a:schemeClr val="accent2"/>
                </a:solidFill>
              </a:rPr>
              <a:t>. </a:t>
            </a:r>
            <a:endParaRPr sz="1300">
              <a:solidFill>
                <a:schemeClr val="accent2"/>
              </a:solidFill>
            </a:endParaRPr>
          </a:p>
          <a:p>
            <a:pPr indent="0" lvl="0" marL="0" marR="0" rtl="0" algn="l">
              <a:lnSpc>
                <a:spcPct val="100000"/>
              </a:lnSpc>
              <a:spcBef>
                <a:spcPts val="1000"/>
              </a:spcBef>
              <a:spcAft>
                <a:spcPts val="0"/>
              </a:spcAft>
              <a:buNone/>
            </a:pPr>
            <a:r>
              <a:rPr lang="en" sz="1300">
                <a:solidFill>
                  <a:schemeClr val="accent2"/>
                </a:solidFill>
              </a:rPr>
              <a:t>It is important to note that self-closing tags do not actually exist in HTML. If a trailing slash character is present in the start tag of an HTML element, HTML parsers ignore that slash character. </a:t>
            </a:r>
            <a:endParaRPr sz="1300">
              <a:solidFill>
                <a:schemeClr val="accent2"/>
              </a:solidFill>
            </a:endParaRPr>
          </a:p>
          <a:p>
            <a:pPr indent="0" lvl="0" marL="0" marR="0" rtl="0" algn="l">
              <a:lnSpc>
                <a:spcPct val="100000"/>
              </a:lnSpc>
              <a:spcBef>
                <a:spcPts val="1000"/>
              </a:spcBef>
              <a:spcAft>
                <a:spcPts val="0"/>
              </a:spcAft>
              <a:buNone/>
            </a:pPr>
            <a:r>
              <a:rPr b="1" lang="en" sz="1300">
                <a:solidFill>
                  <a:schemeClr val="accent2"/>
                </a:solidFill>
              </a:rPr>
              <a:t>However, </a:t>
            </a:r>
            <a:r>
              <a:rPr lang="en" sz="1300">
                <a:solidFill>
                  <a:schemeClr val="accent2"/>
                </a:solidFill>
              </a:rPr>
              <a:t>self-closing tags are required in void elements in XML, XHTML, and SVG, making it good practice to self-close tags for readability and compatibility in HTML code.</a:t>
            </a:r>
            <a:endParaRPr sz="1300">
              <a:solidFill>
                <a:schemeClr val="accent2"/>
              </a:solidFill>
            </a:endParaRPr>
          </a:p>
          <a:p>
            <a:pPr indent="0" lvl="0" marL="0" marR="0" rtl="0" algn="l">
              <a:lnSpc>
                <a:spcPct val="100000"/>
              </a:lnSpc>
              <a:spcBef>
                <a:spcPts val="1000"/>
              </a:spcBef>
              <a:spcAft>
                <a:spcPts val="1000"/>
              </a:spcAft>
              <a:buNone/>
            </a:pPr>
            <a:r>
              <a:rPr b="1" lang="en" sz="1300">
                <a:solidFill>
                  <a:schemeClr val="accent2"/>
                </a:solidFill>
              </a:rPr>
              <a:t>There are very few void elements in HTML:</a:t>
            </a:r>
            <a:endParaRPr b="1" sz="1300">
              <a:solidFill>
                <a:schemeClr val="accent2"/>
              </a:solidFill>
            </a:endParaRPr>
          </a:p>
        </p:txBody>
      </p:sp>
      <p:sp>
        <p:nvSpPr>
          <p:cNvPr id="564" name="Google Shape;564;p5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aphicFrame>
        <p:nvGraphicFramePr>
          <p:cNvPr id="565" name="Google Shape;565;p52"/>
          <p:cNvGraphicFramePr/>
          <p:nvPr/>
        </p:nvGraphicFramePr>
        <p:xfrm>
          <a:off x="518200" y="3207975"/>
          <a:ext cx="3000000" cy="3000000"/>
        </p:xfrm>
        <a:graphic>
          <a:graphicData uri="http://schemas.openxmlformats.org/drawingml/2006/table">
            <a:tbl>
              <a:tblPr>
                <a:noFill/>
                <a:tableStyleId>{E8223DEF-D614-4B22-8903-7F3D7460F334}</a:tableStyleId>
              </a:tblPr>
              <a:tblGrid>
                <a:gridCol w="1271025"/>
                <a:gridCol w="1271025"/>
                <a:gridCol w="1271025"/>
                <a:gridCol w="1271025"/>
              </a:tblGrid>
              <a:tr h="365725">
                <a:tc>
                  <a:txBody>
                    <a:bodyPr/>
                    <a:lstStyle/>
                    <a:p>
                      <a:pPr indent="0" lvl="0" marL="0" rtl="0" algn="ctr">
                        <a:spcBef>
                          <a:spcPts val="0"/>
                        </a:spcBef>
                        <a:spcAft>
                          <a:spcPts val="0"/>
                        </a:spcAft>
                        <a:buNone/>
                      </a:pPr>
                      <a:r>
                        <a:rPr lang="en" sz="1200">
                          <a:latin typeface="Consolas"/>
                          <a:ea typeface="Consolas"/>
                          <a:cs typeface="Consolas"/>
                          <a:sym typeface="Consolas"/>
                        </a:rPr>
                        <a:t>&lt;area&gt;</a:t>
                      </a:r>
                      <a:endParaRPr sz="12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&lt;embed&gt;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&lt;link&gt;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&lt;wbr&gt;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365725">
                <a:tc>
                  <a:txBody>
                    <a:bodyPr/>
                    <a:lstStyle/>
                    <a:p>
                      <a:pPr indent="0" lvl="0" marL="0" rtl="0" algn="ctr">
                        <a:spcBef>
                          <a:spcPts val="0"/>
                        </a:spcBef>
                        <a:spcAft>
                          <a:spcPts val="0"/>
                        </a:spcAft>
                        <a:buNone/>
                      </a:pPr>
                      <a:r>
                        <a:rPr lang="en" sz="1200">
                          <a:latin typeface="Consolas"/>
                          <a:ea typeface="Consolas"/>
                          <a:cs typeface="Consolas"/>
                          <a:sym typeface="Consolas"/>
                        </a:rPr>
                        <a:t>&lt;base&gt;</a:t>
                      </a:r>
                      <a:endParaRPr sz="12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&lt;hr&gt;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&lt;meta&gt;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364675">
                <a:tc>
                  <a:txBody>
                    <a:bodyPr/>
                    <a:lstStyle/>
                    <a:p>
                      <a:pPr indent="0" lvl="0" marL="0" rtl="0" algn="ctr">
                        <a:spcBef>
                          <a:spcPts val="0"/>
                        </a:spcBef>
                        <a:spcAft>
                          <a:spcPts val="0"/>
                        </a:spcAft>
                        <a:buNone/>
                      </a:pPr>
                      <a:r>
                        <a:rPr lang="en" sz="1200">
                          <a:latin typeface="Consolas"/>
                          <a:ea typeface="Consolas"/>
                          <a:cs typeface="Consolas"/>
                          <a:sym typeface="Consolas"/>
                        </a:rPr>
                        <a:t>&lt;br&gt;</a:t>
                      </a:r>
                      <a:endParaRPr sz="12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&lt;img&gt;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&lt;source&gt;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r h="365725">
                <a:tc>
                  <a:txBody>
                    <a:bodyPr/>
                    <a:lstStyle/>
                    <a:p>
                      <a:pPr indent="0" lvl="0" marL="0" rtl="0" algn="ctr">
                        <a:spcBef>
                          <a:spcPts val="0"/>
                        </a:spcBef>
                        <a:spcAft>
                          <a:spcPts val="0"/>
                        </a:spcAft>
                        <a:buNone/>
                      </a:pPr>
                      <a:r>
                        <a:rPr lang="en" sz="1200">
                          <a:latin typeface="Consolas"/>
                          <a:ea typeface="Consolas"/>
                          <a:cs typeface="Consolas"/>
                          <a:sym typeface="Consolas"/>
                        </a:rPr>
                        <a:t>&lt;col&gt;</a:t>
                      </a:r>
                      <a:endParaRPr sz="1200">
                        <a:latin typeface="Consolas"/>
                        <a:ea typeface="Consolas"/>
                        <a:cs typeface="Consolas"/>
                        <a:sym typeface="Consolas"/>
                      </a:endParaRPr>
                    </a:p>
                  </a:txBody>
                  <a:tcPr marT="91425" marB="91425" marR="91425" marL="91425">
                    <a:lnR cap="flat" cmpd="sng" w="9525">
                      <a:solidFill>
                        <a:srgbClr val="9E9E9E"/>
                      </a:solidFill>
                      <a:prstDash val="solid"/>
                      <a:round/>
                      <a:headEnd len="sm" w="sm" type="none"/>
                      <a:tailEnd len="sm" w="sm" type="none"/>
                    </a:lnR>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&lt;input&gt;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ctr">
                        <a:spcBef>
                          <a:spcPts val="0"/>
                        </a:spcBef>
                        <a:spcAft>
                          <a:spcPts val="0"/>
                        </a:spcAft>
                        <a:buNone/>
                      </a:pPr>
                      <a:r>
                        <a:rPr lang="en" sz="1200">
                          <a:latin typeface="Consolas"/>
                          <a:ea typeface="Consolas"/>
                          <a:cs typeface="Consolas"/>
                          <a:sym typeface="Consolas"/>
                        </a:rPr>
                        <a:t>&lt;track&gt;</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AB40">
                        <a:alpha val="2453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HTML </a:t>
            </a:r>
            <a:r>
              <a:rPr lang="en"/>
              <a:t>Attributes</a:t>
            </a:r>
            <a:endParaRPr/>
          </a:p>
        </p:txBody>
      </p:sp>
      <p:sp>
        <p:nvSpPr>
          <p:cNvPr id="572" name="Google Shape;572;p53"/>
          <p:cNvSpPr txBox="1"/>
          <p:nvPr/>
        </p:nvSpPr>
        <p:spPr>
          <a:xfrm>
            <a:off x="518200" y="1267075"/>
            <a:ext cx="8343600" cy="3461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i="0" lang="en" sz="1300" u="none" cap="none" strike="noStrike">
                <a:solidFill>
                  <a:schemeClr val="accent2"/>
                </a:solidFill>
              </a:rPr>
              <a:t>Some tags require an attribute to function properly</a:t>
            </a:r>
            <a:r>
              <a:rPr lang="en" sz="1300">
                <a:solidFill>
                  <a:schemeClr val="accent2"/>
                </a:solidFill>
              </a:rPr>
              <a:t>. For example, an </a:t>
            </a:r>
            <a:r>
              <a:rPr b="1" lang="en" sz="1300">
                <a:solidFill>
                  <a:schemeClr val="accent2"/>
                </a:solidFill>
                <a:latin typeface="Consolas"/>
                <a:ea typeface="Consolas"/>
                <a:cs typeface="Consolas"/>
                <a:sym typeface="Consolas"/>
              </a:rPr>
              <a:t>&lt;img&gt;</a:t>
            </a:r>
            <a:r>
              <a:rPr lang="en" sz="1300">
                <a:solidFill>
                  <a:schemeClr val="accent2"/>
                </a:solidFill>
              </a:rPr>
              <a:t> tag requires a </a:t>
            </a:r>
            <a:r>
              <a:rPr b="1" lang="en" sz="1300">
                <a:solidFill>
                  <a:schemeClr val="accent2"/>
                </a:solidFill>
                <a:latin typeface="Consolas"/>
                <a:ea typeface="Consolas"/>
                <a:cs typeface="Consolas"/>
                <a:sym typeface="Consolas"/>
              </a:rPr>
              <a:t>src </a:t>
            </a:r>
            <a:r>
              <a:rPr lang="en" sz="1300">
                <a:solidFill>
                  <a:schemeClr val="accent2"/>
                </a:solidFill>
              </a:rPr>
              <a:t>(source) attribute and an </a:t>
            </a:r>
            <a:r>
              <a:rPr b="1" lang="en" sz="1300">
                <a:solidFill>
                  <a:schemeClr val="accent2"/>
                </a:solidFill>
                <a:latin typeface="Consolas"/>
                <a:ea typeface="Consolas"/>
                <a:cs typeface="Consolas"/>
                <a:sym typeface="Consolas"/>
              </a:rPr>
              <a:t>alt </a:t>
            </a:r>
            <a:r>
              <a:rPr lang="en" sz="1300">
                <a:solidFill>
                  <a:schemeClr val="accent2"/>
                </a:solidFill>
              </a:rPr>
              <a:t>(alternate description) attribute for it to validate.</a:t>
            </a:r>
            <a:endParaRPr sz="1300">
              <a:solidFill>
                <a:srgbClr val="080808"/>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300">
              <a:solidFill>
                <a:schemeClr val="dk1"/>
              </a:solidFill>
              <a:latin typeface="Century Gothic"/>
              <a:ea typeface="Century Gothic"/>
              <a:cs typeface="Century Gothic"/>
              <a:sym typeface="Century Gothic"/>
            </a:endParaRPr>
          </a:p>
          <a:p>
            <a:pPr indent="0" lvl="0" marL="0" rtl="0" algn="l">
              <a:spcBef>
                <a:spcPts val="1000"/>
              </a:spcBef>
              <a:spcAft>
                <a:spcPts val="0"/>
              </a:spcAft>
              <a:buNone/>
            </a:pPr>
            <a:r>
              <a:t/>
            </a:r>
            <a:endParaRPr sz="1300">
              <a:solidFill>
                <a:schemeClr val="accent2"/>
              </a:solidFill>
            </a:endParaRPr>
          </a:p>
          <a:p>
            <a:pPr indent="0" lvl="0" marL="0" rtl="0" algn="l">
              <a:spcBef>
                <a:spcPts val="1000"/>
              </a:spcBef>
              <a:spcAft>
                <a:spcPts val="0"/>
              </a:spcAft>
              <a:buNone/>
            </a:pPr>
            <a:r>
              <a:rPr lang="en" sz="1300">
                <a:solidFill>
                  <a:schemeClr val="accent2"/>
                </a:solidFill>
              </a:rPr>
              <a:t>Attributes are extra information you can give to an element. In the case of the </a:t>
            </a:r>
            <a:r>
              <a:rPr b="1" lang="en" sz="1300">
                <a:solidFill>
                  <a:schemeClr val="accent2"/>
                </a:solidFill>
                <a:latin typeface="Consolas"/>
                <a:ea typeface="Consolas"/>
                <a:cs typeface="Consolas"/>
                <a:sym typeface="Consolas"/>
              </a:rPr>
              <a:t>&lt;img&gt;</a:t>
            </a:r>
            <a:r>
              <a:rPr lang="en" sz="1300">
                <a:solidFill>
                  <a:schemeClr val="accent2"/>
                </a:solidFill>
              </a:rPr>
              <a:t> tag, the </a:t>
            </a:r>
            <a:r>
              <a:rPr b="1" lang="en" sz="1300">
                <a:solidFill>
                  <a:schemeClr val="accent2"/>
                </a:solidFill>
                <a:latin typeface="Consolas"/>
                <a:ea typeface="Consolas"/>
                <a:cs typeface="Consolas"/>
                <a:sym typeface="Consolas"/>
              </a:rPr>
              <a:t>&lt;src&gt;</a:t>
            </a:r>
            <a:r>
              <a:rPr b="1" lang="en" sz="1300">
                <a:solidFill>
                  <a:schemeClr val="accent2"/>
                </a:solidFill>
              </a:rPr>
              <a:t> </a:t>
            </a:r>
            <a:r>
              <a:rPr lang="en" sz="1300">
                <a:solidFill>
                  <a:schemeClr val="accent2"/>
                </a:solidFill>
              </a:rPr>
              <a:t>attribute provides a way for the </a:t>
            </a:r>
            <a:r>
              <a:rPr b="1" lang="en" sz="1300">
                <a:solidFill>
                  <a:schemeClr val="accent2"/>
                </a:solidFill>
                <a:latin typeface="Consolas"/>
                <a:ea typeface="Consolas"/>
                <a:cs typeface="Consolas"/>
                <a:sym typeface="Consolas"/>
              </a:rPr>
              <a:t>&lt;img&gt;</a:t>
            </a:r>
            <a:r>
              <a:rPr lang="en" sz="1300">
                <a:solidFill>
                  <a:schemeClr val="accent2"/>
                </a:solidFill>
              </a:rPr>
              <a:t> to source an image from your local computer or from the internet. </a:t>
            </a:r>
            <a:endParaRPr sz="1300">
              <a:solidFill>
                <a:schemeClr val="accent2"/>
              </a:solidFill>
            </a:endParaRPr>
          </a:p>
          <a:p>
            <a:pPr indent="0" lvl="0" marL="0" rtl="0" algn="l">
              <a:lnSpc>
                <a:spcPct val="115000"/>
              </a:lnSpc>
              <a:spcBef>
                <a:spcPts val="1000"/>
              </a:spcBef>
              <a:spcAft>
                <a:spcPts val="0"/>
              </a:spcAft>
              <a:buNone/>
            </a:pPr>
            <a:r>
              <a:rPr b="1" lang="en" sz="1300">
                <a:solidFill>
                  <a:srgbClr val="080808"/>
                </a:solidFill>
              </a:rPr>
              <a:t>An attribute should have:</a:t>
            </a:r>
            <a:endParaRPr b="1" sz="1300">
              <a:solidFill>
                <a:srgbClr val="080808"/>
              </a:solidFill>
            </a:endParaRPr>
          </a:p>
          <a:p>
            <a:pPr indent="-247650" lvl="0" marL="342900" rtl="0" algn="l">
              <a:lnSpc>
                <a:spcPct val="115000"/>
              </a:lnSpc>
              <a:spcBef>
                <a:spcPts val="1000"/>
              </a:spcBef>
              <a:spcAft>
                <a:spcPts val="0"/>
              </a:spcAft>
              <a:buClr>
                <a:srgbClr val="E69138"/>
              </a:buClr>
              <a:buSzPts val="1300"/>
              <a:buChar char="➢"/>
            </a:pPr>
            <a:r>
              <a:rPr lang="en" sz="1300">
                <a:solidFill>
                  <a:srgbClr val="080808"/>
                </a:solidFill>
              </a:rPr>
              <a:t>A space between the element name and the attribute name.</a:t>
            </a:r>
            <a:endParaRPr sz="1300">
              <a:solidFill>
                <a:srgbClr val="080808"/>
              </a:solidFill>
            </a:endParaRPr>
          </a:p>
          <a:p>
            <a:pPr indent="-247650" lvl="0" marL="342900" rtl="0" algn="l">
              <a:lnSpc>
                <a:spcPct val="115000"/>
              </a:lnSpc>
              <a:spcBef>
                <a:spcPts val="1000"/>
              </a:spcBef>
              <a:spcAft>
                <a:spcPts val="0"/>
              </a:spcAft>
              <a:buClr>
                <a:srgbClr val="E69138"/>
              </a:buClr>
              <a:buSzPts val="1300"/>
              <a:buChar char="➢"/>
            </a:pPr>
            <a:r>
              <a:rPr lang="en" sz="1300">
                <a:solidFill>
                  <a:srgbClr val="080808"/>
                </a:solidFill>
              </a:rPr>
              <a:t>The attribute name, followed by an equals (</a:t>
            </a:r>
            <a:r>
              <a:rPr lang="en" sz="1300">
                <a:solidFill>
                  <a:srgbClr val="080808"/>
                </a:solidFill>
                <a:latin typeface="Consolas"/>
                <a:ea typeface="Consolas"/>
                <a:cs typeface="Consolas"/>
                <a:sym typeface="Consolas"/>
              </a:rPr>
              <a:t>=</a:t>
            </a:r>
            <a:r>
              <a:rPr lang="en" sz="1300">
                <a:solidFill>
                  <a:srgbClr val="080808"/>
                </a:solidFill>
              </a:rPr>
              <a:t>) sign.</a:t>
            </a:r>
            <a:endParaRPr sz="1300">
              <a:solidFill>
                <a:srgbClr val="080808"/>
              </a:solidFill>
            </a:endParaRPr>
          </a:p>
          <a:p>
            <a:pPr indent="-247650" lvl="0" marL="342900" rtl="0" algn="l">
              <a:lnSpc>
                <a:spcPct val="115000"/>
              </a:lnSpc>
              <a:spcBef>
                <a:spcPts val="1000"/>
              </a:spcBef>
              <a:spcAft>
                <a:spcPts val="0"/>
              </a:spcAft>
              <a:buClr>
                <a:srgbClr val="E69138"/>
              </a:buClr>
              <a:buSzPts val="1300"/>
              <a:buChar char="➢"/>
            </a:pPr>
            <a:r>
              <a:rPr lang="en" sz="1300">
                <a:solidFill>
                  <a:srgbClr val="080808"/>
                </a:solidFill>
              </a:rPr>
              <a:t>An attribute value, with opening and closing quotation marks wrapped around it.</a:t>
            </a:r>
            <a:endParaRPr sz="1300">
              <a:solidFill>
                <a:srgbClr val="080808"/>
              </a:solidFill>
            </a:endParaRPr>
          </a:p>
          <a:p>
            <a:pPr indent="-247650" lvl="0" marL="342900" rtl="0" algn="l">
              <a:lnSpc>
                <a:spcPct val="115000"/>
              </a:lnSpc>
              <a:spcBef>
                <a:spcPts val="1000"/>
              </a:spcBef>
              <a:spcAft>
                <a:spcPts val="1000"/>
              </a:spcAft>
              <a:buClr>
                <a:srgbClr val="E69138"/>
              </a:buClr>
              <a:buSzPts val="1300"/>
              <a:buChar char="➢"/>
            </a:pPr>
            <a:r>
              <a:rPr b="1" lang="en" sz="1300">
                <a:solidFill>
                  <a:srgbClr val="080808"/>
                </a:solidFill>
              </a:rPr>
              <a:t>In HTML, attributes usually come in name/value pairs, such as </a:t>
            </a:r>
            <a:r>
              <a:rPr b="1" lang="en" sz="1300">
                <a:solidFill>
                  <a:srgbClr val="080808"/>
                </a:solidFill>
                <a:latin typeface="Consolas"/>
                <a:ea typeface="Consolas"/>
                <a:cs typeface="Consolas"/>
                <a:sym typeface="Consolas"/>
              </a:rPr>
              <a:t>name="value"</a:t>
            </a:r>
            <a:r>
              <a:rPr b="1" lang="en" sz="1300">
                <a:solidFill>
                  <a:srgbClr val="080808"/>
                </a:solidFill>
              </a:rPr>
              <a:t>.</a:t>
            </a:r>
            <a:endParaRPr i="0" sz="1300" u="none" cap="none" strike="noStrike">
              <a:solidFill>
                <a:srgbClr val="000000"/>
              </a:solidFill>
              <a:latin typeface="Century Gothic"/>
              <a:ea typeface="Century Gothic"/>
              <a:cs typeface="Century Gothic"/>
              <a:sym typeface="Century Gothic"/>
            </a:endParaRPr>
          </a:p>
        </p:txBody>
      </p:sp>
      <p:sp>
        <p:nvSpPr>
          <p:cNvPr id="573" name="Google Shape;573;p5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74" name="Google Shape;574;p53"/>
          <p:cNvSpPr txBox="1"/>
          <p:nvPr/>
        </p:nvSpPr>
        <p:spPr>
          <a:xfrm>
            <a:off x="1714875" y="1913775"/>
            <a:ext cx="5650200" cy="35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Consolas"/>
                <a:ea typeface="Consolas"/>
                <a:cs typeface="Consolas"/>
                <a:sym typeface="Consolas"/>
              </a:rPr>
              <a:t>&lt;img</a:t>
            </a:r>
            <a:r>
              <a:rPr lang="en" sz="1100">
                <a:latin typeface="Consolas"/>
                <a:ea typeface="Consolas"/>
                <a:cs typeface="Consolas"/>
                <a:sym typeface="Consolas"/>
              </a:rPr>
              <a:t> </a:t>
            </a:r>
            <a:r>
              <a:rPr lang="en" sz="1100">
                <a:solidFill>
                  <a:srgbClr val="38761D"/>
                </a:solidFill>
                <a:latin typeface="Consolas"/>
                <a:ea typeface="Consolas"/>
                <a:cs typeface="Consolas"/>
                <a:sym typeface="Consolas"/>
              </a:rPr>
              <a:t>source</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“./some/source/location” </a:t>
            </a:r>
            <a:r>
              <a:rPr lang="en" sz="1100">
                <a:solidFill>
                  <a:srgbClr val="38761D"/>
                </a:solidFill>
                <a:latin typeface="Consolas"/>
                <a:ea typeface="Consolas"/>
                <a:cs typeface="Consolas"/>
                <a:sym typeface="Consolas"/>
              </a:rPr>
              <a:t>alt</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“An image description.”</a:t>
            </a:r>
            <a:r>
              <a:rPr lang="en" sz="1100">
                <a:solidFill>
                  <a:schemeClr val="accent4"/>
                </a:solidFill>
                <a:latin typeface="Consolas"/>
                <a:ea typeface="Consolas"/>
                <a:cs typeface="Consolas"/>
                <a:sym typeface="Consolas"/>
              </a:rPr>
              <a:t> </a:t>
            </a:r>
            <a:r>
              <a:rPr lang="en" sz="1100">
                <a:solidFill>
                  <a:schemeClr val="accent1"/>
                </a:solidFill>
                <a:latin typeface="Consolas"/>
                <a:ea typeface="Consolas"/>
                <a:cs typeface="Consolas"/>
                <a:sym typeface="Consolas"/>
              </a:rPr>
              <a:t>/&gt;</a:t>
            </a:r>
            <a:endParaRPr sz="1100">
              <a:solidFill>
                <a:schemeClr val="accent1"/>
              </a:solidFill>
              <a:latin typeface="Consolas"/>
              <a:ea typeface="Consolas"/>
              <a:cs typeface="Consolas"/>
              <a:sym typeface="Consolas"/>
            </a:endParaRPr>
          </a:p>
        </p:txBody>
      </p:sp>
      <p:sp>
        <p:nvSpPr>
          <p:cNvPr id="575" name="Google Shape;575;p53">
            <a:hlinkClick r:id="rId3"/>
          </p:cNvPr>
          <p:cNvSpPr txBox="1"/>
          <p:nvPr/>
        </p:nvSpPr>
        <p:spPr>
          <a:xfrm>
            <a:off x="2362350" y="4688825"/>
            <a:ext cx="4244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solidFill>
                  <a:schemeClr val="hlink"/>
                </a:solidFill>
                <a:hlinkClick r:id="rId4"/>
              </a:rPr>
              <a:t>Click here for a full reference on HTML attributes.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Knowledge</a:t>
            </a:r>
            <a:r>
              <a:rPr lang="en"/>
              <a:t> Check</a:t>
            </a:r>
            <a:endParaRPr/>
          </a:p>
        </p:txBody>
      </p:sp>
      <p:sp>
        <p:nvSpPr>
          <p:cNvPr id="581" name="Google Shape;581;p54"/>
          <p:cNvSpPr txBox="1"/>
          <p:nvPr>
            <p:ph idx="1" type="body"/>
          </p:nvPr>
        </p:nvSpPr>
        <p:spPr>
          <a:xfrm>
            <a:off x="365250" y="1380649"/>
            <a:ext cx="8027700" cy="3216900"/>
          </a:xfrm>
          <a:prstGeom prst="rect">
            <a:avLst/>
          </a:prstGeom>
        </p:spPr>
        <p:txBody>
          <a:bodyPr anchorCtr="0" anchor="t" bIns="68575" lIns="68575" spcFirstLastPara="1" rIns="68575" wrap="square" tIns="68575">
            <a:spAutoFit/>
          </a:bodyPr>
          <a:lstStyle/>
          <a:p>
            <a:pPr indent="-298450" lvl="0" marL="457200" rtl="0" algn="l">
              <a:spcBef>
                <a:spcPts val="800"/>
              </a:spcBef>
              <a:spcAft>
                <a:spcPts val="0"/>
              </a:spcAft>
              <a:buSzPts val="1100"/>
              <a:buChar char="➢"/>
            </a:pPr>
            <a:r>
              <a:rPr lang="en"/>
              <a:t>What is HTML, and what is it used for?</a:t>
            </a:r>
            <a:endParaRPr/>
          </a:p>
          <a:p>
            <a:pPr indent="-298450" lvl="0" marL="457200" rtl="0" algn="l">
              <a:spcBef>
                <a:spcPts val="800"/>
              </a:spcBef>
              <a:spcAft>
                <a:spcPts val="0"/>
              </a:spcAft>
              <a:buSzPts val="1100"/>
              <a:buChar char="➢"/>
            </a:pPr>
            <a:r>
              <a:rPr lang="en"/>
              <a:t>What is the default character set used for HTML5?</a:t>
            </a:r>
            <a:endParaRPr/>
          </a:p>
          <a:p>
            <a:pPr indent="-298450" lvl="0" marL="457200" rtl="0" algn="l">
              <a:spcBef>
                <a:spcPts val="800"/>
              </a:spcBef>
              <a:spcAft>
                <a:spcPts val="0"/>
              </a:spcAft>
              <a:buSzPts val="1100"/>
              <a:buChar char="➢"/>
            </a:pPr>
            <a:r>
              <a:rPr lang="en"/>
              <a:t>What is the difference between an element and a tag in HTML?</a:t>
            </a:r>
            <a:endParaRPr/>
          </a:p>
          <a:p>
            <a:pPr indent="-298450" lvl="0" marL="457200" rtl="0" algn="l">
              <a:spcBef>
                <a:spcPts val="800"/>
              </a:spcBef>
              <a:spcAft>
                <a:spcPts val="0"/>
              </a:spcAft>
              <a:buSzPts val="1100"/>
              <a:buChar char="➢"/>
            </a:pPr>
            <a:r>
              <a:rPr lang="en"/>
              <a:t>What base template elements should web pages typically contain?</a:t>
            </a:r>
            <a:endParaRPr/>
          </a:p>
          <a:p>
            <a:pPr indent="-298450" lvl="0" marL="457200" rtl="0" algn="l">
              <a:spcBef>
                <a:spcPts val="800"/>
              </a:spcBef>
              <a:spcAft>
                <a:spcPts val="0"/>
              </a:spcAft>
              <a:buSzPts val="1100"/>
              <a:buChar char="➢"/>
            </a:pPr>
            <a:r>
              <a:rPr lang="en"/>
              <a:t>Which tag contains all of the visible content of an HTML document?</a:t>
            </a:r>
            <a:endParaRPr/>
          </a:p>
          <a:p>
            <a:pPr indent="-298450" lvl="0" marL="457200" rtl="0" algn="l">
              <a:spcBef>
                <a:spcPts val="800"/>
              </a:spcBef>
              <a:spcAft>
                <a:spcPts val="0"/>
              </a:spcAft>
              <a:buSzPts val="1100"/>
              <a:buChar char="➢"/>
            </a:pPr>
            <a:r>
              <a:rPr lang="en"/>
              <a:t>What is the parent-to-child relationship between elements and how is it represented in code?</a:t>
            </a:r>
            <a:endParaRPr/>
          </a:p>
          <a:p>
            <a:pPr indent="-298450" lvl="0" marL="457200" rtl="0" algn="l">
              <a:spcBef>
                <a:spcPts val="800"/>
              </a:spcBef>
              <a:spcAft>
                <a:spcPts val="0"/>
              </a:spcAft>
              <a:buSzPts val="1100"/>
              <a:buChar char="➢"/>
            </a:pPr>
            <a:r>
              <a:rPr lang="en"/>
              <a:t>How do browsers handle whitespace in HTML documents?</a:t>
            </a:r>
            <a:endParaRPr/>
          </a:p>
          <a:p>
            <a:pPr indent="-298450" lvl="0" marL="457200" rtl="0" algn="l">
              <a:spcBef>
                <a:spcPts val="800"/>
              </a:spcBef>
              <a:spcAft>
                <a:spcPts val="0"/>
              </a:spcAft>
              <a:buSzPts val="1100"/>
              <a:buChar char="➢"/>
            </a:pPr>
            <a:r>
              <a:rPr lang="en"/>
              <a:t>What is the difference between block-level elements and inline elements?</a:t>
            </a:r>
            <a:endParaRPr/>
          </a:p>
          <a:p>
            <a:pPr indent="-298450" lvl="0" marL="457200" rtl="0" algn="l">
              <a:spcBef>
                <a:spcPts val="800"/>
              </a:spcBef>
              <a:spcAft>
                <a:spcPts val="0"/>
              </a:spcAft>
              <a:buSzPts val="1100"/>
              <a:buChar char="➢"/>
            </a:pPr>
            <a:r>
              <a:rPr lang="en"/>
              <a:t>What are void elements (also referred to as self-closing tags)?</a:t>
            </a:r>
            <a:endParaRPr/>
          </a:p>
          <a:p>
            <a:pPr indent="-298450" lvl="0" marL="457200" rtl="0" algn="l">
              <a:spcBef>
                <a:spcPts val="800"/>
              </a:spcBef>
              <a:spcAft>
                <a:spcPts val="0"/>
              </a:spcAft>
              <a:buSzPts val="1100"/>
              <a:buChar char="➢"/>
            </a:pPr>
            <a:r>
              <a:rPr lang="en"/>
              <a:t>What are element attributes?</a:t>
            </a:r>
            <a:endParaRPr sz="1600"/>
          </a:p>
        </p:txBody>
      </p:sp>
      <p:sp>
        <p:nvSpPr>
          <p:cNvPr id="582" name="Google Shape;582;p5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8" name="Google Shape;588;p55"/>
          <p:cNvSpPr txBox="1"/>
          <p:nvPr/>
        </p:nvSpPr>
        <p:spPr>
          <a:xfrm>
            <a:off x="-37225"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Avenir"/>
                <a:ea typeface="Avenir"/>
                <a:cs typeface="Avenir"/>
                <a:sym typeface="Avenir"/>
              </a:rPr>
              <a:t>Section 2</a:t>
            </a:r>
            <a:br>
              <a:rPr lang="en" sz="3000">
                <a:solidFill>
                  <a:srgbClr val="E69138"/>
                </a:solidFill>
                <a:latin typeface="Avenir"/>
                <a:ea typeface="Avenir"/>
                <a:cs typeface="Avenir"/>
                <a:sym typeface="Avenir"/>
              </a:rPr>
            </a:br>
            <a:r>
              <a:rPr b="1" lang="en" sz="3000">
                <a:solidFill>
                  <a:schemeClr val="accent1"/>
                </a:solidFill>
                <a:latin typeface="Avenir"/>
                <a:ea typeface="Avenir"/>
                <a:cs typeface="Avenir"/>
                <a:sym typeface="Avenir"/>
              </a:rPr>
              <a:t>HTML Elements</a:t>
            </a:r>
            <a:endParaRPr b="1" sz="3000">
              <a:solidFill>
                <a:schemeClr val="accent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Heading Element </a:t>
            </a:r>
            <a:endParaRPr/>
          </a:p>
        </p:txBody>
      </p:sp>
      <p:sp>
        <p:nvSpPr>
          <p:cNvPr id="594" name="Google Shape;594;p56"/>
          <p:cNvSpPr txBox="1"/>
          <p:nvPr>
            <p:ph idx="1" type="body"/>
          </p:nvPr>
        </p:nvSpPr>
        <p:spPr>
          <a:xfrm>
            <a:off x="518200" y="1302600"/>
            <a:ext cx="7991400" cy="13605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sz="1300">
                <a:latin typeface="Consolas"/>
                <a:ea typeface="Consolas"/>
                <a:cs typeface="Consolas"/>
                <a:sym typeface="Consolas"/>
              </a:rPr>
              <a:t>&lt;h1&gt;, &lt;h2&gt;, &lt;h3&gt;, &lt;h4&gt;, &lt;h5&gt;, &lt;h6&gt;</a:t>
            </a:r>
            <a:endParaRPr b="1" sz="1300">
              <a:latin typeface="Consolas"/>
              <a:ea typeface="Consolas"/>
              <a:cs typeface="Consolas"/>
              <a:sym typeface="Consolas"/>
            </a:endParaRPr>
          </a:p>
          <a:p>
            <a:pPr indent="0" lvl="0" marL="0" rtl="0" algn="l">
              <a:spcBef>
                <a:spcPts val="800"/>
              </a:spcBef>
              <a:spcAft>
                <a:spcPts val="0"/>
              </a:spcAft>
              <a:buNone/>
            </a:pPr>
            <a:r>
              <a:rPr lang="en" sz="1300"/>
              <a:t>The</a:t>
            </a:r>
            <a:r>
              <a:rPr lang="en" sz="1300">
                <a:solidFill>
                  <a:schemeClr val="accent4"/>
                </a:solidFill>
              </a:rPr>
              <a:t> </a:t>
            </a:r>
            <a:r>
              <a:rPr lang="en" sz="1300" u="sng">
                <a:solidFill>
                  <a:schemeClr val="hlink"/>
                </a:solidFill>
                <a:latin typeface="Consolas"/>
                <a:ea typeface="Consolas"/>
                <a:cs typeface="Consolas"/>
                <a:sym typeface="Consolas"/>
                <a:hlinkClick r:id="rId3"/>
              </a:rPr>
              <a:t>&lt;h1&gt;-&lt;h6&gt; HTML elements</a:t>
            </a:r>
            <a:r>
              <a:rPr lang="en" sz="1300">
                <a:solidFill>
                  <a:schemeClr val="accent2"/>
                </a:solidFill>
              </a:rPr>
              <a:t> </a:t>
            </a:r>
            <a:r>
              <a:rPr lang="en" sz="1300"/>
              <a:t>specify headings with relative levels of importance, which is reflected in the formatting of the text when the HTML page is rendered. </a:t>
            </a:r>
            <a:r>
              <a:rPr b="1" lang="en" sz="1300">
                <a:latin typeface="Consolas"/>
                <a:ea typeface="Consolas"/>
                <a:cs typeface="Consolas"/>
                <a:sym typeface="Consolas"/>
              </a:rPr>
              <a:t>&lt;h1&gt;</a:t>
            </a:r>
            <a:r>
              <a:rPr lang="en" sz="1300"/>
              <a:t> elements have the highest importance, and </a:t>
            </a:r>
            <a:r>
              <a:rPr b="1" lang="en" sz="1300">
                <a:latin typeface="Consolas"/>
                <a:ea typeface="Consolas"/>
                <a:cs typeface="Consolas"/>
                <a:sym typeface="Consolas"/>
              </a:rPr>
              <a:t>&lt;h6&gt;</a:t>
            </a:r>
            <a:r>
              <a:rPr lang="en" sz="1300"/>
              <a:t> elements have the lowest importance.</a:t>
            </a:r>
            <a:endParaRPr sz="1300"/>
          </a:p>
          <a:p>
            <a:pPr indent="0" lvl="0" marL="0" rtl="0" algn="l">
              <a:spcBef>
                <a:spcPts val="800"/>
              </a:spcBef>
              <a:spcAft>
                <a:spcPts val="0"/>
              </a:spcAft>
              <a:buNone/>
            </a:pPr>
            <a:r>
              <a:rPr lang="en" sz="1300">
                <a:solidFill>
                  <a:srgbClr val="000000"/>
                </a:solidFill>
                <a:highlight>
                  <a:schemeClr val="lt1"/>
                </a:highlight>
              </a:rPr>
              <a:t>You can see how these tags affect their associated text by visiting </a:t>
            </a:r>
            <a:r>
              <a:rPr lang="en" sz="1300" u="sng">
                <a:solidFill>
                  <a:schemeClr val="accent5"/>
                </a:solidFill>
                <a:highlight>
                  <a:schemeClr val="lt1"/>
                </a:highlight>
                <a:hlinkClick r:id="rId4">
                  <a:extLst>
                    <a:ext uri="{A12FA001-AC4F-418D-AE19-62706E023703}">
                      <ahyp:hlinkClr val="tx"/>
                    </a:ext>
                  </a:extLst>
                </a:hlinkClick>
              </a:rPr>
              <a:t>this reference page</a:t>
            </a:r>
            <a:r>
              <a:rPr lang="en" sz="1300">
                <a:solidFill>
                  <a:srgbClr val="000000"/>
                </a:solidFill>
                <a:highlight>
                  <a:schemeClr val="lt1"/>
                </a:highlight>
              </a:rPr>
              <a:t> on HTML headings. </a:t>
            </a:r>
            <a:endParaRPr sz="1300"/>
          </a:p>
        </p:txBody>
      </p:sp>
      <p:sp>
        <p:nvSpPr>
          <p:cNvPr id="595" name="Google Shape;595;p5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96" name="Google Shape;596;p56"/>
          <p:cNvSpPr txBox="1"/>
          <p:nvPr/>
        </p:nvSpPr>
        <p:spPr>
          <a:xfrm>
            <a:off x="515325" y="2977625"/>
            <a:ext cx="4329300" cy="1708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&lt;h1&gt;</a:t>
            </a:r>
            <a:r>
              <a:rPr lang="en" sz="900">
                <a:solidFill>
                  <a:schemeClr val="accent2"/>
                </a:solidFill>
                <a:latin typeface="Consolas"/>
                <a:ea typeface="Consolas"/>
                <a:cs typeface="Consolas"/>
                <a:sym typeface="Consolas"/>
              </a:rPr>
              <a:t>Lorem ipsum</a:t>
            </a:r>
            <a:r>
              <a:rPr lang="en" sz="900">
                <a:solidFill>
                  <a:schemeClr val="accent1"/>
                </a:solidFill>
                <a:latin typeface="Consolas"/>
                <a:ea typeface="Consolas"/>
                <a:cs typeface="Consolas"/>
                <a:sym typeface="Consolas"/>
              </a:rPr>
              <a:t>&lt;/h1&gt;</a:t>
            </a:r>
            <a:br>
              <a:rPr lang="en" sz="900">
                <a:solidFill>
                  <a:schemeClr val="accent2"/>
                </a:solidFill>
                <a:latin typeface="Consolas"/>
                <a:ea typeface="Consolas"/>
                <a:cs typeface="Consolas"/>
                <a:sym typeface="Consolas"/>
              </a:rPr>
            </a:br>
            <a:r>
              <a:rPr lang="en" sz="900">
                <a:solidFill>
                  <a:schemeClr val="accent2"/>
                </a:solidFill>
                <a:latin typeface="Consolas"/>
                <a:ea typeface="Consolas"/>
                <a:cs typeface="Consolas"/>
                <a:sym typeface="Consolas"/>
              </a:rPr>
              <a:t>        </a:t>
            </a:r>
            <a:r>
              <a:rPr lang="en" sz="900">
                <a:solidFill>
                  <a:schemeClr val="accent1"/>
                </a:solidFill>
                <a:latin typeface="Consolas"/>
                <a:ea typeface="Consolas"/>
                <a:cs typeface="Consolas"/>
                <a:sym typeface="Consolas"/>
              </a:rPr>
              <a:t>&lt;h2&gt;</a:t>
            </a:r>
            <a:r>
              <a:rPr lang="en" sz="900">
                <a:solidFill>
                  <a:schemeClr val="accent2"/>
                </a:solidFill>
                <a:latin typeface="Consolas"/>
                <a:ea typeface="Consolas"/>
                <a:cs typeface="Consolas"/>
                <a:sym typeface="Consolas"/>
              </a:rPr>
              <a:t>dolor</a:t>
            </a:r>
            <a:r>
              <a:rPr lang="en" sz="900">
                <a:solidFill>
                  <a:schemeClr val="accent1"/>
                </a:solidFill>
                <a:latin typeface="Consolas"/>
                <a:ea typeface="Consolas"/>
                <a:cs typeface="Consolas"/>
                <a:sym typeface="Consolas"/>
              </a:rPr>
              <a:t> </a:t>
            </a:r>
            <a:r>
              <a:rPr lang="en" sz="900">
                <a:solidFill>
                  <a:schemeClr val="accent2"/>
                </a:solidFill>
                <a:latin typeface="Consolas"/>
                <a:ea typeface="Consolas"/>
                <a:cs typeface="Consolas"/>
                <a:sym typeface="Consolas"/>
              </a:rPr>
              <a:t>sit amet,</a:t>
            </a:r>
            <a:r>
              <a:rPr lang="en" sz="900">
                <a:solidFill>
                  <a:schemeClr val="accent1"/>
                </a:solidFill>
                <a:latin typeface="Consolas"/>
                <a:ea typeface="Consolas"/>
                <a:cs typeface="Consolas"/>
                <a:sym typeface="Consolas"/>
              </a:rPr>
              <a:t>&lt;h2&gt;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        </a:t>
            </a:r>
            <a:r>
              <a:rPr lang="en" sz="900">
                <a:solidFill>
                  <a:schemeClr val="accent1"/>
                </a:solidFill>
                <a:latin typeface="Consolas"/>
                <a:ea typeface="Consolas"/>
                <a:cs typeface="Consolas"/>
                <a:sym typeface="Consolas"/>
              </a:rPr>
              <a:t>&lt;h3&gt;</a:t>
            </a:r>
            <a:r>
              <a:rPr lang="en" sz="900">
                <a:solidFill>
                  <a:schemeClr val="accent2"/>
                </a:solidFill>
                <a:latin typeface="Consolas"/>
                <a:ea typeface="Consolas"/>
                <a:cs typeface="Consolas"/>
                <a:sym typeface="Consolas"/>
              </a:rPr>
              <a:t>consectetur adipisicing elit.</a:t>
            </a:r>
            <a:r>
              <a:rPr lang="en" sz="900">
                <a:solidFill>
                  <a:schemeClr val="accent1"/>
                </a:solidFill>
                <a:latin typeface="Consolas"/>
                <a:ea typeface="Consolas"/>
                <a:cs typeface="Consolas"/>
                <a:sym typeface="Consolas"/>
              </a:rPr>
              <a:t>&lt;h3&gt;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        </a:t>
            </a:r>
            <a:r>
              <a:rPr lang="en" sz="900">
                <a:solidFill>
                  <a:schemeClr val="accent1"/>
                </a:solidFill>
                <a:latin typeface="Consolas"/>
                <a:ea typeface="Consolas"/>
                <a:cs typeface="Consolas"/>
                <a:sym typeface="Consolas"/>
              </a:rPr>
              <a:t>&lt;h4&gt;</a:t>
            </a:r>
            <a:r>
              <a:rPr lang="en" sz="900">
                <a:solidFill>
                  <a:schemeClr val="accent2"/>
                </a:solidFill>
                <a:latin typeface="Consolas"/>
                <a:ea typeface="Consolas"/>
                <a:cs typeface="Consolas"/>
                <a:sym typeface="Consolas"/>
              </a:rPr>
              <a:t>Doloribus explicabo</a:t>
            </a:r>
            <a:r>
              <a:rPr lang="en" sz="900">
                <a:solidFill>
                  <a:schemeClr val="accent1"/>
                </a:solidFill>
                <a:latin typeface="Consolas"/>
                <a:ea typeface="Consolas"/>
                <a:cs typeface="Consolas"/>
                <a:sym typeface="Consolas"/>
              </a:rPr>
              <a:t>&lt;h4&gt;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&lt;h5&gt;</a:t>
            </a:r>
            <a:r>
              <a:rPr lang="en" sz="900">
                <a:solidFill>
                  <a:schemeClr val="accent2"/>
                </a:solidFill>
                <a:latin typeface="Consolas"/>
                <a:ea typeface="Consolas"/>
                <a:cs typeface="Consolas"/>
                <a:sym typeface="Consolas"/>
              </a:rPr>
              <a:t>incidunt magnam magni</a:t>
            </a:r>
            <a:r>
              <a:rPr lang="en" sz="900">
                <a:solidFill>
                  <a:schemeClr val="accent1"/>
                </a:solidFill>
                <a:latin typeface="Consolas"/>
                <a:ea typeface="Consolas"/>
                <a:cs typeface="Consolas"/>
                <a:sym typeface="Consolas"/>
              </a:rPr>
              <a:t>&lt;h5&gt;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        </a:t>
            </a:r>
            <a:r>
              <a:rPr lang="en" sz="900">
                <a:solidFill>
                  <a:schemeClr val="accent1"/>
                </a:solidFill>
                <a:latin typeface="Consolas"/>
                <a:ea typeface="Consolas"/>
                <a:cs typeface="Consolas"/>
                <a:sym typeface="Consolas"/>
              </a:rPr>
              <a:t>&lt;h6&gt;</a:t>
            </a:r>
            <a:r>
              <a:rPr lang="en" sz="900">
                <a:solidFill>
                  <a:schemeClr val="accent2"/>
                </a:solidFill>
                <a:latin typeface="Consolas"/>
                <a:ea typeface="Consolas"/>
                <a:cs typeface="Consolas"/>
                <a:sym typeface="Consolas"/>
              </a:rPr>
              <a:t>nobis pariatur quia,</a:t>
            </a:r>
            <a:r>
              <a:rPr lang="en" sz="900">
                <a:solidFill>
                  <a:schemeClr val="accent1"/>
                </a:solidFill>
                <a:latin typeface="Consolas"/>
                <a:ea typeface="Consolas"/>
                <a:cs typeface="Consolas"/>
                <a:sym typeface="Consolas"/>
              </a:rPr>
              <a:t>&lt;h6&gt;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597" name="Google Shape;597;p56"/>
          <p:cNvSpPr txBox="1"/>
          <p:nvPr/>
        </p:nvSpPr>
        <p:spPr>
          <a:xfrm>
            <a:off x="4934300" y="2977625"/>
            <a:ext cx="3608400" cy="1858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t>Lorem ipsum</a:t>
            </a:r>
            <a:endParaRPr b="1" sz="1900"/>
          </a:p>
          <a:p>
            <a:pPr indent="0" lvl="0" marL="0" rtl="0" algn="l">
              <a:lnSpc>
                <a:spcPct val="115000"/>
              </a:lnSpc>
              <a:spcBef>
                <a:spcPts val="1000"/>
              </a:spcBef>
              <a:spcAft>
                <a:spcPts val="0"/>
              </a:spcAft>
              <a:buNone/>
            </a:pPr>
            <a:r>
              <a:rPr b="1" lang="en" sz="1300"/>
              <a:t>dolor sit amet,</a:t>
            </a:r>
            <a:endParaRPr b="1" sz="1300"/>
          </a:p>
          <a:p>
            <a:pPr indent="0" lvl="0" marL="0" rtl="0" algn="l">
              <a:lnSpc>
                <a:spcPct val="115000"/>
              </a:lnSpc>
              <a:spcBef>
                <a:spcPts val="1000"/>
              </a:spcBef>
              <a:spcAft>
                <a:spcPts val="0"/>
              </a:spcAft>
              <a:buNone/>
            </a:pPr>
            <a:r>
              <a:rPr b="1" lang="en" sz="900"/>
              <a:t>consectetur adipisicing elit.</a:t>
            </a:r>
            <a:endParaRPr b="1" sz="900"/>
          </a:p>
          <a:p>
            <a:pPr indent="0" lvl="0" marL="0" rtl="0" algn="l">
              <a:lnSpc>
                <a:spcPct val="115000"/>
              </a:lnSpc>
              <a:spcBef>
                <a:spcPts val="1000"/>
              </a:spcBef>
              <a:spcAft>
                <a:spcPts val="0"/>
              </a:spcAft>
              <a:buNone/>
            </a:pPr>
            <a:r>
              <a:rPr b="1" lang="en" sz="700"/>
              <a:t>Doloribus explicabo</a:t>
            </a:r>
            <a:endParaRPr b="1" sz="700"/>
          </a:p>
          <a:p>
            <a:pPr indent="0" lvl="0" marL="0" rtl="0" algn="l">
              <a:lnSpc>
                <a:spcPct val="115000"/>
              </a:lnSpc>
              <a:spcBef>
                <a:spcPts val="1000"/>
              </a:spcBef>
              <a:spcAft>
                <a:spcPts val="0"/>
              </a:spcAft>
              <a:buNone/>
            </a:pPr>
            <a:r>
              <a:rPr b="1" lang="en" sz="600"/>
              <a:t>incidunt magnam magni</a:t>
            </a:r>
            <a:endParaRPr b="1" sz="600"/>
          </a:p>
          <a:p>
            <a:pPr indent="0" lvl="0" marL="0" rtl="0" algn="l">
              <a:lnSpc>
                <a:spcPct val="115000"/>
              </a:lnSpc>
              <a:spcBef>
                <a:spcPts val="1000"/>
              </a:spcBef>
              <a:spcAft>
                <a:spcPts val="1000"/>
              </a:spcAft>
              <a:buNone/>
            </a:pPr>
            <a:r>
              <a:rPr b="1" lang="en" sz="500"/>
              <a:t>nobis pariatur quia,</a:t>
            </a:r>
            <a:endParaRPr sz="500">
              <a:solidFill>
                <a:schemeClr val="accent2"/>
              </a:solidFill>
            </a:endParaRPr>
          </a:p>
        </p:txBody>
      </p:sp>
      <p:sp>
        <p:nvSpPr>
          <p:cNvPr id="598" name="Google Shape;598;p56"/>
          <p:cNvSpPr txBox="1"/>
          <p:nvPr/>
        </p:nvSpPr>
        <p:spPr>
          <a:xfrm>
            <a:off x="4934300" y="2613550"/>
            <a:ext cx="360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Paragraph Element </a:t>
            </a:r>
            <a:endParaRPr/>
          </a:p>
        </p:txBody>
      </p:sp>
      <p:sp>
        <p:nvSpPr>
          <p:cNvPr id="604" name="Google Shape;604;p57"/>
          <p:cNvSpPr txBox="1"/>
          <p:nvPr>
            <p:ph idx="1" type="body"/>
          </p:nvPr>
        </p:nvSpPr>
        <p:spPr>
          <a:xfrm>
            <a:off x="518200" y="1302600"/>
            <a:ext cx="7991400" cy="12690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a:latin typeface="Consolas"/>
                <a:ea typeface="Consolas"/>
                <a:cs typeface="Consolas"/>
                <a:sym typeface="Consolas"/>
              </a:rPr>
              <a:t>&lt;p&gt;</a:t>
            </a:r>
            <a:endParaRPr b="1">
              <a:latin typeface="Consolas"/>
              <a:ea typeface="Consolas"/>
              <a:cs typeface="Consolas"/>
              <a:sym typeface="Consolas"/>
            </a:endParaRPr>
          </a:p>
          <a:p>
            <a:pPr indent="0" lvl="0" marL="0" rtl="0" algn="l">
              <a:spcBef>
                <a:spcPts val="800"/>
              </a:spcBef>
              <a:spcAft>
                <a:spcPts val="0"/>
              </a:spcAft>
              <a:buNone/>
            </a:pPr>
            <a:r>
              <a:rPr lang="en"/>
              <a:t>The</a:t>
            </a:r>
            <a:r>
              <a:rPr lang="en">
                <a:solidFill>
                  <a:schemeClr val="accent4"/>
                </a:solidFill>
              </a:rPr>
              <a:t> </a:t>
            </a:r>
            <a:r>
              <a:rPr lang="en" u="sng">
                <a:solidFill>
                  <a:schemeClr val="hlink"/>
                </a:solidFill>
                <a:latin typeface="Consolas"/>
                <a:ea typeface="Consolas"/>
                <a:cs typeface="Consolas"/>
                <a:sym typeface="Consolas"/>
                <a:hlinkClick r:id="rId3"/>
              </a:rPr>
              <a:t>&lt;p&gt;</a:t>
            </a:r>
            <a:r>
              <a:rPr lang="en" u="sng">
                <a:solidFill>
                  <a:schemeClr val="hlink"/>
                </a:solidFill>
                <a:hlinkClick r:id="rId4"/>
              </a:rPr>
              <a:t> HTML element</a:t>
            </a:r>
            <a:r>
              <a:rPr lang="en">
                <a:solidFill>
                  <a:schemeClr val="accent2"/>
                </a:solidFill>
              </a:rPr>
              <a:t> </a:t>
            </a:r>
            <a:r>
              <a:rPr lang="en"/>
              <a:t>defines a paragraph. </a:t>
            </a:r>
            <a:r>
              <a:rPr lang="en">
                <a:solidFill>
                  <a:srgbClr val="000000"/>
                </a:solidFill>
                <a:highlight>
                  <a:schemeClr val="lt1"/>
                </a:highlight>
              </a:rPr>
              <a:t>A paragraph always starts on a new line, and browsers automatically add some white space (a margin) before and after a paragraph.</a:t>
            </a:r>
            <a:endParaRPr b="1"/>
          </a:p>
        </p:txBody>
      </p:sp>
      <p:sp>
        <p:nvSpPr>
          <p:cNvPr id="605" name="Google Shape;605;p5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06" name="Google Shape;606;p57"/>
          <p:cNvSpPr txBox="1"/>
          <p:nvPr/>
        </p:nvSpPr>
        <p:spPr>
          <a:xfrm>
            <a:off x="515325" y="2977625"/>
            <a:ext cx="4329300" cy="1431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&lt;p&gt;</a:t>
            </a:r>
            <a:r>
              <a:rPr lang="en" sz="900">
                <a:solidFill>
                  <a:schemeClr val="accent2"/>
                </a:solidFill>
                <a:latin typeface="Consolas"/>
                <a:ea typeface="Consolas"/>
                <a:cs typeface="Consolas"/>
                <a:sym typeface="Consolas"/>
              </a:rPr>
              <a:t>Lorem ipsum dolor</a:t>
            </a:r>
            <a:r>
              <a:rPr lang="en" sz="900">
                <a:solidFill>
                  <a:schemeClr val="accent1"/>
                </a:solidFill>
                <a:latin typeface="Consolas"/>
                <a:ea typeface="Consolas"/>
                <a:cs typeface="Consolas"/>
                <a:sym typeface="Consolas"/>
              </a:rPr>
              <a:t> </a:t>
            </a:r>
            <a:r>
              <a:rPr lang="en" sz="900">
                <a:solidFill>
                  <a:schemeClr val="accent2"/>
                </a:solidFill>
                <a:latin typeface="Consolas"/>
                <a:ea typeface="Consolas"/>
                <a:cs typeface="Consolas"/>
                <a:sym typeface="Consolas"/>
              </a:rPr>
              <a:t>sit amet, consectetur adipisicing elit.</a:t>
            </a:r>
            <a:r>
              <a:rPr lang="en" sz="900">
                <a:solidFill>
                  <a:schemeClr val="accent1"/>
                </a:solidFill>
                <a:latin typeface="Consolas"/>
                <a:ea typeface="Consolas"/>
                <a:cs typeface="Consolas"/>
                <a:sym typeface="Consolas"/>
              </a:rPr>
              <a:t>&lt;/p&gt;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solidFill>
                  <a:schemeClr val="accent1"/>
                </a:solidFill>
                <a:latin typeface="Consolas"/>
                <a:ea typeface="Consolas"/>
                <a:cs typeface="Consolas"/>
                <a:sym typeface="Consolas"/>
              </a:rPr>
              <a:t>&lt;p&gt;</a:t>
            </a:r>
            <a:r>
              <a:rPr lang="en" sz="900">
                <a:solidFill>
                  <a:schemeClr val="accent2"/>
                </a:solidFill>
                <a:latin typeface="Consolas"/>
                <a:ea typeface="Consolas"/>
                <a:cs typeface="Consolas"/>
                <a:sym typeface="Consolas"/>
              </a:rPr>
              <a:t>Doloribus explicabo incidunt magnam magni nobis pariatur quia, rerum sint tempora vero.</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07" name="Google Shape;607;p57"/>
          <p:cNvSpPr txBox="1"/>
          <p:nvPr/>
        </p:nvSpPr>
        <p:spPr>
          <a:xfrm>
            <a:off x="4934300" y="2977625"/>
            <a:ext cx="3608400" cy="728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rPr>
              <a:t>Lorem ipsum dolor sit amet, consectetur adipisicing elit.</a:t>
            </a:r>
            <a:endParaRPr sz="900">
              <a:solidFill>
                <a:schemeClr val="accent2"/>
              </a:solidFill>
            </a:endParaRPr>
          </a:p>
          <a:p>
            <a:pPr indent="0" lvl="0" marL="0" rtl="0" algn="l">
              <a:spcBef>
                <a:spcPts val="1000"/>
              </a:spcBef>
              <a:spcAft>
                <a:spcPts val="0"/>
              </a:spcAft>
              <a:buNone/>
            </a:pPr>
            <a:r>
              <a:rPr lang="en" sz="900">
                <a:solidFill>
                  <a:schemeClr val="accent2"/>
                </a:solidFill>
              </a:rPr>
              <a:t>Doloribus explicabo incidunt magnam magni nobis pariatur quia, rerum sint tempora vero.</a:t>
            </a:r>
            <a:endParaRPr sz="900">
              <a:solidFill>
                <a:schemeClr val="accent1"/>
              </a:solidFill>
            </a:endParaRPr>
          </a:p>
        </p:txBody>
      </p:sp>
      <p:sp>
        <p:nvSpPr>
          <p:cNvPr id="608" name="Google Shape;608;p57"/>
          <p:cNvSpPr txBox="1"/>
          <p:nvPr/>
        </p:nvSpPr>
        <p:spPr>
          <a:xfrm>
            <a:off x="4934300" y="3706025"/>
            <a:ext cx="360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Learning Objectives</a:t>
            </a:r>
            <a:endParaRPr/>
          </a:p>
        </p:txBody>
      </p:sp>
      <p:sp>
        <p:nvSpPr>
          <p:cNvPr id="385" name="Google Shape;385;p4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 sz="1300">
                <a:solidFill>
                  <a:schemeClr val="accent2"/>
                </a:solidFill>
              </a:rPr>
              <a:t>This lesson provides an overview of the basic and fundamental topics of the HTML and CSS.</a:t>
            </a:r>
            <a:br>
              <a:rPr lang="en" sz="1300">
                <a:solidFill>
                  <a:schemeClr val="accent2"/>
                </a:solidFill>
              </a:rPr>
            </a:br>
            <a:r>
              <a:rPr lang="en" sz="1300">
                <a:solidFill>
                  <a:schemeClr val="accent2"/>
                </a:solidFill>
              </a:rPr>
              <a:t>By the end of this lesson, learners will be able to:</a:t>
            </a:r>
            <a:endParaRPr sz="1300">
              <a:solidFill>
                <a:schemeClr val="accent2"/>
              </a:solidFill>
            </a:endParaRPr>
          </a:p>
          <a:p>
            <a:pPr indent="-311150" lvl="1" marL="685800" rtl="0" algn="l">
              <a:lnSpc>
                <a:spcPct val="150000"/>
              </a:lnSpc>
              <a:spcBef>
                <a:spcPts val="1600"/>
              </a:spcBef>
              <a:spcAft>
                <a:spcPts val="0"/>
              </a:spcAft>
              <a:buClr>
                <a:schemeClr val="accent1"/>
              </a:buClr>
              <a:buSzPts val="1300"/>
              <a:buChar char="○"/>
            </a:pPr>
            <a:r>
              <a:rPr lang="en" sz="1300">
                <a:solidFill>
                  <a:schemeClr val="accent2"/>
                </a:solidFill>
              </a:rPr>
              <a:t>Create an HTML page.</a:t>
            </a:r>
            <a:endParaRPr sz="1300">
              <a:solidFill>
                <a:schemeClr val="accent2"/>
              </a:solidFill>
            </a:endParaRPr>
          </a:p>
          <a:p>
            <a:pPr indent="-311150" lvl="1" marL="685800" rtl="0" algn="l">
              <a:lnSpc>
                <a:spcPct val="150000"/>
              </a:lnSpc>
              <a:spcBef>
                <a:spcPts val="0"/>
              </a:spcBef>
              <a:spcAft>
                <a:spcPts val="0"/>
              </a:spcAft>
              <a:buClr>
                <a:schemeClr val="accent1"/>
              </a:buClr>
              <a:buSzPts val="1300"/>
              <a:buChar char="○"/>
            </a:pPr>
            <a:r>
              <a:rPr lang="en" sz="1300">
                <a:solidFill>
                  <a:schemeClr val="accent2"/>
                </a:solidFill>
              </a:rPr>
              <a:t>Identify important elements in HTML structure.</a:t>
            </a:r>
            <a:endParaRPr sz="1300">
              <a:solidFill>
                <a:schemeClr val="accent2"/>
              </a:solidFill>
            </a:endParaRPr>
          </a:p>
          <a:p>
            <a:pPr indent="-311150" lvl="1" marL="685800" rtl="0" algn="l">
              <a:lnSpc>
                <a:spcPct val="150000"/>
              </a:lnSpc>
              <a:spcBef>
                <a:spcPts val="0"/>
              </a:spcBef>
              <a:spcAft>
                <a:spcPts val="0"/>
              </a:spcAft>
              <a:buClr>
                <a:schemeClr val="accent1"/>
              </a:buClr>
              <a:buSzPts val="1300"/>
              <a:buChar char="○"/>
            </a:pPr>
            <a:r>
              <a:rPr lang="en" sz="1300">
                <a:solidFill>
                  <a:schemeClr val="accent2"/>
                </a:solidFill>
              </a:rPr>
              <a:t>Describe the parent-to-child relationship between elements.</a:t>
            </a:r>
            <a:endParaRPr sz="1300">
              <a:solidFill>
                <a:schemeClr val="accent2"/>
              </a:solidFill>
            </a:endParaRPr>
          </a:p>
          <a:p>
            <a:pPr indent="-311150" lvl="1" marL="685800" rtl="0" algn="l">
              <a:lnSpc>
                <a:spcPct val="150000"/>
              </a:lnSpc>
              <a:spcBef>
                <a:spcPts val="0"/>
              </a:spcBef>
              <a:spcAft>
                <a:spcPts val="0"/>
              </a:spcAft>
              <a:buClr>
                <a:schemeClr val="accent1"/>
              </a:buClr>
              <a:buSzPts val="1300"/>
              <a:buChar char="○"/>
            </a:pPr>
            <a:r>
              <a:rPr lang="en" sz="1300">
                <a:solidFill>
                  <a:schemeClr val="accent2"/>
                </a:solidFill>
              </a:rPr>
              <a:t>Create elements and assign them attributes.</a:t>
            </a:r>
            <a:endParaRPr sz="1300">
              <a:solidFill>
                <a:schemeClr val="accent2"/>
              </a:solidFill>
            </a:endParaRPr>
          </a:p>
          <a:p>
            <a:pPr indent="-311150" lvl="1" marL="685800" rtl="0" algn="l">
              <a:lnSpc>
                <a:spcPct val="150000"/>
              </a:lnSpc>
              <a:spcBef>
                <a:spcPts val="0"/>
              </a:spcBef>
              <a:spcAft>
                <a:spcPts val="0"/>
              </a:spcAft>
              <a:buClr>
                <a:schemeClr val="accent1"/>
              </a:buClr>
              <a:buSzPts val="1300"/>
              <a:buChar char="○"/>
            </a:pPr>
            <a:r>
              <a:rPr lang="en" sz="1300">
                <a:solidFill>
                  <a:schemeClr val="accent2"/>
                </a:solidFill>
              </a:rPr>
              <a:t>Inspect elements within a webpage using the browser inspector.</a:t>
            </a:r>
            <a:endParaRPr sz="1300">
              <a:solidFill>
                <a:schemeClr val="accent2"/>
              </a:solidFill>
            </a:endParaRPr>
          </a:p>
          <a:p>
            <a:pPr indent="-311150" lvl="1" marL="685800" rtl="0" algn="l">
              <a:lnSpc>
                <a:spcPct val="150000"/>
              </a:lnSpc>
              <a:spcBef>
                <a:spcPts val="0"/>
              </a:spcBef>
              <a:spcAft>
                <a:spcPts val="0"/>
              </a:spcAft>
              <a:buClr>
                <a:schemeClr val="accent1"/>
              </a:buClr>
              <a:buSzPts val="1300"/>
              <a:buChar char="○"/>
            </a:pPr>
            <a:r>
              <a:rPr lang="en" sz="1300">
                <a:solidFill>
                  <a:schemeClr val="accent2"/>
                </a:solidFill>
              </a:rPr>
              <a:t>Use the Emmet Toolkit to quickly create HTML elements.</a:t>
            </a:r>
            <a:endParaRPr/>
          </a:p>
        </p:txBody>
      </p:sp>
      <p:sp>
        <p:nvSpPr>
          <p:cNvPr id="386" name="Google Shape;386;p4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Line Break and Thematic Break </a:t>
            </a:r>
            <a:r>
              <a:rPr lang="en"/>
              <a:t>Elements </a:t>
            </a:r>
            <a:endParaRPr/>
          </a:p>
        </p:txBody>
      </p:sp>
      <p:sp>
        <p:nvSpPr>
          <p:cNvPr id="614" name="Google Shape;614;p58"/>
          <p:cNvSpPr txBox="1"/>
          <p:nvPr>
            <p:ph idx="1" type="body"/>
          </p:nvPr>
        </p:nvSpPr>
        <p:spPr>
          <a:xfrm>
            <a:off x="518200" y="1302600"/>
            <a:ext cx="7991400" cy="15699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a:latin typeface="Consolas"/>
                <a:ea typeface="Consolas"/>
                <a:cs typeface="Consolas"/>
                <a:sym typeface="Consolas"/>
              </a:rPr>
              <a:t>&lt;br&gt;</a:t>
            </a:r>
            <a:endParaRPr b="1">
              <a:latin typeface="Consolas"/>
              <a:ea typeface="Consolas"/>
              <a:cs typeface="Consolas"/>
              <a:sym typeface="Consolas"/>
            </a:endParaRPr>
          </a:p>
          <a:p>
            <a:pPr indent="0" lvl="0" marL="0" rtl="0" algn="l">
              <a:spcBef>
                <a:spcPts val="800"/>
              </a:spcBef>
              <a:spcAft>
                <a:spcPts val="0"/>
              </a:spcAft>
              <a:buNone/>
            </a:pPr>
            <a:r>
              <a:rPr lang="en"/>
              <a:t>The</a:t>
            </a:r>
            <a:r>
              <a:rPr lang="en">
                <a:solidFill>
                  <a:schemeClr val="accent4"/>
                </a:solidFill>
              </a:rPr>
              <a:t> </a:t>
            </a:r>
            <a:r>
              <a:rPr lang="en" u="sng">
                <a:solidFill>
                  <a:schemeClr val="hlink"/>
                </a:solidFill>
                <a:latin typeface="Consolas"/>
                <a:ea typeface="Consolas"/>
                <a:cs typeface="Consolas"/>
                <a:sym typeface="Consolas"/>
                <a:hlinkClick r:id="rId3"/>
              </a:rPr>
              <a:t>&lt;br&gt;</a:t>
            </a:r>
            <a:r>
              <a:rPr lang="en" u="sng">
                <a:solidFill>
                  <a:schemeClr val="hlink"/>
                </a:solidFill>
                <a:hlinkClick r:id="rId4"/>
              </a:rPr>
              <a:t> HTML element</a:t>
            </a:r>
            <a:r>
              <a:rPr lang="en"/>
              <a:t> produces a line break in text (also known as a carriage-return). </a:t>
            </a:r>
            <a:br>
              <a:rPr lang="en"/>
            </a:br>
            <a:r>
              <a:rPr lang="en"/>
              <a:t>It is useful for writing where the division of lines is significant (e.g., a poem or address).</a:t>
            </a:r>
            <a:endParaRPr/>
          </a:p>
          <a:p>
            <a:pPr indent="0" lvl="0" marL="0" rtl="0" algn="l">
              <a:spcBef>
                <a:spcPts val="800"/>
              </a:spcBef>
              <a:spcAft>
                <a:spcPts val="0"/>
              </a:spcAft>
              <a:buNone/>
            </a:pPr>
            <a:r>
              <a:rPr b="1" lang="en">
                <a:latin typeface="Consolas"/>
                <a:ea typeface="Consolas"/>
                <a:cs typeface="Consolas"/>
                <a:sym typeface="Consolas"/>
              </a:rPr>
              <a:t>&lt;hr&gt;</a:t>
            </a:r>
            <a:endParaRPr b="1">
              <a:latin typeface="Consolas"/>
              <a:ea typeface="Consolas"/>
              <a:cs typeface="Consolas"/>
              <a:sym typeface="Consolas"/>
            </a:endParaRPr>
          </a:p>
          <a:p>
            <a:pPr indent="0" lvl="0" marL="0" rtl="0" algn="l">
              <a:spcBef>
                <a:spcPts val="800"/>
              </a:spcBef>
              <a:spcAft>
                <a:spcPts val="0"/>
              </a:spcAft>
              <a:buNone/>
            </a:pPr>
            <a:r>
              <a:rPr lang="en"/>
              <a:t>The</a:t>
            </a:r>
            <a:r>
              <a:rPr lang="en">
                <a:solidFill>
                  <a:schemeClr val="accent4"/>
                </a:solidFill>
              </a:rPr>
              <a:t> </a:t>
            </a:r>
            <a:r>
              <a:rPr lang="en" u="sng">
                <a:solidFill>
                  <a:schemeClr val="hlink"/>
                </a:solidFill>
                <a:latin typeface="Consolas"/>
                <a:ea typeface="Consolas"/>
                <a:cs typeface="Consolas"/>
                <a:sym typeface="Consolas"/>
                <a:hlinkClick r:id="rId5"/>
              </a:rPr>
              <a:t>&lt;hr&gt;</a:t>
            </a:r>
            <a:r>
              <a:rPr lang="en" u="sng">
                <a:solidFill>
                  <a:schemeClr val="hlink"/>
                </a:solidFill>
                <a:hlinkClick r:id="rId6"/>
              </a:rPr>
              <a:t> HTML element</a:t>
            </a:r>
            <a:r>
              <a:rPr lang="en"/>
              <a:t> produces a thematic break in text (also known as a horizontal rule). </a:t>
            </a:r>
            <a:endParaRPr/>
          </a:p>
        </p:txBody>
      </p:sp>
      <p:sp>
        <p:nvSpPr>
          <p:cNvPr id="615" name="Google Shape;615;p5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16" name="Google Shape;616;p58"/>
          <p:cNvSpPr txBox="1"/>
          <p:nvPr/>
        </p:nvSpPr>
        <p:spPr>
          <a:xfrm>
            <a:off x="518200" y="2977625"/>
            <a:ext cx="4329300" cy="1708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&lt;p&gt;</a:t>
            </a:r>
            <a:r>
              <a:rPr lang="en" sz="900">
                <a:solidFill>
                  <a:schemeClr val="accent2"/>
                </a:solidFill>
                <a:latin typeface="Consolas"/>
                <a:ea typeface="Consolas"/>
                <a:cs typeface="Consolas"/>
                <a:sym typeface="Consolas"/>
              </a:rPr>
              <a:t>Lorem ipsum dolor </a:t>
            </a:r>
            <a:r>
              <a:rPr lang="en" sz="900">
                <a:solidFill>
                  <a:schemeClr val="accent1"/>
                </a:solidFill>
                <a:latin typeface="Consolas"/>
                <a:ea typeface="Consolas"/>
                <a:cs typeface="Consolas"/>
                <a:sym typeface="Consolas"/>
              </a:rPr>
              <a:t>&lt;br&gt;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solidFill>
                  <a:schemeClr val="accent2"/>
                </a:solidFill>
                <a:latin typeface="Consolas"/>
                <a:ea typeface="Consolas"/>
                <a:cs typeface="Consolas"/>
                <a:sym typeface="Consolas"/>
              </a:rPr>
              <a:t>sit amet, consectetur adipisicing elit. </a:t>
            </a:r>
            <a:r>
              <a:rPr lang="en" sz="900">
                <a:solidFill>
                  <a:schemeClr val="accent1"/>
                </a:solidFill>
                <a:latin typeface="Consolas"/>
                <a:ea typeface="Consolas"/>
                <a:cs typeface="Consolas"/>
                <a:sym typeface="Consolas"/>
              </a:rPr>
              <a: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solidFill>
                  <a:schemeClr val="accent2"/>
                </a:solidFill>
                <a:latin typeface="Consolas"/>
                <a:ea typeface="Consolas"/>
                <a:cs typeface="Consolas"/>
                <a:sym typeface="Consolas"/>
              </a:rPr>
              <a:t>Doloribus explicabo incidunt magnam magni nobis </a:t>
            </a:r>
            <a:r>
              <a:rPr lang="en" sz="900">
                <a:solidFill>
                  <a:schemeClr val="accent1"/>
                </a:solidFill>
                <a:latin typeface="Consolas"/>
                <a:ea typeface="Consolas"/>
                <a:cs typeface="Consolas"/>
                <a:sym typeface="Consolas"/>
              </a:rPr>
              <a:t>&lt;br&gt;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solidFill>
                  <a:schemeClr val="accent2"/>
                </a:solidFill>
                <a:latin typeface="Consolas"/>
                <a:ea typeface="Consolas"/>
                <a:cs typeface="Consolas"/>
                <a:sym typeface="Consolas"/>
              </a:rPr>
              <a:t>pariatur quia, rerum sint tempora vero. </a:t>
            </a:r>
            <a:r>
              <a:rPr lang="en" sz="900">
                <a:solidFill>
                  <a:schemeClr val="accent1"/>
                </a:solidFill>
                <a:latin typeface="Consolas"/>
                <a:ea typeface="Consolas"/>
                <a:cs typeface="Consolas"/>
                <a:sym typeface="Consolas"/>
              </a:rPr>
              <a: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17" name="Google Shape;617;p58"/>
          <p:cNvSpPr txBox="1"/>
          <p:nvPr/>
        </p:nvSpPr>
        <p:spPr>
          <a:xfrm>
            <a:off x="4934300" y="2977625"/>
            <a:ext cx="3608400" cy="946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rPr>
              <a:t>Lorem ipsum dolor</a:t>
            </a:r>
            <a:endParaRPr sz="900">
              <a:solidFill>
                <a:schemeClr val="accent2"/>
              </a:solidFill>
            </a:endParaRPr>
          </a:p>
          <a:p>
            <a:pPr indent="0" lvl="0" marL="0" rtl="0" algn="l">
              <a:spcBef>
                <a:spcPts val="0"/>
              </a:spcBef>
              <a:spcAft>
                <a:spcPts val="0"/>
              </a:spcAft>
              <a:buNone/>
            </a:pPr>
            <a:r>
              <a:rPr lang="en" sz="900">
                <a:solidFill>
                  <a:schemeClr val="accent2"/>
                </a:solidFill>
              </a:rPr>
              <a:t>sit amet, consectetur adipisicing elit.</a:t>
            </a:r>
            <a:endParaRPr sz="900">
              <a:solidFill>
                <a:schemeClr val="accent2"/>
              </a:solidFill>
            </a:endParaRPr>
          </a:p>
          <a:p>
            <a:pPr indent="0" lvl="0" marL="0" rtl="0" algn="l">
              <a:lnSpc>
                <a:spcPct val="150000"/>
              </a:lnSpc>
              <a:spcBef>
                <a:spcPts val="0"/>
              </a:spcBef>
              <a:spcAft>
                <a:spcPts val="0"/>
              </a:spcAft>
              <a:buNone/>
            </a:pPr>
            <a:r>
              <a:rPr lang="en" sz="900">
                <a:solidFill>
                  <a:schemeClr val="accent2"/>
                </a:solidFill>
              </a:rPr>
              <a:t>_____________________________________________________</a:t>
            </a:r>
            <a:endParaRPr sz="900">
              <a:solidFill>
                <a:schemeClr val="accent2"/>
              </a:solidFill>
            </a:endParaRPr>
          </a:p>
          <a:p>
            <a:pPr indent="0" lvl="0" marL="0" rtl="0" algn="l">
              <a:spcBef>
                <a:spcPts val="0"/>
              </a:spcBef>
              <a:spcAft>
                <a:spcPts val="0"/>
              </a:spcAft>
              <a:buNone/>
            </a:pPr>
            <a:r>
              <a:rPr lang="en" sz="900">
                <a:solidFill>
                  <a:schemeClr val="accent2"/>
                </a:solidFill>
              </a:rPr>
              <a:t>Doloribus explicabo incidunt magnam magni nobis</a:t>
            </a:r>
            <a:endParaRPr sz="900">
              <a:solidFill>
                <a:schemeClr val="accent2"/>
              </a:solidFill>
            </a:endParaRPr>
          </a:p>
          <a:p>
            <a:pPr indent="0" lvl="0" marL="0" rtl="0" algn="l">
              <a:spcBef>
                <a:spcPts val="0"/>
              </a:spcBef>
              <a:spcAft>
                <a:spcPts val="0"/>
              </a:spcAft>
              <a:buNone/>
            </a:pPr>
            <a:r>
              <a:rPr lang="en" sz="900">
                <a:solidFill>
                  <a:schemeClr val="accent2"/>
                </a:solidFill>
              </a:rPr>
              <a:t>pariatur quia, rerum sint tempora vero.</a:t>
            </a:r>
            <a:endParaRPr sz="900">
              <a:solidFill>
                <a:schemeClr val="accent1"/>
              </a:solidFill>
            </a:endParaRPr>
          </a:p>
        </p:txBody>
      </p:sp>
      <p:sp>
        <p:nvSpPr>
          <p:cNvPr id="618" name="Google Shape;618;p58"/>
          <p:cNvSpPr txBox="1"/>
          <p:nvPr/>
        </p:nvSpPr>
        <p:spPr>
          <a:xfrm>
            <a:off x="4934400" y="3924125"/>
            <a:ext cx="360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9"/>
          <p:cNvSpPr txBox="1"/>
          <p:nvPr/>
        </p:nvSpPr>
        <p:spPr>
          <a:xfrm>
            <a:off x="515325" y="2977625"/>
            <a:ext cx="4329300" cy="156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&lt;pre&gt;</a:t>
            </a:r>
            <a:r>
              <a:rPr lang="en" sz="900">
                <a:solidFill>
                  <a:schemeClr val="accent2"/>
                </a:solidFill>
                <a:latin typeface="Consolas"/>
                <a:ea typeface="Consolas"/>
                <a:cs typeface="Consolas"/>
                <a:sym typeface="Consolas"/>
              </a:rPr>
              <a:t>Lorem ipsum dolor</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sit amet, consectetur adipisicing elit.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Doloribus explicabo incidunt magnam magni nobis</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2"/>
                </a:solidFill>
                <a:latin typeface="Consolas"/>
                <a:ea typeface="Consolas"/>
                <a:cs typeface="Consolas"/>
                <a:sym typeface="Consolas"/>
              </a:rPr>
              <a:t>pariatur quia, rerum sint tempora vero.</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&lt;/pre&gt;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24" name="Google Shape;624;p5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P</a:t>
            </a:r>
            <a:r>
              <a:rPr lang="en"/>
              <a:t>reformatted Text Element </a:t>
            </a:r>
            <a:endParaRPr/>
          </a:p>
        </p:txBody>
      </p:sp>
      <p:sp>
        <p:nvSpPr>
          <p:cNvPr id="625" name="Google Shape;625;p59"/>
          <p:cNvSpPr txBox="1"/>
          <p:nvPr>
            <p:ph idx="1" type="body"/>
          </p:nvPr>
        </p:nvSpPr>
        <p:spPr>
          <a:xfrm>
            <a:off x="511650" y="1275550"/>
            <a:ext cx="8521500" cy="14193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a:latin typeface="Consolas"/>
                <a:ea typeface="Consolas"/>
                <a:cs typeface="Consolas"/>
                <a:sym typeface="Consolas"/>
              </a:rPr>
              <a:t>&lt;pre&gt;</a:t>
            </a:r>
            <a:endParaRPr b="1"/>
          </a:p>
          <a:p>
            <a:pPr indent="0" lvl="0" marL="0" rtl="0" algn="l">
              <a:spcBef>
                <a:spcPts val="800"/>
              </a:spcBef>
              <a:spcAft>
                <a:spcPts val="0"/>
              </a:spcAft>
              <a:buNone/>
            </a:pPr>
            <a:r>
              <a:rPr lang="en"/>
              <a:t>The </a:t>
            </a:r>
            <a:r>
              <a:rPr lang="en" u="sng">
                <a:solidFill>
                  <a:schemeClr val="hlink"/>
                </a:solidFill>
                <a:latin typeface="Consolas"/>
                <a:ea typeface="Consolas"/>
                <a:cs typeface="Consolas"/>
                <a:sym typeface="Consolas"/>
                <a:hlinkClick r:id="rId3"/>
              </a:rPr>
              <a:t>&lt;pre&gt;</a:t>
            </a:r>
            <a:r>
              <a:rPr lang="en" u="sng">
                <a:solidFill>
                  <a:schemeClr val="hlink"/>
                </a:solidFill>
                <a:hlinkClick r:id="rId4"/>
              </a:rPr>
              <a:t> HTML element</a:t>
            </a:r>
            <a:r>
              <a:rPr lang="en">
                <a:solidFill>
                  <a:schemeClr val="accent4"/>
                </a:solidFill>
              </a:rPr>
              <a:t> </a:t>
            </a:r>
            <a:r>
              <a:rPr lang="en"/>
              <a:t>represents preformatted text, which is to be presented exactly as written in the HTML file. The text is typically rendered using a non-proportional, or monospaced font. Whitespace inside this element is displayed as written.</a:t>
            </a:r>
            <a:endParaRPr/>
          </a:p>
        </p:txBody>
      </p:sp>
      <p:sp>
        <p:nvSpPr>
          <p:cNvPr id="626" name="Google Shape;626;p5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27" name="Google Shape;627;p59"/>
          <p:cNvSpPr txBox="1"/>
          <p:nvPr/>
        </p:nvSpPr>
        <p:spPr>
          <a:xfrm>
            <a:off x="4934300" y="2977625"/>
            <a:ext cx="3608400" cy="73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000"/>
              </a:spcAft>
              <a:buNone/>
            </a:pPr>
            <a:r>
              <a:rPr lang="en" sz="900">
                <a:solidFill>
                  <a:schemeClr val="accent2"/>
                </a:solidFill>
              </a:rPr>
              <a:t>Lorem ipsum dolor</a:t>
            </a:r>
            <a:br>
              <a:rPr lang="en" sz="900">
                <a:solidFill>
                  <a:schemeClr val="accent2"/>
                </a:solidFill>
              </a:rPr>
            </a:br>
            <a:r>
              <a:rPr lang="en" sz="900">
                <a:solidFill>
                  <a:schemeClr val="accent2"/>
                </a:solidFill>
              </a:rPr>
              <a:t>sit amet, consectetur adipisicing elit.</a:t>
            </a:r>
            <a:br>
              <a:rPr lang="en" sz="900">
                <a:solidFill>
                  <a:schemeClr val="accent2"/>
                </a:solidFill>
              </a:rPr>
            </a:br>
            <a:r>
              <a:rPr lang="en" sz="900">
                <a:solidFill>
                  <a:schemeClr val="accent2"/>
                </a:solidFill>
              </a:rPr>
              <a:t>Doloribus explicabo incidunt magnam magni nobis</a:t>
            </a:r>
            <a:br>
              <a:rPr lang="en" sz="900">
                <a:solidFill>
                  <a:schemeClr val="accent2"/>
                </a:solidFill>
              </a:rPr>
            </a:br>
            <a:r>
              <a:rPr lang="en" sz="900">
                <a:solidFill>
                  <a:schemeClr val="accent2"/>
                </a:solidFill>
              </a:rPr>
              <a:t>pariatur quia, rerum sint tempora vero.</a:t>
            </a:r>
            <a:endParaRPr sz="900">
              <a:solidFill>
                <a:schemeClr val="accent1"/>
              </a:solidFill>
            </a:endParaRPr>
          </a:p>
        </p:txBody>
      </p:sp>
      <p:sp>
        <p:nvSpPr>
          <p:cNvPr id="628" name="Google Shape;628;p59"/>
          <p:cNvSpPr txBox="1"/>
          <p:nvPr/>
        </p:nvSpPr>
        <p:spPr>
          <a:xfrm>
            <a:off x="4934300" y="3716525"/>
            <a:ext cx="360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Text Formatting Elements</a:t>
            </a:r>
            <a:endParaRPr/>
          </a:p>
        </p:txBody>
      </p:sp>
      <p:sp>
        <p:nvSpPr>
          <p:cNvPr id="634" name="Google Shape;634;p60"/>
          <p:cNvSpPr txBox="1"/>
          <p:nvPr>
            <p:ph idx="1" type="body"/>
          </p:nvPr>
        </p:nvSpPr>
        <p:spPr>
          <a:xfrm>
            <a:off x="523875" y="1260600"/>
            <a:ext cx="4150200" cy="2539800"/>
          </a:xfrm>
          <a:prstGeom prst="rect">
            <a:avLst/>
          </a:prstGeom>
        </p:spPr>
        <p:txBody>
          <a:bodyPr anchorCtr="0" anchor="t" bIns="68575" lIns="68575" spcFirstLastPara="1" rIns="68575" wrap="square" tIns="68575">
            <a:normAutofit lnSpcReduction="20000"/>
          </a:bodyPr>
          <a:lstStyle/>
          <a:p>
            <a:pPr indent="0" lvl="0" marL="0" rtl="0" algn="l">
              <a:spcBef>
                <a:spcPts val="800"/>
              </a:spcBef>
              <a:spcAft>
                <a:spcPts val="0"/>
              </a:spcAft>
              <a:buNone/>
            </a:pPr>
            <a:r>
              <a:rPr lang="en" sz="1300">
                <a:solidFill>
                  <a:srgbClr val="080808"/>
                </a:solidFill>
                <a:highlight>
                  <a:srgbClr val="FFFFFF"/>
                </a:highlight>
              </a:rPr>
              <a:t>HTML contains several elements for formatting text in specific ways:</a:t>
            </a:r>
            <a:endParaRPr sz="1250">
              <a:solidFill>
                <a:srgbClr val="000000"/>
              </a:solidFill>
              <a:highlight>
                <a:srgbClr val="FFFFFF"/>
              </a:highlight>
            </a:endParaRPr>
          </a:p>
          <a:p>
            <a:pPr indent="-301625" lvl="0" marL="457200" rtl="0" algn="l">
              <a:lnSpc>
                <a:spcPct val="115000"/>
              </a:lnSpc>
              <a:spcBef>
                <a:spcPts val="110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&lt;b&gt;</a:t>
            </a:r>
            <a:r>
              <a:rPr lang="en" sz="1150">
                <a:solidFill>
                  <a:srgbClr val="000000"/>
                </a:solidFill>
                <a:highlight>
                  <a:srgbClr val="FFFFFF"/>
                </a:highlight>
                <a:latin typeface="Verdana"/>
                <a:ea typeface="Verdana"/>
                <a:cs typeface="Verdana"/>
                <a:sym typeface="Verdana"/>
              </a:rPr>
              <a:t> - Bold</a:t>
            </a:r>
            <a:endParaRPr sz="1150">
              <a:solidFill>
                <a:srgbClr val="000000"/>
              </a:solidFill>
              <a:highlight>
                <a:schemeClr val="lt1"/>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chemeClr val="lt1"/>
                </a:highlight>
                <a:latin typeface="Consolas"/>
                <a:ea typeface="Consolas"/>
                <a:cs typeface="Consolas"/>
                <a:sym typeface="Consolas"/>
              </a:rPr>
              <a:t>&lt;i&gt;</a:t>
            </a:r>
            <a:r>
              <a:rPr lang="en" sz="1150">
                <a:solidFill>
                  <a:srgbClr val="000000"/>
                </a:solidFill>
                <a:highlight>
                  <a:schemeClr val="lt1"/>
                </a:highlight>
                <a:latin typeface="Verdana"/>
                <a:ea typeface="Verdana"/>
                <a:cs typeface="Verdana"/>
                <a:sym typeface="Verdana"/>
              </a:rPr>
              <a:t> - Italic</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&lt;strong&gt;</a:t>
            </a:r>
            <a:r>
              <a:rPr lang="en" sz="1150">
                <a:solidFill>
                  <a:srgbClr val="000000"/>
                </a:solidFill>
                <a:highlight>
                  <a:srgbClr val="FFFFFF"/>
                </a:highlight>
                <a:latin typeface="Verdana"/>
                <a:ea typeface="Verdana"/>
                <a:cs typeface="Verdana"/>
                <a:sym typeface="Verdana"/>
              </a:rPr>
              <a:t> - Important</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&lt;em&gt;</a:t>
            </a:r>
            <a:r>
              <a:rPr lang="en" sz="1150">
                <a:solidFill>
                  <a:srgbClr val="000000"/>
                </a:solidFill>
                <a:highlight>
                  <a:srgbClr val="FFFFFF"/>
                </a:highlight>
                <a:latin typeface="Verdana"/>
                <a:ea typeface="Verdana"/>
                <a:cs typeface="Verdana"/>
                <a:sym typeface="Verdana"/>
              </a:rPr>
              <a:t> - Emphasized</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&lt;mark&gt;</a:t>
            </a:r>
            <a:r>
              <a:rPr lang="en" sz="1150">
                <a:solidFill>
                  <a:srgbClr val="000000"/>
                </a:solidFill>
                <a:highlight>
                  <a:srgbClr val="FFFFFF"/>
                </a:highlight>
                <a:latin typeface="Verdana"/>
                <a:ea typeface="Verdana"/>
                <a:cs typeface="Verdana"/>
                <a:sym typeface="Verdana"/>
              </a:rPr>
              <a:t> - </a:t>
            </a:r>
            <a:r>
              <a:rPr lang="en" sz="1150">
                <a:solidFill>
                  <a:srgbClr val="000000"/>
                </a:solidFill>
                <a:highlight>
                  <a:srgbClr val="FFFFFF"/>
                </a:highlight>
                <a:latin typeface="Verdana"/>
                <a:ea typeface="Verdana"/>
                <a:cs typeface="Verdana"/>
                <a:sym typeface="Verdana"/>
              </a:rPr>
              <a:t>Highlighted</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&lt;small&gt;</a:t>
            </a:r>
            <a:r>
              <a:rPr lang="en" sz="1150">
                <a:solidFill>
                  <a:srgbClr val="000000"/>
                </a:solidFill>
                <a:highlight>
                  <a:srgbClr val="FFFFFF"/>
                </a:highlight>
                <a:latin typeface="Verdana"/>
                <a:ea typeface="Verdana"/>
                <a:cs typeface="Verdana"/>
                <a:sym typeface="Verdana"/>
              </a:rPr>
              <a:t> - Small</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&lt;del&gt;</a:t>
            </a:r>
            <a:r>
              <a:rPr lang="en" sz="1150">
                <a:solidFill>
                  <a:srgbClr val="000000"/>
                </a:solidFill>
                <a:highlight>
                  <a:srgbClr val="FFFFFF"/>
                </a:highlight>
                <a:latin typeface="Verdana"/>
                <a:ea typeface="Verdana"/>
                <a:cs typeface="Verdana"/>
                <a:sym typeface="Verdana"/>
              </a:rPr>
              <a:t> - Deleted</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&lt;ins&gt;</a:t>
            </a:r>
            <a:r>
              <a:rPr lang="en" sz="1150">
                <a:solidFill>
                  <a:srgbClr val="000000"/>
                </a:solidFill>
                <a:highlight>
                  <a:srgbClr val="FFFFFF"/>
                </a:highlight>
                <a:latin typeface="Verdana"/>
                <a:ea typeface="Verdana"/>
                <a:cs typeface="Verdana"/>
                <a:sym typeface="Verdana"/>
              </a:rPr>
              <a:t> - Inserted</a:t>
            </a:r>
            <a:endParaRPr sz="1150">
              <a:solidFill>
                <a:srgbClr val="000000"/>
              </a:solidFill>
              <a:highlight>
                <a:schemeClr val="lt1"/>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chemeClr val="lt1"/>
                </a:highlight>
                <a:latin typeface="Consolas"/>
                <a:ea typeface="Consolas"/>
                <a:cs typeface="Consolas"/>
                <a:sym typeface="Consolas"/>
              </a:rPr>
              <a:t>&lt;sup&gt;</a:t>
            </a:r>
            <a:r>
              <a:rPr lang="en" sz="1150">
                <a:solidFill>
                  <a:srgbClr val="000000"/>
                </a:solidFill>
                <a:highlight>
                  <a:schemeClr val="lt1"/>
                </a:highlight>
                <a:latin typeface="Verdana"/>
                <a:ea typeface="Verdana"/>
                <a:cs typeface="Verdana"/>
                <a:sym typeface="Verdana"/>
              </a:rPr>
              <a:t> - Superscript</a:t>
            </a:r>
            <a:endParaRPr sz="1150">
              <a:solidFill>
                <a:srgbClr val="000000"/>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rgbClr val="000000"/>
              </a:buClr>
              <a:buSzPts val="1150"/>
              <a:buFont typeface="Verdana"/>
              <a:buChar char="●"/>
            </a:pPr>
            <a:r>
              <a:rPr lang="en" sz="1200">
                <a:solidFill>
                  <a:schemeClr val="accent1"/>
                </a:solidFill>
                <a:highlight>
                  <a:srgbClr val="FFFFFF"/>
                </a:highlight>
                <a:latin typeface="Consolas"/>
                <a:ea typeface="Consolas"/>
                <a:cs typeface="Consolas"/>
                <a:sym typeface="Consolas"/>
              </a:rPr>
              <a:t>&lt;sub&gt;</a:t>
            </a:r>
            <a:r>
              <a:rPr lang="en" sz="1150">
                <a:solidFill>
                  <a:srgbClr val="000000"/>
                </a:solidFill>
                <a:highlight>
                  <a:srgbClr val="FFFFFF"/>
                </a:highlight>
                <a:latin typeface="Verdana"/>
                <a:ea typeface="Verdana"/>
                <a:cs typeface="Verdana"/>
                <a:sym typeface="Verdana"/>
              </a:rPr>
              <a:t> - Subscript</a:t>
            </a:r>
            <a:endParaRPr sz="1200">
              <a:solidFill>
                <a:srgbClr val="000000"/>
              </a:solidFill>
              <a:highlight>
                <a:srgbClr val="FFFFFF"/>
              </a:highlight>
              <a:latin typeface="Verdana"/>
              <a:ea typeface="Verdana"/>
              <a:cs typeface="Verdana"/>
              <a:sym typeface="Verdana"/>
            </a:endParaRPr>
          </a:p>
        </p:txBody>
      </p:sp>
      <p:sp>
        <p:nvSpPr>
          <p:cNvPr id="635" name="Google Shape;635;p6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36" name="Google Shape;636;p60"/>
          <p:cNvSpPr txBox="1"/>
          <p:nvPr/>
        </p:nvSpPr>
        <p:spPr>
          <a:xfrm>
            <a:off x="2964950" y="1739500"/>
            <a:ext cx="4086600" cy="2539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&lt;b&gt;</a:t>
            </a:r>
            <a:r>
              <a:rPr lang="en" sz="900">
                <a:latin typeface="Consolas"/>
                <a:ea typeface="Consolas"/>
                <a:cs typeface="Consolas"/>
                <a:sym typeface="Consolas"/>
              </a:rPr>
              <a:t>This text is bold.</a:t>
            </a:r>
            <a:r>
              <a:rPr lang="en" sz="900">
                <a:solidFill>
                  <a:schemeClr val="accent1"/>
                </a:solidFill>
                <a:latin typeface="Consolas"/>
                <a:ea typeface="Consolas"/>
                <a:cs typeface="Consolas"/>
                <a:sym typeface="Consolas"/>
              </a:rPr>
              <a:t>&lt;/b&gt;&lt;br&gt;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&lt;i&gt;</a:t>
            </a:r>
            <a:r>
              <a:rPr lang="en" sz="900">
                <a:latin typeface="Consolas"/>
                <a:ea typeface="Consolas"/>
                <a:cs typeface="Consolas"/>
                <a:sym typeface="Consolas"/>
              </a:rPr>
              <a:t>This text is italic.</a:t>
            </a:r>
            <a:r>
              <a:rPr lang="en" sz="900">
                <a:solidFill>
                  <a:schemeClr val="accent1"/>
                </a:solidFill>
                <a:latin typeface="Consolas"/>
                <a:ea typeface="Consolas"/>
                <a:cs typeface="Consolas"/>
                <a:sym typeface="Consolas"/>
              </a:rPr>
              <a:t>&lt;/i&gt;&lt;br&gt;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&lt;strong&gt;</a:t>
            </a:r>
            <a:r>
              <a:rPr lang="en" sz="900">
                <a:latin typeface="Consolas"/>
                <a:ea typeface="Consolas"/>
                <a:cs typeface="Consolas"/>
                <a:sym typeface="Consolas"/>
              </a:rPr>
              <a:t>This text is important!</a:t>
            </a:r>
            <a:r>
              <a:rPr lang="en" sz="900">
                <a:solidFill>
                  <a:schemeClr val="accent1"/>
                </a:solidFill>
                <a:latin typeface="Consolas"/>
                <a:ea typeface="Consolas"/>
                <a:cs typeface="Consolas"/>
                <a:sym typeface="Consolas"/>
              </a:rPr>
              <a:t>&lt;/strong&gt;&lt;br&gt;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This text is emphasized.</a:t>
            </a:r>
            <a:r>
              <a:rPr lang="en" sz="900">
                <a:solidFill>
                  <a:schemeClr val="accent1"/>
                </a:solidFill>
                <a:latin typeface="Consolas"/>
                <a:ea typeface="Consolas"/>
                <a:cs typeface="Consolas"/>
                <a:sym typeface="Consolas"/>
              </a:rPr>
              <a:t>&lt;/em&gt;&lt;br&gt;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This text is </a:t>
            </a:r>
            <a:r>
              <a:rPr lang="en" sz="900">
                <a:solidFill>
                  <a:schemeClr val="accent1"/>
                </a:solidFill>
                <a:latin typeface="Consolas"/>
                <a:ea typeface="Consolas"/>
                <a:cs typeface="Consolas"/>
                <a:sym typeface="Consolas"/>
              </a:rPr>
              <a:t>&lt;mark&gt;</a:t>
            </a:r>
            <a:r>
              <a:rPr lang="en" sz="900">
                <a:latin typeface="Consolas"/>
                <a:ea typeface="Consolas"/>
                <a:cs typeface="Consolas"/>
                <a:sym typeface="Consolas"/>
              </a:rPr>
              <a:t>highlighted</a:t>
            </a:r>
            <a:r>
              <a:rPr lang="en" sz="900">
                <a:solidFill>
                  <a:schemeClr val="accent1"/>
                </a:solidFill>
                <a:latin typeface="Consolas"/>
                <a:ea typeface="Consolas"/>
                <a:cs typeface="Consolas"/>
                <a:sym typeface="Consolas"/>
              </a:rPr>
              <a:t>&lt;/mark&gt;.&lt;br&gt;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&lt;small&gt;</a:t>
            </a:r>
            <a:r>
              <a:rPr lang="en" sz="900">
                <a:latin typeface="Consolas"/>
                <a:ea typeface="Consolas"/>
                <a:cs typeface="Consolas"/>
                <a:sym typeface="Consolas"/>
              </a:rPr>
              <a:t>This text is small.</a:t>
            </a:r>
            <a:r>
              <a:rPr lang="en" sz="900">
                <a:solidFill>
                  <a:schemeClr val="accent1"/>
                </a:solidFill>
                <a:latin typeface="Consolas"/>
                <a:ea typeface="Consolas"/>
                <a:cs typeface="Consolas"/>
                <a:sym typeface="Consolas"/>
              </a:rPr>
              <a:t>&lt;/small&gt;&lt;br&gt;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&lt;del&gt;</a:t>
            </a:r>
            <a:r>
              <a:rPr lang="en" sz="900">
                <a:latin typeface="Consolas"/>
                <a:ea typeface="Consolas"/>
                <a:cs typeface="Consolas"/>
                <a:sym typeface="Consolas"/>
              </a:rPr>
              <a:t>This text is deleted.</a:t>
            </a:r>
            <a:r>
              <a:rPr lang="en" sz="900">
                <a:solidFill>
                  <a:schemeClr val="accent1"/>
                </a:solidFill>
                <a:latin typeface="Consolas"/>
                <a:ea typeface="Consolas"/>
                <a:cs typeface="Consolas"/>
                <a:sym typeface="Consolas"/>
              </a:rPr>
              <a:t>&lt;/del&gt;&lt;br&gt;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&lt;ins&gt;</a:t>
            </a:r>
            <a:r>
              <a:rPr lang="en" sz="900">
                <a:latin typeface="Consolas"/>
                <a:ea typeface="Consolas"/>
                <a:cs typeface="Consolas"/>
                <a:sym typeface="Consolas"/>
              </a:rPr>
              <a:t>This text is inserted.</a:t>
            </a:r>
            <a:r>
              <a:rPr lang="en" sz="900">
                <a:solidFill>
                  <a:schemeClr val="accent1"/>
                </a:solidFill>
                <a:latin typeface="Consolas"/>
                <a:ea typeface="Consolas"/>
                <a:cs typeface="Consolas"/>
                <a:sym typeface="Consolas"/>
              </a:rPr>
              <a:t>&lt;/ins&gt;&lt;br&gt;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This text is </a:t>
            </a:r>
            <a:r>
              <a:rPr lang="en" sz="900">
                <a:solidFill>
                  <a:schemeClr val="accent1"/>
                </a:solidFill>
                <a:latin typeface="Consolas"/>
                <a:ea typeface="Consolas"/>
                <a:cs typeface="Consolas"/>
                <a:sym typeface="Consolas"/>
              </a:rPr>
              <a:t>&lt;sup&gt;</a:t>
            </a:r>
            <a:r>
              <a:rPr lang="en" sz="900">
                <a:latin typeface="Consolas"/>
                <a:ea typeface="Consolas"/>
                <a:cs typeface="Consolas"/>
                <a:sym typeface="Consolas"/>
              </a:rPr>
              <a:t>superscripted</a:t>
            </a:r>
            <a:r>
              <a:rPr lang="en" sz="900">
                <a:solidFill>
                  <a:schemeClr val="accent1"/>
                </a:solidFill>
                <a:latin typeface="Consolas"/>
                <a:ea typeface="Consolas"/>
                <a:cs typeface="Consolas"/>
                <a:sym typeface="Consolas"/>
              </a:rPr>
              <a:t>&lt;/sup&gt;.&lt;br&gt;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This text is </a:t>
            </a:r>
            <a:r>
              <a:rPr lang="en" sz="900">
                <a:solidFill>
                  <a:schemeClr val="accent1"/>
                </a:solidFill>
                <a:latin typeface="Consolas"/>
                <a:ea typeface="Consolas"/>
                <a:cs typeface="Consolas"/>
                <a:sym typeface="Consolas"/>
              </a:rPr>
              <a:t>&lt;sub&gt;</a:t>
            </a:r>
            <a:r>
              <a:rPr lang="en" sz="900">
                <a:latin typeface="Consolas"/>
                <a:ea typeface="Consolas"/>
                <a:cs typeface="Consolas"/>
                <a:sym typeface="Consolas"/>
              </a:rPr>
              <a:t>subscripted</a:t>
            </a:r>
            <a:r>
              <a:rPr lang="en" sz="900">
                <a:solidFill>
                  <a:schemeClr val="accent1"/>
                </a:solidFill>
                <a:latin typeface="Consolas"/>
                <a:ea typeface="Consolas"/>
                <a:cs typeface="Consolas"/>
                <a:sym typeface="Consolas"/>
              </a:rPr>
              <a:t>&lt;/sub&gt;.&lt;br&gt;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37" name="Google Shape;637;p60"/>
          <p:cNvSpPr txBox="1"/>
          <p:nvPr/>
        </p:nvSpPr>
        <p:spPr>
          <a:xfrm>
            <a:off x="7149900" y="2101300"/>
            <a:ext cx="1758000" cy="181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This text is bold.</a:t>
            </a:r>
            <a:endParaRPr b="1" sz="1100"/>
          </a:p>
          <a:p>
            <a:pPr indent="0" lvl="0" marL="0" rtl="0" algn="l">
              <a:spcBef>
                <a:spcPts val="0"/>
              </a:spcBef>
              <a:spcAft>
                <a:spcPts val="0"/>
              </a:spcAft>
              <a:buNone/>
            </a:pPr>
            <a:r>
              <a:rPr i="1" lang="en" sz="1100"/>
              <a:t>This text is italic.</a:t>
            </a:r>
            <a:endParaRPr i="1" sz="1100"/>
          </a:p>
          <a:p>
            <a:pPr indent="0" lvl="0" marL="0" rtl="0" algn="l">
              <a:spcBef>
                <a:spcPts val="0"/>
              </a:spcBef>
              <a:spcAft>
                <a:spcPts val="0"/>
              </a:spcAft>
              <a:buNone/>
            </a:pPr>
            <a:r>
              <a:rPr b="1" lang="en" sz="1100"/>
              <a:t>This text is important!</a:t>
            </a:r>
            <a:endParaRPr b="1" sz="1100"/>
          </a:p>
          <a:p>
            <a:pPr indent="0" lvl="0" marL="0" rtl="0" algn="l">
              <a:spcBef>
                <a:spcPts val="0"/>
              </a:spcBef>
              <a:spcAft>
                <a:spcPts val="0"/>
              </a:spcAft>
              <a:buNone/>
            </a:pPr>
            <a:r>
              <a:rPr i="1" lang="en" sz="1100"/>
              <a:t>This text is emphasized.</a:t>
            </a:r>
            <a:endParaRPr i="1" sz="1100"/>
          </a:p>
          <a:p>
            <a:pPr indent="0" lvl="0" marL="0" rtl="0" algn="l">
              <a:spcBef>
                <a:spcPts val="0"/>
              </a:spcBef>
              <a:spcAft>
                <a:spcPts val="0"/>
              </a:spcAft>
              <a:buNone/>
            </a:pPr>
            <a:r>
              <a:rPr lang="en" sz="1100"/>
              <a:t>This text is </a:t>
            </a:r>
            <a:r>
              <a:rPr lang="en" sz="1100">
                <a:highlight>
                  <a:schemeClr val="accent6"/>
                </a:highlight>
              </a:rPr>
              <a:t>marked</a:t>
            </a:r>
            <a:r>
              <a:rPr lang="en" sz="1100"/>
              <a:t>.</a:t>
            </a:r>
            <a:endParaRPr sz="1100"/>
          </a:p>
          <a:p>
            <a:pPr indent="0" lvl="0" marL="0" rtl="0" algn="l">
              <a:spcBef>
                <a:spcPts val="0"/>
              </a:spcBef>
              <a:spcAft>
                <a:spcPts val="0"/>
              </a:spcAft>
              <a:buNone/>
            </a:pPr>
            <a:r>
              <a:rPr lang="en" sz="700"/>
              <a:t>This text is small.</a:t>
            </a:r>
            <a:endParaRPr sz="700"/>
          </a:p>
          <a:p>
            <a:pPr indent="0" lvl="0" marL="0" rtl="0" algn="l">
              <a:spcBef>
                <a:spcPts val="0"/>
              </a:spcBef>
              <a:spcAft>
                <a:spcPts val="0"/>
              </a:spcAft>
              <a:buNone/>
            </a:pPr>
            <a:r>
              <a:rPr lang="en" sz="1100" strike="sngStrike"/>
              <a:t>This text is deleted.</a:t>
            </a:r>
            <a:endParaRPr sz="1100" strike="sngStrike"/>
          </a:p>
          <a:p>
            <a:pPr indent="0" lvl="0" marL="0" rtl="0" algn="l">
              <a:spcBef>
                <a:spcPts val="0"/>
              </a:spcBef>
              <a:spcAft>
                <a:spcPts val="0"/>
              </a:spcAft>
              <a:buNone/>
            </a:pPr>
            <a:r>
              <a:rPr lang="en" sz="1100" u="sng"/>
              <a:t>This text is inserted.</a:t>
            </a:r>
            <a:endParaRPr sz="1100" u="sng"/>
          </a:p>
          <a:p>
            <a:pPr indent="0" lvl="0" marL="0" rtl="0" algn="l">
              <a:spcBef>
                <a:spcPts val="0"/>
              </a:spcBef>
              <a:spcAft>
                <a:spcPts val="0"/>
              </a:spcAft>
              <a:buNone/>
            </a:pPr>
            <a:r>
              <a:rPr lang="en" sz="1100"/>
              <a:t>This text is </a:t>
            </a:r>
            <a:r>
              <a:rPr baseline="30000" lang="en" sz="1100"/>
              <a:t>superscripted</a:t>
            </a:r>
            <a:r>
              <a:rPr lang="en" sz="1100"/>
              <a:t>.</a:t>
            </a:r>
            <a:endParaRPr sz="1100"/>
          </a:p>
          <a:p>
            <a:pPr indent="0" lvl="0" marL="0" rtl="0" algn="l">
              <a:spcBef>
                <a:spcPts val="0"/>
              </a:spcBef>
              <a:spcAft>
                <a:spcPts val="0"/>
              </a:spcAft>
              <a:buNone/>
            </a:pPr>
            <a:r>
              <a:rPr lang="en" sz="1100"/>
              <a:t>This text is </a:t>
            </a:r>
            <a:r>
              <a:rPr baseline="-25000" lang="en" sz="1100"/>
              <a:t>subscripted</a:t>
            </a:r>
            <a:r>
              <a:rPr lang="en" sz="1100"/>
              <a:t>.</a:t>
            </a:r>
            <a:endParaRPr/>
          </a:p>
        </p:txBody>
      </p:sp>
      <p:sp>
        <p:nvSpPr>
          <p:cNvPr id="638" name="Google Shape;638;p60"/>
          <p:cNvSpPr txBox="1"/>
          <p:nvPr/>
        </p:nvSpPr>
        <p:spPr>
          <a:xfrm>
            <a:off x="7149900" y="1739500"/>
            <a:ext cx="175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1"/>
          <p:cNvSpPr txBox="1"/>
          <p:nvPr/>
        </p:nvSpPr>
        <p:spPr>
          <a:xfrm>
            <a:off x="552488" y="2454552"/>
            <a:ext cx="4329300" cy="2262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solidFill>
                  <a:schemeClr val="accent1"/>
                </a:solidFill>
                <a:latin typeface="Consolas"/>
                <a:ea typeface="Consolas"/>
                <a:cs typeface="Consolas"/>
                <a:sym typeface="Consolas"/>
              </a:rPr>
              <a:t>&lt;section&gt;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&lt;h2&gt;</a:t>
            </a:r>
            <a:r>
              <a:rPr lang="en" sz="900">
                <a:latin typeface="Consolas"/>
                <a:ea typeface="Consolas"/>
                <a:cs typeface="Consolas"/>
                <a:sym typeface="Consolas"/>
              </a:rPr>
              <a:t>HyperText Markup Language</a:t>
            </a:r>
            <a:r>
              <a:rPr lang="en" sz="900">
                <a:solidFill>
                  <a:schemeClr val="accent1"/>
                </a:solidFill>
                <a:latin typeface="Consolas"/>
                <a:ea typeface="Consolas"/>
                <a:cs typeface="Consolas"/>
                <a:sym typeface="Consolas"/>
              </a:rPr>
              <a:t>&lt;/h2&gt;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r>
              <a:rPr lang="en" sz="900">
                <a:latin typeface="Consolas"/>
                <a:ea typeface="Consolas"/>
                <a:cs typeface="Consolas"/>
                <a:sym typeface="Consolas"/>
              </a:rPr>
              <a:t>HTML is the standard markup language for creating web pages and web applications. Browsers receive HTML...</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&lt;/section&gt;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&lt;section&gt;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&lt;h2&gt;</a:t>
            </a:r>
            <a:r>
              <a:rPr lang="en" sz="900">
                <a:latin typeface="Consolas"/>
                <a:ea typeface="Consolas"/>
                <a:cs typeface="Consolas"/>
                <a:sym typeface="Consolas"/>
              </a:rPr>
              <a:t>Cascading Style Sheets</a:t>
            </a:r>
            <a:r>
              <a:rPr lang="en" sz="900">
                <a:solidFill>
                  <a:schemeClr val="accent1"/>
                </a:solidFill>
                <a:latin typeface="Consolas"/>
                <a:ea typeface="Consolas"/>
                <a:cs typeface="Consolas"/>
                <a:sym typeface="Consolas"/>
              </a:rPr>
              <a:t>&lt;/h2&gt;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&lt;p&gt;</a:t>
            </a:r>
            <a:r>
              <a:rPr lang="en" sz="900">
                <a:latin typeface="Consolas"/>
                <a:ea typeface="Consolas"/>
                <a:cs typeface="Consolas"/>
                <a:sym typeface="Consolas"/>
              </a:rPr>
              <a:t>CSS is a style sheet language used for describing the presentation of documents written in a markup language...</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&lt;/section&gt;</a:t>
            </a:r>
            <a:endParaRPr sz="8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44" name="Google Shape;644;p61"/>
          <p:cNvSpPr txBox="1"/>
          <p:nvPr>
            <p:ph type="title"/>
          </p:nvPr>
        </p:nvSpPr>
        <p:spPr>
          <a:xfrm>
            <a:off x="414362" y="6428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Section Element </a:t>
            </a:r>
            <a:endParaRPr/>
          </a:p>
        </p:txBody>
      </p:sp>
      <p:sp>
        <p:nvSpPr>
          <p:cNvPr id="645" name="Google Shape;645;p61"/>
          <p:cNvSpPr txBox="1"/>
          <p:nvPr>
            <p:ph idx="1" type="body"/>
          </p:nvPr>
        </p:nvSpPr>
        <p:spPr>
          <a:xfrm>
            <a:off x="494175" y="1144150"/>
            <a:ext cx="8521500" cy="1310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a:latin typeface="Consolas"/>
                <a:ea typeface="Consolas"/>
                <a:cs typeface="Consolas"/>
                <a:sym typeface="Consolas"/>
              </a:rPr>
              <a:t>&lt;section&gt;</a:t>
            </a:r>
            <a:endParaRPr b="1"/>
          </a:p>
          <a:p>
            <a:pPr indent="0" lvl="0" marL="0" rtl="0" algn="l">
              <a:spcBef>
                <a:spcPts val="800"/>
              </a:spcBef>
              <a:spcAft>
                <a:spcPts val="0"/>
              </a:spcAft>
              <a:buNone/>
            </a:pPr>
            <a:r>
              <a:rPr lang="en"/>
              <a:t>The </a:t>
            </a:r>
            <a:r>
              <a:rPr lang="en" u="sng">
                <a:solidFill>
                  <a:schemeClr val="hlink"/>
                </a:solidFill>
                <a:latin typeface="Consolas"/>
                <a:ea typeface="Consolas"/>
                <a:cs typeface="Consolas"/>
                <a:sym typeface="Consolas"/>
                <a:hlinkClick r:id="rId3"/>
              </a:rPr>
              <a:t>&lt;section&gt;</a:t>
            </a:r>
            <a:r>
              <a:rPr lang="en" u="sng">
                <a:solidFill>
                  <a:schemeClr val="hlink"/>
                </a:solidFill>
                <a:hlinkClick r:id="rId4"/>
              </a:rPr>
              <a:t> HTML element</a:t>
            </a:r>
            <a:r>
              <a:rPr lang="en">
                <a:solidFill>
                  <a:schemeClr val="accent4"/>
                </a:solidFill>
              </a:rPr>
              <a:t> </a:t>
            </a:r>
            <a:r>
              <a:rPr lang="en">
                <a:solidFill>
                  <a:schemeClr val="accent2"/>
                </a:solidFill>
                <a:highlight>
                  <a:schemeClr val="lt1"/>
                </a:highlight>
              </a:rPr>
              <a:t>represents a standalone section, which does not have a more specific semantic element to represent it. </a:t>
            </a:r>
            <a:r>
              <a:rPr lang="en"/>
              <a:t>The </a:t>
            </a:r>
            <a:r>
              <a:rPr b="1" lang="en">
                <a:solidFill>
                  <a:schemeClr val="accent2"/>
                </a:solidFill>
                <a:latin typeface="Consolas"/>
                <a:ea typeface="Consolas"/>
                <a:cs typeface="Consolas"/>
                <a:sym typeface="Consolas"/>
              </a:rPr>
              <a:t>&lt;section&gt;</a:t>
            </a:r>
            <a:r>
              <a:rPr lang="en"/>
              <a:t> element is most frequently used to group together related elements. Each </a:t>
            </a:r>
            <a:r>
              <a:rPr b="1" lang="en">
                <a:latin typeface="Consolas"/>
                <a:ea typeface="Consolas"/>
                <a:cs typeface="Consolas"/>
                <a:sym typeface="Consolas"/>
              </a:rPr>
              <a:t>&lt;section&gt;</a:t>
            </a:r>
            <a:r>
              <a:rPr lang="en"/>
              <a:t> typically includes one or more heading elements and additional elements presenting related content.</a:t>
            </a:r>
            <a:endParaRPr/>
          </a:p>
        </p:txBody>
      </p:sp>
      <p:sp>
        <p:nvSpPr>
          <p:cNvPr id="646" name="Google Shape;646;p6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47" name="Google Shape;647;p61"/>
          <p:cNvSpPr txBox="1"/>
          <p:nvPr/>
        </p:nvSpPr>
        <p:spPr>
          <a:xfrm>
            <a:off x="4977300" y="2585850"/>
            <a:ext cx="3698400" cy="161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rPr>
              <a:t>HyperText Markup Language</a:t>
            </a:r>
            <a:endParaRPr b="1">
              <a:solidFill>
                <a:schemeClr val="accent2"/>
              </a:solidFill>
            </a:endParaRPr>
          </a:p>
          <a:p>
            <a:pPr indent="0" lvl="0" marL="0" rtl="0" algn="l">
              <a:spcBef>
                <a:spcPts val="1000"/>
              </a:spcBef>
              <a:spcAft>
                <a:spcPts val="0"/>
              </a:spcAft>
              <a:buNone/>
            </a:pPr>
            <a:r>
              <a:rPr lang="en" sz="1000">
                <a:solidFill>
                  <a:schemeClr val="accent2"/>
                </a:solidFill>
              </a:rPr>
              <a:t>HTML is the standard markup language for creating web pages and web applications. Browsers receive HTML…</a:t>
            </a:r>
            <a:endParaRPr sz="1000">
              <a:solidFill>
                <a:schemeClr val="accent2"/>
              </a:solidFill>
            </a:endParaRPr>
          </a:p>
          <a:p>
            <a:pPr indent="0" lvl="0" marL="0" rtl="0" algn="l">
              <a:spcBef>
                <a:spcPts val="1000"/>
              </a:spcBef>
              <a:spcAft>
                <a:spcPts val="0"/>
              </a:spcAft>
              <a:buNone/>
            </a:pPr>
            <a:r>
              <a:rPr b="1" lang="en">
                <a:solidFill>
                  <a:schemeClr val="accent2"/>
                </a:solidFill>
              </a:rPr>
              <a:t>Cascading Style Sheets</a:t>
            </a:r>
            <a:endParaRPr b="1">
              <a:solidFill>
                <a:schemeClr val="accent2"/>
              </a:solidFill>
            </a:endParaRPr>
          </a:p>
          <a:p>
            <a:pPr indent="0" lvl="0" marL="0" rtl="0" algn="l">
              <a:spcBef>
                <a:spcPts val="1000"/>
              </a:spcBef>
              <a:spcAft>
                <a:spcPts val="0"/>
              </a:spcAft>
              <a:buNone/>
            </a:pPr>
            <a:r>
              <a:rPr lang="en" sz="1000"/>
              <a:t>CSS is a style sheet language used for describing the presentation of documents written in a markup language...</a:t>
            </a:r>
            <a:endParaRPr sz="1000">
              <a:solidFill>
                <a:schemeClr val="accent2"/>
              </a:solidFill>
            </a:endParaRPr>
          </a:p>
        </p:txBody>
      </p:sp>
      <p:sp>
        <p:nvSpPr>
          <p:cNvPr id="648" name="Google Shape;648;p61"/>
          <p:cNvSpPr txBox="1"/>
          <p:nvPr/>
        </p:nvSpPr>
        <p:spPr>
          <a:xfrm>
            <a:off x="4977288" y="4201940"/>
            <a:ext cx="3608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2"/>
          <p:cNvSpPr txBox="1"/>
          <p:nvPr/>
        </p:nvSpPr>
        <p:spPr>
          <a:xfrm>
            <a:off x="5632047" y="2284900"/>
            <a:ext cx="3175500" cy="2262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2"/>
                </a:solidFill>
                <a:latin typeface="Consolas"/>
                <a:ea typeface="Consolas"/>
                <a:cs typeface="Consolas"/>
                <a:sym typeface="Consolas"/>
              </a:rPr>
              <a:t>&lt;!DOCTYPE 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&lt;h1&gt;</a:t>
            </a:r>
            <a:r>
              <a:rPr lang="en" sz="900">
                <a:solidFill>
                  <a:schemeClr val="accent2"/>
                </a:solidFill>
                <a:latin typeface="Consolas"/>
                <a:ea typeface="Consolas"/>
                <a:cs typeface="Consolas"/>
                <a:sym typeface="Consolas"/>
              </a:rPr>
              <a:t>List Example</a:t>
            </a:r>
            <a:r>
              <a:rPr lang="en" sz="900">
                <a:solidFill>
                  <a:schemeClr val="accent1"/>
                </a:solidFill>
                <a:latin typeface="Consolas"/>
                <a:ea typeface="Consolas"/>
                <a:cs typeface="Consolas"/>
                <a:sym typeface="Consolas"/>
              </a:rPr>
              <a:t>&lt;/h1&gt;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&lt;ol&gt;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&lt;li&gt;</a:t>
            </a:r>
            <a:r>
              <a:rPr lang="en" sz="900">
                <a:solidFill>
                  <a:schemeClr val="accent2"/>
                </a:solidFill>
                <a:latin typeface="Consolas"/>
                <a:ea typeface="Consolas"/>
                <a:cs typeface="Consolas"/>
                <a:sym typeface="Consolas"/>
              </a:rPr>
              <a:t>Item One</a:t>
            </a:r>
            <a:r>
              <a:rPr lang="en" sz="900">
                <a:solidFill>
                  <a:schemeClr val="accent1"/>
                </a:solidFill>
                <a:latin typeface="Consolas"/>
                <a:ea typeface="Consolas"/>
                <a:cs typeface="Consolas"/>
                <a:sym typeface="Consolas"/>
              </a:rPr>
              <a:t>&lt;/li&gt;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&lt;li&gt;</a:t>
            </a:r>
            <a:r>
              <a:rPr lang="en" sz="900">
                <a:solidFill>
                  <a:schemeClr val="accent2"/>
                </a:solidFill>
                <a:latin typeface="Consolas"/>
                <a:ea typeface="Consolas"/>
                <a:cs typeface="Consolas"/>
                <a:sym typeface="Consolas"/>
              </a:rPr>
              <a:t>Item Two</a:t>
            </a:r>
            <a:r>
              <a:rPr lang="en" sz="900">
                <a:solidFill>
                  <a:schemeClr val="accent1"/>
                </a:solidFill>
                <a:latin typeface="Consolas"/>
                <a:ea typeface="Consolas"/>
                <a:cs typeface="Consolas"/>
                <a:sym typeface="Consolas"/>
              </a:rPr>
              <a:t>&lt;/li&gt;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&lt;ul&gt;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&lt;li&gt;</a:t>
            </a:r>
            <a:r>
              <a:rPr lang="en" sz="900">
                <a:solidFill>
                  <a:schemeClr val="accent2"/>
                </a:solidFill>
                <a:latin typeface="Consolas"/>
                <a:ea typeface="Consolas"/>
                <a:cs typeface="Consolas"/>
                <a:sym typeface="Consolas"/>
              </a:rPr>
              <a:t>Item Two-One</a:t>
            </a:r>
            <a:r>
              <a:rPr lang="en" sz="900">
                <a:solidFill>
                  <a:schemeClr val="accent1"/>
                </a:solidFill>
                <a:latin typeface="Consolas"/>
                <a:ea typeface="Consolas"/>
                <a:cs typeface="Consolas"/>
                <a:sym typeface="Consolas"/>
              </a:rPr>
              <a:t>&lt;/li&gt;</a:t>
            </a:r>
            <a:endParaRPr sz="900">
              <a:solidFill>
                <a:schemeClr val="accent2"/>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&lt;li&gt;</a:t>
            </a:r>
            <a:r>
              <a:rPr lang="en" sz="900">
                <a:solidFill>
                  <a:schemeClr val="accent2"/>
                </a:solidFill>
                <a:latin typeface="Consolas"/>
                <a:ea typeface="Consolas"/>
                <a:cs typeface="Consolas"/>
                <a:sym typeface="Consolas"/>
              </a:rPr>
              <a:t>Item Two-Two</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&lt;/ul&gt;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&lt;li&gt;</a:t>
            </a:r>
            <a:r>
              <a:rPr lang="en" sz="900">
                <a:solidFill>
                  <a:schemeClr val="accent2"/>
                </a:solidFill>
                <a:latin typeface="Consolas"/>
                <a:ea typeface="Consolas"/>
                <a:cs typeface="Consolas"/>
                <a:sym typeface="Consolas"/>
              </a:rPr>
              <a:t>Item Three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&lt;/ol&gt;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54" name="Google Shape;654;p6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List Elements</a:t>
            </a:r>
            <a:endParaRPr/>
          </a:p>
        </p:txBody>
      </p:sp>
      <p:sp>
        <p:nvSpPr>
          <p:cNvPr id="655" name="Google Shape;655;p62"/>
          <p:cNvSpPr txBox="1"/>
          <p:nvPr>
            <p:ph idx="1" type="body"/>
          </p:nvPr>
        </p:nvSpPr>
        <p:spPr>
          <a:xfrm>
            <a:off x="511650" y="1275550"/>
            <a:ext cx="8521500" cy="822000"/>
          </a:xfrm>
          <a:prstGeom prst="rect">
            <a:avLst/>
          </a:prstGeom>
        </p:spPr>
        <p:txBody>
          <a:bodyPr anchorCtr="0" anchor="t" bIns="68575" lIns="68575" spcFirstLastPara="1" rIns="68575" wrap="square" tIns="68575">
            <a:normAutofit/>
          </a:bodyPr>
          <a:lstStyle/>
          <a:p>
            <a:pPr indent="0" lvl="0" marL="0" rtl="0" algn="l">
              <a:lnSpc>
                <a:spcPct val="115000"/>
              </a:lnSpc>
              <a:spcBef>
                <a:spcPts val="800"/>
              </a:spcBef>
              <a:spcAft>
                <a:spcPts val="0"/>
              </a:spcAft>
              <a:buNone/>
            </a:pPr>
            <a:r>
              <a:rPr lang="en" sz="1300"/>
              <a:t>Lists in HTML come in two varieties: ordered lists and unordered lists. Ordered lists are typically rendered with numbers next to the list elements, whereas unordered lists are typically rendered with bullet points. Lists can be nested within one another, and can mix between ordered and unordered lists.</a:t>
            </a:r>
            <a:endParaRPr sz="1300"/>
          </a:p>
        </p:txBody>
      </p:sp>
      <p:sp>
        <p:nvSpPr>
          <p:cNvPr id="656" name="Google Shape;656;p6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57" name="Google Shape;657;p62"/>
          <p:cNvSpPr txBox="1"/>
          <p:nvPr/>
        </p:nvSpPr>
        <p:spPr>
          <a:xfrm>
            <a:off x="511650" y="2097550"/>
            <a:ext cx="5044200" cy="25449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b="1" lang="en" sz="1200">
                <a:solidFill>
                  <a:srgbClr val="222222"/>
                </a:solidFill>
                <a:latin typeface="Consolas"/>
                <a:ea typeface="Consolas"/>
                <a:cs typeface="Consolas"/>
                <a:sym typeface="Consolas"/>
              </a:rPr>
              <a:t>&lt;ol&gt;</a:t>
            </a:r>
            <a:endParaRPr b="1" sz="1200">
              <a:solidFill>
                <a:srgbClr val="222222"/>
              </a:solidFill>
            </a:endParaRPr>
          </a:p>
          <a:p>
            <a:pPr indent="0" lvl="0" marL="0" rtl="0" algn="l">
              <a:spcBef>
                <a:spcPts val="800"/>
              </a:spcBef>
              <a:spcAft>
                <a:spcPts val="0"/>
              </a:spcAft>
              <a:buNone/>
            </a:pPr>
            <a:r>
              <a:rPr lang="en" sz="1200">
                <a:solidFill>
                  <a:srgbClr val="222222"/>
                </a:solidFill>
              </a:rPr>
              <a:t>The </a:t>
            </a:r>
            <a:r>
              <a:rPr lang="en" sz="1200" u="sng">
                <a:solidFill>
                  <a:schemeClr val="accent5"/>
                </a:solidFill>
                <a:latin typeface="Consolas"/>
                <a:ea typeface="Consolas"/>
                <a:cs typeface="Consolas"/>
                <a:sym typeface="Consolas"/>
                <a:hlinkClick r:id="rId3">
                  <a:extLst>
                    <a:ext uri="{A12FA001-AC4F-418D-AE19-62706E023703}">
                      <ahyp:hlinkClr val="tx"/>
                    </a:ext>
                  </a:extLst>
                </a:hlinkClick>
              </a:rPr>
              <a:t>&lt;ol&gt;</a:t>
            </a:r>
            <a:r>
              <a:rPr lang="en" sz="1200" u="sng">
                <a:solidFill>
                  <a:schemeClr val="accent5"/>
                </a:solidFill>
                <a:hlinkClick r:id="rId4">
                  <a:extLst>
                    <a:ext uri="{A12FA001-AC4F-418D-AE19-62706E023703}">
                      <ahyp:hlinkClr val="tx"/>
                    </a:ext>
                  </a:extLst>
                </a:hlinkClick>
              </a:rPr>
              <a:t> HTML element</a:t>
            </a:r>
            <a:r>
              <a:rPr lang="en" sz="1200">
                <a:solidFill>
                  <a:schemeClr val="accent4"/>
                </a:solidFill>
              </a:rPr>
              <a:t> </a:t>
            </a:r>
            <a:r>
              <a:rPr lang="en" sz="1200">
                <a:solidFill>
                  <a:srgbClr val="222222"/>
                </a:solidFill>
              </a:rPr>
              <a:t>represents ordered lists, in which the order of the list elements is meaningful. The </a:t>
            </a:r>
            <a:r>
              <a:rPr b="1" lang="en" sz="1200">
                <a:solidFill>
                  <a:srgbClr val="222222"/>
                </a:solidFill>
                <a:latin typeface="Consolas"/>
                <a:ea typeface="Consolas"/>
                <a:cs typeface="Consolas"/>
                <a:sym typeface="Consolas"/>
              </a:rPr>
              <a:t>&lt;ol&gt;</a:t>
            </a:r>
            <a:r>
              <a:rPr lang="en" sz="1200">
                <a:solidFill>
                  <a:srgbClr val="222222"/>
                </a:solidFill>
              </a:rPr>
              <a:t> element takes a </a:t>
            </a:r>
            <a:r>
              <a:rPr b="1" lang="en" sz="1200">
                <a:solidFill>
                  <a:srgbClr val="222222"/>
                </a:solidFill>
                <a:latin typeface="Consolas"/>
                <a:ea typeface="Consolas"/>
                <a:cs typeface="Consolas"/>
                <a:sym typeface="Consolas"/>
              </a:rPr>
              <a:t>type</a:t>
            </a:r>
            <a:r>
              <a:rPr lang="en" sz="1200">
                <a:solidFill>
                  <a:srgbClr val="222222"/>
                </a:solidFill>
              </a:rPr>
              <a:t> attribute that can be used to change the characters used to order the list.</a:t>
            </a:r>
            <a:endParaRPr b="1" sz="1200">
              <a:solidFill>
                <a:srgbClr val="222222"/>
              </a:solidFill>
              <a:latin typeface="Consolas"/>
              <a:ea typeface="Consolas"/>
              <a:cs typeface="Consolas"/>
              <a:sym typeface="Consolas"/>
            </a:endParaRPr>
          </a:p>
          <a:p>
            <a:pPr indent="0" lvl="0" marL="0" rtl="0" algn="l">
              <a:spcBef>
                <a:spcPts val="800"/>
              </a:spcBef>
              <a:spcAft>
                <a:spcPts val="0"/>
              </a:spcAft>
              <a:buNone/>
            </a:pPr>
            <a:r>
              <a:rPr b="1" lang="en" sz="1200">
                <a:solidFill>
                  <a:srgbClr val="222222"/>
                </a:solidFill>
                <a:latin typeface="Consolas"/>
                <a:ea typeface="Consolas"/>
                <a:cs typeface="Consolas"/>
                <a:sym typeface="Consolas"/>
              </a:rPr>
              <a:t>&lt;ul&gt;</a:t>
            </a:r>
            <a:endParaRPr b="1" sz="1200">
              <a:solidFill>
                <a:srgbClr val="222222"/>
              </a:solidFill>
            </a:endParaRPr>
          </a:p>
          <a:p>
            <a:pPr indent="0" lvl="0" marL="0" rtl="0" algn="l">
              <a:spcBef>
                <a:spcPts val="800"/>
              </a:spcBef>
              <a:spcAft>
                <a:spcPts val="0"/>
              </a:spcAft>
              <a:buNone/>
            </a:pPr>
            <a:r>
              <a:rPr lang="en" sz="1200">
                <a:solidFill>
                  <a:srgbClr val="222222"/>
                </a:solidFill>
              </a:rPr>
              <a:t>The </a:t>
            </a:r>
            <a:r>
              <a:rPr lang="en" sz="1200" u="sng">
                <a:solidFill>
                  <a:schemeClr val="accent5"/>
                </a:solidFill>
                <a:latin typeface="Consolas"/>
                <a:ea typeface="Consolas"/>
                <a:cs typeface="Consolas"/>
                <a:sym typeface="Consolas"/>
                <a:hlinkClick r:id="rId5">
                  <a:extLst>
                    <a:ext uri="{A12FA001-AC4F-418D-AE19-62706E023703}">
                      <ahyp:hlinkClr val="tx"/>
                    </a:ext>
                  </a:extLst>
                </a:hlinkClick>
              </a:rPr>
              <a:t>&lt;ul&gt;</a:t>
            </a:r>
            <a:r>
              <a:rPr lang="en" sz="1200" u="sng">
                <a:solidFill>
                  <a:schemeClr val="accent5"/>
                </a:solidFill>
                <a:hlinkClick r:id="rId6">
                  <a:extLst>
                    <a:ext uri="{A12FA001-AC4F-418D-AE19-62706E023703}">
                      <ahyp:hlinkClr val="tx"/>
                    </a:ext>
                  </a:extLst>
                </a:hlinkClick>
              </a:rPr>
              <a:t> HTML element</a:t>
            </a:r>
            <a:r>
              <a:rPr lang="en" sz="1200">
                <a:solidFill>
                  <a:schemeClr val="accent4"/>
                </a:solidFill>
              </a:rPr>
              <a:t> </a:t>
            </a:r>
            <a:r>
              <a:rPr lang="en" sz="1200">
                <a:solidFill>
                  <a:srgbClr val="222222"/>
                </a:solidFill>
              </a:rPr>
              <a:t>represents unordered lists, in which the order of the list elements is </a:t>
            </a:r>
            <a:r>
              <a:rPr lang="en" sz="1200" u="sng">
                <a:solidFill>
                  <a:srgbClr val="222222"/>
                </a:solidFill>
              </a:rPr>
              <a:t>not</a:t>
            </a:r>
            <a:r>
              <a:rPr lang="en" sz="1200">
                <a:solidFill>
                  <a:srgbClr val="222222"/>
                </a:solidFill>
              </a:rPr>
              <a:t> meaningful.</a:t>
            </a:r>
            <a:endParaRPr sz="1200">
              <a:solidFill>
                <a:srgbClr val="222222"/>
              </a:solidFill>
            </a:endParaRPr>
          </a:p>
          <a:p>
            <a:pPr indent="0" lvl="0" marL="0" rtl="0" algn="l">
              <a:spcBef>
                <a:spcPts val="800"/>
              </a:spcBef>
              <a:spcAft>
                <a:spcPts val="0"/>
              </a:spcAft>
              <a:buNone/>
            </a:pPr>
            <a:r>
              <a:rPr b="1" lang="en" sz="1200">
                <a:solidFill>
                  <a:srgbClr val="222222"/>
                </a:solidFill>
                <a:latin typeface="Consolas"/>
                <a:ea typeface="Consolas"/>
                <a:cs typeface="Consolas"/>
                <a:sym typeface="Consolas"/>
              </a:rPr>
              <a:t>&lt;li&gt;</a:t>
            </a:r>
            <a:endParaRPr b="1" sz="1200">
              <a:solidFill>
                <a:srgbClr val="222222"/>
              </a:solidFill>
            </a:endParaRPr>
          </a:p>
          <a:p>
            <a:pPr indent="0" lvl="0" marL="0" rtl="0" algn="l">
              <a:spcBef>
                <a:spcPts val="800"/>
              </a:spcBef>
              <a:spcAft>
                <a:spcPts val="0"/>
              </a:spcAft>
              <a:buNone/>
            </a:pPr>
            <a:r>
              <a:rPr lang="en" sz="1200">
                <a:solidFill>
                  <a:srgbClr val="222222"/>
                </a:solidFill>
              </a:rPr>
              <a:t>The </a:t>
            </a:r>
            <a:r>
              <a:rPr lang="en" sz="1200" u="sng">
                <a:solidFill>
                  <a:schemeClr val="accent5"/>
                </a:solidFill>
                <a:latin typeface="Consolas"/>
                <a:ea typeface="Consolas"/>
                <a:cs typeface="Consolas"/>
                <a:sym typeface="Consolas"/>
                <a:hlinkClick r:id="rId7">
                  <a:extLst>
                    <a:ext uri="{A12FA001-AC4F-418D-AE19-62706E023703}">
                      <ahyp:hlinkClr val="tx"/>
                    </a:ext>
                  </a:extLst>
                </a:hlinkClick>
              </a:rPr>
              <a:t>&lt;li&gt;</a:t>
            </a:r>
            <a:r>
              <a:rPr lang="en" sz="1200" u="sng">
                <a:solidFill>
                  <a:schemeClr val="accent5"/>
                </a:solidFill>
                <a:hlinkClick r:id="rId8">
                  <a:extLst>
                    <a:ext uri="{A12FA001-AC4F-418D-AE19-62706E023703}">
                      <ahyp:hlinkClr val="tx"/>
                    </a:ext>
                  </a:extLst>
                </a:hlinkClick>
              </a:rPr>
              <a:t> HTML element</a:t>
            </a:r>
            <a:r>
              <a:rPr lang="en" sz="1200">
                <a:solidFill>
                  <a:schemeClr val="accent4"/>
                </a:solidFill>
              </a:rPr>
              <a:t> </a:t>
            </a:r>
            <a:r>
              <a:rPr lang="en" sz="1200">
                <a:solidFill>
                  <a:srgbClr val="222222"/>
                </a:solidFill>
              </a:rPr>
              <a:t>represents list items, and is used to define each child element within an ordered or unordered list.</a:t>
            </a:r>
            <a:endParaRPr sz="1200"/>
          </a:p>
        </p:txBody>
      </p:sp>
      <p:sp>
        <p:nvSpPr>
          <p:cNvPr id="658" name="Google Shape;658;p62"/>
          <p:cNvSpPr txBox="1"/>
          <p:nvPr/>
        </p:nvSpPr>
        <p:spPr>
          <a:xfrm>
            <a:off x="5632047" y="2284900"/>
            <a:ext cx="3175500" cy="135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rPr>
              <a:t>List Example</a:t>
            </a:r>
            <a:endParaRPr b="1" sz="1800">
              <a:solidFill>
                <a:schemeClr val="accent2"/>
              </a:solidFill>
            </a:endParaRPr>
          </a:p>
          <a:p>
            <a:pPr indent="0" lvl="0" marL="0" rtl="0" algn="l">
              <a:spcBef>
                <a:spcPts val="1000"/>
              </a:spcBef>
              <a:spcAft>
                <a:spcPts val="0"/>
              </a:spcAft>
              <a:buNone/>
            </a:pPr>
            <a:r>
              <a:rPr lang="en" sz="1000">
                <a:solidFill>
                  <a:schemeClr val="accent2"/>
                </a:solidFill>
              </a:rPr>
              <a:t>    1. Item One</a:t>
            </a:r>
            <a:endParaRPr sz="1000">
              <a:solidFill>
                <a:schemeClr val="accent2"/>
              </a:solidFill>
            </a:endParaRPr>
          </a:p>
          <a:p>
            <a:pPr indent="0" lvl="0" marL="0" rtl="0" algn="l">
              <a:spcBef>
                <a:spcPts val="0"/>
              </a:spcBef>
              <a:spcAft>
                <a:spcPts val="0"/>
              </a:spcAft>
              <a:buNone/>
            </a:pPr>
            <a:r>
              <a:rPr lang="en" sz="1000">
                <a:solidFill>
                  <a:schemeClr val="accent2"/>
                </a:solidFill>
              </a:rPr>
              <a:t>    2. Item Two</a:t>
            </a:r>
            <a:endParaRPr sz="1000">
              <a:solidFill>
                <a:schemeClr val="accent2"/>
              </a:solidFill>
            </a:endParaRPr>
          </a:p>
          <a:p>
            <a:pPr indent="0" lvl="0" marL="0" rtl="0" algn="l">
              <a:spcBef>
                <a:spcPts val="0"/>
              </a:spcBef>
              <a:spcAft>
                <a:spcPts val="0"/>
              </a:spcAft>
              <a:buNone/>
            </a:pPr>
            <a:r>
              <a:rPr lang="en" sz="1000">
                <a:solidFill>
                  <a:schemeClr val="accent2"/>
                </a:solidFill>
              </a:rPr>
              <a:t>        • Item Two-One</a:t>
            </a:r>
            <a:endParaRPr sz="1000">
              <a:solidFill>
                <a:schemeClr val="accent2"/>
              </a:solidFill>
            </a:endParaRPr>
          </a:p>
          <a:p>
            <a:pPr indent="0" lvl="0" marL="0" rtl="0" algn="l">
              <a:spcBef>
                <a:spcPts val="0"/>
              </a:spcBef>
              <a:spcAft>
                <a:spcPts val="0"/>
              </a:spcAft>
              <a:buNone/>
            </a:pPr>
            <a:r>
              <a:rPr lang="en" sz="1000">
                <a:solidFill>
                  <a:schemeClr val="accent2"/>
                </a:solidFill>
              </a:rPr>
              <a:t>        • Item Two-Two</a:t>
            </a:r>
            <a:endParaRPr sz="1000">
              <a:solidFill>
                <a:schemeClr val="accent2"/>
              </a:solidFill>
            </a:endParaRPr>
          </a:p>
          <a:p>
            <a:pPr indent="0" lvl="0" marL="0" rtl="0" algn="l">
              <a:spcBef>
                <a:spcPts val="0"/>
              </a:spcBef>
              <a:spcAft>
                <a:spcPts val="0"/>
              </a:spcAft>
              <a:buNone/>
            </a:pPr>
            <a:r>
              <a:rPr lang="en" sz="1000">
                <a:solidFill>
                  <a:schemeClr val="accent2"/>
                </a:solidFill>
              </a:rPr>
              <a:t>    3. Item Three</a:t>
            </a:r>
            <a:endParaRPr sz="1000">
              <a:solidFill>
                <a:schemeClr val="accent2"/>
              </a:solidFill>
            </a:endParaRPr>
          </a:p>
        </p:txBody>
      </p:sp>
      <p:sp>
        <p:nvSpPr>
          <p:cNvPr id="659" name="Google Shape;659;p62"/>
          <p:cNvSpPr txBox="1"/>
          <p:nvPr/>
        </p:nvSpPr>
        <p:spPr>
          <a:xfrm>
            <a:off x="5632050" y="3644500"/>
            <a:ext cx="317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Result</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653"/>
                                        </p:tgtEl>
                                      </p:cBhvr>
                                    </p:animEffect>
                                    <p:set>
                                      <p:cBhvr>
                                        <p:cTn dur="1" fill="hold">
                                          <p:stCondLst>
                                            <p:cond delay="200"/>
                                          </p:stCondLst>
                                        </p:cTn>
                                        <p:tgtEl>
                                          <p:spTgt spid="653"/>
                                        </p:tgtEl>
                                        <p:attrNameLst>
                                          <p:attrName>style.visibility</p:attrName>
                                        </p:attrNameLst>
                                      </p:cBhvr>
                                      <p:to>
                                        <p:strVal val="hidden"/>
                                      </p:to>
                                    </p:se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200"/>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Practice Assignment: Basic HTML Layout</a:t>
            </a:r>
            <a:endParaRPr/>
          </a:p>
        </p:txBody>
      </p:sp>
      <p:sp>
        <p:nvSpPr>
          <p:cNvPr id="665" name="Google Shape;665;p63"/>
          <p:cNvSpPr txBox="1"/>
          <p:nvPr>
            <p:ph idx="1" type="body"/>
          </p:nvPr>
        </p:nvSpPr>
        <p:spPr>
          <a:xfrm>
            <a:off x="523875" y="1290600"/>
            <a:ext cx="8186700" cy="4002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300"/>
              <a:t>Write an HTML document showing your resume using </a:t>
            </a:r>
            <a:r>
              <a:rPr b="1" lang="en" sz="1300">
                <a:latin typeface="Consolas"/>
                <a:ea typeface="Consolas"/>
                <a:cs typeface="Consolas"/>
                <a:sym typeface="Consolas"/>
              </a:rPr>
              <a:t>&lt;br&gt;</a:t>
            </a:r>
            <a:r>
              <a:rPr lang="en" sz="1300"/>
              <a:t> tags, </a:t>
            </a:r>
            <a:r>
              <a:rPr b="1" lang="en" sz="1300">
                <a:latin typeface="Consolas"/>
                <a:ea typeface="Consolas"/>
                <a:cs typeface="Consolas"/>
                <a:sym typeface="Consolas"/>
              </a:rPr>
              <a:t>&lt;hr&gt;</a:t>
            </a:r>
            <a:r>
              <a:rPr lang="en" sz="1300"/>
              <a:t> tags, and other HTML Elements.</a:t>
            </a:r>
            <a:endParaRPr sz="1300"/>
          </a:p>
        </p:txBody>
      </p:sp>
      <p:sp>
        <p:nvSpPr>
          <p:cNvPr id="666" name="Google Shape;666;p6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67" name="Google Shape;667;p63"/>
          <p:cNvSpPr txBox="1"/>
          <p:nvPr/>
        </p:nvSpPr>
        <p:spPr>
          <a:xfrm>
            <a:off x="3837075" y="1983900"/>
            <a:ext cx="2808000" cy="279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1600"/>
              <a:t>John Jay</a:t>
            </a:r>
            <a:endParaRPr sz="1000"/>
          </a:p>
          <a:p>
            <a:pPr indent="0" lvl="0" marL="0" rtl="0" algn="l">
              <a:spcBef>
                <a:spcPts val="1000"/>
              </a:spcBef>
              <a:spcAft>
                <a:spcPts val="0"/>
              </a:spcAft>
              <a:buNone/>
            </a:pPr>
            <a:r>
              <a:rPr lang="en" sz="800"/>
              <a:t>Instructor at George Mason University</a:t>
            </a:r>
            <a:endParaRPr sz="800"/>
          </a:p>
          <a:p>
            <a:pPr indent="0" lvl="0" marL="0" rtl="0" algn="l">
              <a:spcBef>
                <a:spcPts val="0"/>
              </a:spcBef>
              <a:spcAft>
                <a:spcPts val="0"/>
              </a:spcAft>
              <a:buNone/>
            </a:pPr>
            <a:r>
              <a:rPr lang="en" sz="1100"/>
              <a:t>_________________________________</a:t>
            </a:r>
            <a:endParaRPr sz="1100"/>
          </a:p>
          <a:p>
            <a:pPr indent="0" lvl="0" marL="0" rtl="0" algn="l">
              <a:lnSpc>
                <a:spcPct val="115000"/>
              </a:lnSpc>
              <a:spcBef>
                <a:spcPts val="1000"/>
              </a:spcBef>
              <a:spcAft>
                <a:spcPts val="0"/>
              </a:spcAft>
              <a:buNone/>
            </a:pPr>
            <a:r>
              <a:rPr b="1" lang="en" sz="1200"/>
              <a:t>Education</a:t>
            </a:r>
            <a:endParaRPr b="1" sz="1200"/>
          </a:p>
          <a:p>
            <a:pPr indent="0" lvl="0" marL="0" rtl="0" algn="l">
              <a:lnSpc>
                <a:spcPct val="115000"/>
              </a:lnSpc>
              <a:spcBef>
                <a:spcPts val="1000"/>
              </a:spcBef>
              <a:spcAft>
                <a:spcPts val="0"/>
              </a:spcAft>
              <a:buNone/>
            </a:pPr>
            <a:r>
              <a:rPr lang="en" sz="800"/>
              <a:t>MBA at Wharton School of Business</a:t>
            </a:r>
            <a:endParaRPr sz="800"/>
          </a:p>
          <a:p>
            <a:pPr indent="0" lvl="0" marL="0" rtl="0" algn="l">
              <a:spcBef>
                <a:spcPts val="0"/>
              </a:spcBef>
              <a:spcAft>
                <a:spcPts val="0"/>
              </a:spcAft>
              <a:buNone/>
            </a:pPr>
            <a:r>
              <a:rPr lang="en" sz="1100"/>
              <a:t>_________________________________</a:t>
            </a:r>
            <a:endParaRPr sz="1100"/>
          </a:p>
          <a:p>
            <a:pPr indent="0" lvl="0" marL="0" rtl="0" algn="l">
              <a:lnSpc>
                <a:spcPct val="115000"/>
              </a:lnSpc>
              <a:spcBef>
                <a:spcPts val="1000"/>
              </a:spcBef>
              <a:spcAft>
                <a:spcPts val="0"/>
              </a:spcAft>
              <a:buNone/>
            </a:pPr>
            <a:r>
              <a:rPr b="1" lang="en" sz="1200"/>
              <a:t>Interests</a:t>
            </a:r>
            <a:endParaRPr b="1" sz="1200"/>
          </a:p>
          <a:p>
            <a:pPr indent="-279400" lvl="0" marL="457200" rtl="0" algn="l">
              <a:spcBef>
                <a:spcPts val="1000"/>
              </a:spcBef>
              <a:spcAft>
                <a:spcPts val="0"/>
              </a:spcAft>
              <a:buSzPts val="800"/>
              <a:buChar char="●"/>
            </a:pPr>
            <a:r>
              <a:rPr lang="en" sz="800"/>
              <a:t>Military Intelligence</a:t>
            </a:r>
            <a:endParaRPr sz="800"/>
          </a:p>
          <a:p>
            <a:pPr indent="-279400" lvl="0" marL="457200" rtl="0" algn="l">
              <a:spcBef>
                <a:spcPts val="0"/>
              </a:spcBef>
              <a:spcAft>
                <a:spcPts val="0"/>
              </a:spcAft>
              <a:buSzPts val="800"/>
              <a:buChar char="●"/>
            </a:pPr>
            <a:r>
              <a:rPr lang="en" sz="800"/>
              <a:t>NASA</a:t>
            </a:r>
            <a:endParaRPr sz="800"/>
          </a:p>
          <a:p>
            <a:pPr indent="-279400" lvl="0" marL="457200" rtl="0" algn="l">
              <a:spcBef>
                <a:spcPts val="0"/>
              </a:spcBef>
              <a:spcAft>
                <a:spcPts val="0"/>
              </a:spcAft>
              <a:buSzPts val="800"/>
              <a:buChar char="●"/>
            </a:pPr>
            <a:r>
              <a:rPr lang="en" sz="800"/>
              <a:t>Cricket</a:t>
            </a:r>
            <a:endParaRPr sz="800"/>
          </a:p>
          <a:p>
            <a:pPr indent="-279400" lvl="0" marL="457200" rtl="0" algn="l">
              <a:spcBef>
                <a:spcPts val="0"/>
              </a:spcBef>
              <a:spcAft>
                <a:spcPts val="0"/>
              </a:spcAft>
              <a:buSzPts val="800"/>
              <a:buChar char="●"/>
            </a:pPr>
            <a:r>
              <a:rPr lang="en" sz="800"/>
              <a:t>Baseball</a:t>
            </a:r>
            <a:endParaRPr sz="800"/>
          </a:p>
          <a:p>
            <a:pPr indent="0" lvl="0" marL="0" rtl="0" algn="l">
              <a:spcBef>
                <a:spcPts val="0"/>
              </a:spcBef>
              <a:spcAft>
                <a:spcPts val="0"/>
              </a:spcAft>
              <a:buNone/>
            </a:pPr>
            <a:r>
              <a:rPr lang="en" sz="1100"/>
              <a:t>_________________________________</a:t>
            </a:r>
            <a:endParaRPr b="1" sz="1600"/>
          </a:p>
        </p:txBody>
      </p:sp>
      <p:sp>
        <p:nvSpPr>
          <p:cNvPr id="668" name="Google Shape;668;p63"/>
          <p:cNvSpPr txBox="1"/>
          <p:nvPr/>
        </p:nvSpPr>
        <p:spPr>
          <a:xfrm>
            <a:off x="3837075" y="1614600"/>
            <a:ext cx="280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Sample Result</a:t>
            </a:r>
            <a:endParaRPr b="1" sz="1200"/>
          </a:p>
        </p:txBody>
      </p:sp>
      <p:sp>
        <p:nvSpPr>
          <p:cNvPr id="669" name="Google Shape;669;p63"/>
          <p:cNvSpPr txBox="1"/>
          <p:nvPr/>
        </p:nvSpPr>
        <p:spPr>
          <a:xfrm>
            <a:off x="523875" y="1983900"/>
            <a:ext cx="3156000" cy="281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    </a:t>
            </a:r>
            <a:r>
              <a:rPr lang="en" sz="900">
                <a:solidFill>
                  <a:schemeClr val="accent1"/>
                </a:solidFill>
                <a:latin typeface="Consolas"/>
                <a:ea typeface="Consolas"/>
                <a:cs typeface="Consolas"/>
                <a:sym typeface="Consolas"/>
              </a:rPr>
              <a:t>&lt;body&gt;</a:t>
            </a:r>
            <a:endParaRPr b="1"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&lt;h1&gt;</a:t>
            </a:r>
            <a:r>
              <a:rPr lang="en" sz="900">
                <a:latin typeface="Consolas"/>
                <a:ea typeface="Consolas"/>
                <a:cs typeface="Consolas"/>
                <a:sym typeface="Consolas"/>
              </a:rPr>
              <a:t>John Jay</a:t>
            </a:r>
            <a:r>
              <a:rPr lang="en" sz="900">
                <a:solidFill>
                  <a:schemeClr val="accent1"/>
                </a:solidFill>
                <a:latin typeface="Consolas"/>
                <a:ea typeface="Consolas"/>
                <a:cs typeface="Consolas"/>
                <a:sym typeface="Consolas"/>
              </a:rPr>
              <a:t>&lt;/h1&gt;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a:t>
            </a:r>
            <a:r>
              <a:rPr lang="en" sz="900">
                <a:latin typeface="Consolas"/>
                <a:ea typeface="Consolas"/>
                <a:cs typeface="Consolas"/>
                <a:sym typeface="Consolas"/>
              </a:rPr>
              <a:t>Instructor at George Mason University</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&lt;h2&gt;</a:t>
            </a:r>
            <a:r>
              <a:rPr lang="en" sz="900">
                <a:latin typeface="Consolas"/>
                <a:ea typeface="Consolas"/>
                <a:cs typeface="Consolas"/>
                <a:sym typeface="Consolas"/>
              </a:rPr>
              <a:t>Education</a:t>
            </a:r>
            <a:r>
              <a:rPr lang="en" sz="900">
                <a:solidFill>
                  <a:schemeClr val="accent1"/>
                </a:solidFill>
                <a:latin typeface="Consolas"/>
                <a:ea typeface="Consolas"/>
                <a:cs typeface="Consolas"/>
                <a:sym typeface="Consolas"/>
              </a:rPr>
              <a:t>&lt;/h2&gt;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MBA at Wharton School of Business</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&lt;h2&gt;</a:t>
            </a:r>
            <a:r>
              <a:rPr lang="en" sz="900">
                <a:latin typeface="Consolas"/>
                <a:ea typeface="Consolas"/>
                <a:cs typeface="Consolas"/>
                <a:sym typeface="Consolas"/>
              </a:rPr>
              <a:t>Interests</a:t>
            </a:r>
            <a:r>
              <a:rPr lang="en" sz="900">
                <a:solidFill>
                  <a:schemeClr val="accent1"/>
                </a:solidFill>
                <a:latin typeface="Consolas"/>
                <a:ea typeface="Consolas"/>
                <a:cs typeface="Consolas"/>
                <a:sym typeface="Consolas"/>
              </a:rPr>
              <a:t>&lt;/h2&gt;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&lt;ul&gt;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Military Intelligence</a:t>
            </a:r>
            <a:r>
              <a:rPr lang="en" sz="900">
                <a:solidFill>
                  <a:schemeClr val="accent1"/>
                </a:solidFill>
                <a:latin typeface="Consolas"/>
                <a:ea typeface="Consolas"/>
                <a:cs typeface="Consolas"/>
                <a:sym typeface="Consolas"/>
              </a:rPr>
              <a:t>&lt;/li&gt;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NASA</a:t>
            </a:r>
            <a:r>
              <a:rPr lang="en" sz="900">
                <a:solidFill>
                  <a:schemeClr val="accent1"/>
                </a:solidFill>
                <a:latin typeface="Consolas"/>
                <a:ea typeface="Consolas"/>
                <a:cs typeface="Consolas"/>
                <a:sym typeface="Consolas"/>
              </a:rPr>
              <a:t>&lt;/li&gt;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Cricket</a:t>
            </a:r>
            <a:r>
              <a:rPr lang="en" sz="900">
                <a:solidFill>
                  <a:schemeClr val="accent1"/>
                </a:solidFill>
                <a:latin typeface="Consolas"/>
                <a:ea typeface="Consolas"/>
                <a:cs typeface="Consolas"/>
                <a:sym typeface="Consolas"/>
              </a:rPr>
              <a:t>&lt;/li&gt;</a:t>
            </a:r>
            <a:br>
              <a:rPr lang="en" sz="900">
                <a:latin typeface="Consolas"/>
                <a:ea typeface="Consolas"/>
                <a:cs typeface="Consolas"/>
                <a:sym typeface="Consolas"/>
              </a:rPr>
            </a:b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Baseball</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&lt;/ul&gt;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&lt;hr&gt;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br>
              <a:rPr lang="en" sz="900">
                <a:latin typeface="Consolas"/>
                <a:ea typeface="Consolas"/>
                <a:cs typeface="Consolas"/>
                <a:sym typeface="Consolas"/>
              </a:rPr>
            </a:b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670" name="Google Shape;670;p63"/>
          <p:cNvSpPr txBox="1"/>
          <p:nvPr/>
        </p:nvSpPr>
        <p:spPr>
          <a:xfrm>
            <a:off x="523875" y="1614600"/>
            <a:ext cx="315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Sample Code</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1000"/>
                                        <p:tgtEl>
                                          <p:spTgt spid="6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1000"/>
                                        <p:tgtEl>
                                          <p:spTgt spid="6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Image Element </a:t>
            </a:r>
            <a:endParaRPr/>
          </a:p>
        </p:txBody>
      </p:sp>
      <p:sp>
        <p:nvSpPr>
          <p:cNvPr id="676" name="Google Shape;676;p64"/>
          <p:cNvSpPr txBox="1"/>
          <p:nvPr>
            <p:ph idx="1" type="body"/>
          </p:nvPr>
        </p:nvSpPr>
        <p:spPr>
          <a:xfrm>
            <a:off x="511650" y="1275550"/>
            <a:ext cx="8521500" cy="29421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
                <a:latin typeface="Consolas"/>
                <a:ea typeface="Consolas"/>
                <a:cs typeface="Consolas"/>
                <a:sym typeface="Consolas"/>
              </a:rPr>
              <a:t>&lt;img&gt;</a:t>
            </a:r>
            <a:endParaRPr b="1"/>
          </a:p>
          <a:p>
            <a:pPr indent="0" lvl="0" marL="0" rtl="0" algn="l">
              <a:spcBef>
                <a:spcPts val="800"/>
              </a:spcBef>
              <a:spcAft>
                <a:spcPts val="0"/>
              </a:spcAft>
              <a:buNone/>
            </a:pPr>
            <a:r>
              <a:rPr lang="en"/>
              <a:t>The </a:t>
            </a:r>
            <a:r>
              <a:rPr lang="en" u="sng">
                <a:solidFill>
                  <a:schemeClr val="hlink"/>
                </a:solidFill>
                <a:latin typeface="Consolas"/>
                <a:ea typeface="Consolas"/>
                <a:cs typeface="Consolas"/>
                <a:sym typeface="Consolas"/>
                <a:hlinkClick r:id="rId3"/>
              </a:rPr>
              <a:t>&lt;img&gt;</a:t>
            </a:r>
            <a:r>
              <a:rPr lang="en" u="sng">
                <a:solidFill>
                  <a:schemeClr val="hlink"/>
                </a:solidFill>
                <a:hlinkClick r:id="rId4"/>
              </a:rPr>
              <a:t> HTML element</a:t>
            </a:r>
            <a:r>
              <a:rPr lang="en">
                <a:solidFill>
                  <a:schemeClr val="accent4"/>
                </a:solidFill>
              </a:rPr>
              <a:t> </a:t>
            </a:r>
            <a:r>
              <a:rPr lang="en" sz="1300"/>
              <a:t>is used to insert an image into an HTML document. The image itself is not inserted directly into the document; instead, the browser inserts an HTML image from the source specified in the </a:t>
            </a:r>
            <a:r>
              <a:rPr lang="en" sz="1300">
                <a:latin typeface="Consolas"/>
                <a:ea typeface="Consolas"/>
                <a:cs typeface="Consolas"/>
                <a:sym typeface="Consolas"/>
              </a:rPr>
              <a:t>&lt;img&gt;</a:t>
            </a:r>
            <a:r>
              <a:rPr lang="en" sz="1300"/>
              <a:t> element.</a:t>
            </a:r>
            <a:endParaRPr sz="1300"/>
          </a:p>
          <a:p>
            <a:pPr indent="0" lvl="0" marL="0" rtl="0" algn="l">
              <a:spcBef>
                <a:spcPts val="800"/>
              </a:spcBef>
              <a:spcAft>
                <a:spcPts val="0"/>
              </a:spcAft>
              <a:buNone/>
            </a:pPr>
            <a:r>
              <a:rPr lang="en" sz="1300"/>
              <a:t>There are two required attributes for an </a:t>
            </a:r>
            <a:r>
              <a:rPr lang="en" sz="1300">
                <a:latin typeface="Consolas"/>
                <a:ea typeface="Consolas"/>
                <a:cs typeface="Consolas"/>
                <a:sym typeface="Consolas"/>
              </a:rPr>
              <a:t>&lt;img&gt;</a:t>
            </a:r>
            <a:r>
              <a:rPr lang="en" sz="1300"/>
              <a:t> element:</a:t>
            </a:r>
            <a:r>
              <a:rPr b="1" lang="en" sz="1300">
                <a:latin typeface="Consolas"/>
                <a:ea typeface="Consolas"/>
                <a:cs typeface="Consolas"/>
                <a:sym typeface="Consolas"/>
              </a:rPr>
              <a:t> </a:t>
            </a:r>
            <a:endParaRPr b="1" sz="1300">
              <a:latin typeface="Consolas"/>
              <a:ea typeface="Consolas"/>
              <a:cs typeface="Consolas"/>
              <a:sym typeface="Consolas"/>
            </a:endParaRPr>
          </a:p>
          <a:p>
            <a:pPr indent="-247650" lvl="0" marL="342900" rtl="0" algn="l">
              <a:spcBef>
                <a:spcPts val="800"/>
              </a:spcBef>
              <a:spcAft>
                <a:spcPts val="0"/>
              </a:spcAft>
              <a:buSzPts val="1300"/>
              <a:buChar char="➢"/>
            </a:pPr>
            <a:r>
              <a:rPr b="1" lang="en" sz="1300">
                <a:latin typeface="Consolas"/>
                <a:ea typeface="Consolas"/>
                <a:cs typeface="Consolas"/>
                <a:sym typeface="Consolas"/>
              </a:rPr>
              <a:t>src -</a:t>
            </a:r>
            <a:r>
              <a:rPr lang="en" sz="1300"/>
              <a:t> used to show the image source.</a:t>
            </a:r>
            <a:endParaRPr sz="1300"/>
          </a:p>
          <a:p>
            <a:pPr indent="-247650" lvl="0" marL="342900" rtl="0" algn="l">
              <a:spcBef>
                <a:spcPts val="800"/>
              </a:spcBef>
              <a:spcAft>
                <a:spcPts val="0"/>
              </a:spcAft>
              <a:buSzPts val="1300"/>
              <a:buChar char="➢"/>
            </a:pPr>
            <a:r>
              <a:rPr b="1" lang="en" sz="1300">
                <a:latin typeface="Consolas"/>
                <a:ea typeface="Consolas"/>
                <a:cs typeface="Consolas"/>
                <a:sym typeface="Consolas"/>
              </a:rPr>
              <a:t>alt -</a:t>
            </a:r>
            <a:r>
              <a:rPr lang="en" sz="1300"/>
              <a:t> defines an alternate text description for the image.</a:t>
            </a:r>
            <a:endParaRPr sz="1300"/>
          </a:p>
          <a:p>
            <a:pPr indent="0" lvl="0" marL="0" rtl="0" algn="l">
              <a:spcBef>
                <a:spcPts val="1000"/>
              </a:spcBef>
              <a:spcAft>
                <a:spcPts val="0"/>
              </a:spcAft>
              <a:buNone/>
            </a:pPr>
            <a:r>
              <a:rPr lang="en" sz="1300"/>
              <a:t>Optional attributes include </a:t>
            </a:r>
            <a:r>
              <a:rPr b="1" lang="en" sz="1300">
                <a:latin typeface="Consolas"/>
                <a:ea typeface="Consolas"/>
                <a:cs typeface="Consolas"/>
                <a:sym typeface="Consolas"/>
              </a:rPr>
              <a:t>height</a:t>
            </a:r>
            <a:r>
              <a:rPr lang="en" sz="1300"/>
              <a:t>, </a:t>
            </a:r>
            <a:r>
              <a:rPr b="1" lang="en" sz="1300">
                <a:latin typeface="Consolas"/>
                <a:ea typeface="Consolas"/>
                <a:cs typeface="Consolas"/>
                <a:sym typeface="Consolas"/>
              </a:rPr>
              <a:t>width</a:t>
            </a:r>
            <a:r>
              <a:rPr lang="en" sz="1300"/>
              <a:t>, and </a:t>
            </a:r>
            <a:r>
              <a:rPr b="1" lang="en" sz="1300">
                <a:latin typeface="Consolas"/>
                <a:ea typeface="Consolas"/>
                <a:cs typeface="Consolas"/>
                <a:sym typeface="Consolas"/>
              </a:rPr>
              <a:t>border</a:t>
            </a:r>
            <a:r>
              <a:rPr lang="en" sz="1300"/>
              <a:t>.</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rPr b="1" lang="en" sz="1300"/>
              <a:t>Example Image Element</a:t>
            </a:r>
            <a:endParaRPr b="1" sz="1300"/>
          </a:p>
        </p:txBody>
      </p:sp>
      <p:sp>
        <p:nvSpPr>
          <p:cNvPr id="677" name="Google Shape;677;p6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78" name="Google Shape;678;p64"/>
          <p:cNvSpPr txBox="1"/>
          <p:nvPr/>
        </p:nvSpPr>
        <p:spPr>
          <a:xfrm>
            <a:off x="511650" y="4217650"/>
            <a:ext cx="8031300" cy="323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accent1"/>
                </a:solidFill>
                <a:latin typeface="Consolas"/>
                <a:ea typeface="Consolas"/>
                <a:cs typeface="Consolas"/>
                <a:sym typeface="Consolas"/>
              </a:rPr>
              <a:t>&lt;img</a:t>
            </a:r>
            <a:r>
              <a:rPr lang="en" sz="900">
                <a:latin typeface="Consolas"/>
                <a:ea typeface="Consolas"/>
                <a:cs typeface="Consolas"/>
                <a:sym typeface="Consolas"/>
              </a:rPr>
              <a:t> </a:t>
            </a:r>
            <a:r>
              <a:rPr lang="en" sz="900">
                <a:solidFill>
                  <a:srgbClr val="38761D"/>
                </a:solidFill>
                <a:latin typeface="Consolas"/>
                <a:ea typeface="Consolas"/>
                <a:cs typeface="Consolas"/>
                <a:sym typeface="Consolas"/>
              </a:rPr>
              <a:t>source</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“./some/source/location” </a:t>
            </a:r>
            <a:r>
              <a:rPr lang="en" sz="900">
                <a:solidFill>
                  <a:srgbClr val="38761D"/>
                </a:solidFill>
                <a:latin typeface="Consolas"/>
                <a:ea typeface="Consolas"/>
                <a:cs typeface="Consolas"/>
                <a:sym typeface="Consolas"/>
              </a:rPr>
              <a:t>alt</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“An image description.” </a:t>
            </a:r>
            <a:r>
              <a:rPr lang="en" sz="900">
                <a:solidFill>
                  <a:srgbClr val="38761D"/>
                </a:solidFill>
                <a:latin typeface="Consolas"/>
                <a:ea typeface="Consolas"/>
                <a:cs typeface="Consolas"/>
                <a:sym typeface="Consolas"/>
              </a:rPr>
              <a:t>height</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“500px” </a:t>
            </a:r>
            <a:r>
              <a:rPr lang="en" sz="900">
                <a:solidFill>
                  <a:srgbClr val="38761D"/>
                </a:solidFill>
                <a:latin typeface="Consolas"/>
                <a:ea typeface="Consolas"/>
                <a:cs typeface="Consolas"/>
                <a:sym typeface="Consolas"/>
              </a:rPr>
              <a:t>width</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“500px”</a:t>
            </a:r>
            <a:r>
              <a:rPr lang="en" sz="900">
                <a:solidFill>
                  <a:schemeClr val="accent4"/>
                </a:solidFill>
                <a:latin typeface="Consolas"/>
                <a:ea typeface="Consolas"/>
                <a:cs typeface="Consolas"/>
                <a:sym typeface="Consolas"/>
              </a:rPr>
              <a:t> </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Anchor Element </a:t>
            </a:r>
            <a:endParaRPr/>
          </a:p>
        </p:txBody>
      </p:sp>
      <p:sp>
        <p:nvSpPr>
          <p:cNvPr id="684" name="Google Shape;684;p65"/>
          <p:cNvSpPr txBox="1"/>
          <p:nvPr>
            <p:ph idx="1" type="body"/>
          </p:nvPr>
        </p:nvSpPr>
        <p:spPr>
          <a:xfrm>
            <a:off x="511650" y="1275550"/>
            <a:ext cx="8521500" cy="2942100"/>
          </a:xfrm>
          <a:prstGeom prst="rect">
            <a:avLst/>
          </a:prstGeom>
        </p:spPr>
        <p:txBody>
          <a:bodyPr anchorCtr="0" anchor="t" bIns="68575" lIns="68575" spcFirstLastPara="1" rIns="68575" wrap="square" tIns="68575">
            <a:normAutofit lnSpcReduction="20000"/>
          </a:bodyPr>
          <a:lstStyle/>
          <a:p>
            <a:pPr indent="0" lvl="0" marL="0" rtl="0" algn="l">
              <a:spcBef>
                <a:spcPts val="800"/>
              </a:spcBef>
              <a:spcAft>
                <a:spcPts val="0"/>
              </a:spcAft>
              <a:buNone/>
            </a:pPr>
            <a:r>
              <a:rPr b="1" lang="en">
                <a:latin typeface="Consolas"/>
                <a:ea typeface="Consolas"/>
                <a:cs typeface="Consolas"/>
                <a:sym typeface="Consolas"/>
              </a:rPr>
              <a:t>&lt;a&gt;</a:t>
            </a:r>
            <a:endParaRPr b="1"/>
          </a:p>
          <a:p>
            <a:pPr indent="0" lvl="0" marL="0" rtl="0" algn="l">
              <a:spcBef>
                <a:spcPts val="800"/>
              </a:spcBef>
              <a:spcAft>
                <a:spcPts val="0"/>
              </a:spcAft>
              <a:buNone/>
            </a:pPr>
            <a:r>
              <a:rPr lang="en"/>
              <a:t>The </a:t>
            </a:r>
            <a:r>
              <a:rPr lang="en" u="sng">
                <a:solidFill>
                  <a:schemeClr val="hlink"/>
                </a:solidFill>
                <a:latin typeface="Consolas"/>
                <a:ea typeface="Consolas"/>
                <a:cs typeface="Consolas"/>
                <a:sym typeface="Consolas"/>
                <a:hlinkClick r:id="rId3"/>
              </a:rPr>
              <a:t>&lt;a&gt;</a:t>
            </a:r>
            <a:r>
              <a:rPr lang="en" u="sng">
                <a:solidFill>
                  <a:schemeClr val="hlink"/>
                </a:solidFill>
                <a:hlinkClick r:id="rId4"/>
              </a:rPr>
              <a:t> HTML element</a:t>
            </a:r>
            <a:r>
              <a:rPr lang="en">
                <a:solidFill>
                  <a:schemeClr val="accent4"/>
                </a:solidFill>
              </a:rPr>
              <a:t> </a:t>
            </a:r>
            <a:r>
              <a:rPr lang="en" sz="1300"/>
              <a:t>is used to reference or link to other resources, </a:t>
            </a:r>
            <a:r>
              <a:rPr lang="en" sz="1300">
                <a:solidFill>
                  <a:srgbClr val="000000"/>
                </a:solidFill>
                <a:highlight>
                  <a:schemeClr val="lt1"/>
                </a:highlight>
              </a:rPr>
              <a:t>such as HTML documents and images. Web browsers typically underline text hyperlinks and color them blue by default. </a:t>
            </a:r>
            <a:endParaRPr sz="1300">
              <a:solidFill>
                <a:srgbClr val="000000"/>
              </a:solidFill>
              <a:highlight>
                <a:schemeClr val="lt1"/>
              </a:highlight>
            </a:endParaRPr>
          </a:p>
          <a:p>
            <a:pPr indent="0" lvl="0" marL="0" rtl="0" algn="l">
              <a:spcBef>
                <a:spcPts val="800"/>
              </a:spcBef>
              <a:spcAft>
                <a:spcPts val="0"/>
              </a:spcAft>
              <a:buNone/>
            </a:pPr>
            <a:r>
              <a:rPr lang="en" sz="1300"/>
              <a:t>There is one required attribute for an </a:t>
            </a:r>
            <a:r>
              <a:rPr lang="en" sz="1300">
                <a:latin typeface="Consolas"/>
                <a:ea typeface="Consolas"/>
                <a:cs typeface="Consolas"/>
                <a:sym typeface="Consolas"/>
              </a:rPr>
              <a:t>&lt;a&gt;</a:t>
            </a:r>
            <a:r>
              <a:rPr lang="en" sz="1300"/>
              <a:t> element:</a:t>
            </a:r>
            <a:r>
              <a:rPr b="1" lang="en" sz="1300">
                <a:latin typeface="Consolas"/>
                <a:ea typeface="Consolas"/>
                <a:cs typeface="Consolas"/>
                <a:sym typeface="Consolas"/>
              </a:rPr>
              <a:t> </a:t>
            </a:r>
            <a:endParaRPr b="1" sz="1300">
              <a:latin typeface="Consolas"/>
              <a:ea typeface="Consolas"/>
              <a:cs typeface="Consolas"/>
              <a:sym typeface="Consolas"/>
            </a:endParaRPr>
          </a:p>
          <a:p>
            <a:pPr indent="-247650" lvl="0" marL="342900" rtl="0" algn="l">
              <a:spcBef>
                <a:spcPts val="800"/>
              </a:spcBef>
              <a:spcAft>
                <a:spcPts val="0"/>
              </a:spcAft>
              <a:buSzPts val="1300"/>
              <a:buChar char="➢"/>
            </a:pPr>
            <a:r>
              <a:rPr b="1" lang="en" sz="1300">
                <a:latin typeface="Consolas"/>
                <a:ea typeface="Consolas"/>
                <a:cs typeface="Consolas"/>
                <a:sym typeface="Consolas"/>
              </a:rPr>
              <a:t>h</a:t>
            </a:r>
            <a:r>
              <a:rPr b="1" lang="en" sz="1300">
                <a:latin typeface="Consolas"/>
                <a:ea typeface="Consolas"/>
                <a:cs typeface="Consolas"/>
                <a:sym typeface="Consolas"/>
              </a:rPr>
              <a:t>ref -</a:t>
            </a:r>
            <a:r>
              <a:rPr lang="en" sz="1300"/>
              <a:t> used to specify the URL that the anchor element points to.</a:t>
            </a:r>
            <a:endParaRPr sz="1300"/>
          </a:p>
          <a:p>
            <a:pPr indent="0" lvl="0" marL="0" rtl="0" algn="l">
              <a:spcBef>
                <a:spcPts val="800"/>
              </a:spcBef>
              <a:spcAft>
                <a:spcPts val="0"/>
              </a:spcAft>
              <a:buNone/>
            </a:pPr>
            <a:r>
              <a:rPr lang="en" sz="1300"/>
              <a:t>Another important attribute is </a:t>
            </a:r>
            <a:r>
              <a:rPr b="1" lang="en" sz="1300">
                <a:latin typeface="Consolas"/>
                <a:ea typeface="Consolas"/>
                <a:cs typeface="Consolas"/>
                <a:sym typeface="Consolas"/>
              </a:rPr>
              <a:t>target</a:t>
            </a:r>
            <a:r>
              <a:rPr lang="en" sz="1300"/>
              <a:t>. The </a:t>
            </a:r>
            <a:r>
              <a:rPr b="1" lang="en" sz="1300">
                <a:latin typeface="Consolas"/>
                <a:ea typeface="Consolas"/>
                <a:cs typeface="Consolas"/>
                <a:sym typeface="Consolas"/>
              </a:rPr>
              <a:t>target</a:t>
            </a:r>
            <a:r>
              <a:rPr lang="en" sz="1300"/>
              <a:t> attribute specifies where to open the linked document, and has a default value of </a:t>
            </a:r>
            <a:r>
              <a:rPr b="1" lang="en" sz="1300">
                <a:latin typeface="Consolas"/>
                <a:ea typeface="Consolas"/>
                <a:cs typeface="Consolas"/>
                <a:sym typeface="Consolas"/>
              </a:rPr>
              <a:t>_self</a:t>
            </a:r>
            <a:r>
              <a:rPr lang="en" sz="1300"/>
              <a:t>, which opens the document in the same browser tab/window as the link is located. </a:t>
            </a:r>
            <a:endParaRPr sz="1300"/>
          </a:p>
          <a:p>
            <a:pPr indent="0" lvl="0" marL="0" rtl="0" algn="l">
              <a:spcBef>
                <a:spcPts val="1000"/>
              </a:spcBef>
              <a:spcAft>
                <a:spcPts val="0"/>
              </a:spcAft>
              <a:buNone/>
            </a:pPr>
            <a:r>
              <a:rPr lang="en" sz="1300"/>
              <a:t>Other values for the </a:t>
            </a:r>
            <a:r>
              <a:rPr b="1" lang="en" sz="1300">
                <a:latin typeface="Consolas"/>
                <a:ea typeface="Consolas"/>
                <a:cs typeface="Consolas"/>
                <a:sym typeface="Consolas"/>
              </a:rPr>
              <a:t>target </a:t>
            </a:r>
            <a:r>
              <a:rPr lang="en" sz="1300"/>
              <a:t>attribute are:</a:t>
            </a:r>
            <a:endParaRPr sz="1300"/>
          </a:p>
          <a:p>
            <a:pPr indent="-298450" lvl="0" marL="457200" rtl="0" algn="l">
              <a:lnSpc>
                <a:spcPct val="115000"/>
              </a:lnSpc>
              <a:spcBef>
                <a:spcPts val="1100"/>
              </a:spcBef>
              <a:spcAft>
                <a:spcPts val="0"/>
              </a:spcAft>
              <a:buClr>
                <a:schemeClr val="accent4"/>
              </a:buClr>
              <a:buSzPts val="1100"/>
              <a:buChar char="➢"/>
            </a:pPr>
            <a:r>
              <a:rPr b="1" lang="en" sz="1200">
                <a:solidFill>
                  <a:schemeClr val="accent2"/>
                </a:solidFill>
                <a:highlight>
                  <a:schemeClr val="lt1"/>
                </a:highlight>
                <a:latin typeface="Consolas"/>
                <a:ea typeface="Consolas"/>
                <a:cs typeface="Consolas"/>
                <a:sym typeface="Consolas"/>
              </a:rPr>
              <a:t>_blank</a:t>
            </a:r>
            <a:r>
              <a:rPr b="1" lang="en" sz="1150">
                <a:solidFill>
                  <a:schemeClr val="accent2"/>
                </a:solidFill>
                <a:highlight>
                  <a:schemeClr val="lt1"/>
                </a:highlight>
                <a:latin typeface="Verdana"/>
                <a:ea typeface="Verdana"/>
                <a:cs typeface="Verdana"/>
                <a:sym typeface="Verdana"/>
              </a:rPr>
              <a:t> </a:t>
            </a:r>
            <a:r>
              <a:rPr b="1" lang="en" sz="1150">
                <a:solidFill>
                  <a:srgbClr val="000000"/>
                </a:solidFill>
                <a:highlight>
                  <a:schemeClr val="lt1"/>
                </a:highlight>
                <a:latin typeface="Verdana"/>
                <a:ea typeface="Verdana"/>
                <a:cs typeface="Verdana"/>
                <a:sym typeface="Verdana"/>
              </a:rPr>
              <a:t>-</a:t>
            </a:r>
            <a:r>
              <a:rPr lang="en" sz="1150">
                <a:solidFill>
                  <a:srgbClr val="000000"/>
                </a:solidFill>
                <a:highlight>
                  <a:schemeClr val="lt1"/>
                </a:highlight>
                <a:latin typeface="Verdana"/>
                <a:ea typeface="Verdana"/>
                <a:cs typeface="Verdana"/>
                <a:sym typeface="Verdana"/>
              </a:rPr>
              <a:t> opens the document in a new window or tab.</a:t>
            </a:r>
            <a:endParaRPr sz="1150">
              <a:solidFill>
                <a:srgbClr val="000000"/>
              </a:solidFill>
              <a:highlight>
                <a:schemeClr val="lt1"/>
              </a:highlight>
              <a:latin typeface="Verdana"/>
              <a:ea typeface="Verdana"/>
              <a:cs typeface="Verdana"/>
              <a:sym typeface="Verdana"/>
            </a:endParaRPr>
          </a:p>
          <a:p>
            <a:pPr indent="-298450" lvl="0" marL="457200" rtl="0" algn="l">
              <a:lnSpc>
                <a:spcPct val="115000"/>
              </a:lnSpc>
              <a:spcBef>
                <a:spcPts val="0"/>
              </a:spcBef>
              <a:spcAft>
                <a:spcPts val="0"/>
              </a:spcAft>
              <a:buClr>
                <a:schemeClr val="accent4"/>
              </a:buClr>
              <a:buSzPts val="1100"/>
              <a:buChar char="➢"/>
            </a:pPr>
            <a:r>
              <a:rPr b="1" lang="en" sz="1200">
                <a:solidFill>
                  <a:schemeClr val="accent2"/>
                </a:solidFill>
                <a:highlight>
                  <a:schemeClr val="lt1"/>
                </a:highlight>
                <a:latin typeface="Consolas"/>
                <a:ea typeface="Consolas"/>
                <a:cs typeface="Consolas"/>
                <a:sym typeface="Consolas"/>
              </a:rPr>
              <a:t>_parent</a:t>
            </a:r>
            <a:r>
              <a:rPr b="1" lang="en" sz="1150">
                <a:solidFill>
                  <a:schemeClr val="accent2"/>
                </a:solidFill>
                <a:highlight>
                  <a:schemeClr val="lt1"/>
                </a:highlight>
                <a:latin typeface="Verdana"/>
                <a:ea typeface="Verdana"/>
                <a:cs typeface="Verdana"/>
                <a:sym typeface="Verdana"/>
              </a:rPr>
              <a:t> </a:t>
            </a:r>
            <a:r>
              <a:rPr b="1" lang="en" sz="1150">
                <a:solidFill>
                  <a:srgbClr val="000000"/>
                </a:solidFill>
                <a:highlight>
                  <a:schemeClr val="lt1"/>
                </a:highlight>
                <a:latin typeface="Verdana"/>
                <a:ea typeface="Verdana"/>
                <a:cs typeface="Verdana"/>
                <a:sym typeface="Verdana"/>
              </a:rPr>
              <a:t>-</a:t>
            </a:r>
            <a:r>
              <a:rPr lang="en" sz="1150">
                <a:solidFill>
                  <a:srgbClr val="000000"/>
                </a:solidFill>
                <a:highlight>
                  <a:schemeClr val="lt1"/>
                </a:highlight>
                <a:latin typeface="Verdana"/>
                <a:ea typeface="Verdana"/>
                <a:cs typeface="Verdana"/>
                <a:sym typeface="Verdana"/>
              </a:rPr>
              <a:t> opens the document in the parent frame.</a:t>
            </a:r>
            <a:endParaRPr sz="1150">
              <a:solidFill>
                <a:srgbClr val="000000"/>
              </a:solidFill>
              <a:highlight>
                <a:schemeClr val="lt1"/>
              </a:highlight>
              <a:latin typeface="Verdana"/>
              <a:ea typeface="Verdana"/>
              <a:cs typeface="Verdana"/>
              <a:sym typeface="Verdana"/>
            </a:endParaRPr>
          </a:p>
          <a:p>
            <a:pPr indent="-298450" lvl="0" marL="457200" rtl="0" algn="l">
              <a:lnSpc>
                <a:spcPct val="115000"/>
              </a:lnSpc>
              <a:spcBef>
                <a:spcPts val="0"/>
              </a:spcBef>
              <a:spcAft>
                <a:spcPts val="0"/>
              </a:spcAft>
              <a:buClr>
                <a:schemeClr val="accent4"/>
              </a:buClr>
              <a:buSzPts val="1100"/>
              <a:buChar char="➢"/>
            </a:pPr>
            <a:r>
              <a:rPr b="1" lang="en" sz="1200">
                <a:solidFill>
                  <a:schemeClr val="accent2"/>
                </a:solidFill>
                <a:highlight>
                  <a:schemeClr val="lt1"/>
                </a:highlight>
                <a:latin typeface="Consolas"/>
                <a:ea typeface="Consolas"/>
                <a:cs typeface="Consolas"/>
                <a:sym typeface="Consolas"/>
              </a:rPr>
              <a:t>_top</a:t>
            </a:r>
            <a:r>
              <a:rPr b="1" lang="en" sz="1150">
                <a:solidFill>
                  <a:schemeClr val="accent2"/>
                </a:solidFill>
                <a:highlight>
                  <a:schemeClr val="lt1"/>
                </a:highlight>
                <a:latin typeface="Verdana"/>
                <a:ea typeface="Verdana"/>
                <a:cs typeface="Verdana"/>
                <a:sym typeface="Verdana"/>
              </a:rPr>
              <a:t> </a:t>
            </a:r>
            <a:r>
              <a:rPr b="1" lang="en" sz="1150">
                <a:solidFill>
                  <a:srgbClr val="000000"/>
                </a:solidFill>
                <a:highlight>
                  <a:schemeClr val="lt1"/>
                </a:highlight>
                <a:latin typeface="Verdana"/>
                <a:ea typeface="Verdana"/>
                <a:cs typeface="Verdana"/>
                <a:sym typeface="Verdana"/>
              </a:rPr>
              <a:t>-</a:t>
            </a:r>
            <a:r>
              <a:rPr lang="en" sz="1150">
                <a:solidFill>
                  <a:srgbClr val="000000"/>
                </a:solidFill>
                <a:highlight>
                  <a:schemeClr val="lt1"/>
                </a:highlight>
                <a:latin typeface="Verdana"/>
                <a:ea typeface="Verdana"/>
                <a:cs typeface="Verdana"/>
                <a:sym typeface="Verdana"/>
              </a:rPr>
              <a:t> opens the document in the full body of the window.</a:t>
            </a:r>
            <a:endParaRPr sz="1300"/>
          </a:p>
          <a:p>
            <a:pPr indent="0" lvl="0" marL="0" rtl="0" algn="l">
              <a:spcBef>
                <a:spcPts val="1100"/>
              </a:spcBef>
              <a:spcAft>
                <a:spcPts val="1000"/>
              </a:spcAft>
              <a:buNone/>
            </a:pPr>
            <a:r>
              <a:rPr b="1" lang="en" sz="1300"/>
              <a:t>Example Anchor Element</a:t>
            </a:r>
            <a:endParaRPr b="1" sz="1300"/>
          </a:p>
        </p:txBody>
      </p:sp>
      <p:sp>
        <p:nvSpPr>
          <p:cNvPr id="685" name="Google Shape;685;p6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86" name="Google Shape;686;p65"/>
          <p:cNvSpPr txBox="1"/>
          <p:nvPr/>
        </p:nvSpPr>
        <p:spPr>
          <a:xfrm>
            <a:off x="581550" y="4290338"/>
            <a:ext cx="8031300" cy="35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Consolas"/>
                <a:ea typeface="Consolas"/>
                <a:cs typeface="Consolas"/>
                <a:sym typeface="Consolas"/>
              </a:rPr>
              <a:t>&lt;a</a:t>
            </a:r>
            <a:r>
              <a:rPr lang="en" sz="1100">
                <a:latin typeface="Consolas"/>
                <a:ea typeface="Consolas"/>
                <a:cs typeface="Consolas"/>
                <a:sym typeface="Consolas"/>
              </a:rPr>
              <a:t> </a:t>
            </a:r>
            <a:r>
              <a:rPr lang="en" sz="1100">
                <a:solidFill>
                  <a:srgbClr val="38761D"/>
                </a:solidFill>
                <a:latin typeface="Consolas"/>
                <a:ea typeface="Consolas"/>
                <a:cs typeface="Consolas"/>
                <a:sym typeface="Consolas"/>
              </a:rPr>
              <a:t>href</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a:t>
            </a:r>
            <a:r>
              <a:rPr lang="en" sz="1100">
                <a:solidFill>
                  <a:schemeClr val="accent4"/>
                </a:solidFill>
                <a:latin typeface="Consolas"/>
                <a:ea typeface="Consolas"/>
                <a:cs typeface="Consolas"/>
                <a:sym typeface="Consolas"/>
              </a:rPr>
              <a:t>https://perscholas.org/</a:t>
            </a:r>
            <a:r>
              <a:rPr lang="en" sz="1100">
                <a:solidFill>
                  <a:schemeClr val="accent4"/>
                </a:solidFill>
                <a:latin typeface="Consolas"/>
                <a:ea typeface="Consolas"/>
                <a:cs typeface="Consolas"/>
                <a:sym typeface="Consolas"/>
              </a:rPr>
              <a:t>” </a:t>
            </a:r>
            <a:r>
              <a:rPr lang="en" sz="1100">
                <a:solidFill>
                  <a:srgbClr val="38761D"/>
                </a:solidFill>
                <a:latin typeface="Consolas"/>
                <a:ea typeface="Consolas"/>
                <a:cs typeface="Consolas"/>
                <a:sym typeface="Consolas"/>
              </a:rPr>
              <a:t>target</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“_blank”</a:t>
            </a:r>
            <a:r>
              <a:rPr lang="en" sz="1100">
                <a:solidFill>
                  <a:schemeClr val="accent1"/>
                </a:solidFill>
                <a:latin typeface="Consolas"/>
                <a:ea typeface="Consolas"/>
                <a:cs typeface="Consolas"/>
                <a:sym typeface="Consolas"/>
              </a:rPr>
              <a:t>&gt;</a:t>
            </a:r>
            <a:r>
              <a:rPr lang="en" sz="1100">
                <a:solidFill>
                  <a:schemeClr val="accent2"/>
                </a:solidFill>
                <a:latin typeface="Consolas"/>
                <a:ea typeface="Consolas"/>
                <a:cs typeface="Consolas"/>
                <a:sym typeface="Consolas"/>
              </a:rPr>
              <a:t>Head to the Per Scholas Website!</a:t>
            </a:r>
            <a:r>
              <a:rPr lang="en" sz="1100">
                <a:solidFill>
                  <a:schemeClr val="accent1"/>
                </a:solidFill>
                <a:latin typeface="Consolas"/>
                <a:ea typeface="Consolas"/>
                <a:cs typeface="Consolas"/>
                <a:sym typeface="Consolas"/>
              </a:rPr>
              <a:t>&lt;/a&gt;</a:t>
            </a:r>
            <a:endParaRPr sz="1100">
              <a:solidFill>
                <a:schemeClr val="accent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Anchor Element: Email and Phone Linking</a:t>
            </a:r>
            <a:endParaRPr/>
          </a:p>
        </p:txBody>
      </p:sp>
      <p:sp>
        <p:nvSpPr>
          <p:cNvPr id="692" name="Google Shape;692;p66"/>
          <p:cNvSpPr txBox="1"/>
          <p:nvPr>
            <p:ph idx="1" type="body"/>
          </p:nvPr>
        </p:nvSpPr>
        <p:spPr>
          <a:xfrm>
            <a:off x="523875" y="1290600"/>
            <a:ext cx="8186700" cy="1281300"/>
          </a:xfrm>
          <a:prstGeom prst="rect">
            <a:avLst/>
          </a:prstGeom>
        </p:spPr>
        <p:txBody>
          <a:bodyPr anchorCtr="0" anchor="t" bIns="68575" lIns="68575" spcFirstLastPara="1" rIns="68575" wrap="square" tIns="68575">
            <a:normAutofit/>
          </a:bodyPr>
          <a:lstStyle/>
          <a:p>
            <a:pPr indent="0" lvl="0" marL="0" rtl="0" algn="l">
              <a:lnSpc>
                <a:spcPct val="115000"/>
              </a:lnSpc>
              <a:spcBef>
                <a:spcPts val="1000"/>
              </a:spcBef>
              <a:spcAft>
                <a:spcPts val="0"/>
              </a:spcAft>
              <a:buNone/>
            </a:pPr>
            <a:r>
              <a:rPr lang="en">
                <a:solidFill>
                  <a:srgbClr val="0A0A23"/>
                </a:solidFill>
              </a:rPr>
              <a:t>You may need to open the user’s default email client with an email address when users click on an anchor link. You can do this by using the </a:t>
            </a:r>
            <a:r>
              <a:rPr b="1" lang="en">
                <a:solidFill>
                  <a:srgbClr val="0A0A23"/>
                </a:solidFill>
                <a:latin typeface="Consolas"/>
                <a:ea typeface="Consolas"/>
                <a:cs typeface="Consolas"/>
                <a:sym typeface="Consolas"/>
              </a:rPr>
              <a:t>mailto</a:t>
            </a:r>
            <a:r>
              <a:rPr lang="en">
                <a:solidFill>
                  <a:srgbClr val="0A0A23"/>
                </a:solidFill>
              </a:rPr>
              <a:t> protocol as part of the </a:t>
            </a:r>
            <a:r>
              <a:rPr b="1" lang="en">
                <a:solidFill>
                  <a:srgbClr val="0A0A23"/>
                </a:solidFill>
                <a:latin typeface="Consolas"/>
                <a:ea typeface="Consolas"/>
                <a:cs typeface="Consolas"/>
                <a:sym typeface="Consolas"/>
              </a:rPr>
              <a:t>href</a:t>
            </a:r>
            <a:r>
              <a:rPr lang="en">
                <a:solidFill>
                  <a:srgbClr val="0A0A23"/>
                </a:solidFill>
              </a:rPr>
              <a:t> attribute's value.</a:t>
            </a:r>
            <a:endParaRPr>
              <a:solidFill>
                <a:srgbClr val="0A0A23"/>
              </a:solidFill>
            </a:endParaRPr>
          </a:p>
          <a:p>
            <a:pPr indent="0" lvl="0" marL="0" rtl="0" algn="l">
              <a:lnSpc>
                <a:spcPct val="115000"/>
              </a:lnSpc>
              <a:spcBef>
                <a:spcPts val="2500"/>
              </a:spcBef>
              <a:spcAft>
                <a:spcPts val="2500"/>
              </a:spcAft>
              <a:buNone/>
            </a:pPr>
            <a:r>
              <a:rPr lang="en">
                <a:solidFill>
                  <a:srgbClr val="0A0A23"/>
                </a:solidFill>
              </a:rPr>
              <a:t>The syntax of the value should be in the form of </a:t>
            </a:r>
            <a:r>
              <a:rPr b="1" lang="en">
                <a:solidFill>
                  <a:srgbClr val="0A0A23"/>
                </a:solidFill>
                <a:latin typeface="Consolas"/>
                <a:ea typeface="Consolas"/>
                <a:cs typeface="Consolas"/>
                <a:sym typeface="Consolas"/>
              </a:rPr>
              <a:t>mailto:email@address.com</a:t>
            </a:r>
            <a:r>
              <a:rPr lang="en">
                <a:solidFill>
                  <a:srgbClr val="0A0A23"/>
                </a:solidFill>
              </a:rPr>
              <a:t>.</a:t>
            </a:r>
            <a:endParaRPr/>
          </a:p>
        </p:txBody>
      </p:sp>
      <p:sp>
        <p:nvSpPr>
          <p:cNvPr id="693" name="Google Shape;693;p6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694" name="Google Shape;694;p66"/>
          <p:cNvSpPr txBox="1"/>
          <p:nvPr/>
        </p:nvSpPr>
        <p:spPr>
          <a:xfrm>
            <a:off x="511650" y="2465050"/>
            <a:ext cx="8031300" cy="35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Consolas"/>
                <a:ea typeface="Consolas"/>
                <a:cs typeface="Consolas"/>
                <a:sym typeface="Consolas"/>
              </a:rPr>
              <a:t>&lt;a</a:t>
            </a:r>
            <a:r>
              <a:rPr lang="en" sz="1100">
                <a:latin typeface="Consolas"/>
                <a:ea typeface="Consolas"/>
                <a:cs typeface="Consolas"/>
                <a:sym typeface="Consolas"/>
              </a:rPr>
              <a:t> </a:t>
            </a:r>
            <a:r>
              <a:rPr lang="en" sz="1100">
                <a:solidFill>
                  <a:srgbClr val="38761D"/>
                </a:solidFill>
                <a:latin typeface="Consolas"/>
                <a:ea typeface="Consolas"/>
                <a:cs typeface="Consolas"/>
                <a:sym typeface="Consolas"/>
              </a:rPr>
              <a:t>href</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“mailto:me@example.com”</a:t>
            </a:r>
            <a:r>
              <a:rPr lang="en" sz="1100">
                <a:solidFill>
                  <a:schemeClr val="accent1"/>
                </a:solidFill>
                <a:latin typeface="Consolas"/>
                <a:ea typeface="Consolas"/>
                <a:cs typeface="Consolas"/>
                <a:sym typeface="Consolas"/>
              </a:rPr>
              <a:t>&gt;</a:t>
            </a:r>
            <a:r>
              <a:rPr lang="en" sz="1100">
                <a:solidFill>
                  <a:schemeClr val="accent2"/>
                </a:solidFill>
                <a:latin typeface="Consolas"/>
                <a:ea typeface="Consolas"/>
                <a:cs typeface="Consolas"/>
                <a:sym typeface="Consolas"/>
              </a:rPr>
              <a:t>Send me an email!</a:t>
            </a:r>
            <a:r>
              <a:rPr lang="en" sz="1100">
                <a:solidFill>
                  <a:schemeClr val="accent1"/>
                </a:solidFill>
                <a:latin typeface="Consolas"/>
                <a:ea typeface="Consolas"/>
                <a:cs typeface="Consolas"/>
                <a:sym typeface="Consolas"/>
              </a:rPr>
              <a:t>&lt;/a&gt;</a:t>
            </a:r>
            <a:endParaRPr sz="1100">
              <a:solidFill>
                <a:schemeClr val="accent1"/>
              </a:solidFill>
              <a:latin typeface="Consolas"/>
              <a:ea typeface="Consolas"/>
              <a:cs typeface="Consolas"/>
              <a:sym typeface="Consolas"/>
            </a:endParaRPr>
          </a:p>
        </p:txBody>
      </p:sp>
      <p:sp>
        <p:nvSpPr>
          <p:cNvPr id="695" name="Google Shape;695;p66"/>
          <p:cNvSpPr txBox="1"/>
          <p:nvPr>
            <p:ph idx="1" type="body"/>
          </p:nvPr>
        </p:nvSpPr>
        <p:spPr>
          <a:xfrm>
            <a:off x="529988" y="2938413"/>
            <a:ext cx="8186700" cy="1281300"/>
          </a:xfrm>
          <a:prstGeom prst="rect">
            <a:avLst/>
          </a:prstGeom>
        </p:spPr>
        <p:txBody>
          <a:bodyPr anchorCtr="0" anchor="t" bIns="68575" lIns="68575" spcFirstLastPara="1" rIns="68575" wrap="square" tIns="68575">
            <a:normAutofit/>
          </a:bodyPr>
          <a:lstStyle/>
          <a:p>
            <a:pPr indent="0" lvl="0" marL="0" rtl="0" algn="l">
              <a:lnSpc>
                <a:spcPct val="115000"/>
              </a:lnSpc>
              <a:spcBef>
                <a:spcPts val="1000"/>
              </a:spcBef>
              <a:spcAft>
                <a:spcPts val="0"/>
              </a:spcAft>
              <a:buNone/>
            </a:pPr>
            <a:r>
              <a:rPr lang="en">
                <a:solidFill>
                  <a:srgbClr val="0A0A23"/>
                </a:solidFill>
              </a:rPr>
              <a:t>Similarly, you can include a phone number, which will be opened in the user’s default phone app when the link is clicked</a:t>
            </a:r>
            <a:r>
              <a:rPr lang="en">
                <a:solidFill>
                  <a:srgbClr val="0A0A23"/>
                </a:solidFill>
              </a:rPr>
              <a:t>. You can do this by using the </a:t>
            </a:r>
            <a:r>
              <a:rPr b="1" lang="en">
                <a:solidFill>
                  <a:srgbClr val="0A0A23"/>
                </a:solidFill>
                <a:latin typeface="Consolas"/>
                <a:ea typeface="Consolas"/>
                <a:cs typeface="Consolas"/>
                <a:sym typeface="Consolas"/>
              </a:rPr>
              <a:t>tel </a:t>
            </a:r>
            <a:r>
              <a:rPr lang="en">
                <a:solidFill>
                  <a:srgbClr val="0A0A23"/>
                </a:solidFill>
              </a:rPr>
              <a:t>protocol as part of the </a:t>
            </a:r>
            <a:r>
              <a:rPr b="1" lang="en">
                <a:solidFill>
                  <a:srgbClr val="0A0A23"/>
                </a:solidFill>
                <a:latin typeface="Consolas"/>
                <a:ea typeface="Consolas"/>
                <a:cs typeface="Consolas"/>
                <a:sym typeface="Consolas"/>
              </a:rPr>
              <a:t>href</a:t>
            </a:r>
            <a:r>
              <a:rPr lang="en">
                <a:solidFill>
                  <a:srgbClr val="0A0A23"/>
                </a:solidFill>
              </a:rPr>
              <a:t> </a:t>
            </a:r>
            <a:r>
              <a:rPr lang="en">
                <a:solidFill>
                  <a:srgbClr val="0A0A23"/>
                </a:solidFill>
              </a:rPr>
              <a:t>attribute</a:t>
            </a:r>
            <a:r>
              <a:rPr lang="en">
                <a:solidFill>
                  <a:srgbClr val="0A0A23"/>
                </a:solidFill>
              </a:rPr>
              <a:t> value.</a:t>
            </a:r>
            <a:endParaRPr>
              <a:solidFill>
                <a:srgbClr val="0A0A23"/>
              </a:solidFill>
            </a:endParaRPr>
          </a:p>
          <a:p>
            <a:pPr indent="0" lvl="0" marL="0" rtl="0" algn="l">
              <a:lnSpc>
                <a:spcPct val="115000"/>
              </a:lnSpc>
              <a:spcBef>
                <a:spcPts val="2500"/>
              </a:spcBef>
              <a:spcAft>
                <a:spcPts val="2500"/>
              </a:spcAft>
              <a:buNone/>
            </a:pPr>
            <a:r>
              <a:rPr lang="en">
                <a:solidFill>
                  <a:srgbClr val="0A0A23"/>
                </a:solidFill>
              </a:rPr>
              <a:t>The syntax of the value should be in the form of </a:t>
            </a:r>
            <a:r>
              <a:rPr b="1" lang="en">
                <a:solidFill>
                  <a:srgbClr val="0A0A23"/>
                </a:solidFill>
                <a:latin typeface="Consolas"/>
                <a:ea typeface="Consolas"/>
                <a:cs typeface="Consolas"/>
                <a:sym typeface="Consolas"/>
              </a:rPr>
              <a:t>tel</a:t>
            </a:r>
            <a:r>
              <a:rPr b="1" lang="en">
                <a:solidFill>
                  <a:srgbClr val="0A0A23"/>
                </a:solidFill>
                <a:latin typeface="Consolas"/>
                <a:ea typeface="Consolas"/>
                <a:cs typeface="Consolas"/>
                <a:sym typeface="Consolas"/>
              </a:rPr>
              <a:t>:+##########</a:t>
            </a:r>
            <a:r>
              <a:rPr lang="en">
                <a:solidFill>
                  <a:srgbClr val="0A0A23"/>
                </a:solidFill>
              </a:rPr>
              <a:t>.</a:t>
            </a:r>
            <a:endParaRPr/>
          </a:p>
        </p:txBody>
      </p:sp>
      <p:sp>
        <p:nvSpPr>
          <p:cNvPr id="696" name="Google Shape;696;p66"/>
          <p:cNvSpPr txBox="1"/>
          <p:nvPr/>
        </p:nvSpPr>
        <p:spPr>
          <a:xfrm>
            <a:off x="511638" y="4219713"/>
            <a:ext cx="8031300" cy="35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Consolas"/>
                <a:ea typeface="Consolas"/>
                <a:cs typeface="Consolas"/>
                <a:sym typeface="Consolas"/>
              </a:rPr>
              <a:t>&lt;a</a:t>
            </a:r>
            <a:r>
              <a:rPr lang="en" sz="1100">
                <a:latin typeface="Consolas"/>
                <a:ea typeface="Consolas"/>
                <a:cs typeface="Consolas"/>
                <a:sym typeface="Consolas"/>
              </a:rPr>
              <a:t> </a:t>
            </a:r>
            <a:r>
              <a:rPr lang="en" sz="1100">
                <a:solidFill>
                  <a:srgbClr val="38761D"/>
                </a:solidFill>
                <a:latin typeface="Consolas"/>
                <a:ea typeface="Consolas"/>
                <a:cs typeface="Consolas"/>
                <a:sym typeface="Consolas"/>
              </a:rPr>
              <a:t>href</a:t>
            </a:r>
            <a:r>
              <a:rPr lang="en" sz="1100">
                <a:latin typeface="Consolas"/>
                <a:ea typeface="Consolas"/>
                <a:cs typeface="Consolas"/>
                <a:sym typeface="Consolas"/>
              </a:rPr>
              <a:t>=</a:t>
            </a:r>
            <a:r>
              <a:rPr lang="en" sz="1100">
                <a:solidFill>
                  <a:schemeClr val="accent4"/>
                </a:solidFill>
                <a:latin typeface="Consolas"/>
                <a:ea typeface="Consolas"/>
                <a:cs typeface="Consolas"/>
                <a:sym typeface="Consolas"/>
              </a:rPr>
              <a:t>“tel:+15555551234”</a:t>
            </a:r>
            <a:r>
              <a:rPr lang="en" sz="1100">
                <a:solidFill>
                  <a:schemeClr val="accent1"/>
                </a:solidFill>
                <a:latin typeface="Consolas"/>
                <a:ea typeface="Consolas"/>
                <a:cs typeface="Consolas"/>
                <a:sym typeface="Consolas"/>
              </a:rPr>
              <a:t>&gt;</a:t>
            </a:r>
            <a:r>
              <a:rPr lang="en" sz="1100">
                <a:solidFill>
                  <a:schemeClr val="accent2"/>
                </a:solidFill>
                <a:latin typeface="Consolas"/>
                <a:ea typeface="Consolas"/>
                <a:cs typeface="Consolas"/>
                <a:sym typeface="Consolas"/>
              </a:rPr>
              <a:t>Give me a call!</a:t>
            </a:r>
            <a:r>
              <a:rPr lang="en" sz="1100">
                <a:solidFill>
                  <a:schemeClr val="accent1"/>
                </a:solidFill>
                <a:latin typeface="Consolas"/>
                <a:ea typeface="Consolas"/>
                <a:cs typeface="Consolas"/>
                <a:sym typeface="Consolas"/>
              </a:rPr>
              <a:t>&lt;/a&gt;</a:t>
            </a:r>
            <a:endParaRPr sz="1100">
              <a:solidFill>
                <a:schemeClr val="accent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Activity: Images and Hyperlinks</a:t>
            </a:r>
            <a:endParaRPr/>
          </a:p>
        </p:txBody>
      </p:sp>
      <p:sp>
        <p:nvSpPr>
          <p:cNvPr id="702" name="Google Shape;702;p6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solidFill>
                  <a:schemeClr val="accent2"/>
                </a:solidFill>
              </a:rPr>
              <a:t>Write an HTML program with images and hyperlinks.</a:t>
            </a:r>
            <a:endParaRPr>
              <a:solidFill>
                <a:schemeClr val="accent2"/>
              </a:solidFill>
            </a:endParaRPr>
          </a:p>
          <a:p>
            <a:pPr indent="-298450" lvl="0" marL="457200" rtl="0" algn="l">
              <a:spcBef>
                <a:spcPts val="1000"/>
              </a:spcBef>
              <a:spcAft>
                <a:spcPts val="0"/>
              </a:spcAft>
              <a:buClr>
                <a:schemeClr val="accent4"/>
              </a:buClr>
              <a:buSzPts val="1100"/>
              <a:buChar char="➢"/>
            </a:pPr>
            <a:r>
              <a:rPr lang="en">
                <a:solidFill>
                  <a:schemeClr val="accent2"/>
                </a:solidFill>
              </a:rPr>
              <a:t>Download the logos of a few large companies, like Google, Facebook, and Apple.</a:t>
            </a:r>
            <a:endParaRPr>
              <a:solidFill>
                <a:schemeClr val="accent2"/>
              </a:solidFill>
            </a:endParaRPr>
          </a:p>
          <a:p>
            <a:pPr indent="-298450" lvl="0" marL="457200" rtl="0" algn="l">
              <a:spcBef>
                <a:spcPts val="1000"/>
              </a:spcBef>
              <a:spcAft>
                <a:spcPts val="0"/>
              </a:spcAft>
              <a:buClr>
                <a:schemeClr val="accent4"/>
              </a:buClr>
              <a:buSzPts val="1100"/>
              <a:buChar char="➢"/>
            </a:pPr>
            <a:r>
              <a:rPr lang="en">
                <a:solidFill>
                  <a:schemeClr val="accent2"/>
                </a:solidFill>
              </a:rPr>
              <a:t>Write an HTML file that includes those logos in </a:t>
            </a:r>
            <a:r>
              <a:rPr b="1" lang="en">
                <a:solidFill>
                  <a:schemeClr val="accent2"/>
                </a:solidFill>
                <a:latin typeface="Consolas"/>
                <a:ea typeface="Consolas"/>
                <a:cs typeface="Consolas"/>
                <a:sym typeface="Consolas"/>
              </a:rPr>
              <a:t>&lt;img&gt;</a:t>
            </a:r>
            <a:r>
              <a:rPr lang="en">
                <a:solidFill>
                  <a:schemeClr val="accent2"/>
                </a:solidFill>
              </a:rPr>
              <a:t> tags.</a:t>
            </a:r>
            <a:endParaRPr>
              <a:solidFill>
                <a:schemeClr val="accent2"/>
              </a:solidFill>
            </a:endParaRPr>
          </a:p>
          <a:p>
            <a:pPr indent="-292100" lvl="1" marL="914400" rtl="0" algn="l">
              <a:spcBef>
                <a:spcPts val="1000"/>
              </a:spcBef>
              <a:spcAft>
                <a:spcPts val="0"/>
              </a:spcAft>
              <a:buClr>
                <a:schemeClr val="accent4"/>
              </a:buClr>
              <a:buSzPts val="1000"/>
              <a:buChar char="○"/>
            </a:pPr>
            <a:r>
              <a:rPr lang="en">
                <a:solidFill>
                  <a:schemeClr val="accent2"/>
                </a:solidFill>
              </a:rPr>
              <a:t>Use </a:t>
            </a:r>
            <a:r>
              <a:rPr b="1" lang="en">
                <a:solidFill>
                  <a:schemeClr val="accent2"/>
                </a:solidFill>
                <a:latin typeface="Consolas"/>
                <a:ea typeface="Consolas"/>
                <a:cs typeface="Consolas"/>
                <a:sym typeface="Consolas"/>
              </a:rPr>
              <a:t>height=“200”</a:t>
            </a:r>
            <a:r>
              <a:rPr lang="en">
                <a:solidFill>
                  <a:schemeClr val="accent2"/>
                </a:solidFill>
              </a:rPr>
              <a:t> and </a:t>
            </a:r>
            <a:r>
              <a:rPr b="1" lang="en">
                <a:solidFill>
                  <a:schemeClr val="accent2"/>
                </a:solidFill>
                <a:latin typeface="Consolas"/>
                <a:ea typeface="Consolas"/>
                <a:cs typeface="Consolas"/>
                <a:sym typeface="Consolas"/>
              </a:rPr>
              <a:t>width=“300”</a:t>
            </a:r>
            <a:r>
              <a:rPr lang="en">
                <a:solidFill>
                  <a:schemeClr val="accent2"/>
                </a:solidFill>
              </a:rPr>
              <a:t> as initial values for the images.</a:t>
            </a:r>
            <a:endParaRPr>
              <a:solidFill>
                <a:schemeClr val="accent2"/>
              </a:solidFill>
            </a:endParaRPr>
          </a:p>
          <a:p>
            <a:pPr indent="-292100" lvl="1" marL="914400" rtl="0" algn="l">
              <a:spcBef>
                <a:spcPts val="1000"/>
              </a:spcBef>
              <a:spcAft>
                <a:spcPts val="0"/>
              </a:spcAft>
              <a:buClr>
                <a:schemeClr val="accent4"/>
              </a:buClr>
              <a:buSzPts val="1000"/>
              <a:buChar char="○"/>
            </a:pPr>
            <a:r>
              <a:rPr lang="en">
                <a:solidFill>
                  <a:schemeClr val="accent2"/>
                </a:solidFill>
              </a:rPr>
              <a:t>Change the height and width so that images have a good look and feel.</a:t>
            </a:r>
            <a:endParaRPr>
              <a:solidFill>
                <a:schemeClr val="accent2"/>
              </a:solidFill>
            </a:endParaRPr>
          </a:p>
          <a:p>
            <a:pPr indent="-298450" lvl="0" marL="457200" rtl="0" algn="l">
              <a:spcBef>
                <a:spcPts val="1000"/>
              </a:spcBef>
              <a:spcAft>
                <a:spcPts val="0"/>
              </a:spcAft>
              <a:buClr>
                <a:schemeClr val="accent4"/>
              </a:buClr>
              <a:buSzPts val="1100"/>
              <a:buChar char="➢"/>
            </a:pPr>
            <a:r>
              <a:rPr lang="en">
                <a:solidFill>
                  <a:schemeClr val="accent2"/>
                </a:solidFill>
              </a:rPr>
              <a:t>Provide the names of the logos in text under each image, and within the </a:t>
            </a:r>
            <a:r>
              <a:rPr b="1" lang="en">
                <a:solidFill>
                  <a:schemeClr val="accent2"/>
                </a:solidFill>
                <a:latin typeface="Consolas"/>
                <a:ea typeface="Consolas"/>
                <a:cs typeface="Consolas"/>
                <a:sym typeface="Consolas"/>
              </a:rPr>
              <a:t>&lt;img&gt;</a:t>
            </a:r>
            <a:r>
              <a:rPr lang="en">
                <a:solidFill>
                  <a:schemeClr val="accent2"/>
                </a:solidFill>
              </a:rPr>
              <a:t> tag’s </a:t>
            </a:r>
            <a:r>
              <a:rPr b="1" lang="en">
                <a:solidFill>
                  <a:schemeClr val="accent2"/>
                </a:solidFill>
                <a:latin typeface="Consolas"/>
                <a:ea typeface="Consolas"/>
                <a:cs typeface="Consolas"/>
                <a:sym typeface="Consolas"/>
              </a:rPr>
              <a:t>alt</a:t>
            </a:r>
            <a:r>
              <a:rPr lang="en">
                <a:solidFill>
                  <a:schemeClr val="accent2"/>
                </a:solidFill>
              </a:rPr>
              <a:t> attribute.</a:t>
            </a:r>
            <a:endParaRPr>
              <a:solidFill>
                <a:schemeClr val="accent2"/>
              </a:solidFill>
            </a:endParaRPr>
          </a:p>
          <a:p>
            <a:pPr indent="-298450" lvl="0" marL="457200" rtl="0" algn="l">
              <a:spcBef>
                <a:spcPts val="1000"/>
              </a:spcBef>
              <a:spcAft>
                <a:spcPts val="0"/>
              </a:spcAft>
              <a:buClr>
                <a:schemeClr val="accent4"/>
              </a:buClr>
              <a:buSzPts val="1100"/>
              <a:buChar char="➢"/>
            </a:pPr>
            <a:r>
              <a:rPr lang="en">
                <a:solidFill>
                  <a:schemeClr val="accent2"/>
                </a:solidFill>
              </a:rPr>
              <a:t>Create an image hyperlink by nesting the </a:t>
            </a:r>
            <a:r>
              <a:rPr b="1" lang="en">
                <a:solidFill>
                  <a:schemeClr val="accent2"/>
                </a:solidFill>
                <a:latin typeface="Consolas"/>
                <a:ea typeface="Consolas"/>
                <a:cs typeface="Consolas"/>
                <a:sym typeface="Consolas"/>
              </a:rPr>
              <a:t>&lt;img&gt;</a:t>
            </a:r>
            <a:r>
              <a:rPr lang="en">
                <a:solidFill>
                  <a:schemeClr val="accent2"/>
                </a:solidFill>
              </a:rPr>
              <a:t> elements in anchor elements for all of the logos, such that if the user clicks on the Google logo it will take them to </a:t>
            </a:r>
            <a:r>
              <a:rPr lang="en" u="sng">
                <a:solidFill>
                  <a:schemeClr val="hlink"/>
                </a:solidFill>
                <a:hlinkClick r:id="rId3"/>
              </a:rPr>
              <a:t>www.google.com</a:t>
            </a:r>
            <a:r>
              <a:rPr lang="en">
                <a:solidFill>
                  <a:schemeClr val="accent2"/>
                </a:solidFill>
              </a:rPr>
              <a:t>.</a:t>
            </a:r>
            <a:endParaRPr>
              <a:solidFill>
                <a:schemeClr val="accent2"/>
              </a:solidFill>
            </a:endParaRPr>
          </a:p>
          <a:p>
            <a:pPr indent="-298450" lvl="0" marL="457200" rtl="0" algn="l">
              <a:spcBef>
                <a:spcPts val="1000"/>
              </a:spcBef>
              <a:spcAft>
                <a:spcPts val="1000"/>
              </a:spcAft>
              <a:buClr>
                <a:schemeClr val="accent4"/>
              </a:buClr>
              <a:buSzPts val="1100"/>
              <a:buChar char="➢"/>
            </a:pPr>
            <a:r>
              <a:rPr lang="en">
                <a:solidFill>
                  <a:schemeClr val="accent2"/>
                </a:solidFill>
              </a:rPr>
              <a:t>Experiment with adding additional content, and refining the </a:t>
            </a:r>
            <a:r>
              <a:rPr lang="en">
                <a:solidFill>
                  <a:schemeClr val="accent2"/>
                </a:solidFill>
              </a:rPr>
              <a:t>layout</a:t>
            </a:r>
            <a:r>
              <a:rPr lang="en">
                <a:solidFill>
                  <a:schemeClr val="accent2"/>
                </a:solidFill>
              </a:rPr>
              <a:t>.</a:t>
            </a:r>
            <a:endParaRPr>
              <a:solidFill>
                <a:schemeClr val="accent2"/>
              </a:solidFill>
            </a:endParaRPr>
          </a:p>
        </p:txBody>
      </p:sp>
      <p:sp>
        <p:nvSpPr>
          <p:cNvPr id="703" name="Google Shape;703;p6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485575" y="674950"/>
            <a:ext cx="8520600" cy="572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Table of Contents</a:t>
            </a:r>
            <a:endParaRPr/>
          </a:p>
        </p:txBody>
      </p:sp>
      <p:sp>
        <p:nvSpPr>
          <p:cNvPr id="393" name="Google Shape;39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1"/>
          <p:cNvSpPr txBox="1"/>
          <p:nvPr/>
        </p:nvSpPr>
        <p:spPr>
          <a:xfrm>
            <a:off x="353350" y="1267400"/>
            <a:ext cx="4073700" cy="3665400"/>
          </a:xfrm>
          <a:prstGeom prst="rect">
            <a:avLst/>
          </a:prstGeom>
          <a:noFill/>
          <a:ln>
            <a:noFill/>
          </a:ln>
        </p:spPr>
        <p:txBody>
          <a:bodyPr anchorCtr="0" anchor="t" bIns="91425" lIns="91425" spcFirstLastPara="1" rIns="91425" wrap="square" tIns="91425">
            <a:normAutofit/>
          </a:bodyPr>
          <a:lstStyle/>
          <a:p>
            <a:pPr indent="-323850" lvl="0" marL="457200" rtl="0" algn="l">
              <a:lnSpc>
                <a:spcPct val="130000"/>
              </a:lnSpc>
              <a:spcBef>
                <a:spcPts val="0"/>
              </a:spcBef>
              <a:spcAft>
                <a:spcPts val="0"/>
              </a:spcAft>
              <a:buClr>
                <a:srgbClr val="212121"/>
              </a:buClr>
              <a:buSzPts val="1500"/>
              <a:buFont typeface="Noto Sans Symbols"/>
              <a:buChar char="❖"/>
            </a:pPr>
            <a:r>
              <a:rPr b="1" lang="en" sz="1500">
                <a:solidFill>
                  <a:srgbClr val="212121"/>
                </a:solidFill>
              </a:rPr>
              <a:t>Section One: Basic HTML</a:t>
            </a:r>
            <a:endParaRPr sz="1500">
              <a:solidFill>
                <a:srgbClr val="212121"/>
              </a:solidFill>
            </a:endParaRPr>
          </a:p>
          <a:p>
            <a:pPr indent="-381000" lvl="1" marL="1219200" rtl="0" algn="l">
              <a:lnSpc>
                <a:spcPct val="120000"/>
              </a:lnSpc>
              <a:spcBef>
                <a:spcPts val="0"/>
              </a:spcBef>
              <a:spcAft>
                <a:spcPts val="0"/>
              </a:spcAft>
              <a:buClr>
                <a:srgbClr val="4285F4"/>
              </a:buClr>
              <a:buSzPts val="1200"/>
              <a:buChar char="➢"/>
            </a:pPr>
            <a:r>
              <a:rPr lang="en" sz="1200"/>
              <a:t>HyperText Markup Language</a:t>
            </a:r>
            <a:endParaRPr sz="1200"/>
          </a:p>
          <a:p>
            <a:pPr indent="-381000" lvl="1" marL="1219200" rtl="0" algn="l">
              <a:lnSpc>
                <a:spcPct val="120000"/>
              </a:lnSpc>
              <a:spcBef>
                <a:spcPts val="0"/>
              </a:spcBef>
              <a:spcAft>
                <a:spcPts val="0"/>
              </a:spcAft>
              <a:buClr>
                <a:srgbClr val="4285F4"/>
              </a:buClr>
              <a:buSzPts val="1200"/>
              <a:buChar char="➢"/>
            </a:pPr>
            <a:r>
              <a:rPr lang="en" sz="1200"/>
              <a:t>HTML Elements Definition</a:t>
            </a:r>
            <a:endParaRPr sz="1200"/>
          </a:p>
          <a:p>
            <a:pPr indent="-381000" lvl="1" marL="1219200" rtl="0" algn="l">
              <a:lnSpc>
                <a:spcPct val="120000"/>
              </a:lnSpc>
              <a:spcBef>
                <a:spcPts val="0"/>
              </a:spcBef>
              <a:spcAft>
                <a:spcPts val="0"/>
              </a:spcAft>
              <a:buClr>
                <a:schemeClr val="accent1"/>
              </a:buClr>
              <a:buSzPts val="1200"/>
              <a:buChar char="➢"/>
            </a:pPr>
            <a:r>
              <a:rPr lang="en" sz="1200"/>
              <a:t>HTML Base Template Code</a:t>
            </a:r>
            <a:endParaRPr sz="1200"/>
          </a:p>
          <a:p>
            <a:pPr indent="-381000" lvl="1" marL="1219200" rtl="0" algn="l">
              <a:lnSpc>
                <a:spcPct val="120000"/>
              </a:lnSpc>
              <a:spcBef>
                <a:spcPts val="0"/>
              </a:spcBef>
              <a:spcAft>
                <a:spcPts val="0"/>
              </a:spcAft>
              <a:buClr>
                <a:srgbClr val="4285F4"/>
              </a:buClr>
              <a:buSzPts val="1200"/>
              <a:buChar char="➢"/>
            </a:pPr>
            <a:r>
              <a:rPr lang="en" sz="1200"/>
              <a:t>Parent-to-Child Relationship</a:t>
            </a:r>
            <a:endParaRPr sz="1200"/>
          </a:p>
          <a:p>
            <a:pPr indent="-381000" lvl="1" marL="1219200" rtl="0" algn="l">
              <a:lnSpc>
                <a:spcPct val="120000"/>
              </a:lnSpc>
              <a:spcBef>
                <a:spcPts val="0"/>
              </a:spcBef>
              <a:spcAft>
                <a:spcPts val="0"/>
              </a:spcAft>
              <a:buClr>
                <a:srgbClr val="4285F4"/>
              </a:buClr>
              <a:buSzPts val="1200"/>
              <a:buChar char="➢"/>
            </a:pPr>
            <a:r>
              <a:rPr lang="en" sz="1200"/>
              <a:t>HTML Word Wrap and Whitespace</a:t>
            </a:r>
            <a:endParaRPr sz="1200"/>
          </a:p>
          <a:p>
            <a:pPr indent="-381000" lvl="1" marL="1219200" rtl="0" algn="l">
              <a:lnSpc>
                <a:spcPct val="120000"/>
              </a:lnSpc>
              <a:spcBef>
                <a:spcPts val="0"/>
              </a:spcBef>
              <a:spcAft>
                <a:spcPts val="0"/>
              </a:spcAft>
              <a:buClr>
                <a:srgbClr val="4285F4"/>
              </a:buClr>
              <a:buSzPts val="1200"/>
              <a:buChar char="➢"/>
            </a:pPr>
            <a:r>
              <a:rPr lang="en" sz="1200"/>
              <a:t>Block-Level Elements in HTML</a:t>
            </a:r>
            <a:endParaRPr sz="1200"/>
          </a:p>
          <a:p>
            <a:pPr indent="-381000" lvl="1" marL="1219200" rtl="0" algn="l">
              <a:lnSpc>
                <a:spcPct val="120000"/>
              </a:lnSpc>
              <a:spcBef>
                <a:spcPts val="0"/>
              </a:spcBef>
              <a:spcAft>
                <a:spcPts val="0"/>
              </a:spcAft>
              <a:buClr>
                <a:srgbClr val="4285F4"/>
              </a:buClr>
              <a:buSzPts val="1200"/>
              <a:buChar char="➢"/>
            </a:pPr>
            <a:r>
              <a:rPr lang="en" sz="1200"/>
              <a:t>Inline Elements in HTML</a:t>
            </a:r>
            <a:endParaRPr sz="1200"/>
          </a:p>
          <a:p>
            <a:pPr indent="-381000" lvl="1" marL="1219200" rtl="0" algn="l">
              <a:lnSpc>
                <a:spcPct val="120000"/>
              </a:lnSpc>
              <a:spcBef>
                <a:spcPts val="0"/>
              </a:spcBef>
              <a:spcAft>
                <a:spcPts val="0"/>
              </a:spcAft>
              <a:buClr>
                <a:srgbClr val="4285F4"/>
              </a:buClr>
              <a:buSzPts val="1200"/>
              <a:buChar char="➢"/>
            </a:pPr>
            <a:r>
              <a:rPr lang="en" sz="1200"/>
              <a:t>Void Elements and Self-Closing Tags</a:t>
            </a:r>
            <a:endParaRPr sz="1200"/>
          </a:p>
          <a:p>
            <a:pPr indent="-381000" lvl="1" marL="1219200" rtl="0" algn="l">
              <a:lnSpc>
                <a:spcPct val="120000"/>
              </a:lnSpc>
              <a:spcBef>
                <a:spcPts val="0"/>
              </a:spcBef>
              <a:spcAft>
                <a:spcPts val="0"/>
              </a:spcAft>
              <a:buClr>
                <a:srgbClr val="4285F4"/>
              </a:buClr>
              <a:buSzPts val="1200"/>
              <a:buChar char="➢"/>
            </a:pPr>
            <a:r>
              <a:rPr lang="en" sz="1200"/>
              <a:t>HTML Attributes</a:t>
            </a:r>
            <a:endParaRPr sz="1200"/>
          </a:p>
        </p:txBody>
      </p:sp>
      <p:sp>
        <p:nvSpPr>
          <p:cNvPr id="395" name="Google Shape;395;p41"/>
          <p:cNvSpPr txBox="1"/>
          <p:nvPr/>
        </p:nvSpPr>
        <p:spPr>
          <a:xfrm>
            <a:off x="4323200" y="1267400"/>
            <a:ext cx="4375500" cy="36654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30000"/>
              </a:lnSpc>
              <a:spcBef>
                <a:spcPts val="0"/>
              </a:spcBef>
              <a:spcAft>
                <a:spcPts val="0"/>
              </a:spcAft>
              <a:buClr>
                <a:srgbClr val="212121"/>
              </a:buClr>
              <a:buSzPts val="1500"/>
              <a:buFont typeface="Noto Sans Symbols"/>
              <a:buChar char="❖"/>
            </a:pPr>
            <a:r>
              <a:rPr b="1" lang="en" sz="1500">
                <a:solidFill>
                  <a:srgbClr val="212121"/>
                </a:solidFill>
              </a:rPr>
              <a:t>Section Two: HTML Elements</a:t>
            </a:r>
            <a:endParaRPr b="1" sz="1500">
              <a:solidFill>
                <a:srgbClr val="212121"/>
              </a:solidFill>
            </a:endParaRPr>
          </a:p>
          <a:p>
            <a:pPr indent="-381000" lvl="1" marL="1219200" rtl="0" algn="l">
              <a:lnSpc>
                <a:spcPct val="120000"/>
              </a:lnSpc>
              <a:spcBef>
                <a:spcPts val="0"/>
              </a:spcBef>
              <a:spcAft>
                <a:spcPts val="0"/>
              </a:spcAft>
              <a:buClr>
                <a:srgbClr val="4285F4"/>
              </a:buClr>
              <a:buSzPts val="1200"/>
              <a:buChar char="➢"/>
            </a:pPr>
            <a:r>
              <a:rPr lang="en" sz="1200"/>
              <a:t>Heading Element</a:t>
            </a:r>
            <a:endParaRPr sz="1200"/>
          </a:p>
          <a:p>
            <a:pPr indent="-381000" lvl="1" marL="1219200" rtl="0" algn="l">
              <a:lnSpc>
                <a:spcPct val="120000"/>
              </a:lnSpc>
              <a:spcBef>
                <a:spcPts val="0"/>
              </a:spcBef>
              <a:spcAft>
                <a:spcPts val="0"/>
              </a:spcAft>
              <a:buClr>
                <a:srgbClr val="4285F4"/>
              </a:buClr>
              <a:buSzPts val="1200"/>
              <a:buChar char="➢"/>
            </a:pPr>
            <a:r>
              <a:rPr lang="en" sz="1200"/>
              <a:t>Paragraph Element</a:t>
            </a:r>
            <a:endParaRPr sz="1200"/>
          </a:p>
          <a:p>
            <a:pPr indent="-381000" lvl="1" marL="1219200" rtl="0" algn="l">
              <a:lnSpc>
                <a:spcPct val="120000"/>
              </a:lnSpc>
              <a:spcBef>
                <a:spcPts val="0"/>
              </a:spcBef>
              <a:spcAft>
                <a:spcPts val="0"/>
              </a:spcAft>
              <a:buClr>
                <a:srgbClr val="4285F4"/>
              </a:buClr>
              <a:buSzPts val="1200"/>
              <a:buChar char="➢"/>
            </a:pPr>
            <a:r>
              <a:rPr lang="en" sz="1200"/>
              <a:t>Line Break and Thematic Break Elements</a:t>
            </a:r>
            <a:endParaRPr sz="1200"/>
          </a:p>
          <a:p>
            <a:pPr indent="-381000" lvl="1" marL="1219200" rtl="0" algn="l">
              <a:lnSpc>
                <a:spcPct val="120000"/>
              </a:lnSpc>
              <a:spcBef>
                <a:spcPts val="0"/>
              </a:spcBef>
              <a:spcAft>
                <a:spcPts val="0"/>
              </a:spcAft>
              <a:buClr>
                <a:srgbClr val="4285F4"/>
              </a:buClr>
              <a:buSzPts val="1200"/>
              <a:buChar char="➢"/>
            </a:pPr>
            <a:r>
              <a:rPr lang="en" sz="1200"/>
              <a:t>Preformatted Text Element</a:t>
            </a:r>
            <a:endParaRPr sz="1200"/>
          </a:p>
          <a:p>
            <a:pPr indent="-381000" lvl="1" marL="1219200" rtl="0" algn="l">
              <a:lnSpc>
                <a:spcPct val="120000"/>
              </a:lnSpc>
              <a:spcBef>
                <a:spcPts val="0"/>
              </a:spcBef>
              <a:spcAft>
                <a:spcPts val="0"/>
              </a:spcAft>
              <a:buClr>
                <a:srgbClr val="4285F4"/>
              </a:buClr>
              <a:buSzPts val="1200"/>
              <a:buChar char="➢"/>
            </a:pPr>
            <a:r>
              <a:rPr lang="en" sz="1200"/>
              <a:t>Text Formatting Elements</a:t>
            </a:r>
            <a:endParaRPr sz="1200"/>
          </a:p>
          <a:p>
            <a:pPr indent="-381000" lvl="1" marL="1219200" rtl="0" algn="l">
              <a:lnSpc>
                <a:spcPct val="120000"/>
              </a:lnSpc>
              <a:spcBef>
                <a:spcPts val="0"/>
              </a:spcBef>
              <a:spcAft>
                <a:spcPts val="0"/>
              </a:spcAft>
              <a:buClr>
                <a:srgbClr val="4285F4"/>
              </a:buClr>
              <a:buSzPts val="1200"/>
              <a:buChar char="➢"/>
            </a:pPr>
            <a:r>
              <a:rPr lang="en" sz="1200"/>
              <a:t>Section Element</a:t>
            </a:r>
            <a:endParaRPr sz="1200"/>
          </a:p>
          <a:p>
            <a:pPr indent="-381000" lvl="1" marL="1219200" rtl="0" algn="l">
              <a:lnSpc>
                <a:spcPct val="120000"/>
              </a:lnSpc>
              <a:spcBef>
                <a:spcPts val="0"/>
              </a:spcBef>
              <a:spcAft>
                <a:spcPts val="0"/>
              </a:spcAft>
              <a:buClr>
                <a:srgbClr val="4285F4"/>
              </a:buClr>
              <a:buSzPts val="1200"/>
              <a:buChar char="➢"/>
            </a:pPr>
            <a:r>
              <a:rPr lang="en" sz="1200"/>
              <a:t>List Elements</a:t>
            </a:r>
            <a:endParaRPr sz="1200"/>
          </a:p>
          <a:p>
            <a:pPr indent="-381000" lvl="1" marL="1219200" rtl="0" algn="l">
              <a:lnSpc>
                <a:spcPct val="120000"/>
              </a:lnSpc>
              <a:spcBef>
                <a:spcPts val="0"/>
              </a:spcBef>
              <a:spcAft>
                <a:spcPts val="0"/>
              </a:spcAft>
              <a:buClr>
                <a:srgbClr val="4285F4"/>
              </a:buClr>
              <a:buSzPts val="1200"/>
              <a:buChar char="➢"/>
            </a:pPr>
            <a:r>
              <a:rPr lang="en" sz="1200"/>
              <a:t>Image Element</a:t>
            </a:r>
            <a:endParaRPr sz="1200"/>
          </a:p>
          <a:p>
            <a:pPr indent="-381000" lvl="1" marL="1219200" rtl="0" algn="l">
              <a:lnSpc>
                <a:spcPct val="120000"/>
              </a:lnSpc>
              <a:spcBef>
                <a:spcPts val="0"/>
              </a:spcBef>
              <a:spcAft>
                <a:spcPts val="0"/>
              </a:spcAft>
              <a:buClr>
                <a:srgbClr val="4285F4"/>
              </a:buClr>
              <a:buSzPts val="1200"/>
              <a:buChar char="➢"/>
            </a:pPr>
            <a:r>
              <a:rPr lang="en" sz="1200"/>
              <a:t>Anchor Element</a:t>
            </a:r>
            <a:endParaRPr sz="1200"/>
          </a:p>
          <a:p>
            <a:pPr indent="-400050" lvl="0" marL="609600" rtl="0" algn="l">
              <a:lnSpc>
                <a:spcPct val="130000"/>
              </a:lnSpc>
              <a:spcBef>
                <a:spcPts val="1000"/>
              </a:spcBef>
              <a:spcAft>
                <a:spcPts val="0"/>
              </a:spcAft>
              <a:buClr>
                <a:schemeClr val="accent2"/>
              </a:buClr>
              <a:buSzPts val="1500"/>
              <a:buFont typeface="Noto Sans Symbols"/>
              <a:buChar char="❖"/>
            </a:pPr>
            <a:r>
              <a:rPr b="1" lang="en" sz="1500">
                <a:solidFill>
                  <a:schemeClr val="accent2"/>
                </a:solidFill>
              </a:rPr>
              <a:t>Section Three: Organization</a:t>
            </a:r>
            <a:endParaRPr b="1" sz="1500">
              <a:solidFill>
                <a:schemeClr val="accent2"/>
              </a:solidFill>
            </a:endParaRPr>
          </a:p>
          <a:p>
            <a:pPr indent="-381000" lvl="1" marL="1219200" rtl="0" algn="l">
              <a:lnSpc>
                <a:spcPct val="120000"/>
              </a:lnSpc>
              <a:spcBef>
                <a:spcPts val="0"/>
              </a:spcBef>
              <a:spcAft>
                <a:spcPts val="0"/>
              </a:spcAft>
              <a:buClr>
                <a:schemeClr val="accent1"/>
              </a:buClr>
              <a:buSzPts val="1200"/>
              <a:buChar char="➢"/>
            </a:pPr>
            <a:r>
              <a:rPr lang="en" sz="1200"/>
              <a:t>HTML Comments</a:t>
            </a:r>
            <a:endParaRPr sz="1200"/>
          </a:p>
          <a:p>
            <a:pPr indent="-381000" lvl="1" marL="1219200" rtl="0" algn="l">
              <a:lnSpc>
                <a:spcPct val="120000"/>
              </a:lnSpc>
              <a:spcBef>
                <a:spcPts val="0"/>
              </a:spcBef>
              <a:spcAft>
                <a:spcPts val="0"/>
              </a:spcAft>
              <a:buClr>
                <a:srgbClr val="4285F4"/>
              </a:buClr>
              <a:buSzPts val="1200"/>
              <a:buChar char="➢"/>
            </a:pPr>
            <a:r>
              <a:rPr lang="en" sz="1200"/>
              <a:t>Folder Structure</a:t>
            </a:r>
            <a:endParaRPr sz="1200"/>
          </a:p>
          <a:p>
            <a:pPr indent="-381000" lvl="1" marL="1219200" rtl="0" algn="l">
              <a:lnSpc>
                <a:spcPct val="120000"/>
              </a:lnSpc>
              <a:spcBef>
                <a:spcPts val="0"/>
              </a:spcBef>
              <a:spcAft>
                <a:spcPts val="0"/>
              </a:spcAft>
              <a:buClr>
                <a:srgbClr val="4285F4"/>
              </a:buClr>
              <a:buSzPts val="1200"/>
              <a:buChar char="➢"/>
            </a:pPr>
            <a:r>
              <a:rPr lang="en" sz="1200"/>
              <a:t>Absolute and Relative Paths</a:t>
            </a:r>
            <a:endParaRPr sz="1200"/>
          </a:p>
          <a:p>
            <a:pPr indent="-381000" lvl="1" marL="1219200" rtl="0" algn="l">
              <a:lnSpc>
                <a:spcPct val="120000"/>
              </a:lnSpc>
              <a:spcBef>
                <a:spcPts val="0"/>
              </a:spcBef>
              <a:spcAft>
                <a:spcPts val="0"/>
              </a:spcAft>
              <a:buClr>
                <a:srgbClr val="4285F4"/>
              </a:buClr>
              <a:buSzPts val="1200"/>
              <a:buChar char="➢"/>
            </a:pPr>
            <a:r>
              <a:rPr lang="en" sz="1200"/>
              <a:t>Browser Inspector</a:t>
            </a:r>
            <a:endParaRPr sz="1200"/>
          </a:p>
          <a:p>
            <a:pPr indent="-381000" lvl="1" marL="1219200" rtl="0" algn="l">
              <a:lnSpc>
                <a:spcPct val="120000"/>
              </a:lnSpc>
              <a:spcBef>
                <a:spcPts val="0"/>
              </a:spcBef>
              <a:spcAft>
                <a:spcPts val="0"/>
              </a:spcAft>
              <a:buClr>
                <a:srgbClr val="4285F4"/>
              </a:buClr>
              <a:buSzPts val="1200"/>
              <a:buChar char="➢"/>
            </a:pPr>
            <a:r>
              <a:rPr lang="en" sz="1200"/>
              <a:t>Emmet Toolkit</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68"/>
          <p:cNvSpPr txBox="1"/>
          <p:nvPr/>
        </p:nvSpPr>
        <p:spPr>
          <a:xfrm>
            <a:off x="-37225"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Avenir"/>
                <a:ea typeface="Avenir"/>
                <a:cs typeface="Avenir"/>
                <a:sym typeface="Avenir"/>
              </a:rPr>
              <a:t>Section 3</a:t>
            </a:r>
            <a:br>
              <a:rPr lang="en" sz="3000">
                <a:solidFill>
                  <a:srgbClr val="E69138"/>
                </a:solidFill>
                <a:latin typeface="Avenir"/>
                <a:ea typeface="Avenir"/>
                <a:cs typeface="Avenir"/>
                <a:sym typeface="Avenir"/>
              </a:rPr>
            </a:br>
            <a:r>
              <a:rPr lang="en" sz="3000">
                <a:solidFill>
                  <a:schemeClr val="accent1"/>
                </a:solidFill>
                <a:latin typeface="Avenir"/>
                <a:ea typeface="Avenir"/>
                <a:cs typeface="Avenir"/>
                <a:sym typeface="Avenir"/>
              </a:rPr>
              <a:t>Organization</a:t>
            </a:r>
            <a:endParaRPr b="1" sz="3000">
              <a:solidFill>
                <a:schemeClr val="accent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cxnSp>
        <p:nvCxnSpPr>
          <p:cNvPr id="714" name="Google Shape;714;p69"/>
          <p:cNvCxnSpPr/>
          <p:nvPr/>
        </p:nvCxnSpPr>
        <p:spPr>
          <a:xfrm>
            <a:off x="2518875" y="3437200"/>
            <a:ext cx="4099800" cy="19800"/>
          </a:xfrm>
          <a:prstGeom prst="straightConnector1">
            <a:avLst/>
          </a:prstGeom>
          <a:noFill/>
          <a:ln cap="flat" cmpd="sng" w="19050">
            <a:solidFill>
              <a:srgbClr val="00FF00"/>
            </a:solidFill>
            <a:prstDash val="solid"/>
            <a:round/>
            <a:headEnd len="med" w="med" type="none"/>
            <a:tailEnd len="med" w="med" type="none"/>
          </a:ln>
        </p:spPr>
      </p:cxnSp>
      <p:cxnSp>
        <p:nvCxnSpPr>
          <p:cNvPr id="715" name="Google Shape;715;p69"/>
          <p:cNvCxnSpPr/>
          <p:nvPr/>
        </p:nvCxnSpPr>
        <p:spPr>
          <a:xfrm>
            <a:off x="2518875" y="3818200"/>
            <a:ext cx="4099800" cy="19800"/>
          </a:xfrm>
          <a:prstGeom prst="straightConnector1">
            <a:avLst/>
          </a:prstGeom>
          <a:noFill/>
          <a:ln cap="flat" cmpd="sng" w="19050">
            <a:solidFill>
              <a:srgbClr val="00FF00"/>
            </a:solidFill>
            <a:prstDash val="solid"/>
            <a:round/>
            <a:headEnd len="med" w="med" type="none"/>
            <a:tailEnd len="med" w="med" type="none"/>
          </a:ln>
        </p:spPr>
      </p:cxnSp>
      <p:sp>
        <p:nvSpPr>
          <p:cNvPr id="716" name="Google Shape;716;p6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Comments</a:t>
            </a:r>
            <a:endParaRPr/>
          </a:p>
        </p:txBody>
      </p:sp>
      <p:sp>
        <p:nvSpPr>
          <p:cNvPr id="717" name="Google Shape;717;p69"/>
          <p:cNvSpPr txBox="1"/>
          <p:nvPr>
            <p:ph idx="1" type="body"/>
          </p:nvPr>
        </p:nvSpPr>
        <p:spPr>
          <a:xfrm>
            <a:off x="523875" y="1290600"/>
            <a:ext cx="8186700" cy="11235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350">
                <a:solidFill>
                  <a:schemeClr val="accent2"/>
                </a:solidFill>
              </a:rPr>
              <a:t>In HTML, a comment is a section of text that is not processed by the web browser. Comments are enclosed in </a:t>
            </a:r>
            <a:r>
              <a:rPr b="1" lang="en" sz="1350">
                <a:solidFill>
                  <a:schemeClr val="accent2"/>
                </a:solidFill>
                <a:latin typeface="Consolas"/>
                <a:ea typeface="Consolas"/>
                <a:cs typeface="Consolas"/>
                <a:sym typeface="Consolas"/>
              </a:rPr>
              <a:t>&lt;!-- --&gt;</a:t>
            </a:r>
            <a:r>
              <a:rPr lang="en" sz="1350">
                <a:solidFill>
                  <a:schemeClr val="accent2"/>
                </a:solidFill>
              </a:rPr>
              <a:t> tags. These tags tell the browser that the text inside them is a comment and should not be rendered on the front end.</a:t>
            </a:r>
            <a:endParaRPr sz="1350">
              <a:solidFill>
                <a:schemeClr val="accent2"/>
              </a:solidFill>
            </a:endParaRPr>
          </a:p>
          <a:p>
            <a:pPr indent="0" lvl="0" marL="0" rtl="0" algn="l">
              <a:spcBef>
                <a:spcPts val="1000"/>
              </a:spcBef>
              <a:spcAft>
                <a:spcPts val="1000"/>
              </a:spcAft>
              <a:buNone/>
            </a:pPr>
            <a:r>
              <a:rPr lang="en" sz="1350">
                <a:solidFill>
                  <a:schemeClr val="accent2"/>
                </a:solidFill>
              </a:rPr>
              <a:t>Comments are important to keep your code organized and readable.</a:t>
            </a:r>
            <a:endParaRPr sz="1350">
              <a:solidFill>
                <a:schemeClr val="accent2"/>
              </a:solidFill>
            </a:endParaRPr>
          </a:p>
        </p:txBody>
      </p:sp>
      <p:sp>
        <p:nvSpPr>
          <p:cNvPr id="718" name="Google Shape;718;p6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19" name="Google Shape;719;p69"/>
          <p:cNvSpPr txBox="1"/>
          <p:nvPr/>
        </p:nvSpPr>
        <p:spPr>
          <a:xfrm>
            <a:off x="2528700" y="2710800"/>
            <a:ext cx="4086600" cy="1985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&lt;h1&gt;</a:t>
            </a:r>
            <a:r>
              <a:rPr lang="en" sz="900">
                <a:latin typeface="Consolas"/>
                <a:ea typeface="Consolas"/>
                <a:cs typeface="Consolas"/>
                <a:sym typeface="Consolas"/>
              </a:rPr>
              <a:t>Lorem ipsum</a:t>
            </a:r>
            <a:r>
              <a:rPr lang="en" sz="900">
                <a:solidFill>
                  <a:schemeClr val="accent1"/>
                </a:solidFill>
                <a:latin typeface="Consolas"/>
                <a:ea typeface="Consolas"/>
                <a:cs typeface="Consolas"/>
                <a:sym typeface="Consolas"/>
              </a:rPr>
              <a:t>&lt;/h1&gt;</a:t>
            </a:r>
            <a:br>
              <a:rPr lang="en" sz="900">
                <a:solidFill>
                  <a:schemeClr val="accent1"/>
                </a:solidFill>
                <a:latin typeface="Consolas"/>
                <a:ea typeface="Consolas"/>
                <a:cs typeface="Consolas"/>
                <a:sym typeface="Consolas"/>
              </a:rPr>
            </a:b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        </a:t>
            </a:r>
            <a:r>
              <a:rPr lang="en" sz="900">
                <a:solidFill>
                  <a:schemeClr val="dk2"/>
                </a:solidFill>
                <a:latin typeface="Consolas"/>
                <a:ea typeface="Consolas"/>
                <a:cs typeface="Consolas"/>
                <a:sym typeface="Consolas"/>
              </a:rPr>
              <a:t>&lt;!-- Sample HTML Comment -</a:t>
            </a:r>
            <a:r>
              <a:rPr lang="en" sz="900">
                <a:solidFill>
                  <a:schemeClr val="dk2"/>
                </a:solidFill>
                <a:latin typeface="Consolas"/>
                <a:ea typeface="Consolas"/>
                <a:cs typeface="Consolas"/>
                <a:sym typeface="Consolas"/>
              </a:rPr>
              <a:t>-&gt;</a:t>
            </a:r>
            <a:br>
              <a:rPr lang="en" sz="900">
                <a:solidFill>
                  <a:schemeClr val="accent1"/>
                </a:solidFill>
                <a:latin typeface="Consolas"/>
                <a:ea typeface="Consolas"/>
                <a:cs typeface="Consolas"/>
                <a:sym typeface="Consolas"/>
              </a:rPr>
            </a:br>
            <a:r>
              <a:rPr lang="en" sz="900">
                <a:solidFill>
                  <a:schemeClr val="accent1"/>
                </a:solidFill>
                <a:latin typeface="Consolas"/>
                <a:ea typeface="Consolas"/>
                <a:cs typeface="Consolas"/>
                <a:sym typeface="Consolas"/>
              </a:rPr>
              <a:t>        </a:t>
            </a:r>
            <a:r>
              <a:rPr lang="en" sz="900">
                <a:solidFill>
                  <a:schemeClr val="dk2"/>
                </a:solidFill>
                <a:latin typeface="Consolas"/>
                <a:ea typeface="Consolas"/>
                <a:cs typeface="Consolas"/>
                <a:sym typeface="Consolas"/>
              </a:rPr>
              <a:t>&lt;!-- These two lines will not be displayed. --&gt;</a:t>
            </a:r>
            <a:br>
              <a:rPr lang="en" sz="900">
                <a:solidFill>
                  <a:schemeClr val="accent1"/>
                </a:solidFill>
                <a:latin typeface="Consolas"/>
                <a:ea typeface="Consolas"/>
                <a:cs typeface="Consolas"/>
                <a:sym typeface="Consolas"/>
              </a:rPr>
            </a:b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Lorem ipsum </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dolor</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 sit amet,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720" name="Google Shape;720;p69"/>
          <p:cNvSpPr txBox="1"/>
          <p:nvPr/>
        </p:nvSpPr>
        <p:spPr>
          <a:xfrm>
            <a:off x="2528700" y="2341500"/>
            <a:ext cx="408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Example HTML Comments</a:t>
            </a:r>
            <a:endParaRPr b="1"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Folder Structure </a:t>
            </a:r>
            <a:endParaRPr/>
          </a:p>
        </p:txBody>
      </p:sp>
      <p:sp>
        <p:nvSpPr>
          <p:cNvPr id="727" name="Google Shape;727;p7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28" name="Google Shape;728;p70"/>
          <p:cNvSpPr txBox="1"/>
          <p:nvPr>
            <p:ph idx="1" type="body"/>
          </p:nvPr>
        </p:nvSpPr>
        <p:spPr>
          <a:xfrm>
            <a:off x="518200" y="1260650"/>
            <a:ext cx="81471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500">
                <a:solidFill>
                  <a:schemeClr val="accent2"/>
                </a:solidFill>
              </a:rPr>
              <a:t>The folder structure of an application is very important for organization and functionality, and should be well-</a:t>
            </a:r>
            <a:r>
              <a:rPr lang="en" sz="1500">
                <a:solidFill>
                  <a:schemeClr val="accent2"/>
                </a:solidFill>
              </a:rPr>
              <a:t>defined</a:t>
            </a:r>
            <a:r>
              <a:rPr lang="en" sz="1500">
                <a:solidFill>
                  <a:schemeClr val="accent2"/>
                </a:solidFill>
              </a:rPr>
              <a:t>. </a:t>
            </a:r>
            <a:endParaRPr sz="1500">
              <a:solidFill>
                <a:schemeClr val="accent2"/>
              </a:solidFill>
            </a:endParaRPr>
          </a:p>
          <a:p>
            <a:pPr indent="0" lvl="0" marL="0" rtl="0" algn="l">
              <a:lnSpc>
                <a:spcPct val="115000"/>
              </a:lnSpc>
              <a:spcBef>
                <a:spcPts val="1000"/>
              </a:spcBef>
              <a:spcAft>
                <a:spcPts val="0"/>
              </a:spcAft>
              <a:buNone/>
            </a:pPr>
            <a:r>
              <a:rPr lang="en" sz="1500">
                <a:solidFill>
                  <a:schemeClr val="accent2"/>
                </a:solidFill>
                <a:highlight>
                  <a:schemeClr val="lt1"/>
                </a:highlight>
              </a:rPr>
              <a:t>When working on a website locally, keep all related files in a single folder on the server that mirrors the published website's file structure. This folder can live anywhere, but should be located somewhere that it can be easily found (e.g., desktop, a project folder, or the root of the hard drive).</a:t>
            </a:r>
            <a:endParaRPr sz="1500">
              <a:solidFill>
                <a:schemeClr val="accent2"/>
              </a:solidFill>
              <a:highlight>
                <a:schemeClr val="lt1"/>
              </a:highlight>
            </a:endParaRPr>
          </a:p>
          <a:p>
            <a:pPr indent="0" lvl="0" marL="0" rtl="0" algn="l">
              <a:lnSpc>
                <a:spcPct val="115000"/>
              </a:lnSpc>
              <a:spcBef>
                <a:spcPts val="1000"/>
              </a:spcBef>
              <a:spcAft>
                <a:spcPts val="1000"/>
              </a:spcAft>
              <a:buNone/>
            </a:pPr>
            <a:r>
              <a:rPr lang="en" sz="1500">
                <a:solidFill>
                  <a:schemeClr val="accent2"/>
                </a:solidFill>
                <a:highlight>
                  <a:schemeClr val="lt1"/>
                </a:highlight>
              </a:rPr>
              <a:t>On the following slide, we will create a template folder structure for front-end work.</a:t>
            </a:r>
            <a:endParaRPr sz="1500">
              <a:solidFill>
                <a:schemeClr val="accent2"/>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Activity</a:t>
            </a:r>
            <a:r>
              <a:rPr lang="en"/>
              <a:t>: Folder Structure</a:t>
            </a:r>
            <a:endParaRPr/>
          </a:p>
        </p:txBody>
      </p:sp>
      <p:sp>
        <p:nvSpPr>
          <p:cNvPr id="735" name="Google Shape;735;p7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36" name="Google Shape;736;p71"/>
          <p:cNvSpPr txBox="1"/>
          <p:nvPr>
            <p:ph idx="1" type="body"/>
          </p:nvPr>
        </p:nvSpPr>
        <p:spPr>
          <a:xfrm>
            <a:off x="548550" y="1194300"/>
            <a:ext cx="81168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500">
                <a:solidFill>
                  <a:schemeClr val="accent2"/>
                </a:solidFill>
              </a:rPr>
              <a:t>In your Documents, create a folder named </a:t>
            </a:r>
            <a:r>
              <a:rPr b="1" lang="en" sz="1500">
                <a:solidFill>
                  <a:schemeClr val="accent2"/>
                </a:solidFill>
              </a:rPr>
              <a:t>Front-End-Work. </a:t>
            </a:r>
            <a:br>
              <a:rPr b="1" lang="en" sz="1500">
                <a:solidFill>
                  <a:schemeClr val="accent2"/>
                </a:solidFill>
              </a:rPr>
            </a:br>
            <a:r>
              <a:rPr lang="en" sz="1500">
                <a:solidFill>
                  <a:schemeClr val="accent2"/>
                </a:solidFill>
              </a:rPr>
              <a:t>Within that folder, create the following additional folders:</a:t>
            </a:r>
            <a:endParaRPr b="1" sz="1600">
              <a:solidFill>
                <a:schemeClr val="accent2"/>
              </a:solidFill>
            </a:endParaRPr>
          </a:p>
          <a:p>
            <a:pPr indent="-247650" lvl="0" marL="342900" rtl="0" algn="l">
              <a:lnSpc>
                <a:spcPct val="115000"/>
              </a:lnSpc>
              <a:spcBef>
                <a:spcPts val="1000"/>
              </a:spcBef>
              <a:spcAft>
                <a:spcPts val="0"/>
              </a:spcAft>
              <a:buSzPts val="1300"/>
              <a:buChar char="➢"/>
            </a:pPr>
            <a:r>
              <a:rPr b="1" lang="en" sz="1600">
                <a:solidFill>
                  <a:schemeClr val="accent2"/>
                </a:solidFill>
              </a:rPr>
              <a:t>pages</a:t>
            </a:r>
            <a:r>
              <a:rPr lang="en" sz="1600">
                <a:solidFill>
                  <a:schemeClr val="accent2"/>
                </a:solidFill>
              </a:rPr>
              <a:t>: This folder will contain all HTML files. </a:t>
            </a:r>
            <a:endParaRPr sz="1600">
              <a:solidFill>
                <a:schemeClr val="accent2"/>
              </a:solidFill>
            </a:endParaRPr>
          </a:p>
          <a:p>
            <a:pPr indent="-234950" lvl="1" marL="685800" rtl="0" algn="l">
              <a:lnSpc>
                <a:spcPct val="115000"/>
              </a:lnSpc>
              <a:spcBef>
                <a:spcPts val="1000"/>
              </a:spcBef>
              <a:spcAft>
                <a:spcPts val="0"/>
              </a:spcAft>
              <a:buClr>
                <a:schemeClr val="accent4"/>
              </a:buClr>
              <a:buSzPts val="1100"/>
              <a:buChar char="○"/>
            </a:pPr>
            <a:r>
              <a:rPr lang="en" sz="1400">
                <a:solidFill>
                  <a:schemeClr val="accent2"/>
                </a:solidFill>
              </a:rPr>
              <a:t>Using Visual Studio Code or your IDE of choice, create a new file called: </a:t>
            </a:r>
            <a:r>
              <a:rPr b="1" lang="en" sz="1400">
                <a:solidFill>
                  <a:schemeClr val="accent2"/>
                </a:solidFill>
              </a:rPr>
              <a:t>index.html</a:t>
            </a:r>
            <a:r>
              <a:rPr lang="en" sz="1400">
                <a:solidFill>
                  <a:schemeClr val="accent2"/>
                </a:solidFill>
              </a:rPr>
              <a:t>, and save it inside your </a:t>
            </a:r>
            <a:r>
              <a:rPr b="1" lang="en" sz="1400">
                <a:solidFill>
                  <a:schemeClr val="accent2"/>
                </a:solidFill>
              </a:rPr>
              <a:t>pages</a:t>
            </a:r>
            <a:r>
              <a:rPr b="1" lang="en" sz="1400">
                <a:solidFill>
                  <a:schemeClr val="accent2"/>
                </a:solidFill>
              </a:rPr>
              <a:t> </a:t>
            </a:r>
            <a:r>
              <a:rPr lang="en" sz="1400">
                <a:solidFill>
                  <a:schemeClr val="accent2"/>
                </a:solidFill>
              </a:rPr>
              <a:t>folder</a:t>
            </a:r>
            <a:r>
              <a:rPr lang="en" sz="1400">
                <a:solidFill>
                  <a:schemeClr val="accent2"/>
                </a:solidFill>
              </a:rPr>
              <a:t>. This file will generally contain homepage content; that is, the text and images that people see when they first go to the website. </a:t>
            </a:r>
            <a:endParaRPr sz="1400">
              <a:solidFill>
                <a:schemeClr val="accent2"/>
              </a:solidFill>
            </a:endParaRPr>
          </a:p>
          <a:p>
            <a:pPr indent="-247650" lvl="0" marL="342900" rtl="0" algn="l">
              <a:lnSpc>
                <a:spcPct val="115000"/>
              </a:lnSpc>
              <a:spcBef>
                <a:spcPts val="1000"/>
              </a:spcBef>
              <a:spcAft>
                <a:spcPts val="0"/>
              </a:spcAft>
              <a:buSzPts val="1300"/>
              <a:buChar char="➢"/>
            </a:pPr>
            <a:r>
              <a:rPr b="1" lang="en" sz="1600">
                <a:solidFill>
                  <a:schemeClr val="accent2"/>
                </a:solidFill>
              </a:rPr>
              <a:t>images</a:t>
            </a:r>
            <a:r>
              <a:rPr lang="en" sz="1600">
                <a:solidFill>
                  <a:schemeClr val="accent2"/>
                </a:solidFill>
              </a:rPr>
              <a:t>: This folder will contain all of the images that you use on your site.</a:t>
            </a:r>
            <a:endParaRPr sz="1600">
              <a:solidFill>
                <a:schemeClr val="accent2"/>
              </a:solidFill>
            </a:endParaRPr>
          </a:p>
          <a:p>
            <a:pPr indent="-247650" lvl="0" marL="342900" rtl="0" algn="l">
              <a:lnSpc>
                <a:spcPct val="115000"/>
              </a:lnSpc>
              <a:spcBef>
                <a:spcPts val="1000"/>
              </a:spcBef>
              <a:spcAft>
                <a:spcPts val="1000"/>
              </a:spcAft>
              <a:buSzPts val="1300"/>
              <a:buChar char="➢"/>
            </a:pPr>
            <a:r>
              <a:rPr b="1" lang="en" sz="1600">
                <a:solidFill>
                  <a:schemeClr val="accent2"/>
                </a:solidFill>
              </a:rPr>
              <a:t>styles</a:t>
            </a:r>
            <a:r>
              <a:rPr lang="en" sz="1600">
                <a:solidFill>
                  <a:schemeClr val="accent2"/>
                </a:solidFill>
              </a:rPr>
              <a:t>: This folder will contain the CSS code used to style your content (e.g., setting text and background colors).</a:t>
            </a:r>
            <a:endParaRPr sz="1600">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Absolute and Relative </a:t>
            </a:r>
            <a:r>
              <a:rPr lang="en"/>
              <a:t>Paths</a:t>
            </a:r>
            <a:endParaRPr/>
          </a:p>
        </p:txBody>
      </p:sp>
      <p:sp>
        <p:nvSpPr>
          <p:cNvPr id="743" name="Google Shape;743;p7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44" name="Google Shape;744;p72"/>
          <p:cNvSpPr txBox="1"/>
          <p:nvPr>
            <p:ph idx="1" type="body"/>
          </p:nvPr>
        </p:nvSpPr>
        <p:spPr>
          <a:xfrm>
            <a:off x="511650" y="1223900"/>
            <a:ext cx="8317500" cy="3630300"/>
          </a:xfrm>
          <a:prstGeom prst="rect">
            <a:avLst/>
          </a:prstGeom>
          <a:ln>
            <a:noFill/>
          </a:ln>
        </p:spPr>
        <p:txBody>
          <a:bodyPr anchorCtr="0" anchor="t" bIns="68575" lIns="68575" spcFirstLastPara="1" rIns="68575" wrap="square" tIns="68575">
            <a:normAutofit lnSpcReduction="10000"/>
          </a:bodyPr>
          <a:lstStyle/>
          <a:p>
            <a:pPr indent="0" lvl="0" marL="0" rtl="0" algn="l">
              <a:lnSpc>
                <a:spcPct val="115000"/>
              </a:lnSpc>
              <a:spcBef>
                <a:spcPts val="600"/>
              </a:spcBef>
              <a:spcAft>
                <a:spcPts val="0"/>
              </a:spcAft>
              <a:buNone/>
            </a:pPr>
            <a:r>
              <a:rPr lang="en" sz="1300">
                <a:solidFill>
                  <a:srgbClr val="000000"/>
                </a:solidFill>
              </a:rPr>
              <a:t>The file path indicates the location of a file.</a:t>
            </a:r>
            <a:endParaRPr sz="1300">
              <a:solidFill>
                <a:srgbClr val="000000"/>
              </a:solidFill>
              <a:highlight>
                <a:srgbClr val="EFEFEF"/>
              </a:highlight>
            </a:endParaRPr>
          </a:p>
          <a:p>
            <a:pPr indent="-247650" lvl="0" marL="342900" rtl="0" algn="l">
              <a:lnSpc>
                <a:spcPct val="115000"/>
              </a:lnSpc>
              <a:spcBef>
                <a:spcPts val="600"/>
              </a:spcBef>
              <a:spcAft>
                <a:spcPts val="0"/>
              </a:spcAft>
              <a:buClr>
                <a:srgbClr val="FF9900"/>
              </a:buClr>
              <a:buSzPts val="1300"/>
              <a:buChar char="➢"/>
            </a:pPr>
            <a:r>
              <a:rPr b="1" lang="en" sz="1300">
                <a:solidFill>
                  <a:srgbClr val="000000"/>
                </a:solidFill>
              </a:rPr>
              <a:t>Absolute Path:</a:t>
            </a:r>
            <a:r>
              <a:rPr lang="en" sz="1300">
                <a:solidFill>
                  <a:srgbClr val="000000"/>
                </a:solidFill>
              </a:rPr>
              <a:t> </a:t>
            </a:r>
            <a:r>
              <a:rPr lang="en" sz="1300">
                <a:solidFill>
                  <a:srgbClr val="000000"/>
                </a:solidFill>
                <a:highlight>
                  <a:schemeClr val="lt1"/>
                </a:highlight>
              </a:rPr>
              <a:t>An absolute path shows the complete path to a file starting from the web root. A file in your computer would have an absolute path starting from the C: drive, such as </a:t>
            </a:r>
            <a:r>
              <a:rPr lang="en" sz="1150">
                <a:solidFill>
                  <a:srgbClr val="000000"/>
                </a:solidFill>
                <a:highlight>
                  <a:schemeClr val="lt1"/>
                </a:highlight>
              </a:rPr>
              <a:t>“</a:t>
            </a:r>
            <a:r>
              <a:rPr lang="en" sz="1300">
                <a:solidFill>
                  <a:srgbClr val="000000"/>
                </a:solidFill>
                <a:highlight>
                  <a:srgbClr val="D9EAD3"/>
                </a:highlight>
                <a:latin typeface="Consolas"/>
                <a:ea typeface="Consolas"/>
                <a:cs typeface="Consolas"/>
                <a:sym typeface="Consolas"/>
              </a:rPr>
              <a:t>C:\Users\Learner\Desktop</a:t>
            </a:r>
            <a:r>
              <a:rPr lang="en" sz="1150">
                <a:solidFill>
                  <a:srgbClr val="000000"/>
                </a:solidFill>
                <a:highlight>
                  <a:schemeClr val="lt1"/>
                </a:highlight>
              </a:rPr>
              <a:t>.”</a:t>
            </a:r>
            <a:endParaRPr sz="1300">
              <a:solidFill>
                <a:srgbClr val="000000"/>
              </a:solidFill>
              <a:highlight>
                <a:srgbClr val="C9DAF8"/>
              </a:highlight>
            </a:endParaRPr>
          </a:p>
          <a:p>
            <a:pPr indent="-247650" lvl="0" marL="342900" rtl="0" algn="l">
              <a:lnSpc>
                <a:spcPct val="115000"/>
              </a:lnSpc>
              <a:spcBef>
                <a:spcPts val="600"/>
              </a:spcBef>
              <a:spcAft>
                <a:spcPts val="0"/>
              </a:spcAft>
              <a:buClr>
                <a:srgbClr val="FF9900"/>
              </a:buClr>
              <a:buSzPts val="1300"/>
              <a:buFont typeface="Century Gothic"/>
              <a:buChar char="➢"/>
            </a:pPr>
            <a:r>
              <a:rPr b="1" lang="en" sz="1300">
                <a:solidFill>
                  <a:srgbClr val="000000"/>
                </a:solidFill>
                <a:highlight>
                  <a:schemeClr val="lt1"/>
                </a:highlight>
              </a:rPr>
              <a:t>Relative Path:</a:t>
            </a:r>
            <a:r>
              <a:rPr lang="en" sz="1300">
                <a:solidFill>
                  <a:srgbClr val="000000"/>
                </a:solidFill>
                <a:highlight>
                  <a:schemeClr val="lt1"/>
                </a:highlight>
              </a:rPr>
              <a:t> Relative paths can only be used to link to other files under the same web root. A relative path indicates where a file is located relative to the file that contains the link.</a:t>
            </a:r>
            <a:endParaRPr sz="1300">
              <a:solidFill>
                <a:srgbClr val="000000"/>
              </a:solidFill>
            </a:endParaRPr>
          </a:p>
          <a:p>
            <a:pPr indent="-247650" lvl="0" marL="342900" rtl="0" algn="l">
              <a:lnSpc>
                <a:spcPct val="115000"/>
              </a:lnSpc>
              <a:spcBef>
                <a:spcPts val="600"/>
              </a:spcBef>
              <a:spcAft>
                <a:spcPts val="0"/>
              </a:spcAft>
              <a:buClr>
                <a:srgbClr val="FF9900"/>
              </a:buClr>
              <a:buSzPts val="1300"/>
              <a:buFont typeface="Century Gothic"/>
              <a:buChar char="➢"/>
            </a:pPr>
            <a:r>
              <a:rPr lang="en" sz="1300">
                <a:solidFill>
                  <a:srgbClr val="000000"/>
                </a:solidFill>
              </a:rPr>
              <a:t>The properties of a path include:</a:t>
            </a:r>
            <a:endParaRPr sz="1300">
              <a:solidFill>
                <a:srgbClr val="000000"/>
              </a:solidFill>
            </a:endParaRPr>
          </a:p>
          <a:p>
            <a:pPr indent="-247650" lvl="1" marL="685800" rtl="0" algn="l">
              <a:lnSpc>
                <a:spcPct val="115000"/>
              </a:lnSpc>
              <a:spcBef>
                <a:spcPts val="600"/>
              </a:spcBef>
              <a:spcAft>
                <a:spcPts val="0"/>
              </a:spcAft>
              <a:buClr>
                <a:srgbClr val="FF9900"/>
              </a:buClr>
              <a:buSzPts val="1300"/>
              <a:buChar char="○"/>
            </a:pPr>
            <a:r>
              <a:rPr b="1" lang="en" sz="1300">
                <a:solidFill>
                  <a:srgbClr val="000000"/>
                </a:solidFill>
              </a:rPr>
              <a:t>“</a:t>
            </a:r>
            <a:r>
              <a:rPr b="1" lang="en" sz="1300">
                <a:solidFill>
                  <a:srgbClr val="000000"/>
                </a:solidFill>
                <a:latin typeface="Consolas"/>
                <a:ea typeface="Consolas"/>
                <a:cs typeface="Consolas"/>
                <a:sym typeface="Consolas"/>
              </a:rPr>
              <a:t>.</a:t>
            </a:r>
            <a:r>
              <a:rPr b="1" lang="en" sz="1300">
                <a:solidFill>
                  <a:srgbClr val="000000"/>
                </a:solidFill>
              </a:rPr>
              <a:t>” (period) -</a:t>
            </a:r>
            <a:r>
              <a:rPr lang="en" sz="1300">
                <a:solidFill>
                  <a:srgbClr val="000000"/>
                </a:solidFill>
              </a:rPr>
              <a:t> indicates the current working directory.</a:t>
            </a:r>
            <a:endParaRPr sz="1300">
              <a:solidFill>
                <a:srgbClr val="000000"/>
              </a:solidFill>
            </a:endParaRPr>
          </a:p>
          <a:p>
            <a:pPr indent="-247650" lvl="1" marL="685800" rtl="0" algn="l">
              <a:lnSpc>
                <a:spcPct val="115000"/>
              </a:lnSpc>
              <a:spcBef>
                <a:spcPts val="600"/>
              </a:spcBef>
              <a:spcAft>
                <a:spcPts val="0"/>
              </a:spcAft>
              <a:buClr>
                <a:srgbClr val="FF9900"/>
              </a:buClr>
              <a:buSzPts val="1300"/>
              <a:buChar char="○"/>
            </a:pPr>
            <a:r>
              <a:rPr b="1" lang="en" sz="1300">
                <a:solidFill>
                  <a:srgbClr val="000000"/>
                </a:solidFill>
              </a:rPr>
              <a:t>“</a:t>
            </a:r>
            <a:r>
              <a:rPr b="1" lang="en" sz="1300">
                <a:solidFill>
                  <a:srgbClr val="000000"/>
                </a:solidFill>
                <a:latin typeface="Consolas"/>
                <a:ea typeface="Consolas"/>
                <a:cs typeface="Consolas"/>
                <a:sym typeface="Consolas"/>
              </a:rPr>
              <a:t>..</a:t>
            </a:r>
            <a:r>
              <a:rPr b="1" lang="en" sz="1300">
                <a:solidFill>
                  <a:srgbClr val="000000"/>
                </a:solidFill>
              </a:rPr>
              <a:t>” (two periods) -</a:t>
            </a:r>
            <a:r>
              <a:rPr lang="en" sz="1300">
                <a:solidFill>
                  <a:srgbClr val="000000"/>
                </a:solidFill>
              </a:rPr>
              <a:t> indicates to go up one directory from the current directory.</a:t>
            </a:r>
            <a:endParaRPr sz="1300">
              <a:solidFill>
                <a:srgbClr val="000000"/>
              </a:solidFill>
            </a:endParaRPr>
          </a:p>
          <a:p>
            <a:pPr indent="-247650" lvl="1" marL="685800" rtl="0" algn="l">
              <a:lnSpc>
                <a:spcPct val="115000"/>
              </a:lnSpc>
              <a:spcBef>
                <a:spcPts val="600"/>
              </a:spcBef>
              <a:spcAft>
                <a:spcPts val="0"/>
              </a:spcAft>
              <a:buClr>
                <a:srgbClr val="FF9900"/>
              </a:buClr>
              <a:buSzPts val="1300"/>
              <a:buFont typeface="Century Gothic"/>
              <a:buChar char="○"/>
            </a:pPr>
            <a:r>
              <a:rPr b="1" lang="en" sz="1300">
                <a:solidFill>
                  <a:srgbClr val="000000"/>
                </a:solidFill>
              </a:rPr>
              <a:t>“</a:t>
            </a:r>
            <a:r>
              <a:rPr b="1" lang="en" sz="1300">
                <a:solidFill>
                  <a:srgbClr val="000000"/>
                </a:solidFill>
                <a:latin typeface="Consolas"/>
                <a:ea typeface="Consolas"/>
                <a:cs typeface="Consolas"/>
                <a:sym typeface="Consolas"/>
              </a:rPr>
              <a:t>/</a:t>
            </a:r>
            <a:r>
              <a:rPr b="1" lang="en" sz="1300">
                <a:solidFill>
                  <a:srgbClr val="000000"/>
                </a:solidFill>
              </a:rPr>
              <a:t>” (forward slash) -</a:t>
            </a:r>
            <a:r>
              <a:rPr lang="en" sz="1300">
                <a:solidFill>
                  <a:srgbClr val="000000"/>
                </a:solidFill>
              </a:rPr>
              <a:t> separates directories. For instance, imagine three directories, dir0, dir1, and dir2, where dir0 contains dir1 and dir1 contains dir2. The path from dir0 to dir2 (assuming that the current working directory is dir0) is “</a:t>
            </a:r>
            <a:r>
              <a:rPr b="1" lang="en" sz="1300">
                <a:solidFill>
                  <a:srgbClr val="000000"/>
                </a:solidFill>
                <a:highlight>
                  <a:srgbClr val="D9EAD3"/>
                </a:highlight>
                <a:latin typeface="Consolas"/>
                <a:ea typeface="Consolas"/>
                <a:cs typeface="Consolas"/>
                <a:sym typeface="Consolas"/>
              </a:rPr>
              <a:t>./dir1/dir2</a:t>
            </a:r>
            <a:r>
              <a:rPr b="1" lang="en" sz="1300">
                <a:solidFill>
                  <a:srgbClr val="000000"/>
                </a:solidFill>
              </a:rPr>
              <a:t>.</a:t>
            </a:r>
            <a:r>
              <a:rPr lang="en" sz="1300">
                <a:solidFill>
                  <a:srgbClr val="000000"/>
                </a:solidFill>
              </a:rPr>
              <a:t>”</a:t>
            </a:r>
            <a:endParaRPr sz="1300">
              <a:solidFill>
                <a:srgbClr val="000000"/>
              </a:solidFill>
            </a:endParaRPr>
          </a:p>
          <a:p>
            <a:pPr indent="-247650" lvl="2" marL="1028700" rtl="0" algn="l">
              <a:lnSpc>
                <a:spcPct val="115000"/>
              </a:lnSpc>
              <a:spcBef>
                <a:spcPts val="600"/>
              </a:spcBef>
              <a:spcAft>
                <a:spcPts val="600"/>
              </a:spcAft>
              <a:buClr>
                <a:schemeClr val="accent4"/>
              </a:buClr>
              <a:buSzPts val="1300"/>
              <a:buChar char="■"/>
            </a:pPr>
            <a:r>
              <a:rPr lang="en" sz="1300">
                <a:solidFill>
                  <a:srgbClr val="000000"/>
                </a:solidFill>
              </a:rPr>
              <a:t>Note that Windows uses the </a:t>
            </a:r>
            <a:r>
              <a:rPr b="1" lang="en" sz="1300">
                <a:solidFill>
                  <a:srgbClr val="000000"/>
                </a:solidFill>
              </a:rPr>
              <a:t>backslash “</a:t>
            </a:r>
            <a:r>
              <a:rPr b="1" lang="en" sz="1300">
                <a:solidFill>
                  <a:srgbClr val="000000"/>
                </a:solidFill>
                <a:latin typeface="Consolas"/>
                <a:ea typeface="Consolas"/>
                <a:cs typeface="Consolas"/>
                <a:sym typeface="Consolas"/>
              </a:rPr>
              <a:t>\</a:t>
            </a:r>
            <a:r>
              <a:rPr b="1" lang="en" sz="1300">
                <a:solidFill>
                  <a:srgbClr val="000000"/>
                </a:solidFill>
              </a:rPr>
              <a:t>” </a:t>
            </a:r>
            <a:r>
              <a:rPr lang="en" sz="1300">
                <a:solidFill>
                  <a:srgbClr val="000000"/>
                </a:solidFill>
              </a:rPr>
              <a:t>to indicate absolute paths within directories, as shown in the absolute path example above, but the vast majority of programming languages use forward slashes in all paths.</a:t>
            </a:r>
            <a:endParaRPr sz="13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Browser </a:t>
            </a:r>
            <a:r>
              <a:rPr lang="en"/>
              <a:t>Inspector</a:t>
            </a:r>
            <a:endParaRPr/>
          </a:p>
        </p:txBody>
      </p:sp>
      <p:sp>
        <p:nvSpPr>
          <p:cNvPr id="751" name="Google Shape;751;p73"/>
          <p:cNvSpPr txBox="1"/>
          <p:nvPr>
            <p:ph idx="1" type="body"/>
          </p:nvPr>
        </p:nvSpPr>
        <p:spPr>
          <a:xfrm>
            <a:off x="523875" y="1290600"/>
            <a:ext cx="8186700" cy="3550200"/>
          </a:xfrm>
          <a:prstGeom prst="rect">
            <a:avLst/>
          </a:prstGeom>
          <a:noFill/>
          <a:ln>
            <a:noFill/>
          </a:ln>
        </p:spPr>
        <p:txBody>
          <a:bodyPr anchorCtr="0" anchor="t" bIns="68575" lIns="68575" spcFirstLastPara="1" rIns="68575" wrap="square" tIns="68575">
            <a:normAutofit lnSpcReduction="20000"/>
          </a:bodyPr>
          <a:lstStyle/>
          <a:p>
            <a:pPr indent="-234950" lvl="0" marL="342900" marR="0" rtl="0" algn="l">
              <a:lnSpc>
                <a:spcPct val="100000"/>
              </a:lnSpc>
              <a:spcBef>
                <a:spcPts val="800"/>
              </a:spcBef>
              <a:spcAft>
                <a:spcPts val="0"/>
              </a:spcAft>
              <a:buSzPts val="1100"/>
              <a:buChar char="❖"/>
            </a:pPr>
            <a:r>
              <a:rPr lang="en">
                <a:solidFill>
                  <a:schemeClr val="accent2"/>
                </a:solidFill>
              </a:rPr>
              <a:t>On Google Chrome, navigate to: </a:t>
            </a:r>
            <a:r>
              <a:rPr lang="en" u="sng">
                <a:solidFill>
                  <a:schemeClr val="accent2"/>
                </a:solidFill>
                <a:hlinkClick r:id="rId3">
                  <a:extLst>
                    <a:ext uri="{A12FA001-AC4F-418D-AE19-62706E023703}">
                      <ahyp:hlinkClr val="tx"/>
                    </a:ext>
                  </a:extLst>
                </a:hlinkClick>
              </a:rPr>
              <a:t>https://perscholas.org/</a:t>
            </a:r>
            <a:endParaRPr>
              <a:solidFill>
                <a:schemeClr val="accent2"/>
              </a:solidFill>
            </a:endParaRPr>
          </a:p>
          <a:p>
            <a:pPr indent="-234950" lvl="0" marL="342900" marR="0" rtl="0" algn="l">
              <a:lnSpc>
                <a:spcPct val="100000"/>
              </a:lnSpc>
              <a:spcBef>
                <a:spcPts val="800"/>
              </a:spcBef>
              <a:spcAft>
                <a:spcPts val="0"/>
              </a:spcAft>
              <a:buSzPts val="1100"/>
              <a:buChar char="❖"/>
            </a:pPr>
            <a:r>
              <a:rPr lang="en">
                <a:solidFill>
                  <a:schemeClr val="accent2"/>
                </a:solidFill>
              </a:rPr>
              <a:t>There are a few options to open the </a:t>
            </a:r>
            <a:r>
              <a:rPr b="1" lang="en">
                <a:solidFill>
                  <a:schemeClr val="accent2"/>
                </a:solidFill>
              </a:rPr>
              <a:t>Inspector</a:t>
            </a:r>
            <a:r>
              <a:rPr lang="en">
                <a:solidFill>
                  <a:schemeClr val="accent2"/>
                </a:solidFill>
              </a:rPr>
              <a:t>:</a:t>
            </a:r>
            <a:endParaRPr>
              <a:solidFill>
                <a:schemeClr val="accent2"/>
              </a:solidFill>
            </a:endParaRPr>
          </a:p>
          <a:p>
            <a:pPr indent="-241300" lvl="1" marL="698500" marR="0" rtl="0" algn="l">
              <a:lnSpc>
                <a:spcPct val="100000"/>
              </a:lnSpc>
              <a:spcBef>
                <a:spcPts val="800"/>
              </a:spcBef>
              <a:spcAft>
                <a:spcPts val="0"/>
              </a:spcAft>
              <a:buSzPts val="1000"/>
              <a:buChar char="➢"/>
            </a:pPr>
            <a:r>
              <a:rPr lang="en">
                <a:solidFill>
                  <a:schemeClr val="accent2"/>
                </a:solidFill>
              </a:rPr>
              <a:t>Right-click on the page and select “Inspect” or “Inspect Element.” </a:t>
            </a:r>
            <a:endParaRPr>
              <a:solidFill>
                <a:schemeClr val="accent2"/>
              </a:solidFill>
            </a:endParaRPr>
          </a:p>
          <a:p>
            <a:pPr indent="-241300" lvl="1" marL="698500" marR="0" rtl="0" algn="l">
              <a:lnSpc>
                <a:spcPct val="100000"/>
              </a:lnSpc>
              <a:spcBef>
                <a:spcPts val="800"/>
              </a:spcBef>
              <a:spcAft>
                <a:spcPts val="0"/>
              </a:spcAft>
              <a:buSzPts val="1000"/>
              <a:buChar char="➢"/>
            </a:pPr>
            <a:r>
              <a:rPr lang="en">
                <a:solidFill>
                  <a:schemeClr val="accent2"/>
                </a:solidFill>
              </a:rPr>
              <a:t>Press “Ctrl + Shift + C” on Windows or “Command + Option + C” on Mac.</a:t>
            </a:r>
            <a:endParaRPr>
              <a:solidFill>
                <a:schemeClr val="accent2"/>
              </a:solidFill>
            </a:endParaRPr>
          </a:p>
          <a:p>
            <a:pPr indent="-241300" lvl="1" marL="698500" marR="0" rtl="0" algn="l">
              <a:lnSpc>
                <a:spcPct val="100000"/>
              </a:lnSpc>
              <a:spcBef>
                <a:spcPts val="800"/>
              </a:spcBef>
              <a:spcAft>
                <a:spcPts val="0"/>
              </a:spcAft>
              <a:buSzPts val="1000"/>
              <a:buChar char="➢"/>
            </a:pPr>
            <a:r>
              <a:rPr lang="en">
                <a:solidFill>
                  <a:schemeClr val="accent2"/>
                </a:solidFill>
              </a:rPr>
              <a:t>In Chrome, press F12.</a:t>
            </a:r>
            <a:endParaRPr>
              <a:solidFill>
                <a:schemeClr val="accent2"/>
              </a:solidFill>
            </a:endParaRPr>
          </a:p>
          <a:p>
            <a:pPr indent="-234950" lvl="0" marL="342900" marR="0" rtl="0" algn="l">
              <a:lnSpc>
                <a:spcPct val="100000"/>
              </a:lnSpc>
              <a:spcBef>
                <a:spcPts val="800"/>
              </a:spcBef>
              <a:spcAft>
                <a:spcPts val="0"/>
              </a:spcAft>
              <a:buSzPts val="1100"/>
              <a:buChar char="❖"/>
            </a:pPr>
            <a:r>
              <a:rPr lang="en">
                <a:solidFill>
                  <a:schemeClr val="accent2"/>
                </a:solidFill>
              </a:rPr>
              <a:t>In the inspector, you are able to see the entire structure of a single HTML page, including scripts, style sheets, or other content.</a:t>
            </a:r>
            <a:endParaRPr>
              <a:solidFill>
                <a:schemeClr val="accent2"/>
              </a:solidFill>
            </a:endParaRPr>
          </a:p>
          <a:p>
            <a:pPr indent="-234950" lvl="0" marL="342900" marR="0" rtl="0" algn="l">
              <a:lnSpc>
                <a:spcPct val="100000"/>
              </a:lnSpc>
              <a:spcBef>
                <a:spcPts val="800"/>
              </a:spcBef>
              <a:spcAft>
                <a:spcPts val="0"/>
              </a:spcAft>
              <a:buSzPts val="1100"/>
              <a:buChar char="❖"/>
            </a:pPr>
            <a:r>
              <a:rPr lang="en">
                <a:solidFill>
                  <a:schemeClr val="accent2"/>
                </a:solidFill>
              </a:rPr>
              <a:t>In the </a:t>
            </a:r>
            <a:r>
              <a:rPr b="1" lang="en">
                <a:solidFill>
                  <a:schemeClr val="accent2"/>
                </a:solidFill>
              </a:rPr>
              <a:t>Console</a:t>
            </a:r>
            <a:r>
              <a:rPr lang="en">
                <a:solidFill>
                  <a:schemeClr val="accent2"/>
                </a:solidFill>
              </a:rPr>
              <a:t> tab, you are able to run JavaScript, which talks only to the browser. This will be discussed in more detail in the JavaScript lessons.</a:t>
            </a:r>
            <a:endParaRPr>
              <a:solidFill>
                <a:schemeClr val="accent2"/>
              </a:solidFill>
            </a:endParaRPr>
          </a:p>
          <a:p>
            <a:pPr indent="-234950" lvl="0" marL="342900" marR="0" rtl="0" algn="l">
              <a:lnSpc>
                <a:spcPct val="100000"/>
              </a:lnSpc>
              <a:spcBef>
                <a:spcPts val="800"/>
              </a:spcBef>
              <a:spcAft>
                <a:spcPts val="0"/>
              </a:spcAft>
              <a:buSzPts val="1100"/>
              <a:buChar char="❖"/>
            </a:pPr>
            <a:r>
              <a:rPr lang="en">
                <a:solidFill>
                  <a:schemeClr val="accent2"/>
                </a:solidFill>
              </a:rPr>
              <a:t>In the </a:t>
            </a:r>
            <a:r>
              <a:rPr b="1" lang="en">
                <a:solidFill>
                  <a:schemeClr val="accent2"/>
                </a:solidFill>
              </a:rPr>
              <a:t>Style</a:t>
            </a:r>
            <a:r>
              <a:rPr lang="en">
                <a:solidFill>
                  <a:schemeClr val="accent2"/>
                </a:solidFill>
              </a:rPr>
              <a:t> tab, you are able to see the style applied to a particular element. This will be discussed in more detail in the Cascading Style Sheets (CSS) lessons.</a:t>
            </a:r>
            <a:endParaRPr>
              <a:solidFill>
                <a:schemeClr val="accent2"/>
              </a:solidFill>
            </a:endParaRPr>
          </a:p>
          <a:p>
            <a:pPr indent="-234950" lvl="0" marL="342900" marR="0" rtl="0" algn="l">
              <a:lnSpc>
                <a:spcPct val="100000"/>
              </a:lnSpc>
              <a:spcBef>
                <a:spcPts val="800"/>
              </a:spcBef>
              <a:spcAft>
                <a:spcPts val="0"/>
              </a:spcAft>
              <a:buSzPts val="1100"/>
              <a:buChar char="❖"/>
            </a:pPr>
            <a:r>
              <a:rPr lang="en">
                <a:solidFill>
                  <a:schemeClr val="accent2"/>
                </a:solidFill>
              </a:rPr>
              <a:t>In the </a:t>
            </a:r>
            <a:r>
              <a:rPr b="1" lang="en">
                <a:solidFill>
                  <a:schemeClr val="accent2"/>
                </a:solidFill>
              </a:rPr>
              <a:t>Elements</a:t>
            </a:r>
            <a:r>
              <a:rPr lang="en">
                <a:solidFill>
                  <a:schemeClr val="accent2"/>
                </a:solidFill>
              </a:rPr>
              <a:t> tab, you are able to see every HTML element that is being used in the web page, along with different types of attributes.</a:t>
            </a:r>
            <a:endParaRPr>
              <a:solidFill>
                <a:schemeClr val="accent2"/>
              </a:solidFill>
            </a:endParaRPr>
          </a:p>
          <a:p>
            <a:pPr indent="-234950" lvl="0" marL="342900" marR="0" rtl="0" algn="l">
              <a:lnSpc>
                <a:spcPct val="100000"/>
              </a:lnSpc>
              <a:spcBef>
                <a:spcPts val="800"/>
              </a:spcBef>
              <a:spcAft>
                <a:spcPts val="800"/>
              </a:spcAft>
              <a:buSzPts val="1100"/>
              <a:buChar char="❖"/>
            </a:pPr>
            <a:r>
              <a:rPr lang="en">
                <a:solidFill>
                  <a:schemeClr val="accent2"/>
                </a:solidFill>
              </a:rPr>
              <a:t>The Inspector also allows you to see the parent-to-child relationship between the individual elements. </a:t>
            </a:r>
            <a:endParaRPr>
              <a:solidFill>
                <a:schemeClr val="accent2"/>
              </a:solidFill>
            </a:endParaRPr>
          </a:p>
        </p:txBody>
      </p:sp>
      <p:sp>
        <p:nvSpPr>
          <p:cNvPr id="752" name="Google Shape;752;p7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4"/>
          <p:cNvSpPr txBox="1"/>
          <p:nvPr>
            <p:ph type="title"/>
          </p:nvPr>
        </p:nvSpPr>
        <p:spPr>
          <a:xfrm>
            <a:off x="1733700" y="730238"/>
            <a:ext cx="5676600" cy="530400"/>
          </a:xfrm>
          <a:prstGeom prst="rect">
            <a:avLst/>
          </a:prstGeom>
          <a:noFill/>
          <a:ln>
            <a:noFill/>
          </a:ln>
        </p:spPr>
        <p:txBody>
          <a:bodyPr anchorCtr="0" anchor="ctr" bIns="68575" lIns="68575" spcFirstLastPara="1" rIns="68575" wrap="square" tIns="68575">
            <a:noAutofit/>
          </a:bodyPr>
          <a:lstStyle/>
          <a:p>
            <a:pPr indent="0" lvl="0" marL="0" rtl="0" algn="ctr">
              <a:lnSpc>
                <a:spcPct val="100000"/>
              </a:lnSpc>
              <a:spcBef>
                <a:spcPts val="0"/>
              </a:spcBef>
              <a:spcAft>
                <a:spcPts val="0"/>
              </a:spcAft>
              <a:buSzPts val="1100"/>
              <a:buNone/>
            </a:pPr>
            <a:r>
              <a:rPr lang="en"/>
              <a:t>Example: </a:t>
            </a:r>
            <a:r>
              <a:rPr lang="en"/>
              <a:t>Browser Inspector</a:t>
            </a:r>
            <a:endParaRPr/>
          </a:p>
        </p:txBody>
      </p:sp>
      <p:sp>
        <p:nvSpPr>
          <p:cNvPr id="759" name="Google Shape;759;p7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pic>
        <p:nvPicPr>
          <p:cNvPr id="760" name="Google Shape;760;p74"/>
          <p:cNvPicPr preferRelativeResize="0"/>
          <p:nvPr/>
        </p:nvPicPr>
        <p:blipFill rotWithShape="1">
          <a:blip r:embed="rId3">
            <a:alphaModFix/>
          </a:blip>
          <a:srcRect b="9812" l="0" r="0" t="0"/>
          <a:stretch/>
        </p:blipFill>
        <p:spPr>
          <a:xfrm>
            <a:off x="1733700" y="1260650"/>
            <a:ext cx="5978151" cy="37359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Emmet Toolkit</a:t>
            </a:r>
            <a:endParaRPr/>
          </a:p>
        </p:txBody>
      </p:sp>
      <p:sp>
        <p:nvSpPr>
          <p:cNvPr id="766" name="Google Shape;766;p7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fontScale="92500" lnSpcReduction="10000"/>
          </a:bodyPr>
          <a:lstStyle/>
          <a:p>
            <a:pPr indent="0" lvl="0" marL="0" rtl="0" algn="l">
              <a:lnSpc>
                <a:spcPct val="150000"/>
              </a:lnSpc>
              <a:spcBef>
                <a:spcPts val="800"/>
              </a:spcBef>
              <a:spcAft>
                <a:spcPts val="0"/>
              </a:spcAft>
              <a:buNone/>
            </a:pPr>
            <a:r>
              <a:rPr lang="en">
                <a:solidFill>
                  <a:schemeClr val="accent2"/>
                </a:solidFill>
              </a:rPr>
              <a:t>Emmet is a web-developer’s toolkit that can greatly improve HTML and CSS workflow.</a:t>
            </a:r>
            <a:endParaRPr>
              <a:solidFill>
                <a:schemeClr val="accent2"/>
              </a:solidFill>
            </a:endParaRPr>
          </a:p>
          <a:p>
            <a:pPr indent="0" lvl="0" marL="0" rtl="0" algn="l">
              <a:lnSpc>
                <a:spcPct val="150000"/>
              </a:lnSpc>
              <a:spcBef>
                <a:spcPts val="800"/>
              </a:spcBef>
              <a:spcAft>
                <a:spcPts val="0"/>
              </a:spcAft>
              <a:buNone/>
            </a:pPr>
            <a:r>
              <a:rPr lang="en">
                <a:solidFill>
                  <a:schemeClr val="accent2"/>
                </a:solidFill>
              </a:rPr>
              <a:t>The summary of Emmet below is taken from the </a:t>
            </a:r>
            <a:r>
              <a:rPr lang="en" u="sng">
                <a:solidFill>
                  <a:schemeClr val="hlink"/>
                </a:solidFill>
                <a:hlinkClick r:id="rId3"/>
              </a:rPr>
              <a:t>Emmet Documentation</a:t>
            </a:r>
            <a:r>
              <a:rPr lang="en">
                <a:solidFill>
                  <a:schemeClr val="accent2"/>
                </a:solidFill>
              </a:rPr>
              <a:t> website:</a:t>
            </a:r>
            <a:endParaRPr>
              <a:solidFill>
                <a:schemeClr val="accent2"/>
              </a:solidFill>
            </a:endParaRPr>
          </a:p>
          <a:p>
            <a:pPr indent="0" lvl="0" marL="457200" rtl="0" algn="l">
              <a:lnSpc>
                <a:spcPct val="150000"/>
              </a:lnSpc>
              <a:spcBef>
                <a:spcPts val="800"/>
              </a:spcBef>
              <a:spcAft>
                <a:spcPts val="0"/>
              </a:spcAft>
              <a:buNone/>
            </a:pPr>
            <a:r>
              <a:rPr lang="en">
                <a:solidFill>
                  <a:schemeClr val="accent2"/>
                </a:solidFill>
              </a:rPr>
              <a:t>“Basically, most text editors out there allow you to store and re-use commonly used code chunks, called </a:t>
            </a:r>
            <a:r>
              <a:rPr i="1" lang="en">
                <a:solidFill>
                  <a:schemeClr val="accent2"/>
                </a:solidFill>
              </a:rPr>
              <a:t>‘snippets’</a:t>
            </a:r>
            <a:r>
              <a:rPr lang="en">
                <a:solidFill>
                  <a:schemeClr val="accent2"/>
                </a:solidFill>
              </a:rPr>
              <a:t>. While snippets are a good way to boost your productivity, all implementations have common pitfalls: you have to define the snippet first and you can’t extend them in runtime.</a:t>
            </a:r>
            <a:endParaRPr>
              <a:solidFill>
                <a:schemeClr val="accent2"/>
              </a:solidFill>
            </a:endParaRPr>
          </a:p>
          <a:p>
            <a:pPr indent="0" lvl="0" marL="457200" rtl="0" algn="l">
              <a:lnSpc>
                <a:spcPct val="150000"/>
              </a:lnSpc>
              <a:spcBef>
                <a:spcPts val="800"/>
              </a:spcBef>
              <a:spcAft>
                <a:spcPts val="0"/>
              </a:spcAft>
              <a:buNone/>
            </a:pPr>
            <a:r>
              <a:rPr lang="en">
                <a:solidFill>
                  <a:schemeClr val="accent2"/>
                </a:solidFill>
              </a:rPr>
              <a:t>Emmet takes the snippets idea to a whole new level: you can type </a:t>
            </a:r>
            <a:r>
              <a:rPr i="1" lang="en">
                <a:solidFill>
                  <a:schemeClr val="accent2"/>
                </a:solidFill>
              </a:rPr>
              <a:t>CSS-like</a:t>
            </a:r>
            <a:r>
              <a:rPr lang="en">
                <a:solidFill>
                  <a:schemeClr val="accent2"/>
                </a:solidFill>
              </a:rPr>
              <a:t> expressions that can be dynamically parsed, and produce output depending on what you type in the abbreviation. Emmet is developed and optimised for web-developers whose workflow depends on HTML/XML and CSS, but can be used with programming languages too.”</a:t>
            </a:r>
            <a:endParaRPr>
              <a:solidFill>
                <a:schemeClr val="accent2"/>
              </a:solidFill>
            </a:endParaRPr>
          </a:p>
          <a:p>
            <a:pPr indent="0" lvl="0" marL="0" rtl="0" algn="l">
              <a:lnSpc>
                <a:spcPct val="150000"/>
              </a:lnSpc>
              <a:spcBef>
                <a:spcPts val="800"/>
              </a:spcBef>
              <a:spcAft>
                <a:spcPts val="0"/>
              </a:spcAft>
              <a:buNone/>
            </a:pPr>
            <a:r>
              <a:rPr lang="en">
                <a:solidFill>
                  <a:schemeClr val="accent2"/>
                </a:solidFill>
              </a:rPr>
              <a:t>In the next few slides, we will give examples of Emmet </a:t>
            </a:r>
            <a:r>
              <a:rPr lang="en" u="sng">
                <a:solidFill>
                  <a:schemeClr val="hlink"/>
                </a:solidFill>
                <a:hlinkClick r:id="rId4"/>
              </a:rPr>
              <a:t>syntax</a:t>
            </a:r>
            <a:r>
              <a:rPr lang="en">
                <a:solidFill>
                  <a:schemeClr val="accent2"/>
                </a:solidFill>
              </a:rPr>
              <a:t> and available </a:t>
            </a:r>
            <a:r>
              <a:rPr lang="en" u="sng">
                <a:solidFill>
                  <a:schemeClr val="hlink"/>
                </a:solidFill>
                <a:hlinkClick r:id="rId5"/>
              </a:rPr>
              <a:t>actions</a:t>
            </a:r>
            <a:r>
              <a:rPr lang="en">
                <a:solidFill>
                  <a:schemeClr val="accent2"/>
                </a:solidFill>
              </a:rPr>
              <a:t>.</a:t>
            </a:r>
            <a:endParaRPr sz="1400"/>
          </a:p>
        </p:txBody>
      </p:sp>
      <p:sp>
        <p:nvSpPr>
          <p:cNvPr id="767" name="Google Shape;767;p7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Emmet Toolkit: Syntax</a:t>
            </a:r>
            <a:endParaRPr/>
          </a:p>
        </p:txBody>
      </p:sp>
      <p:sp>
        <p:nvSpPr>
          <p:cNvPr id="773" name="Google Shape;773;p7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0" lvl="0" marL="0" rtl="0" algn="l">
              <a:lnSpc>
                <a:spcPct val="115000"/>
              </a:lnSpc>
              <a:spcBef>
                <a:spcPts val="800"/>
              </a:spcBef>
              <a:spcAft>
                <a:spcPts val="0"/>
              </a:spcAft>
              <a:buNone/>
            </a:pPr>
            <a:r>
              <a:rPr lang="en">
                <a:solidFill>
                  <a:schemeClr val="accent2"/>
                </a:solidFill>
              </a:rPr>
              <a:t>Emmet uses syntax similar to CSS selectors for describing elements attributes and their positions inside of generated trees. Some of the basic operators and their resulting output include:</a:t>
            </a:r>
            <a:endParaRPr>
              <a:solidFill>
                <a:schemeClr val="accent2"/>
              </a:solidFill>
            </a:endParaRPr>
          </a:p>
          <a:p>
            <a:pPr indent="-298450" lvl="0" marL="457200" rtl="0" algn="l">
              <a:lnSpc>
                <a:spcPct val="115000"/>
              </a:lnSpc>
              <a:spcBef>
                <a:spcPts val="1000"/>
              </a:spcBef>
              <a:spcAft>
                <a:spcPts val="0"/>
              </a:spcAft>
              <a:buClr>
                <a:schemeClr val="accent4"/>
              </a:buClr>
              <a:buSzPts val="1100"/>
              <a:buChar char="➢"/>
            </a:pPr>
            <a:r>
              <a:rPr lang="en">
                <a:solidFill>
                  <a:schemeClr val="accent2"/>
                </a:solidFill>
              </a:rPr>
              <a:t>The Child Operator, </a:t>
            </a:r>
            <a:r>
              <a:rPr lang="en">
                <a:solidFill>
                  <a:schemeClr val="accent2"/>
                </a:solidFill>
                <a:highlight>
                  <a:srgbClr val="D0E0E3"/>
                </a:highlight>
                <a:latin typeface="Consolas"/>
                <a:ea typeface="Consolas"/>
                <a:cs typeface="Consolas"/>
                <a:sym typeface="Consolas"/>
              </a:rPr>
              <a:t>&gt;</a:t>
            </a:r>
            <a:endParaRPr>
              <a:solidFill>
                <a:schemeClr val="accent2"/>
              </a:solidFill>
              <a:highlight>
                <a:srgbClr val="D0E0E3"/>
              </a:highlight>
              <a:latin typeface="Consolas"/>
              <a:ea typeface="Consolas"/>
              <a:cs typeface="Consolas"/>
              <a:sym typeface="Consolas"/>
            </a:endParaRPr>
          </a:p>
          <a:p>
            <a:pPr indent="-292100" lvl="1" marL="914400" rtl="0" algn="l">
              <a:lnSpc>
                <a:spcPct val="115000"/>
              </a:lnSpc>
              <a:spcBef>
                <a:spcPts val="0"/>
              </a:spcBef>
              <a:spcAft>
                <a:spcPts val="0"/>
              </a:spcAft>
              <a:buClr>
                <a:schemeClr val="accent2"/>
              </a:buClr>
              <a:buSzPts val="1000"/>
              <a:buChar char="○"/>
            </a:pPr>
            <a:r>
              <a:rPr lang="en">
                <a:solidFill>
                  <a:schemeClr val="accent2"/>
                </a:solidFill>
              </a:rPr>
              <a:t>Creates a child element within </a:t>
            </a:r>
            <a:br>
              <a:rPr lang="en">
                <a:solidFill>
                  <a:schemeClr val="accent2"/>
                </a:solidFill>
              </a:rPr>
            </a:br>
            <a:r>
              <a:rPr lang="en">
                <a:solidFill>
                  <a:schemeClr val="accent2"/>
                </a:solidFill>
              </a:rPr>
              <a:t>the current element.</a:t>
            </a:r>
            <a:endParaRPr>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The Sibling Operator, </a:t>
            </a:r>
            <a:r>
              <a:rPr lang="en">
                <a:solidFill>
                  <a:schemeClr val="accent2"/>
                </a:solidFill>
                <a:highlight>
                  <a:srgbClr val="D0E0E3"/>
                </a:highlight>
                <a:latin typeface="Consolas"/>
                <a:ea typeface="Consolas"/>
                <a:cs typeface="Consolas"/>
                <a:sym typeface="Consolas"/>
              </a:rPr>
              <a:t>+</a:t>
            </a:r>
            <a:endParaRPr>
              <a:solidFill>
                <a:schemeClr val="accent2"/>
              </a:solidFill>
              <a:highlight>
                <a:srgbClr val="D0E0E3"/>
              </a:highlight>
              <a:latin typeface="Consolas"/>
              <a:ea typeface="Consolas"/>
              <a:cs typeface="Consolas"/>
              <a:sym typeface="Consolas"/>
            </a:endParaRPr>
          </a:p>
          <a:p>
            <a:pPr indent="-292100" lvl="1" marL="914400" rtl="0" algn="l">
              <a:lnSpc>
                <a:spcPct val="115000"/>
              </a:lnSpc>
              <a:spcBef>
                <a:spcPts val="0"/>
              </a:spcBef>
              <a:spcAft>
                <a:spcPts val="0"/>
              </a:spcAft>
              <a:buClr>
                <a:schemeClr val="accent2"/>
              </a:buClr>
              <a:buSzPts val="1000"/>
              <a:buChar char="○"/>
            </a:pPr>
            <a:r>
              <a:rPr lang="en">
                <a:solidFill>
                  <a:schemeClr val="accent2"/>
                </a:solidFill>
              </a:rPr>
              <a:t>Creates an element on the same level</a:t>
            </a:r>
            <a:br>
              <a:rPr lang="en">
                <a:solidFill>
                  <a:schemeClr val="accent2"/>
                </a:solidFill>
              </a:rPr>
            </a:br>
            <a:r>
              <a:rPr lang="en">
                <a:solidFill>
                  <a:schemeClr val="accent2"/>
                </a:solidFill>
              </a:rPr>
              <a:t>a</a:t>
            </a:r>
            <a:r>
              <a:rPr lang="en">
                <a:solidFill>
                  <a:schemeClr val="accent2"/>
                </a:solidFill>
              </a:rPr>
              <a:t>s the current element.</a:t>
            </a:r>
            <a:endParaRPr>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The Multiplication Operator, </a:t>
            </a:r>
            <a:r>
              <a:rPr lang="en">
                <a:solidFill>
                  <a:schemeClr val="accent2"/>
                </a:solidFill>
                <a:highlight>
                  <a:srgbClr val="D0E0E3"/>
                </a:highlight>
                <a:latin typeface="Consolas"/>
                <a:ea typeface="Consolas"/>
                <a:cs typeface="Consolas"/>
                <a:sym typeface="Consolas"/>
              </a:rPr>
              <a:t>*</a:t>
            </a:r>
            <a:endParaRPr>
              <a:solidFill>
                <a:schemeClr val="accent2"/>
              </a:solidFill>
              <a:highlight>
                <a:srgbClr val="D0E0E3"/>
              </a:highlight>
              <a:latin typeface="Consolas"/>
              <a:ea typeface="Consolas"/>
              <a:cs typeface="Consolas"/>
              <a:sym typeface="Consolas"/>
            </a:endParaRPr>
          </a:p>
          <a:p>
            <a:pPr indent="-292100" lvl="1" marL="914400" rtl="0" algn="l">
              <a:lnSpc>
                <a:spcPct val="115000"/>
              </a:lnSpc>
              <a:spcBef>
                <a:spcPts val="0"/>
              </a:spcBef>
              <a:spcAft>
                <a:spcPts val="0"/>
              </a:spcAft>
              <a:buClr>
                <a:schemeClr val="accent2"/>
              </a:buClr>
              <a:buSzPts val="1000"/>
              <a:buChar char="○"/>
            </a:pPr>
            <a:r>
              <a:rPr lang="en">
                <a:solidFill>
                  <a:schemeClr val="accent2"/>
                </a:solidFill>
              </a:rPr>
              <a:t>Creates a number of elements based</a:t>
            </a:r>
            <a:br>
              <a:rPr lang="en">
                <a:solidFill>
                  <a:schemeClr val="accent2"/>
                </a:solidFill>
              </a:rPr>
            </a:br>
            <a:r>
              <a:rPr lang="en">
                <a:solidFill>
                  <a:schemeClr val="accent2"/>
                </a:solidFill>
              </a:rPr>
              <a:t>o</a:t>
            </a:r>
            <a:r>
              <a:rPr lang="en">
                <a:solidFill>
                  <a:schemeClr val="accent2"/>
                </a:solidFill>
              </a:rPr>
              <a:t>n the given multiplier.</a:t>
            </a:r>
            <a:endParaRPr>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The ID Operator, </a:t>
            </a:r>
            <a:r>
              <a:rPr lang="en">
                <a:solidFill>
                  <a:schemeClr val="accent2"/>
                </a:solidFill>
                <a:highlight>
                  <a:srgbClr val="D0E0E3"/>
                </a:highlight>
                <a:latin typeface="Consolas"/>
                <a:ea typeface="Consolas"/>
                <a:cs typeface="Consolas"/>
                <a:sym typeface="Consolas"/>
              </a:rPr>
              <a:t>#</a:t>
            </a:r>
            <a:endParaRPr>
              <a:solidFill>
                <a:schemeClr val="accent2"/>
              </a:solidFill>
              <a:highlight>
                <a:srgbClr val="D0E0E3"/>
              </a:highlight>
              <a:latin typeface="Consolas"/>
              <a:ea typeface="Consolas"/>
              <a:cs typeface="Consolas"/>
              <a:sym typeface="Consolas"/>
            </a:endParaRPr>
          </a:p>
          <a:p>
            <a:pPr indent="-292100" lvl="1" marL="914400" rtl="0" algn="l">
              <a:lnSpc>
                <a:spcPct val="115000"/>
              </a:lnSpc>
              <a:spcBef>
                <a:spcPts val="0"/>
              </a:spcBef>
              <a:spcAft>
                <a:spcPts val="0"/>
              </a:spcAft>
              <a:buClr>
                <a:schemeClr val="accent2"/>
              </a:buClr>
              <a:buSzPts val="1000"/>
              <a:buChar char="○"/>
            </a:pPr>
            <a:r>
              <a:rPr lang="en">
                <a:solidFill>
                  <a:schemeClr val="accent2"/>
                </a:solidFill>
              </a:rPr>
              <a:t>Adds an id attribute to the element.</a:t>
            </a:r>
            <a:endParaRPr>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The Class Operator, </a:t>
            </a:r>
            <a:r>
              <a:rPr lang="en">
                <a:solidFill>
                  <a:schemeClr val="accent2"/>
                </a:solidFill>
                <a:highlight>
                  <a:srgbClr val="D0E0E3"/>
                </a:highlight>
                <a:latin typeface="Consolas"/>
                <a:ea typeface="Consolas"/>
                <a:cs typeface="Consolas"/>
                <a:sym typeface="Consolas"/>
              </a:rPr>
              <a:t>.</a:t>
            </a:r>
            <a:endParaRPr>
              <a:solidFill>
                <a:schemeClr val="accent2"/>
              </a:solidFill>
              <a:highlight>
                <a:srgbClr val="D0E0E3"/>
              </a:highlight>
              <a:latin typeface="Consolas"/>
              <a:ea typeface="Consolas"/>
              <a:cs typeface="Consolas"/>
              <a:sym typeface="Consolas"/>
            </a:endParaRPr>
          </a:p>
          <a:p>
            <a:pPr indent="-292100" lvl="1" marL="914400" rtl="0" algn="l">
              <a:lnSpc>
                <a:spcPct val="115000"/>
              </a:lnSpc>
              <a:spcBef>
                <a:spcPts val="0"/>
              </a:spcBef>
              <a:spcAft>
                <a:spcPts val="0"/>
              </a:spcAft>
              <a:buClr>
                <a:schemeClr val="accent2"/>
              </a:buClr>
              <a:buSzPts val="1000"/>
              <a:buChar char="○"/>
            </a:pPr>
            <a:r>
              <a:rPr lang="en">
                <a:solidFill>
                  <a:schemeClr val="accent2"/>
                </a:solidFill>
              </a:rPr>
              <a:t>Adds class attributes to the element.</a:t>
            </a:r>
            <a:endParaRPr>
              <a:solidFill>
                <a:schemeClr val="accent2"/>
              </a:solidFill>
            </a:endParaRPr>
          </a:p>
        </p:txBody>
      </p:sp>
      <p:sp>
        <p:nvSpPr>
          <p:cNvPr id="774" name="Google Shape;774;p7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75" name="Google Shape;775;p76"/>
          <p:cNvSpPr/>
          <p:nvPr/>
        </p:nvSpPr>
        <p:spPr>
          <a:xfrm>
            <a:off x="4566125" y="2241267"/>
            <a:ext cx="3929100" cy="40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div#header+div&gt;ul.class1&gt;li*5</a:t>
            </a:r>
            <a:endParaRPr sz="1200">
              <a:latin typeface="Consolas"/>
              <a:ea typeface="Consolas"/>
              <a:cs typeface="Consolas"/>
              <a:sym typeface="Consolas"/>
            </a:endParaRPr>
          </a:p>
        </p:txBody>
      </p:sp>
      <p:sp>
        <p:nvSpPr>
          <p:cNvPr id="776" name="Google Shape;776;p76"/>
          <p:cNvSpPr txBox="1"/>
          <p:nvPr/>
        </p:nvSpPr>
        <p:spPr>
          <a:xfrm>
            <a:off x="4575875" y="1841067"/>
            <a:ext cx="390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For example, this line…</a:t>
            </a:r>
            <a:endParaRPr sz="1200"/>
          </a:p>
        </p:txBody>
      </p:sp>
      <p:sp>
        <p:nvSpPr>
          <p:cNvPr id="777" name="Google Shape;777;p76"/>
          <p:cNvSpPr txBox="1"/>
          <p:nvPr/>
        </p:nvSpPr>
        <p:spPr>
          <a:xfrm>
            <a:off x="4585625" y="2646867"/>
            <a:ext cx="390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will produce the following code:</a:t>
            </a:r>
            <a:endParaRPr sz="1200"/>
          </a:p>
        </p:txBody>
      </p:sp>
      <p:sp>
        <p:nvSpPr>
          <p:cNvPr id="778" name="Google Shape;778;p76"/>
          <p:cNvSpPr txBox="1"/>
          <p:nvPr/>
        </p:nvSpPr>
        <p:spPr>
          <a:xfrm>
            <a:off x="4575875" y="3016179"/>
            <a:ext cx="3929100" cy="156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latin typeface="Consolas"/>
                <a:ea typeface="Consolas"/>
                <a:cs typeface="Consolas"/>
                <a:sym typeface="Consolas"/>
              </a:rPr>
              <a:t>&lt;div </a:t>
            </a:r>
            <a:r>
              <a:rPr lang="en" sz="900">
                <a:solidFill>
                  <a:srgbClr val="38761D"/>
                </a:solidFill>
                <a:latin typeface="Consolas"/>
                <a:ea typeface="Consolas"/>
                <a:cs typeface="Consolas"/>
                <a:sym typeface="Consolas"/>
              </a:rPr>
              <a:t>id</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“header”</a:t>
            </a:r>
            <a:r>
              <a:rPr lang="en" sz="900">
                <a:solidFill>
                  <a:schemeClr val="accent1"/>
                </a:solidFill>
                <a:latin typeface="Consolas"/>
                <a:ea typeface="Consolas"/>
                <a:cs typeface="Consolas"/>
                <a:sym typeface="Consolas"/>
              </a:rPr>
              <a:t>&gt;&lt;/div&gt;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&lt;div&gt;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&lt;ul </a:t>
            </a:r>
            <a:r>
              <a:rPr lang="en" sz="900">
                <a:solidFill>
                  <a:srgbClr val="38761D"/>
                </a:solidFill>
                <a:latin typeface="Consolas"/>
                <a:ea typeface="Consolas"/>
                <a:cs typeface="Consolas"/>
                <a:sym typeface="Consolas"/>
              </a:rPr>
              <a:t>class</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“class1”</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&lt;/ul&gt;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&lt;/div&gt;</a:t>
            </a:r>
            <a:endParaRPr sz="900">
              <a:solidFill>
                <a:schemeClr val="accent1"/>
              </a:solidFill>
              <a:latin typeface="Consolas"/>
              <a:ea typeface="Consolas"/>
              <a:cs typeface="Consolas"/>
              <a:sym typeface="Consolas"/>
            </a:endParaRPr>
          </a:p>
        </p:txBody>
      </p:sp>
      <p:sp>
        <p:nvSpPr>
          <p:cNvPr id="779" name="Google Shape;779;p76">
            <a:hlinkClick r:id="rId3"/>
          </p:cNvPr>
          <p:cNvSpPr txBox="1"/>
          <p:nvPr/>
        </p:nvSpPr>
        <p:spPr>
          <a:xfrm>
            <a:off x="2362350" y="4688825"/>
            <a:ext cx="4244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solidFill>
                  <a:schemeClr val="hlink"/>
                </a:solidFill>
                <a:hlinkClick r:id="rId4"/>
              </a:rPr>
              <a:t>Click here for a full reference on Emmet Syntax.</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7"/>
          <p:cNvSpPr txBox="1"/>
          <p:nvPr>
            <p:ph type="title"/>
          </p:nvPr>
        </p:nvSpPr>
        <p:spPr>
          <a:xfrm>
            <a:off x="388187" y="6719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Emmet Toolkit: Actions</a:t>
            </a:r>
            <a:endParaRPr/>
          </a:p>
        </p:txBody>
      </p:sp>
      <p:sp>
        <p:nvSpPr>
          <p:cNvPr id="785" name="Google Shape;785;p77"/>
          <p:cNvSpPr txBox="1"/>
          <p:nvPr>
            <p:ph idx="1" type="body"/>
          </p:nvPr>
        </p:nvSpPr>
        <p:spPr>
          <a:xfrm>
            <a:off x="523875" y="1202400"/>
            <a:ext cx="8186700" cy="3483600"/>
          </a:xfrm>
          <a:prstGeom prst="rect">
            <a:avLst/>
          </a:prstGeom>
        </p:spPr>
        <p:txBody>
          <a:bodyPr anchorCtr="0" anchor="t" bIns="68575" lIns="68575" spcFirstLastPara="1" rIns="68575" wrap="square" tIns="68575">
            <a:normAutofit lnSpcReduction="20000"/>
          </a:bodyPr>
          <a:lstStyle/>
          <a:p>
            <a:pPr indent="0" lvl="0" marL="0" rtl="0" algn="l">
              <a:lnSpc>
                <a:spcPct val="115000"/>
              </a:lnSpc>
              <a:spcBef>
                <a:spcPts val="800"/>
              </a:spcBef>
              <a:spcAft>
                <a:spcPts val="0"/>
              </a:spcAft>
              <a:buNone/>
            </a:pPr>
            <a:r>
              <a:rPr lang="en">
                <a:solidFill>
                  <a:schemeClr val="accent2"/>
                </a:solidFill>
              </a:rPr>
              <a:t>Emmet also offers a variety of actions to quickly edit code. Some of the available actions, with descriptions taken from the Emmet Actions documentation, include:</a:t>
            </a:r>
            <a:endParaRPr>
              <a:solidFill>
                <a:schemeClr val="accent2"/>
              </a:solidFill>
            </a:endParaRPr>
          </a:p>
          <a:p>
            <a:pPr indent="-298450" lvl="0" marL="457200" rtl="0" algn="l">
              <a:lnSpc>
                <a:spcPct val="115000"/>
              </a:lnSpc>
              <a:spcBef>
                <a:spcPts val="1000"/>
              </a:spcBef>
              <a:spcAft>
                <a:spcPts val="0"/>
              </a:spcAft>
              <a:buClr>
                <a:schemeClr val="accent4"/>
              </a:buClr>
              <a:buSzPts val="1100"/>
              <a:buChar char="➢"/>
            </a:pPr>
            <a:r>
              <a:rPr lang="en">
                <a:solidFill>
                  <a:schemeClr val="accent2"/>
                </a:solidFill>
              </a:rPr>
              <a:t>Match Tag Pair</a:t>
            </a:r>
            <a:endParaRPr>
              <a:solidFill>
                <a:schemeClr val="accent2"/>
              </a:solidFill>
            </a:endParaRPr>
          </a:p>
          <a:p>
            <a:pPr indent="-298450" lvl="1" marL="914400" rtl="0" algn="l">
              <a:lnSpc>
                <a:spcPct val="115000"/>
              </a:lnSpc>
              <a:spcBef>
                <a:spcPts val="0"/>
              </a:spcBef>
              <a:spcAft>
                <a:spcPts val="0"/>
              </a:spcAft>
              <a:buClr>
                <a:schemeClr val="accent4"/>
              </a:buClr>
              <a:buSzPts val="1100"/>
              <a:buChar char="○"/>
            </a:pPr>
            <a:r>
              <a:rPr lang="en" sz="1150">
                <a:solidFill>
                  <a:schemeClr val="accent2"/>
                </a:solidFill>
              </a:rPr>
              <a:t>Selects content, and/or opening and closing HTML tag name from current caret position (a.k.a “balancing”). Super-awesome implementation that </a:t>
            </a:r>
            <a:r>
              <a:rPr i="1" lang="en" sz="1150">
                <a:solidFill>
                  <a:schemeClr val="accent2"/>
                </a:solidFill>
              </a:rPr>
              <a:t>works even in non-HTML syntaxes</a:t>
            </a:r>
            <a:r>
              <a:rPr lang="en" sz="1150">
                <a:solidFill>
                  <a:schemeClr val="accent2"/>
                </a:solidFill>
              </a:rPr>
              <a:t>! Implicitly used by many Emmet actions.</a:t>
            </a:r>
            <a:endParaRPr sz="1300">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Go to Edit Point</a:t>
            </a:r>
            <a:endParaRPr>
              <a:solidFill>
                <a:schemeClr val="accent2"/>
              </a:solidFill>
            </a:endParaRPr>
          </a:p>
          <a:p>
            <a:pPr indent="-298450" lvl="1" marL="914400" rtl="0" algn="l">
              <a:lnSpc>
                <a:spcPct val="115000"/>
              </a:lnSpc>
              <a:spcBef>
                <a:spcPts val="0"/>
              </a:spcBef>
              <a:spcAft>
                <a:spcPts val="0"/>
              </a:spcAft>
              <a:buClr>
                <a:schemeClr val="accent4"/>
              </a:buClr>
              <a:buSzPts val="1100"/>
              <a:buChar char="○"/>
            </a:pPr>
            <a:r>
              <a:rPr lang="en" sz="1150">
                <a:solidFill>
                  <a:schemeClr val="accent2"/>
                </a:solidFill>
              </a:rPr>
              <a:t>Quickly traverse between important HTML code points.</a:t>
            </a:r>
            <a:endParaRPr sz="1300">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Toggle Comment</a:t>
            </a:r>
            <a:endParaRPr>
              <a:solidFill>
                <a:schemeClr val="accent2"/>
              </a:solidFill>
            </a:endParaRPr>
          </a:p>
          <a:p>
            <a:pPr indent="-298450" lvl="1" marL="914400" rtl="0" algn="l">
              <a:lnSpc>
                <a:spcPct val="115000"/>
              </a:lnSpc>
              <a:spcBef>
                <a:spcPts val="0"/>
              </a:spcBef>
              <a:spcAft>
                <a:spcPts val="0"/>
              </a:spcAft>
              <a:buClr>
                <a:schemeClr val="accent4"/>
              </a:buClr>
              <a:buSzPts val="1100"/>
              <a:buChar char="○"/>
            </a:pPr>
            <a:r>
              <a:rPr lang="en" sz="1150">
                <a:solidFill>
                  <a:schemeClr val="accent2"/>
                </a:solidFill>
              </a:rPr>
              <a:t>Toggles comment. Unlike basic editor’s implementations, matches HTML tag, CSS property or rule when there’s no selection.</a:t>
            </a:r>
            <a:endParaRPr sz="1300">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Split/Join Tag</a:t>
            </a:r>
            <a:endParaRPr>
              <a:solidFill>
                <a:schemeClr val="accent2"/>
              </a:solidFill>
            </a:endParaRPr>
          </a:p>
          <a:p>
            <a:pPr indent="-292100" lvl="1" marL="914400" rtl="0" algn="l">
              <a:lnSpc>
                <a:spcPct val="115000"/>
              </a:lnSpc>
              <a:spcBef>
                <a:spcPts val="0"/>
              </a:spcBef>
              <a:spcAft>
                <a:spcPts val="0"/>
              </a:spcAft>
              <a:buClr>
                <a:schemeClr val="accent4"/>
              </a:buClr>
              <a:buSzPts val="1000"/>
              <a:buChar char="○"/>
            </a:pPr>
            <a:r>
              <a:rPr lang="en" sz="1150">
                <a:solidFill>
                  <a:schemeClr val="accent2"/>
                </a:solidFill>
              </a:rPr>
              <a:t>Splits (</a:t>
            </a:r>
            <a:r>
              <a:rPr lang="en" sz="1100">
                <a:solidFill>
                  <a:schemeClr val="accent2"/>
                </a:solidFill>
              </a:rPr>
              <a:t>&lt;tag /&gt;</a:t>
            </a:r>
            <a:r>
              <a:rPr lang="en" sz="1150">
                <a:solidFill>
                  <a:schemeClr val="accent2"/>
                </a:solidFill>
              </a:rPr>
              <a:t> → </a:t>
            </a:r>
            <a:r>
              <a:rPr lang="en" sz="1100">
                <a:solidFill>
                  <a:schemeClr val="accent2"/>
                </a:solidFill>
              </a:rPr>
              <a:t>&lt;tag&gt;&lt;/tag&gt;</a:t>
            </a:r>
            <a:r>
              <a:rPr lang="en" sz="1150">
                <a:solidFill>
                  <a:schemeClr val="accent2"/>
                </a:solidFill>
              </a:rPr>
              <a:t>) or joins (</a:t>
            </a:r>
            <a:r>
              <a:rPr lang="en" sz="1100">
                <a:solidFill>
                  <a:schemeClr val="accent2"/>
                </a:solidFill>
              </a:rPr>
              <a:t>&lt;tag&gt;&lt;/tag&gt;</a:t>
            </a:r>
            <a:r>
              <a:rPr lang="en" sz="1150">
                <a:solidFill>
                  <a:schemeClr val="accent2"/>
                </a:solidFill>
              </a:rPr>
              <a:t> → </a:t>
            </a:r>
            <a:r>
              <a:rPr lang="en" sz="1100">
                <a:solidFill>
                  <a:schemeClr val="accent2"/>
                </a:solidFill>
              </a:rPr>
              <a:t>&lt;tag /&gt;</a:t>
            </a:r>
            <a:r>
              <a:rPr lang="en" sz="1150">
                <a:solidFill>
                  <a:schemeClr val="accent2"/>
                </a:solidFill>
              </a:rPr>
              <a:t>) HTML/XML tag under current caret position.</a:t>
            </a:r>
            <a:endParaRPr sz="1300">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Evaluate Math Expression</a:t>
            </a:r>
            <a:endParaRPr>
              <a:solidFill>
                <a:schemeClr val="accent2"/>
              </a:solidFill>
            </a:endParaRPr>
          </a:p>
          <a:p>
            <a:pPr indent="-298450" lvl="1" marL="914400" rtl="0" algn="l">
              <a:lnSpc>
                <a:spcPct val="115000"/>
              </a:lnSpc>
              <a:spcBef>
                <a:spcPts val="0"/>
              </a:spcBef>
              <a:spcAft>
                <a:spcPts val="0"/>
              </a:spcAft>
              <a:buClr>
                <a:schemeClr val="accent4"/>
              </a:buClr>
              <a:buSzPts val="1100"/>
              <a:buChar char="○"/>
            </a:pPr>
            <a:r>
              <a:rPr lang="en" sz="1150">
                <a:solidFill>
                  <a:schemeClr val="accent2"/>
                </a:solidFill>
              </a:rPr>
              <a:t>Evaluates simple math expression.</a:t>
            </a:r>
            <a:endParaRPr sz="1300">
              <a:solidFill>
                <a:schemeClr val="accent2"/>
              </a:solidFill>
            </a:endParaRPr>
          </a:p>
          <a:p>
            <a:pPr indent="-298450" lvl="0" marL="457200" rtl="0" algn="l">
              <a:lnSpc>
                <a:spcPct val="115000"/>
              </a:lnSpc>
              <a:spcBef>
                <a:spcPts val="0"/>
              </a:spcBef>
              <a:spcAft>
                <a:spcPts val="0"/>
              </a:spcAft>
              <a:buClr>
                <a:schemeClr val="accent4"/>
              </a:buClr>
              <a:buSzPts val="1100"/>
              <a:buChar char="➢"/>
            </a:pPr>
            <a:r>
              <a:rPr lang="en">
                <a:solidFill>
                  <a:schemeClr val="accent2"/>
                </a:solidFill>
              </a:rPr>
              <a:t>Reflect CSS Value</a:t>
            </a:r>
            <a:endParaRPr>
              <a:solidFill>
                <a:schemeClr val="accent2"/>
              </a:solidFill>
            </a:endParaRPr>
          </a:p>
          <a:p>
            <a:pPr indent="-298450" lvl="1" marL="914400" rtl="0" algn="l">
              <a:lnSpc>
                <a:spcPct val="115000"/>
              </a:lnSpc>
              <a:spcBef>
                <a:spcPts val="0"/>
              </a:spcBef>
              <a:spcAft>
                <a:spcPts val="0"/>
              </a:spcAft>
              <a:buClr>
                <a:schemeClr val="accent4"/>
              </a:buClr>
              <a:buSzPts val="1100"/>
              <a:buChar char="○"/>
            </a:pPr>
            <a:r>
              <a:rPr lang="en" sz="1150">
                <a:solidFill>
                  <a:schemeClr val="accent2"/>
                </a:solidFill>
              </a:rPr>
              <a:t>Automatically copies CSS value under current caret position to all vendor-prefixed variants.</a:t>
            </a:r>
            <a:endParaRPr sz="1300">
              <a:solidFill>
                <a:schemeClr val="accent2"/>
              </a:solidFill>
            </a:endParaRPr>
          </a:p>
        </p:txBody>
      </p:sp>
      <p:sp>
        <p:nvSpPr>
          <p:cNvPr id="786" name="Google Shape;786;p7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787" name="Google Shape;787;p77">
            <a:hlinkClick r:id="rId3"/>
          </p:cNvPr>
          <p:cNvSpPr txBox="1"/>
          <p:nvPr/>
        </p:nvSpPr>
        <p:spPr>
          <a:xfrm>
            <a:off x="2403125" y="4624750"/>
            <a:ext cx="4244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u="sng">
                <a:solidFill>
                  <a:schemeClr val="hlink"/>
                </a:solidFill>
                <a:hlinkClick r:id="rId4"/>
              </a:rPr>
              <a:t>Click here for a full reference on Emmet Actions.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42"/>
          <p:cNvSpPr txBox="1"/>
          <p:nvPr/>
        </p:nvSpPr>
        <p:spPr>
          <a:xfrm>
            <a:off x="-37225"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Avenir"/>
                <a:ea typeface="Avenir"/>
                <a:cs typeface="Avenir"/>
                <a:sym typeface="Avenir"/>
              </a:rPr>
              <a:t>Section 1</a:t>
            </a:r>
            <a:br>
              <a:rPr lang="en" sz="3000">
                <a:solidFill>
                  <a:srgbClr val="E69138"/>
                </a:solidFill>
                <a:latin typeface="Avenir"/>
                <a:ea typeface="Avenir"/>
                <a:cs typeface="Avenir"/>
                <a:sym typeface="Avenir"/>
              </a:rPr>
            </a:br>
            <a:r>
              <a:rPr b="1" lang="en" sz="3000">
                <a:solidFill>
                  <a:schemeClr val="accent1"/>
                </a:solidFill>
                <a:latin typeface="Avenir"/>
                <a:ea typeface="Avenir"/>
                <a:cs typeface="Avenir"/>
                <a:sym typeface="Avenir"/>
              </a:rPr>
              <a:t>Basic HTML</a:t>
            </a:r>
            <a:endParaRPr b="1" sz="3000">
              <a:solidFill>
                <a:schemeClr val="accent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Knowledge Check</a:t>
            </a:r>
            <a:endParaRPr/>
          </a:p>
        </p:txBody>
      </p:sp>
      <p:sp>
        <p:nvSpPr>
          <p:cNvPr id="793" name="Google Shape;793;p78"/>
          <p:cNvSpPr txBox="1"/>
          <p:nvPr>
            <p:ph idx="1" type="body"/>
          </p:nvPr>
        </p:nvSpPr>
        <p:spPr>
          <a:xfrm>
            <a:off x="365250" y="1380649"/>
            <a:ext cx="8027700" cy="2898900"/>
          </a:xfrm>
          <a:prstGeom prst="rect">
            <a:avLst/>
          </a:prstGeom>
        </p:spPr>
        <p:txBody>
          <a:bodyPr anchorCtr="0" anchor="t" bIns="68575" lIns="68575" spcFirstLastPara="1" rIns="68575" wrap="square" tIns="68575">
            <a:spAutoFit/>
          </a:bodyPr>
          <a:lstStyle/>
          <a:p>
            <a:pPr indent="-298450" lvl="0" marL="457200" rtl="0" algn="l">
              <a:spcBef>
                <a:spcPts val="800"/>
              </a:spcBef>
              <a:spcAft>
                <a:spcPts val="0"/>
              </a:spcAft>
              <a:buSzPts val="1100"/>
              <a:buChar char="➢"/>
            </a:pPr>
            <a:r>
              <a:rPr lang="en"/>
              <a:t>What are the file extensions for HTML files?</a:t>
            </a:r>
            <a:endParaRPr/>
          </a:p>
          <a:p>
            <a:pPr indent="-298450" lvl="0" marL="457200" rtl="0" algn="l">
              <a:spcBef>
                <a:spcPts val="800"/>
              </a:spcBef>
              <a:spcAft>
                <a:spcPts val="0"/>
              </a:spcAft>
              <a:buSzPts val="1100"/>
              <a:buChar char="➢"/>
            </a:pPr>
            <a:r>
              <a:rPr lang="en"/>
              <a:t>How do you make a comment in HTML?</a:t>
            </a:r>
            <a:endParaRPr/>
          </a:p>
          <a:p>
            <a:pPr indent="-298450" lvl="0" marL="457200" rtl="0" algn="l">
              <a:spcBef>
                <a:spcPts val="800"/>
              </a:spcBef>
              <a:spcAft>
                <a:spcPts val="0"/>
              </a:spcAft>
              <a:buSzPts val="1100"/>
              <a:buChar char="➢"/>
            </a:pPr>
            <a:r>
              <a:rPr lang="en"/>
              <a:t>What is the name of the file that generally contains homepage content on a website?</a:t>
            </a:r>
            <a:endParaRPr/>
          </a:p>
          <a:p>
            <a:pPr indent="-298450" lvl="0" marL="457200" rtl="0" algn="l">
              <a:spcBef>
                <a:spcPts val="800"/>
              </a:spcBef>
              <a:spcAft>
                <a:spcPts val="0"/>
              </a:spcAft>
              <a:buSzPts val="1100"/>
              <a:buChar char="➢"/>
            </a:pPr>
            <a:r>
              <a:rPr lang="en"/>
              <a:t>What is the difference between an absolute and relative path?</a:t>
            </a:r>
            <a:endParaRPr/>
          </a:p>
          <a:p>
            <a:pPr indent="-298450" lvl="0" marL="457200" rtl="0" algn="l">
              <a:spcBef>
                <a:spcPts val="800"/>
              </a:spcBef>
              <a:spcAft>
                <a:spcPts val="0"/>
              </a:spcAft>
              <a:buSzPts val="1100"/>
              <a:buChar char="➢"/>
            </a:pPr>
            <a:r>
              <a:rPr lang="en"/>
              <a:t>What characters and symbols are used to create file paths?</a:t>
            </a:r>
            <a:endParaRPr/>
          </a:p>
          <a:p>
            <a:pPr indent="-298450" lvl="0" marL="457200" rtl="0" algn="l">
              <a:spcBef>
                <a:spcPts val="800"/>
              </a:spcBef>
              <a:spcAft>
                <a:spcPts val="0"/>
              </a:spcAft>
              <a:buSzPts val="1100"/>
              <a:buChar char="➢"/>
            </a:pPr>
            <a:r>
              <a:rPr lang="en"/>
              <a:t>How do you open the browser inspector on a webpage?</a:t>
            </a:r>
            <a:endParaRPr/>
          </a:p>
          <a:p>
            <a:pPr indent="-298450" lvl="0" marL="457200" rtl="0" algn="l">
              <a:spcBef>
                <a:spcPts val="800"/>
              </a:spcBef>
              <a:spcAft>
                <a:spcPts val="0"/>
              </a:spcAft>
              <a:buSzPts val="1100"/>
              <a:buChar char="➢"/>
            </a:pPr>
            <a:r>
              <a:rPr lang="en"/>
              <a:t>How can the </a:t>
            </a:r>
            <a:r>
              <a:rPr lang="en"/>
              <a:t>browser inspector be used to analyze a webpage?</a:t>
            </a:r>
            <a:endParaRPr/>
          </a:p>
          <a:p>
            <a:pPr indent="-298450" lvl="0" marL="457200" rtl="0" algn="l">
              <a:spcBef>
                <a:spcPts val="800"/>
              </a:spcBef>
              <a:spcAft>
                <a:spcPts val="0"/>
              </a:spcAft>
              <a:buSzPts val="1100"/>
              <a:buChar char="➢"/>
            </a:pPr>
            <a:r>
              <a:rPr lang="en"/>
              <a:t>What is the Emmet toolkit, and why is it useful?</a:t>
            </a:r>
            <a:endParaRPr/>
          </a:p>
          <a:p>
            <a:pPr indent="-298450" lvl="0" marL="457200" rtl="0" algn="l">
              <a:spcBef>
                <a:spcPts val="800"/>
              </a:spcBef>
              <a:spcAft>
                <a:spcPts val="0"/>
              </a:spcAft>
              <a:buSzPts val="1100"/>
              <a:buChar char="➢"/>
            </a:pPr>
            <a:r>
              <a:rPr lang="en"/>
              <a:t>What are some common operators in the Emmet toolkit, and how are they used?</a:t>
            </a:r>
            <a:endParaRPr/>
          </a:p>
        </p:txBody>
      </p:sp>
      <p:sp>
        <p:nvSpPr>
          <p:cNvPr id="794" name="Google Shape;794;p7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9"/>
          <p:cNvSpPr txBox="1"/>
          <p:nvPr>
            <p:ph type="title"/>
          </p:nvPr>
        </p:nvSpPr>
        <p:spPr>
          <a:xfrm>
            <a:off x="466787" y="5787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Summary</a:t>
            </a:r>
            <a:endParaRPr/>
          </a:p>
        </p:txBody>
      </p:sp>
      <p:sp>
        <p:nvSpPr>
          <p:cNvPr id="800" name="Google Shape;800;p79"/>
          <p:cNvSpPr txBox="1"/>
          <p:nvPr>
            <p:ph idx="1" type="body"/>
          </p:nvPr>
        </p:nvSpPr>
        <p:spPr>
          <a:xfrm>
            <a:off x="628725" y="1035725"/>
            <a:ext cx="8116800" cy="3843000"/>
          </a:xfrm>
          <a:prstGeom prst="rect">
            <a:avLst/>
          </a:prstGeom>
        </p:spPr>
        <p:txBody>
          <a:bodyPr anchorCtr="0" anchor="t" bIns="68575" lIns="68575" spcFirstLastPara="1" rIns="68575" wrap="square" tIns="68575">
            <a:normAutofit fontScale="92500"/>
          </a:bodyPr>
          <a:lstStyle/>
          <a:p>
            <a:pPr indent="0" lvl="0" marL="0" rtl="0" algn="l">
              <a:lnSpc>
                <a:spcPct val="115000"/>
              </a:lnSpc>
              <a:spcBef>
                <a:spcPts val="0"/>
              </a:spcBef>
              <a:spcAft>
                <a:spcPts val="0"/>
              </a:spcAft>
              <a:buNone/>
            </a:pPr>
            <a:r>
              <a:rPr lang="en"/>
              <a:t>In this lesson, we explored HyperText Markup Language (HTML), which is a markup language used to design web pages. It allows the creation of web content, and tells the browser how to display that content.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HTML is structured using elements, which are objects within the document that are used to organize content:</a:t>
            </a:r>
            <a:endParaRPr/>
          </a:p>
          <a:p>
            <a:pPr indent="-293211" lvl="0" marL="457200" rtl="0" algn="l">
              <a:lnSpc>
                <a:spcPct val="115000"/>
              </a:lnSpc>
              <a:spcBef>
                <a:spcPts val="0"/>
              </a:spcBef>
              <a:spcAft>
                <a:spcPts val="0"/>
              </a:spcAft>
              <a:buSzPct val="78571"/>
              <a:buChar char="●"/>
            </a:pPr>
            <a:r>
              <a:rPr lang="en"/>
              <a:t>Tags are used at the beginning and end of elements to define the element, but void elements do not need end tags.</a:t>
            </a:r>
            <a:endParaRPr/>
          </a:p>
          <a:p>
            <a:pPr indent="-293211" lvl="0" marL="457200" rtl="0" algn="l">
              <a:lnSpc>
                <a:spcPct val="115000"/>
              </a:lnSpc>
              <a:spcBef>
                <a:spcPts val="0"/>
              </a:spcBef>
              <a:spcAft>
                <a:spcPts val="0"/>
              </a:spcAft>
              <a:buSzPct val="78571"/>
              <a:buChar char="●"/>
            </a:pPr>
            <a:r>
              <a:rPr lang="en"/>
              <a:t>Most HTML files should include a </a:t>
            </a:r>
            <a:r>
              <a:rPr b="1" lang="en">
                <a:latin typeface="Consolas"/>
                <a:ea typeface="Consolas"/>
                <a:cs typeface="Consolas"/>
                <a:sym typeface="Consolas"/>
              </a:rPr>
              <a:t>&lt;!DOCTYPE&gt;</a:t>
            </a:r>
            <a:r>
              <a:rPr lang="en"/>
              <a:t>, </a:t>
            </a:r>
            <a:r>
              <a:rPr b="1" lang="en">
                <a:latin typeface="Consolas"/>
                <a:ea typeface="Consolas"/>
                <a:cs typeface="Consolas"/>
                <a:sym typeface="Consolas"/>
              </a:rPr>
              <a:t>&lt;html&gt;</a:t>
            </a:r>
            <a:r>
              <a:rPr lang="en"/>
              <a:t>,</a:t>
            </a:r>
            <a:r>
              <a:rPr b="1" lang="en">
                <a:latin typeface="Consolas"/>
                <a:ea typeface="Consolas"/>
                <a:cs typeface="Consolas"/>
                <a:sym typeface="Consolas"/>
              </a:rPr>
              <a:t> &lt;head&gt;</a:t>
            </a:r>
            <a:r>
              <a:rPr lang="en"/>
              <a:t>, </a:t>
            </a:r>
            <a:r>
              <a:rPr b="1" lang="en">
                <a:latin typeface="Consolas"/>
                <a:ea typeface="Consolas"/>
                <a:cs typeface="Consolas"/>
                <a:sym typeface="Consolas"/>
              </a:rPr>
              <a:t>&lt;title&gt;</a:t>
            </a:r>
            <a:r>
              <a:rPr lang="en"/>
              <a:t>, and </a:t>
            </a:r>
            <a:r>
              <a:rPr b="1" lang="en">
                <a:latin typeface="Consolas"/>
                <a:ea typeface="Consolas"/>
                <a:cs typeface="Consolas"/>
                <a:sym typeface="Consolas"/>
              </a:rPr>
              <a:t>&lt;body&gt;</a:t>
            </a:r>
            <a:r>
              <a:rPr lang="en"/>
              <a:t> element.</a:t>
            </a:r>
            <a:endParaRPr/>
          </a:p>
          <a:p>
            <a:pPr indent="-293211" lvl="0" marL="457200" rtl="0" algn="l">
              <a:lnSpc>
                <a:spcPct val="115000"/>
              </a:lnSpc>
              <a:spcBef>
                <a:spcPts val="0"/>
              </a:spcBef>
              <a:spcAft>
                <a:spcPts val="0"/>
              </a:spcAft>
              <a:buSzPct val="78571"/>
              <a:buChar char="●"/>
            </a:pPr>
            <a:r>
              <a:rPr lang="en"/>
              <a:t>Elements can be nested inside of other elements, creating a parent-to-child relationship.</a:t>
            </a:r>
            <a:endParaRPr/>
          </a:p>
          <a:p>
            <a:pPr indent="-293211" lvl="0" marL="457200" rtl="0" algn="l">
              <a:lnSpc>
                <a:spcPct val="115000"/>
              </a:lnSpc>
              <a:spcBef>
                <a:spcPts val="0"/>
              </a:spcBef>
              <a:spcAft>
                <a:spcPts val="0"/>
              </a:spcAft>
              <a:buSzPct val="78571"/>
              <a:buChar char="●"/>
            </a:pPr>
            <a:r>
              <a:rPr lang="en"/>
              <a:t>Elements come in either block-level or inline formats.</a:t>
            </a:r>
            <a:endParaRPr/>
          </a:p>
          <a:p>
            <a:pPr indent="-293211" lvl="0" marL="457200" rtl="0" algn="l">
              <a:lnSpc>
                <a:spcPct val="115000"/>
              </a:lnSpc>
              <a:spcBef>
                <a:spcPts val="0"/>
              </a:spcBef>
              <a:spcAft>
                <a:spcPts val="0"/>
              </a:spcAft>
              <a:buSzPct val="78571"/>
              <a:buChar char="●"/>
            </a:pPr>
            <a:r>
              <a:rPr lang="en"/>
              <a:t>HTML comes with many different elements, each with their own functions and attributes, to help structure content in an organized manner.</a:t>
            </a:r>
            <a:endParaRPr/>
          </a:p>
          <a:p>
            <a:pPr indent="0" lvl="0" marL="0" rtl="0" algn="l">
              <a:lnSpc>
                <a:spcPct val="115000"/>
              </a:lnSpc>
              <a:spcBef>
                <a:spcPts val="0"/>
              </a:spcBef>
              <a:spcAft>
                <a:spcPts val="0"/>
              </a:spcAft>
              <a:buNone/>
            </a:pPr>
            <a:r>
              <a:rPr lang="en"/>
              <a:t>Additionally, there are a few tools and techniques </a:t>
            </a:r>
            <a:r>
              <a:rPr lang="en"/>
              <a:t>available</a:t>
            </a:r>
            <a:r>
              <a:rPr lang="en"/>
              <a:t> to make content creation more efficient:</a:t>
            </a:r>
            <a:endParaRPr/>
          </a:p>
          <a:p>
            <a:pPr indent="-293211" lvl="0" marL="457200" rtl="0" algn="l">
              <a:lnSpc>
                <a:spcPct val="115000"/>
              </a:lnSpc>
              <a:spcBef>
                <a:spcPts val="0"/>
              </a:spcBef>
              <a:spcAft>
                <a:spcPts val="0"/>
              </a:spcAft>
              <a:buSzPct val="78571"/>
              <a:buChar char="●"/>
            </a:pPr>
            <a:r>
              <a:rPr lang="en"/>
              <a:t>HTML comments can be used to improve code organization and readability.</a:t>
            </a:r>
            <a:endParaRPr/>
          </a:p>
          <a:p>
            <a:pPr indent="-293211" lvl="0" marL="457200" rtl="0" algn="l">
              <a:lnSpc>
                <a:spcPct val="115000"/>
              </a:lnSpc>
              <a:spcBef>
                <a:spcPts val="0"/>
              </a:spcBef>
              <a:spcAft>
                <a:spcPts val="0"/>
              </a:spcAft>
              <a:buSzPct val="78571"/>
              <a:buChar char="●"/>
            </a:pPr>
            <a:r>
              <a:rPr lang="en"/>
              <a:t>Absolute and relative paths are used to </a:t>
            </a:r>
            <a:r>
              <a:rPr lang="en"/>
              <a:t>define file locations for various purposes.</a:t>
            </a:r>
            <a:endParaRPr/>
          </a:p>
          <a:p>
            <a:pPr indent="-293211" lvl="0" marL="457200" rtl="0" algn="l">
              <a:lnSpc>
                <a:spcPct val="115000"/>
              </a:lnSpc>
              <a:spcBef>
                <a:spcPts val="0"/>
              </a:spcBef>
              <a:spcAft>
                <a:spcPts val="0"/>
              </a:spcAft>
              <a:buSzPct val="78571"/>
              <a:buChar char="●"/>
            </a:pPr>
            <a:r>
              <a:rPr lang="en"/>
              <a:t>The browser inspector can be used to analyze web pages.</a:t>
            </a:r>
            <a:endParaRPr/>
          </a:p>
          <a:p>
            <a:pPr indent="-293211" lvl="0" marL="457200" rtl="0" algn="l">
              <a:lnSpc>
                <a:spcPct val="115000"/>
              </a:lnSpc>
              <a:spcBef>
                <a:spcPts val="0"/>
              </a:spcBef>
              <a:spcAft>
                <a:spcPts val="0"/>
              </a:spcAft>
              <a:buSzPct val="78571"/>
              <a:buChar char="●"/>
            </a:pPr>
            <a:r>
              <a:rPr lang="en"/>
              <a:t>The Emmet Toolkit can be used to speed up development of HTML content.</a:t>
            </a:r>
            <a:endParaRPr/>
          </a:p>
        </p:txBody>
      </p:sp>
      <p:sp>
        <p:nvSpPr>
          <p:cNvPr id="801" name="Google Shape;801;p7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80"/>
          <p:cNvSpPr txBox="1"/>
          <p:nvPr>
            <p:ph idx="12" type="sldNum"/>
          </p:nvPr>
        </p:nvSpPr>
        <p:spPr>
          <a:xfrm>
            <a:off x="7764405" y="221797"/>
            <a:ext cx="628800" cy="5757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2100">
                <a:solidFill>
                  <a:srgbClr val="FFFFFF"/>
                </a:solidFill>
                <a:latin typeface="Century Gothic"/>
                <a:ea typeface="Century Gothic"/>
                <a:cs typeface="Century Gothic"/>
                <a:sym typeface="Century Gothic"/>
              </a:rPr>
              <a:t>‹#›</a:t>
            </a:fld>
            <a:endParaRPr sz="2100">
              <a:solidFill>
                <a:srgbClr val="FFFFF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425999" y="730250"/>
            <a:ext cx="49296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HyperText Markup Language</a:t>
            </a:r>
            <a:endParaRPr/>
          </a:p>
        </p:txBody>
      </p:sp>
      <p:sp>
        <p:nvSpPr>
          <p:cNvPr id="408" name="Google Shape;408;p43"/>
          <p:cNvSpPr txBox="1"/>
          <p:nvPr>
            <p:ph idx="1" type="body"/>
          </p:nvPr>
        </p:nvSpPr>
        <p:spPr>
          <a:xfrm>
            <a:off x="497425" y="1289325"/>
            <a:ext cx="4654200" cy="3334500"/>
          </a:xfrm>
          <a:prstGeom prst="rect">
            <a:avLst/>
          </a:prstGeom>
          <a:noFill/>
          <a:ln>
            <a:noFill/>
          </a:ln>
        </p:spPr>
        <p:txBody>
          <a:bodyPr anchorCtr="0" anchor="t" bIns="68575" lIns="68575" spcFirstLastPara="1" rIns="68575" wrap="square" tIns="68575">
            <a:normAutofit/>
          </a:bodyPr>
          <a:lstStyle/>
          <a:p>
            <a:pPr indent="-203200" lvl="0" marL="228600" rtl="0" algn="l">
              <a:spcBef>
                <a:spcPts val="800"/>
              </a:spcBef>
              <a:spcAft>
                <a:spcPts val="0"/>
              </a:spcAft>
              <a:buClr>
                <a:schemeClr val="accent4"/>
              </a:buClr>
              <a:buSzPts val="1400"/>
              <a:buChar char="❖"/>
            </a:pPr>
            <a:r>
              <a:rPr b="1" lang="en">
                <a:solidFill>
                  <a:schemeClr val="accent2"/>
                </a:solidFill>
              </a:rPr>
              <a:t>HTML (Hypertext Markup Language)</a:t>
            </a:r>
            <a:r>
              <a:rPr lang="en">
                <a:solidFill>
                  <a:schemeClr val="accent2"/>
                </a:solidFill>
              </a:rPr>
              <a:t> is a markup language used to design web pages. </a:t>
            </a:r>
            <a:endParaRPr>
              <a:solidFill>
                <a:schemeClr val="accent2"/>
              </a:solidFill>
            </a:endParaRPr>
          </a:p>
          <a:p>
            <a:pPr indent="-203200" lvl="0" marL="228600" rtl="0" algn="l">
              <a:spcBef>
                <a:spcPts val="800"/>
              </a:spcBef>
              <a:spcAft>
                <a:spcPts val="0"/>
              </a:spcAft>
              <a:buClr>
                <a:schemeClr val="accent4"/>
              </a:buClr>
              <a:buSzPts val="1400"/>
              <a:buChar char="❖"/>
            </a:pPr>
            <a:r>
              <a:rPr lang="en">
                <a:solidFill>
                  <a:schemeClr val="accent2"/>
                </a:solidFill>
              </a:rPr>
              <a:t>HTML allows the creation of web content, and </a:t>
            </a:r>
            <a:r>
              <a:rPr lang="en">
                <a:solidFill>
                  <a:schemeClr val="accent2"/>
                </a:solidFill>
              </a:rPr>
              <a:t>tells</a:t>
            </a:r>
            <a:r>
              <a:rPr lang="en">
                <a:solidFill>
                  <a:schemeClr val="accent2"/>
                </a:solidFill>
              </a:rPr>
              <a:t> the browser how to display the content.</a:t>
            </a:r>
            <a:endParaRPr>
              <a:solidFill>
                <a:schemeClr val="accent2"/>
              </a:solidFill>
            </a:endParaRPr>
          </a:p>
          <a:p>
            <a:pPr indent="-203200" lvl="0" marL="228600" rtl="0" algn="l">
              <a:spcBef>
                <a:spcPts val="800"/>
              </a:spcBef>
              <a:spcAft>
                <a:spcPts val="0"/>
              </a:spcAft>
              <a:buClr>
                <a:schemeClr val="accent4"/>
              </a:buClr>
              <a:buSzPts val="1400"/>
              <a:buChar char="❖"/>
            </a:pPr>
            <a:r>
              <a:rPr lang="en">
                <a:solidFill>
                  <a:schemeClr val="accent2"/>
                </a:solidFill>
              </a:rPr>
              <a:t>HTML structures paragraphs, sections, and links by using elements (the building blocks of a web page). </a:t>
            </a:r>
            <a:endParaRPr>
              <a:solidFill>
                <a:schemeClr val="accent2"/>
              </a:solidFill>
            </a:endParaRPr>
          </a:p>
          <a:p>
            <a:pPr indent="-203200" lvl="0" marL="228600" rtl="0" algn="l">
              <a:spcBef>
                <a:spcPts val="800"/>
              </a:spcBef>
              <a:spcAft>
                <a:spcPts val="0"/>
              </a:spcAft>
              <a:buClr>
                <a:schemeClr val="accent4"/>
              </a:buClr>
              <a:buSzPts val="1400"/>
              <a:buChar char="❖"/>
            </a:pPr>
            <a:r>
              <a:rPr lang="en">
                <a:solidFill>
                  <a:schemeClr val="accent2"/>
                </a:solidFill>
              </a:rPr>
              <a:t>The two most </a:t>
            </a:r>
            <a:r>
              <a:rPr lang="en">
                <a:solidFill>
                  <a:schemeClr val="accent2"/>
                </a:solidFill>
              </a:rPr>
              <a:t>commonly</a:t>
            </a:r>
            <a:r>
              <a:rPr lang="en">
                <a:solidFill>
                  <a:schemeClr val="accent2"/>
                </a:solidFill>
              </a:rPr>
              <a:t> used extensions of HTML documents are </a:t>
            </a:r>
            <a:r>
              <a:rPr b="1" lang="en">
                <a:solidFill>
                  <a:schemeClr val="accent2"/>
                </a:solidFill>
              </a:rPr>
              <a:t>.html</a:t>
            </a:r>
            <a:r>
              <a:rPr b="1" i="1" lang="en">
                <a:solidFill>
                  <a:schemeClr val="accent2"/>
                </a:solidFill>
              </a:rPr>
              <a:t> </a:t>
            </a:r>
            <a:r>
              <a:rPr lang="en">
                <a:solidFill>
                  <a:schemeClr val="accent2"/>
                </a:solidFill>
              </a:rPr>
              <a:t>and </a:t>
            </a:r>
            <a:r>
              <a:rPr b="1" lang="en">
                <a:solidFill>
                  <a:schemeClr val="accent2"/>
                </a:solidFill>
              </a:rPr>
              <a:t>.htm</a:t>
            </a:r>
            <a:r>
              <a:rPr lang="en">
                <a:solidFill>
                  <a:schemeClr val="accent2"/>
                </a:solidFill>
              </a:rPr>
              <a:t>.</a:t>
            </a:r>
            <a:endParaRPr b="1" i="1">
              <a:solidFill>
                <a:schemeClr val="accent2"/>
              </a:solidFill>
            </a:endParaRPr>
          </a:p>
          <a:p>
            <a:pPr indent="-203200" lvl="0" marL="228600" rtl="0" algn="l">
              <a:spcBef>
                <a:spcPts val="800"/>
              </a:spcBef>
              <a:spcAft>
                <a:spcPts val="0"/>
              </a:spcAft>
              <a:buClr>
                <a:schemeClr val="accent4"/>
              </a:buClr>
              <a:buSzPts val="1400"/>
              <a:buChar char="❖"/>
            </a:pPr>
            <a:r>
              <a:rPr b="1" lang="en">
                <a:solidFill>
                  <a:schemeClr val="accent2"/>
                </a:solidFill>
                <a:highlight>
                  <a:srgbClr val="FFFFFF"/>
                </a:highlight>
              </a:rPr>
              <a:t>HTML5</a:t>
            </a:r>
            <a:r>
              <a:rPr lang="en">
                <a:solidFill>
                  <a:schemeClr val="accent2"/>
                </a:solidFill>
                <a:highlight>
                  <a:srgbClr val="FFFFFF"/>
                </a:highlight>
              </a:rPr>
              <a:t> is the latest version of the HTML specification.</a:t>
            </a:r>
            <a:endParaRPr>
              <a:solidFill>
                <a:schemeClr val="accent2"/>
              </a:solidFill>
              <a:highlight>
                <a:srgbClr val="FFFFFF"/>
              </a:highlight>
            </a:endParaRPr>
          </a:p>
          <a:p>
            <a:pPr indent="-203200" lvl="0" marL="228600" rtl="0" algn="l">
              <a:spcBef>
                <a:spcPts val="800"/>
              </a:spcBef>
              <a:spcAft>
                <a:spcPts val="0"/>
              </a:spcAft>
              <a:buClr>
                <a:schemeClr val="accent4"/>
              </a:buClr>
              <a:buSzPts val="1400"/>
              <a:buChar char="❖"/>
            </a:pPr>
            <a:r>
              <a:rPr b="1" lang="en">
                <a:solidFill>
                  <a:schemeClr val="accent2"/>
                </a:solidFill>
                <a:highlight>
                  <a:srgbClr val="FFFFFF"/>
                </a:highlight>
              </a:rPr>
              <a:t>UTF-8</a:t>
            </a:r>
            <a:r>
              <a:rPr lang="en">
                <a:solidFill>
                  <a:schemeClr val="accent2"/>
                </a:solidFill>
                <a:highlight>
                  <a:srgbClr val="FFFFFF"/>
                </a:highlight>
              </a:rPr>
              <a:t> is the default character encoding for HTML5.</a:t>
            </a:r>
            <a:endParaRPr>
              <a:solidFill>
                <a:schemeClr val="accent2"/>
              </a:solidFill>
              <a:highlight>
                <a:srgbClr val="FFFFFF"/>
              </a:highlight>
            </a:endParaRPr>
          </a:p>
        </p:txBody>
      </p:sp>
      <p:sp>
        <p:nvSpPr>
          <p:cNvPr id="409" name="Google Shape;409;p4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grpSp>
        <p:nvGrpSpPr>
          <p:cNvPr id="410" name="Google Shape;410;p43"/>
          <p:cNvGrpSpPr/>
          <p:nvPr/>
        </p:nvGrpSpPr>
        <p:grpSpPr>
          <a:xfrm>
            <a:off x="5435000" y="1335075"/>
            <a:ext cx="3069975" cy="3403500"/>
            <a:chOff x="5641200" y="1289325"/>
            <a:chExt cx="3069975" cy="3403500"/>
          </a:xfrm>
        </p:grpSpPr>
        <p:sp>
          <p:nvSpPr>
            <p:cNvPr id="411" name="Google Shape;411;p43"/>
            <p:cNvSpPr/>
            <p:nvPr/>
          </p:nvSpPr>
          <p:spPr>
            <a:xfrm>
              <a:off x="5641200" y="1289325"/>
              <a:ext cx="3069900" cy="530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a:t>
              </a:r>
              <a:r>
                <a:rPr lang="en">
                  <a:latin typeface="Consolas"/>
                  <a:ea typeface="Consolas"/>
                  <a:cs typeface="Consolas"/>
                  <a:sym typeface="Consolas"/>
                </a:rPr>
                <a:t>iv id=“header”</a:t>
              </a:r>
              <a:endParaRPr>
                <a:latin typeface="Consolas"/>
                <a:ea typeface="Consolas"/>
                <a:cs typeface="Consolas"/>
                <a:sym typeface="Consolas"/>
              </a:endParaRPr>
            </a:p>
          </p:txBody>
        </p:sp>
        <p:sp>
          <p:nvSpPr>
            <p:cNvPr id="412" name="Google Shape;412;p43"/>
            <p:cNvSpPr/>
            <p:nvPr/>
          </p:nvSpPr>
          <p:spPr>
            <a:xfrm>
              <a:off x="5641200" y="2013775"/>
              <a:ext cx="872400" cy="2145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div id=</a:t>
              </a:r>
              <a:br>
                <a:rPr lang="en">
                  <a:latin typeface="Consolas"/>
                  <a:ea typeface="Consolas"/>
                  <a:cs typeface="Consolas"/>
                  <a:sym typeface="Consolas"/>
                </a:rPr>
              </a:br>
              <a:r>
                <a:rPr lang="en">
                  <a:latin typeface="Consolas"/>
                  <a:ea typeface="Consolas"/>
                  <a:cs typeface="Consolas"/>
                  <a:sym typeface="Consolas"/>
                </a:rPr>
                <a:t>“side-bar”</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sp>
          <p:nvSpPr>
            <p:cNvPr id="413" name="Google Shape;413;p43"/>
            <p:cNvSpPr/>
            <p:nvPr/>
          </p:nvSpPr>
          <p:spPr>
            <a:xfrm>
              <a:off x="6697275" y="2021325"/>
              <a:ext cx="2013900" cy="2145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a:t>
              </a:r>
              <a:r>
                <a:rPr lang="en">
                  <a:latin typeface="Consolas"/>
                  <a:ea typeface="Consolas"/>
                  <a:cs typeface="Consolas"/>
                  <a:sym typeface="Consolas"/>
                </a:rPr>
                <a:t>iv id=“content”</a:t>
              </a:r>
              <a:endParaRPr>
                <a:latin typeface="Consolas"/>
                <a:ea typeface="Consolas"/>
                <a:cs typeface="Consolas"/>
                <a:sym typeface="Consolas"/>
              </a:endParaRPr>
            </a:p>
          </p:txBody>
        </p:sp>
        <p:sp>
          <p:nvSpPr>
            <p:cNvPr id="414" name="Google Shape;414;p43"/>
            <p:cNvSpPr/>
            <p:nvPr/>
          </p:nvSpPr>
          <p:spPr>
            <a:xfrm>
              <a:off x="5641200" y="4367925"/>
              <a:ext cx="3069900" cy="32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div id=“footer”</a:t>
              </a:r>
              <a:endParaRPr>
                <a:latin typeface="Consolas"/>
                <a:ea typeface="Consolas"/>
                <a:cs typeface="Consolas"/>
                <a:sym typeface="Consolas"/>
              </a:endParaRPr>
            </a:p>
          </p:txBody>
        </p:sp>
        <p:sp>
          <p:nvSpPr>
            <p:cNvPr id="415" name="Google Shape;415;p43"/>
            <p:cNvSpPr/>
            <p:nvPr/>
          </p:nvSpPr>
          <p:spPr>
            <a:xfrm>
              <a:off x="6772725" y="2571750"/>
              <a:ext cx="1863000" cy="324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div class=“item”</a:t>
              </a:r>
              <a:endParaRPr>
                <a:latin typeface="Consolas"/>
                <a:ea typeface="Consolas"/>
                <a:cs typeface="Consolas"/>
                <a:sym typeface="Consolas"/>
              </a:endParaRPr>
            </a:p>
          </p:txBody>
        </p:sp>
        <p:sp>
          <p:nvSpPr>
            <p:cNvPr id="416" name="Google Shape;416;p43"/>
            <p:cNvSpPr/>
            <p:nvPr/>
          </p:nvSpPr>
          <p:spPr>
            <a:xfrm>
              <a:off x="6772725" y="3090475"/>
              <a:ext cx="1863000" cy="324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div class=“item”</a:t>
              </a:r>
              <a:endParaRPr>
                <a:latin typeface="Consolas"/>
                <a:ea typeface="Consolas"/>
                <a:cs typeface="Consolas"/>
                <a:sym typeface="Consolas"/>
              </a:endParaRPr>
            </a:p>
          </p:txBody>
        </p:sp>
        <p:sp>
          <p:nvSpPr>
            <p:cNvPr id="417" name="Google Shape;417;p43"/>
            <p:cNvSpPr/>
            <p:nvPr/>
          </p:nvSpPr>
          <p:spPr>
            <a:xfrm>
              <a:off x="6772725" y="3609200"/>
              <a:ext cx="1863000" cy="324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div class=“item”</a:t>
              </a:r>
              <a:endParaRPr>
                <a:latin typeface="Consolas"/>
                <a:ea typeface="Consolas"/>
                <a:cs typeface="Consolas"/>
                <a:sym typeface="Consolas"/>
              </a:endParaRPr>
            </a:p>
          </p:txBody>
        </p:sp>
      </p:grpSp>
      <p:sp>
        <p:nvSpPr>
          <p:cNvPr id="418" name="Google Shape;418;p43"/>
          <p:cNvSpPr txBox="1"/>
          <p:nvPr/>
        </p:nvSpPr>
        <p:spPr>
          <a:xfrm>
            <a:off x="5435000" y="1003600"/>
            <a:ext cx="3053700" cy="33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000"/>
              <a:t>Example: Basic HTML Page Layout</a:t>
            </a:r>
            <a:endParaRPr b="1" sz="1000"/>
          </a:p>
        </p:txBody>
      </p:sp>
      <p:sp>
        <p:nvSpPr>
          <p:cNvPr id="419" name="Google Shape;419;p43"/>
          <p:cNvSpPr txBox="1"/>
          <p:nvPr/>
        </p:nvSpPr>
        <p:spPr>
          <a:xfrm>
            <a:off x="5435000" y="4738575"/>
            <a:ext cx="30537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Source: Per Scholas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HTML Elements Definition</a:t>
            </a:r>
            <a:endParaRPr/>
          </a:p>
        </p:txBody>
      </p:sp>
      <p:sp>
        <p:nvSpPr>
          <p:cNvPr id="426" name="Google Shape;426;p44"/>
          <p:cNvSpPr txBox="1"/>
          <p:nvPr>
            <p:ph idx="1" type="body"/>
          </p:nvPr>
        </p:nvSpPr>
        <p:spPr>
          <a:xfrm>
            <a:off x="523875" y="1260650"/>
            <a:ext cx="8186700" cy="3600000"/>
          </a:xfrm>
          <a:prstGeom prst="rect">
            <a:avLst/>
          </a:prstGeom>
          <a:noFill/>
          <a:ln>
            <a:noFill/>
          </a:ln>
        </p:spPr>
        <p:txBody>
          <a:bodyPr anchorCtr="0" anchor="t" bIns="68575" lIns="68575" spcFirstLastPara="1" rIns="68575" wrap="square" tIns="68575">
            <a:noAutofit/>
          </a:bodyPr>
          <a:lstStyle/>
          <a:p>
            <a:pPr indent="0" lvl="0" marL="0" marR="0" rtl="0" algn="l">
              <a:lnSpc>
                <a:spcPct val="80000"/>
              </a:lnSpc>
              <a:spcBef>
                <a:spcPts val="800"/>
              </a:spcBef>
              <a:spcAft>
                <a:spcPts val="0"/>
              </a:spcAft>
              <a:buNone/>
            </a:pPr>
            <a:r>
              <a:rPr lang="en" sz="1200">
                <a:solidFill>
                  <a:schemeClr val="accent2"/>
                </a:solidFill>
              </a:rPr>
              <a:t>An HTML element helps the browser determine what default structure and style content the screen should display. </a:t>
            </a:r>
            <a:r>
              <a:rPr lang="en" sz="1200">
                <a:solidFill>
                  <a:schemeClr val="accent2"/>
                </a:solidFill>
              </a:rPr>
              <a:t> </a:t>
            </a:r>
            <a:endParaRPr sz="1200">
              <a:solidFill>
                <a:schemeClr val="accent2"/>
              </a:solidFill>
            </a:endParaRPr>
          </a:p>
          <a:p>
            <a:pPr indent="0" lvl="0" marL="0" marR="0" rtl="0" algn="l">
              <a:lnSpc>
                <a:spcPct val="80000"/>
              </a:lnSpc>
              <a:spcBef>
                <a:spcPts val="1000"/>
              </a:spcBef>
              <a:spcAft>
                <a:spcPts val="0"/>
              </a:spcAft>
              <a:buNone/>
            </a:pPr>
            <a:r>
              <a:rPr lang="en" sz="1200">
                <a:solidFill>
                  <a:schemeClr val="accent2"/>
                </a:solidFill>
              </a:rPr>
              <a:t>Elements and tags are not the same. Tags begin or end an element in source code, whereas elements are part of the DOM, the document model for displaying the page in the browser. </a:t>
            </a:r>
            <a:endParaRPr sz="1200">
              <a:solidFill>
                <a:schemeClr val="accent2"/>
              </a:solidFill>
            </a:endParaRPr>
          </a:p>
          <a:p>
            <a:pPr indent="0" lvl="0" marL="0" marR="0" rtl="0" algn="l">
              <a:lnSpc>
                <a:spcPct val="80000"/>
              </a:lnSpc>
              <a:spcBef>
                <a:spcPts val="1000"/>
              </a:spcBef>
              <a:spcAft>
                <a:spcPts val="0"/>
              </a:spcAft>
              <a:buNone/>
            </a:pPr>
            <a:r>
              <a:rPr lang="en" sz="1200">
                <a:solidFill>
                  <a:schemeClr val="accent2"/>
                </a:solidFill>
              </a:rPr>
              <a:t>Examples of HTML tags include:</a:t>
            </a:r>
            <a:endParaRPr sz="1200">
              <a:solidFill>
                <a:schemeClr val="accent2"/>
              </a:solidFill>
            </a:endParaRPr>
          </a:p>
          <a:p>
            <a:pPr indent="-304800" lvl="0" marL="457200" marR="0" rtl="0" algn="l">
              <a:lnSpc>
                <a:spcPct val="115000"/>
              </a:lnSpc>
              <a:spcBef>
                <a:spcPts val="100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&lt;html&gt;&lt;/html&gt;</a:t>
            </a:r>
            <a:endParaRPr sz="1200">
              <a:solidFill>
                <a:schemeClr val="accent2"/>
              </a:solidFill>
              <a:latin typeface="Consolas"/>
              <a:ea typeface="Consolas"/>
              <a:cs typeface="Consolas"/>
              <a:sym typeface="Consolas"/>
            </a:endParaRPr>
          </a:p>
          <a:p>
            <a:pPr indent="-304800" lvl="0" marL="457200" marR="0" rtl="0" algn="l">
              <a:lnSpc>
                <a:spcPct val="115000"/>
              </a:lnSpc>
              <a:spcBef>
                <a:spcPts val="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&lt;head&gt;&lt;/head&gt;</a:t>
            </a:r>
            <a:endParaRPr sz="1200">
              <a:solidFill>
                <a:schemeClr val="accent2"/>
              </a:solidFill>
              <a:latin typeface="Consolas"/>
              <a:ea typeface="Consolas"/>
              <a:cs typeface="Consolas"/>
              <a:sym typeface="Consolas"/>
            </a:endParaRPr>
          </a:p>
          <a:p>
            <a:pPr indent="-304800" lvl="0" marL="457200" marR="0" rtl="0" algn="l">
              <a:lnSpc>
                <a:spcPct val="115000"/>
              </a:lnSpc>
              <a:spcBef>
                <a:spcPts val="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&lt;body&gt;&lt;/body&gt;</a:t>
            </a:r>
            <a:endParaRPr sz="1200">
              <a:solidFill>
                <a:schemeClr val="accent2"/>
              </a:solidFill>
              <a:latin typeface="Consolas"/>
              <a:ea typeface="Consolas"/>
              <a:cs typeface="Consolas"/>
              <a:sym typeface="Consolas"/>
            </a:endParaRPr>
          </a:p>
          <a:p>
            <a:pPr indent="-304800" lvl="0" marL="457200" marR="0" rtl="0" algn="l">
              <a:lnSpc>
                <a:spcPct val="115000"/>
              </a:lnSpc>
              <a:spcBef>
                <a:spcPts val="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&lt;div&gt;&lt;/div&gt;</a:t>
            </a:r>
            <a:endParaRPr sz="1200">
              <a:solidFill>
                <a:schemeClr val="accent2"/>
              </a:solidFill>
              <a:latin typeface="Consolas"/>
              <a:ea typeface="Consolas"/>
              <a:cs typeface="Consolas"/>
              <a:sym typeface="Consolas"/>
            </a:endParaRPr>
          </a:p>
          <a:p>
            <a:pPr indent="-304800" lvl="0" marL="457200" marR="0" rtl="0" algn="l">
              <a:lnSpc>
                <a:spcPct val="115000"/>
              </a:lnSpc>
              <a:spcBef>
                <a:spcPts val="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&lt;p&gt;&lt;/p&gt;</a:t>
            </a:r>
            <a:endParaRPr sz="1200">
              <a:solidFill>
                <a:schemeClr val="accent2"/>
              </a:solidFill>
              <a:latin typeface="Consolas"/>
              <a:ea typeface="Consolas"/>
              <a:cs typeface="Consolas"/>
              <a:sym typeface="Consolas"/>
            </a:endParaRPr>
          </a:p>
          <a:p>
            <a:pPr indent="-304800" lvl="0" marL="457200" marR="0" rtl="0" algn="l">
              <a:lnSpc>
                <a:spcPct val="115000"/>
              </a:lnSpc>
              <a:spcBef>
                <a:spcPts val="0"/>
              </a:spcBef>
              <a:spcAft>
                <a:spcPts val="0"/>
              </a:spcAft>
              <a:buClr>
                <a:schemeClr val="accent4"/>
              </a:buClr>
              <a:buSzPts val="1200"/>
              <a:buFont typeface="Consolas"/>
              <a:buChar char="➢"/>
            </a:pPr>
            <a:r>
              <a:rPr lang="en" sz="1200">
                <a:solidFill>
                  <a:schemeClr val="accent2"/>
                </a:solidFill>
                <a:latin typeface="Consolas"/>
                <a:ea typeface="Consolas"/>
                <a:cs typeface="Consolas"/>
                <a:sym typeface="Consolas"/>
              </a:rPr>
              <a:t>&lt;img&gt;&lt;/img&gt;</a:t>
            </a:r>
            <a:endParaRPr sz="1200">
              <a:solidFill>
                <a:srgbClr val="000000"/>
              </a:solidFill>
            </a:endParaRPr>
          </a:p>
          <a:p>
            <a:pPr indent="0" lvl="0" marL="0" rtl="0" algn="l">
              <a:lnSpc>
                <a:spcPct val="115000"/>
              </a:lnSpc>
              <a:spcBef>
                <a:spcPts val="1000"/>
              </a:spcBef>
              <a:spcAft>
                <a:spcPts val="0"/>
              </a:spcAft>
              <a:buNone/>
            </a:pPr>
            <a:r>
              <a:rPr lang="en" sz="1200">
                <a:solidFill>
                  <a:srgbClr val="000000"/>
                </a:solidFill>
              </a:rPr>
              <a:t>An HTML element consists of an opened and closed HTML tag, while some tags are self-closed:</a:t>
            </a:r>
            <a:endParaRPr sz="1200">
              <a:solidFill>
                <a:srgbClr val="000000"/>
              </a:solidFill>
            </a:endParaRPr>
          </a:p>
          <a:p>
            <a:pPr indent="-241300" lvl="0" marL="342900" rtl="0" algn="l">
              <a:lnSpc>
                <a:spcPct val="115000"/>
              </a:lnSpc>
              <a:spcBef>
                <a:spcPts val="1000"/>
              </a:spcBef>
              <a:spcAft>
                <a:spcPts val="0"/>
              </a:spcAft>
              <a:buSzPts val="1200"/>
              <a:buFont typeface="Arial"/>
              <a:buChar char="➢"/>
            </a:pPr>
            <a:r>
              <a:rPr lang="en" sz="1200">
                <a:solidFill>
                  <a:srgbClr val="000000"/>
                </a:solidFill>
              </a:rPr>
              <a:t>Opening tag: &lt;nav&gt;</a:t>
            </a:r>
            <a:endParaRPr sz="1200">
              <a:solidFill>
                <a:srgbClr val="000000"/>
              </a:solidFill>
            </a:endParaRPr>
          </a:p>
          <a:p>
            <a:pPr indent="-241300" lvl="0" marL="342900" rtl="0" algn="l">
              <a:lnSpc>
                <a:spcPct val="115000"/>
              </a:lnSpc>
              <a:spcBef>
                <a:spcPts val="0"/>
              </a:spcBef>
              <a:spcAft>
                <a:spcPts val="0"/>
              </a:spcAft>
              <a:buSzPts val="1200"/>
              <a:buFont typeface="Arial"/>
              <a:buChar char="➢"/>
            </a:pPr>
            <a:r>
              <a:rPr lang="en" sz="1200">
                <a:solidFill>
                  <a:srgbClr val="000000"/>
                </a:solidFill>
              </a:rPr>
              <a:t>Closing tag: &lt;/nav&gt;</a:t>
            </a:r>
            <a:endParaRPr sz="1200">
              <a:solidFill>
                <a:srgbClr val="000000"/>
              </a:solidFill>
            </a:endParaRPr>
          </a:p>
          <a:p>
            <a:pPr indent="-241300" lvl="0" marL="342900" rtl="0" algn="l">
              <a:lnSpc>
                <a:spcPct val="115000"/>
              </a:lnSpc>
              <a:spcBef>
                <a:spcPts val="0"/>
              </a:spcBef>
              <a:spcAft>
                <a:spcPts val="0"/>
              </a:spcAft>
              <a:buSzPts val="1200"/>
              <a:buFont typeface="Arial"/>
              <a:buChar char="➢"/>
            </a:pPr>
            <a:r>
              <a:rPr lang="en" sz="1200">
                <a:solidFill>
                  <a:srgbClr val="000000"/>
                </a:solidFill>
              </a:rPr>
              <a:t>Self-closed tag: &lt;img /&gt;</a:t>
            </a:r>
            <a:endParaRPr sz="1200">
              <a:solidFill>
                <a:schemeClr val="accent2"/>
              </a:solidFill>
              <a:latin typeface="Consolas"/>
              <a:ea typeface="Consolas"/>
              <a:cs typeface="Consolas"/>
              <a:sym typeface="Consolas"/>
            </a:endParaRPr>
          </a:p>
          <a:p>
            <a:pPr indent="457200" lvl="0" marL="0" rtl="0" algn="ctr">
              <a:lnSpc>
                <a:spcPct val="80000"/>
              </a:lnSpc>
              <a:spcBef>
                <a:spcPts val="0"/>
              </a:spcBef>
              <a:spcAft>
                <a:spcPts val="1000"/>
              </a:spcAft>
              <a:buSzPts val="275"/>
              <a:buNone/>
            </a:pPr>
            <a:r>
              <a:t/>
            </a:r>
            <a:endParaRPr sz="1200"/>
          </a:p>
        </p:txBody>
      </p:sp>
      <p:sp>
        <p:nvSpPr>
          <p:cNvPr id="427" name="Google Shape;427;p4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28" name="Google Shape;428;p44">
            <a:hlinkClick r:id="rId3"/>
          </p:cNvPr>
          <p:cNvSpPr txBox="1"/>
          <p:nvPr/>
        </p:nvSpPr>
        <p:spPr>
          <a:xfrm>
            <a:off x="2397600" y="4659050"/>
            <a:ext cx="434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u="sng">
                <a:solidFill>
                  <a:schemeClr val="hlink"/>
                </a:solidFill>
                <a:latin typeface="Century Gothic"/>
                <a:ea typeface="Century Gothic"/>
                <a:cs typeface="Century Gothic"/>
                <a:sym typeface="Century Gothic"/>
                <a:hlinkClick r:id="rId4"/>
              </a:rPr>
              <a:t>Click here for reference </a:t>
            </a:r>
            <a:r>
              <a:rPr lang="en" sz="1100" u="sng">
                <a:solidFill>
                  <a:schemeClr val="hlink"/>
                </a:solidFill>
                <a:latin typeface="Century Gothic"/>
                <a:ea typeface="Century Gothic"/>
                <a:cs typeface="Century Gothic"/>
                <a:sym typeface="Century Gothic"/>
                <a:hlinkClick r:id="rId5"/>
              </a:rPr>
              <a:t>documentation</a:t>
            </a:r>
            <a:r>
              <a:rPr lang="en" sz="1100" u="sng">
                <a:solidFill>
                  <a:schemeClr val="hlink"/>
                </a:solidFill>
                <a:latin typeface="Century Gothic"/>
                <a:ea typeface="Century Gothic"/>
                <a:cs typeface="Century Gothic"/>
                <a:sym typeface="Century Gothic"/>
                <a:hlinkClick r:id="rId6"/>
              </a:rPr>
              <a:t> on HTML elements.</a:t>
            </a:r>
            <a:endParaRPr>
              <a:solidFill>
                <a:schemeClr val="accent2"/>
              </a:solidFill>
              <a:latin typeface="Century Gothic"/>
              <a:ea typeface="Century Gothic"/>
              <a:cs typeface="Century Gothic"/>
              <a:sym typeface="Century Gothic"/>
            </a:endParaRPr>
          </a:p>
        </p:txBody>
      </p:sp>
      <p:sp>
        <p:nvSpPr>
          <p:cNvPr id="429" name="Google Shape;429;p44"/>
          <p:cNvSpPr/>
          <p:nvPr/>
        </p:nvSpPr>
        <p:spPr>
          <a:xfrm>
            <a:off x="3719250" y="2368950"/>
            <a:ext cx="4106400" cy="40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Consolas"/>
                <a:ea typeface="Consolas"/>
                <a:cs typeface="Consolas"/>
                <a:sym typeface="Consolas"/>
              </a:rPr>
              <a:t>&lt;p</a:t>
            </a:r>
            <a:r>
              <a:rPr lang="en">
                <a:latin typeface="Consolas"/>
                <a:ea typeface="Consolas"/>
                <a:cs typeface="Consolas"/>
                <a:sym typeface="Consolas"/>
              </a:rPr>
              <a:t> </a:t>
            </a:r>
            <a:r>
              <a:rPr lang="en">
                <a:solidFill>
                  <a:srgbClr val="38761D"/>
                </a:solidFill>
                <a:latin typeface="Consolas"/>
                <a:ea typeface="Consolas"/>
                <a:cs typeface="Consolas"/>
                <a:sym typeface="Consolas"/>
              </a:rPr>
              <a:t>class</a:t>
            </a:r>
            <a:r>
              <a:rPr lang="en">
                <a:latin typeface="Consolas"/>
                <a:ea typeface="Consolas"/>
                <a:cs typeface="Consolas"/>
                <a:sym typeface="Consolas"/>
              </a:rPr>
              <a:t>=</a:t>
            </a:r>
            <a:r>
              <a:rPr lang="en">
                <a:solidFill>
                  <a:schemeClr val="accent4"/>
                </a:solidFill>
                <a:latin typeface="Consolas"/>
                <a:ea typeface="Consolas"/>
                <a:cs typeface="Consolas"/>
                <a:sym typeface="Consolas"/>
              </a:rPr>
              <a:t>“foo”</a:t>
            </a:r>
            <a:r>
              <a:rPr lang="en">
                <a:solidFill>
                  <a:schemeClr val="accent1"/>
                </a:solidFill>
                <a:latin typeface="Consolas"/>
                <a:ea typeface="Consolas"/>
                <a:cs typeface="Consolas"/>
                <a:sym typeface="Consolas"/>
              </a:rPr>
              <a:t>&gt;</a:t>
            </a:r>
            <a:r>
              <a:rPr lang="en">
                <a:latin typeface="Consolas"/>
                <a:ea typeface="Consolas"/>
                <a:cs typeface="Consolas"/>
                <a:sym typeface="Consolas"/>
              </a:rPr>
              <a:t>This is a sentence.</a:t>
            </a:r>
            <a:r>
              <a:rPr lang="en">
                <a:solidFill>
                  <a:schemeClr val="accent1"/>
                </a:solidFill>
                <a:latin typeface="Consolas"/>
                <a:ea typeface="Consolas"/>
                <a:cs typeface="Consolas"/>
                <a:sym typeface="Consolas"/>
              </a:rPr>
              <a:t>&lt;/p&gt;</a:t>
            </a:r>
            <a:endParaRPr>
              <a:solidFill>
                <a:schemeClr val="accent1"/>
              </a:solidFill>
              <a:latin typeface="Consolas"/>
              <a:ea typeface="Consolas"/>
              <a:cs typeface="Consolas"/>
              <a:sym typeface="Consolas"/>
            </a:endParaRPr>
          </a:p>
        </p:txBody>
      </p:sp>
      <p:sp>
        <p:nvSpPr>
          <p:cNvPr id="430" name="Google Shape;430;p44"/>
          <p:cNvSpPr txBox="1"/>
          <p:nvPr/>
        </p:nvSpPr>
        <p:spPr>
          <a:xfrm>
            <a:off x="3535575" y="2925550"/>
            <a:ext cx="92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1"/>
                </a:solidFill>
              </a:rPr>
              <a:t>Start Tag</a:t>
            </a:r>
            <a:endParaRPr b="1" sz="1000">
              <a:solidFill>
                <a:schemeClr val="accent1"/>
              </a:solidFill>
            </a:endParaRPr>
          </a:p>
        </p:txBody>
      </p:sp>
      <p:sp>
        <p:nvSpPr>
          <p:cNvPr id="431" name="Google Shape;431;p44"/>
          <p:cNvSpPr txBox="1"/>
          <p:nvPr/>
        </p:nvSpPr>
        <p:spPr>
          <a:xfrm>
            <a:off x="7105244" y="2925550"/>
            <a:ext cx="92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1"/>
                </a:solidFill>
              </a:rPr>
              <a:t>End </a:t>
            </a:r>
            <a:r>
              <a:rPr b="1" lang="en" sz="1000">
                <a:solidFill>
                  <a:schemeClr val="accent1"/>
                </a:solidFill>
              </a:rPr>
              <a:t>Tag</a:t>
            </a:r>
            <a:endParaRPr b="1" sz="1000">
              <a:solidFill>
                <a:schemeClr val="accent1"/>
              </a:solidFill>
            </a:endParaRPr>
          </a:p>
        </p:txBody>
      </p:sp>
      <p:sp>
        <p:nvSpPr>
          <p:cNvPr id="432" name="Google Shape;432;p44"/>
          <p:cNvSpPr txBox="1"/>
          <p:nvPr/>
        </p:nvSpPr>
        <p:spPr>
          <a:xfrm>
            <a:off x="4255575" y="3159350"/>
            <a:ext cx="92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38761D"/>
                </a:solidFill>
              </a:rPr>
              <a:t>Attribute</a:t>
            </a:r>
            <a:endParaRPr b="1" sz="1000">
              <a:solidFill>
                <a:srgbClr val="38761D"/>
              </a:solidFill>
            </a:endParaRPr>
          </a:p>
        </p:txBody>
      </p:sp>
      <p:sp>
        <p:nvSpPr>
          <p:cNvPr id="433" name="Google Shape;433;p44"/>
          <p:cNvSpPr txBox="1"/>
          <p:nvPr/>
        </p:nvSpPr>
        <p:spPr>
          <a:xfrm>
            <a:off x="4757463" y="2925550"/>
            <a:ext cx="92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4"/>
                </a:solidFill>
              </a:rPr>
              <a:t>Value</a:t>
            </a:r>
            <a:endParaRPr b="1" sz="1000">
              <a:solidFill>
                <a:schemeClr val="accent4"/>
              </a:solidFill>
            </a:endParaRPr>
          </a:p>
        </p:txBody>
      </p:sp>
      <p:sp>
        <p:nvSpPr>
          <p:cNvPr id="434" name="Google Shape;434;p44"/>
          <p:cNvSpPr txBox="1"/>
          <p:nvPr/>
        </p:nvSpPr>
        <p:spPr>
          <a:xfrm>
            <a:off x="5812400" y="2999250"/>
            <a:ext cx="92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Content</a:t>
            </a:r>
            <a:endParaRPr b="1" sz="1000"/>
          </a:p>
        </p:txBody>
      </p:sp>
      <p:cxnSp>
        <p:nvCxnSpPr>
          <p:cNvPr id="435" name="Google Shape;435;p44"/>
          <p:cNvCxnSpPr>
            <a:stCxn id="430" idx="0"/>
          </p:cNvCxnSpPr>
          <p:nvPr/>
        </p:nvCxnSpPr>
        <p:spPr>
          <a:xfrm flipH="1" rot="10800000">
            <a:off x="3998025" y="2708950"/>
            <a:ext cx="42600" cy="216600"/>
          </a:xfrm>
          <a:prstGeom prst="straightConnector1">
            <a:avLst/>
          </a:prstGeom>
          <a:noFill/>
          <a:ln cap="flat" cmpd="sng" w="19050">
            <a:solidFill>
              <a:schemeClr val="accent1"/>
            </a:solidFill>
            <a:prstDash val="solid"/>
            <a:round/>
            <a:headEnd len="med" w="med" type="none"/>
            <a:tailEnd len="med" w="med" type="triangle"/>
          </a:ln>
        </p:spPr>
      </p:cxnSp>
      <p:cxnSp>
        <p:nvCxnSpPr>
          <p:cNvPr id="436" name="Google Shape;436;p44"/>
          <p:cNvCxnSpPr>
            <a:stCxn id="431" idx="0"/>
          </p:cNvCxnSpPr>
          <p:nvPr/>
        </p:nvCxnSpPr>
        <p:spPr>
          <a:xfrm rot="10800000">
            <a:off x="7477994" y="2722150"/>
            <a:ext cx="89700" cy="203400"/>
          </a:xfrm>
          <a:prstGeom prst="straightConnector1">
            <a:avLst/>
          </a:prstGeom>
          <a:noFill/>
          <a:ln cap="flat" cmpd="sng" w="19050">
            <a:solidFill>
              <a:schemeClr val="accent1"/>
            </a:solidFill>
            <a:prstDash val="solid"/>
            <a:round/>
            <a:headEnd len="med" w="med" type="none"/>
            <a:tailEnd len="med" w="med" type="triangle"/>
          </a:ln>
        </p:spPr>
      </p:cxnSp>
      <p:cxnSp>
        <p:nvCxnSpPr>
          <p:cNvPr id="437" name="Google Shape;437;p44"/>
          <p:cNvCxnSpPr>
            <a:stCxn id="432" idx="0"/>
          </p:cNvCxnSpPr>
          <p:nvPr/>
        </p:nvCxnSpPr>
        <p:spPr>
          <a:xfrm rot="10800000">
            <a:off x="4499925" y="2702450"/>
            <a:ext cx="218100" cy="456900"/>
          </a:xfrm>
          <a:prstGeom prst="straightConnector1">
            <a:avLst/>
          </a:prstGeom>
          <a:noFill/>
          <a:ln cap="flat" cmpd="sng" w="19050">
            <a:solidFill>
              <a:srgbClr val="38761D"/>
            </a:solidFill>
            <a:prstDash val="solid"/>
            <a:round/>
            <a:headEnd len="med" w="med" type="none"/>
            <a:tailEnd len="med" w="med" type="triangle"/>
          </a:ln>
        </p:spPr>
      </p:cxnSp>
      <p:cxnSp>
        <p:nvCxnSpPr>
          <p:cNvPr id="438" name="Google Shape;438;p44"/>
          <p:cNvCxnSpPr>
            <a:stCxn id="433" idx="0"/>
          </p:cNvCxnSpPr>
          <p:nvPr/>
        </p:nvCxnSpPr>
        <p:spPr>
          <a:xfrm rot="10800000">
            <a:off x="5136213" y="2696050"/>
            <a:ext cx="83700" cy="229500"/>
          </a:xfrm>
          <a:prstGeom prst="straightConnector1">
            <a:avLst/>
          </a:prstGeom>
          <a:noFill/>
          <a:ln cap="flat" cmpd="sng" w="19050">
            <a:solidFill>
              <a:schemeClr val="accent4"/>
            </a:solidFill>
            <a:prstDash val="solid"/>
            <a:round/>
            <a:headEnd len="med" w="med" type="none"/>
            <a:tailEnd len="med" w="med" type="triangle"/>
          </a:ln>
        </p:spPr>
      </p:cxnSp>
      <p:cxnSp>
        <p:nvCxnSpPr>
          <p:cNvPr id="439" name="Google Shape;439;p44"/>
          <p:cNvCxnSpPr>
            <a:stCxn id="434" idx="0"/>
          </p:cNvCxnSpPr>
          <p:nvPr/>
        </p:nvCxnSpPr>
        <p:spPr>
          <a:xfrm rot="10800000">
            <a:off x="6274850" y="2722350"/>
            <a:ext cx="0" cy="276900"/>
          </a:xfrm>
          <a:prstGeom prst="straightConnector1">
            <a:avLst/>
          </a:prstGeom>
          <a:noFill/>
          <a:ln cap="flat" cmpd="sng" w="19050">
            <a:solidFill>
              <a:schemeClr val="accent2"/>
            </a:solidFill>
            <a:prstDash val="solid"/>
            <a:round/>
            <a:headEnd len="med" w="med" type="none"/>
            <a:tailEnd len="med" w="med" type="triangle"/>
          </a:ln>
        </p:spPr>
      </p:cxnSp>
      <p:sp>
        <p:nvSpPr>
          <p:cNvPr id="440" name="Google Shape;440;p44"/>
          <p:cNvSpPr txBox="1"/>
          <p:nvPr/>
        </p:nvSpPr>
        <p:spPr>
          <a:xfrm>
            <a:off x="3719250" y="2030250"/>
            <a:ext cx="4106400" cy="33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000"/>
              <a:t>HTML Layout Breakdown</a:t>
            </a:r>
            <a:endParaRPr b="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
              <a:t>HTML Base Template Code</a:t>
            </a:r>
            <a:endParaRPr/>
          </a:p>
        </p:txBody>
      </p:sp>
      <p:sp>
        <p:nvSpPr>
          <p:cNvPr id="447" name="Google Shape;447;p45"/>
          <p:cNvSpPr txBox="1"/>
          <p:nvPr>
            <p:ph idx="1" type="body"/>
          </p:nvPr>
        </p:nvSpPr>
        <p:spPr>
          <a:xfrm>
            <a:off x="511650" y="1260650"/>
            <a:ext cx="5077200" cy="3567300"/>
          </a:xfrm>
          <a:prstGeom prst="rect">
            <a:avLst/>
          </a:prstGeom>
          <a:noFill/>
          <a:ln>
            <a:noFill/>
          </a:ln>
        </p:spPr>
        <p:txBody>
          <a:bodyPr anchorCtr="0" anchor="t" bIns="68575" lIns="68575" spcFirstLastPara="1" rIns="68575" wrap="square" tIns="68575">
            <a:normAutofit/>
          </a:bodyPr>
          <a:lstStyle/>
          <a:p>
            <a:pPr indent="0" lvl="0" marL="0" marR="0" rtl="0" algn="l">
              <a:lnSpc>
                <a:spcPct val="115000"/>
              </a:lnSpc>
              <a:spcBef>
                <a:spcPts val="0"/>
              </a:spcBef>
              <a:spcAft>
                <a:spcPts val="0"/>
              </a:spcAft>
              <a:buNone/>
            </a:pPr>
            <a:r>
              <a:rPr b="1" lang="en" sz="1300">
                <a:solidFill>
                  <a:srgbClr val="000000"/>
                </a:solidFill>
                <a:latin typeface="Consolas"/>
                <a:ea typeface="Consolas"/>
                <a:cs typeface="Consolas"/>
                <a:sym typeface="Consolas"/>
              </a:rPr>
              <a:t>&lt;!DOCTYPE&gt; </a:t>
            </a:r>
            <a:endParaRPr b="1" sz="1300">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None/>
            </a:pPr>
            <a:r>
              <a:rPr lang="en" sz="1300">
                <a:solidFill>
                  <a:srgbClr val="000000"/>
                </a:solidFill>
              </a:rPr>
              <a:t>When performing HTML validation testing on a web page, the </a:t>
            </a:r>
            <a:r>
              <a:rPr lang="en" sz="1300">
                <a:solidFill>
                  <a:srgbClr val="000000"/>
                </a:solidFill>
                <a:latin typeface="Consolas"/>
                <a:ea typeface="Consolas"/>
                <a:cs typeface="Consolas"/>
                <a:sym typeface="Consolas"/>
              </a:rPr>
              <a:t>&lt;!DOCTYPE&gt;</a:t>
            </a:r>
            <a:r>
              <a:rPr lang="en" sz="1300">
                <a:solidFill>
                  <a:srgbClr val="000000"/>
                </a:solidFill>
              </a:rPr>
              <a:t> element tells the HTML validator which version of HTML standards the web page coding is to comply with. </a:t>
            </a:r>
            <a:endParaRPr sz="1300">
              <a:solidFill>
                <a:srgbClr val="000000"/>
              </a:solidFill>
            </a:endParaRPr>
          </a:p>
          <a:p>
            <a:pPr indent="0" lvl="0" marL="0" marR="0" rtl="0" algn="l">
              <a:lnSpc>
                <a:spcPct val="115000"/>
              </a:lnSpc>
              <a:spcBef>
                <a:spcPts val="1000"/>
              </a:spcBef>
              <a:spcAft>
                <a:spcPts val="0"/>
              </a:spcAft>
              <a:buNone/>
            </a:pPr>
            <a:r>
              <a:rPr lang="en" sz="1300">
                <a:solidFill>
                  <a:srgbClr val="000000"/>
                </a:solidFill>
              </a:rPr>
              <a:t>When validating the web page, the HTML validator checks the coding against the applicable standard, and then reports which portions of the coding do not pass HTML validation.</a:t>
            </a:r>
            <a:endParaRPr sz="1300">
              <a:solidFill>
                <a:srgbClr val="000000"/>
              </a:solidFill>
            </a:endParaRPr>
          </a:p>
          <a:p>
            <a:pPr indent="0" lvl="0" marL="0" rtl="0" algn="l">
              <a:lnSpc>
                <a:spcPct val="115000"/>
              </a:lnSpc>
              <a:spcBef>
                <a:spcPts val="1000"/>
              </a:spcBef>
              <a:spcAft>
                <a:spcPts val="0"/>
              </a:spcAft>
              <a:buNone/>
            </a:pPr>
            <a:r>
              <a:rPr b="1" lang="en" sz="1300">
                <a:solidFill>
                  <a:srgbClr val="000000"/>
                </a:solidFill>
                <a:latin typeface="Consolas"/>
                <a:ea typeface="Consolas"/>
                <a:cs typeface="Consolas"/>
                <a:sym typeface="Consolas"/>
              </a:rPr>
              <a:t>&lt;html&gt;</a:t>
            </a:r>
            <a:endParaRPr b="1" sz="1300">
              <a:solidFill>
                <a:srgbClr val="000000"/>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300">
                <a:solidFill>
                  <a:srgbClr val="222222"/>
                </a:solidFill>
                <a:highlight>
                  <a:srgbClr val="FFFFFF"/>
                </a:highlight>
              </a:rPr>
              <a:t>The </a:t>
            </a:r>
            <a:r>
              <a:rPr lang="en" sz="1300">
                <a:solidFill>
                  <a:srgbClr val="222222"/>
                </a:solidFill>
                <a:highlight>
                  <a:srgbClr val="FFFFFF"/>
                </a:highlight>
                <a:latin typeface="Consolas"/>
                <a:ea typeface="Consolas"/>
                <a:cs typeface="Consolas"/>
                <a:sym typeface="Consolas"/>
              </a:rPr>
              <a:t>&lt;html&gt;</a:t>
            </a:r>
            <a:r>
              <a:rPr lang="en" sz="1300">
                <a:solidFill>
                  <a:srgbClr val="222222"/>
                </a:solidFill>
                <a:highlight>
                  <a:srgbClr val="FFFFFF"/>
                </a:highlight>
              </a:rPr>
              <a:t> element tells the browser that this is an HTML document, and it represents the root of an HTML document. The </a:t>
            </a:r>
            <a:r>
              <a:rPr lang="en" sz="1300">
                <a:solidFill>
                  <a:srgbClr val="222222"/>
                </a:solidFill>
                <a:highlight>
                  <a:srgbClr val="FFFFFF"/>
                </a:highlight>
                <a:latin typeface="Consolas"/>
                <a:ea typeface="Consolas"/>
                <a:cs typeface="Consolas"/>
                <a:sym typeface="Consolas"/>
              </a:rPr>
              <a:t>&lt;html&gt;</a:t>
            </a:r>
            <a:r>
              <a:rPr lang="en" sz="1300">
                <a:solidFill>
                  <a:srgbClr val="222222"/>
                </a:solidFill>
                <a:highlight>
                  <a:srgbClr val="FFFFFF"/>
                </a:highlight>
              </a:rPr>
              <a:t> tag is the container for all other HTML elements (except for the </a:t>
            </a:r>
            <a:r>
              <a:rPr lang="en" sz="1300">
                <a:solidFill>
                  <a:srgbClr val="222222"/>
                </a:solidFill>
                <a:highlight>
                  <a:srgbClr val="FFFFFF"/>
                </a:highlight>
                <a:latin typeface="Consolas"/>
                <a:ea typeface="Consolas"/>
                <a:cs typeface="Consolas"/>
                <a:sym typeface="Consolas"/>
              </a:rPr>
              <a:t>&lt;!DOCTYPE&gt; </a:t>
            </a:r>
            <a:r>
              <a:rPr lang="en" sz="1300">
                <a:solidFill>
                  <a:srgbClr val="222222"/>
                </a:solidFill>
                <a:highlight>
                  <a:srgbClr val="FFFFFF"/>
                </a:highlight>
              </a:rPr>
              <a:t>tag).</a:t>
            </a:r>
            <a:endParaRPr sz="1300"/>
          </a:p>
        </p:txBody>
      </p:sp>
      <p:sp>
        <p:nvSpPr>
          <p:cNvPr id="448" name="Google Shape;448;p4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49" name="Google Shape;449;p45"/>
          <p:cNvSpPr txBox="1"/>
          <p:nvPr/>
        </p:nvSpPr>
        <p:spPr>
          <a:xfrm>
            <a:off x="5720975" y="1379325"/>
            <a:ext cx="2784000" cy="1431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 </a:t>
            </a:r>
            <a:r>
              <a:rPr lang="en" sz="900">
                <a:solidFill>
                  <a:srgbClr val="38761D"/>
                </a:solidFill>
                <a:latin typeface="Consolas"/>
                <a:ea typeface="Consolas"/>
                <a:cs typeface="Consolas"/>
                <a:sym typeface="Consolas"/>
              </a:rPr>
              <a:t>lang</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“en”</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&lt;title&gt;</a:t>
            </a:r>
            <a:r>
              <a:rPr lang="en" sz="900">
                <a:latin typeface="Consolas"/>
                <a:ea typeface="Consolas"/>
                <a:cs typeface="Consolas"/>
                <a:sym typeface="Consolas"/>
              </a:rPr>
              <a:t>Title</a:t>
            </a:r>
            <a:r>
              <a:rPr lang="en" sz="900">
                <a:solidFill>
                  <a:schemeClr val="accent1"/>
                </a:solidFill>
                <a:latin typeface="Consolas"/>
                <a:ea typeface="Consolas"/>
                <a:cs typeface="Consolas"/>
                <a:sym typeface="Consolas"/>
              </a:rPr>
              <a:t>&lt;/title&gt;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HTML Base Template Code (continued)</a:t>
            </a:r>
            <a:endParaRPr/>
          </a:p>
        </p:txBody>
      </p:sp>
      <p:sp>
        <p:nvSpPr>
          <p:cNvPr id="455" name="Google Shape;455;p4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56" name="Google Shape;456;p46"/>
          <p:cNvSpPr txBox="1"/>
          <p:nvPr/>
        </p:nvSpPr>
        <p:spPr>
          <a:xfrm>
            <a:off x="5720975" y="1379325"/>
            <a:ext cx="2784000" cy="1431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 </a:t>
            </a:r>
            <a:r>
              <a:rPr lang="en" sz="900">
                <a:solidFill>
                  <a:srgbClr val="38761D"/>
                </a:solidFill>
                <a:latin typeface="Consolas"/>
                <a:ea typeface="Consolas"/>
                <a:cs typeface="Consolas"/>
                <a:sym typeface="Consolas"/>
              </a:rPr>
              <a:t>lang</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“en”</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&lt;title&gt;</a:t>
            </a:r>
            <a:r>
              <a:rPr lang="en" sz="900">
                <a:latin typeface="Consolas"/>
                <a:ea typeface="Consolas"/>
                <a:cs typeface="Consolas"/>
                <a:sym typeface="Consolas"/>
              </a:rPr>
              <a:t>Title</a:t>
            </a:r>
            <a:r>
              <a:rPr lang="en" sz="900">
                <a:solidFill>
                  <a:schemeClr val="accent1"/>
                </a:solidFill>
                <a:latin typeface="Consolas"/>
                <a:ea typeface="Consolas"/>
                <a:cs typeface="Consolas"/>
                <a:sym typeface="Consolas"/>
              </a:rPr>
              <a:t>&lt;/title&gt;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
        <p:nvSpPr>
          <p:cNvPr id="457" name="Google Shape;457;p46"/>
          <p:cNvSpPr txBox="1"/>
          <p:nvPr>
            <p:ph idx="1" type="body"/>
          </p:nvPr>
        </p:nvSpPr>
        <p:spPr>
          <a:xfrm>
            <a:off x="511650" y="1260650"/>
            <a:ext cx="5037600" cy="3567300"/>
          </a:xfrm>
          <a:prstGeom prst="rect">
            <a:avLst/>
          </a:prstGeom>
          <a:noFill/>
          <a:ln>
            <a:noFill/>
          </a:ln>
        </p:spPr>
        <p:txBody>
          <a:bodyPr anchorCtr="0" anchor="t" bIns="68575" lIns="68575" spcFirstLastPara="1" rIns="68575" wrap="square" tIns="68575">
            <a:normAutofit lnSpcReduction="10000"/>
          </a:bodyPr>
          <a:lstStyle/>
          <a:p>
            <a:pPr indent="0" lvl="0" marL="0" rtl="0" algn="l">
              <a:lnSpc>
                <a:spcPct val="115000"/>
              </a:lnSpc>
              <a:spcBef>
                <a:spcPts val="0"/>
              </a:spcBef>
              <a:spcAft>
                <a:spcPts val="0"/>
              </a:spcAft>
              <a:buNone/>
            </a:pPr>
            <a:r>
              <a:rPr b="1" lang="en" sz="1300">
                <a:solidFill>
                  <a:srgbClr val="000000"/>
                </a:solidFill>
                <a:latin typeface="Consolas"/>
                <a:ea typeface="Consolas"/>
                <a:cs typeface="Consolas"/>
                <a:sym typeface="Consolas"/>
              </a:rPr>
              <a:t>&lt;head&gt;</a:t>
            </a:r>
            <a:endParaRPr b="1" sz="1300">
              <a:solidFill>
                <a:srgbClr val="000000"/>
              </a:solidFill>
              <a:latin typeface="Consolas"/>
              <a:ea typeface="Consolas"/>
              <a:cs typeface="Consolas"/>
              <a:sym typeface="Consolas"/>
            </a:endParaRPr>
          </a:p>
          <a:p>
            <a:pPr indent="0" lvl="0" marL="0" rtl="0" algn="l">
              <a:lnSpc>
                <a:spcPct val="115000"/>
              </a:lnSpc>
              <a:spcBef>
                <a:spcPts val="1000"/>
              </a:spcBef>
              <a:spcAft>
                <a:spcPts val="0"/>
              </a:spcAft>
              <a:buNone/>
            </a:pPr>
            <a:r>
              <a:rPr lang="en" sz="1300">
                <a:solidFill>
                  <a:srgbClr val="000000"/>
                </a:solidFill>
              </a:rPr>
              <a:t>The </a:t>
            </a:r>
            <a:r>
              <a:rPr lang="en" sz="1300">
                <a:solidFill>
                  <a:srgbClr val="000000"/>
                </a:solidFill>
                <a:latin typeface="Consolas"/>
                <a:ea typeface="Consolas"/>
                <a:cs typeface="Consolas"/>
                <a:sym typeface="Consolas"/>
              </a:rPr>
              <a:t>&lt;head&gt;</a:t>
            </a:r>
            <a:r>
              <a:rPr lang="en" sz="1300">
                <a:solidFill>
                  <a:srgbClr val="000000"/>
                </a:solidFill>
              </a:rPr>
              <a:t> element is a container for metadata (data about data), and is placed between the </a:t>
            </a:r>
            <a:r>
              <a:rPr lang="en" sz="1300">
                <a:solidFill>
                  <a:srgbClr val="000000"/>
                </a:solidFill>
                <a:latin typeface="Consolas"/>
                <a:ea typeface="Consolas"/>
                <a:cs typeface="Consolas"/>
                <a:sym typeface="Consolas"/>
              </a:rPr>
              <a:t>&lt;html&gt;</a:t>
            </a:r>
            <a:r>
              <a:rPr lang="en" sz="1300">
                <a:solidFill>
                  <a:srgbClr val="000000"/>
                </a:solidFill>
              </a:rPr>
              <a:t> tag and the </a:t>
            </a:r>
            <a:r>
              <a:rPr lang="en" sz="1300">
                <a:solidFill>
                  <a:srgbClr val="000000"/>
                </a:solidFill>
                <a:latin typeface="Consolas"/>
                <a:ea typeface="Consolas"/>
                <a:cs typeface="Consolas"/>
                <a:sym typeface="Consolas"/>
              </a:rPr>
              <a:t>&lt;body&gt;</a:t>
            </a:r>
            <a:r>
              <a:rPr lang="en" sz="1300">
                <a:solidFill>
                  <a:srgbClr val="000000"/>
                </a:solidFill>
              </a:rPr>
              <a:t> tag. </a:t>
            </a:r>
            <a:endParaRPr sz="1300">
              <a:solidFill>
                <a:srgbClr val="000000"/>
              </a:solidFill>
            </a:endParaRPr>
          </a:p>
          <a:p>
            <a:pPr indent="-311150" lvl="0" marL="457200" rtl="0" algn="l">
              <a:lnSpc>
                <a:spcPct val="115000"/>
              </a:lnSpc>
              <a:spcBef>
                <a:spcPts val="1000"/>
              </a:spcBef>
              <a:spcAft>
                <a:spcPts val="0"/>
              </a:spcAft>
              <a:buClr>
                <a:schemeClr val="accent4"/>
              </a:buClr>
              <a:buSzPts val="1300"/>
              <a:buChar char="➢"/>
            </a:pPr>
            <a:r>
              <a:rPr lang="en" sz="1300">
                <a:solidFill>
                  <a:srgbClr val="000000"/>
                </a:solidFill>
              </a:rPr>
              <a:t>Metadata is not displayed. </a:t>
            </a:r>
            <a:endParaRPr sz="1300">
              <a:solidFill>
                <a:srgbClr val="000000"/>
              </a:solidFill>
            </a:endParaRPr>
          </a:p>
          <a:p>
            <a:pPr indent="-311150" lvl="0" marL="457200" rtl="0" algn="l">
              <a:lnSpc>
                <a:spcPct val="115000"/>
              </a:lnSpc>
              <a:spcBef>
                <a:spcPts val="0"/>
              </a:spcBef>
              <a:spcAft>
                <a:spcPts val="0"/>
              </a:spcAft>
              <a:buClr>
                <a:schemeClr val="accent4"/>
              </a:buClr>
              <a:buSzPts val="1300"/>
              <a:buChar char="➢"/>
            </a:pPr>
            <a:r>
              <a:rPr lang="en" sz="1300">
                <a:solidFill>
                  <a:srgbClr val="000000"/>
                </a:solidFill>
              </a:rPr>
              <a:t>HTML metadata is data about the HTML document. </a:t>
            </a:r>
            <a:endParaRPr sz="1300">
              <a:solidFill>
                <a:srgbClr val="000000"/>
              </a:solidFill>
            </a:endParaRPr>
          </a:p>
          <a:p>
            <a:pPr indent="-311150" lvl="0" marL="457200" rtl="0" algn="l">
              <a:lnSpc>
                <a:spcPct val="115000"/>
              </a:lnSpc>
              <a:spcBef>
                <a:spcPts val="0"/>
              </a:spcBef>
              <a:spcAft>
                <a:spcPts val="0"/>
              </a:spcAft>
              <a:buClr>
                <a:schemeClr val="accent4"/>
              </a:buClr>
              <a:buSzPts val="1300"/>
              <a:buChar char="➢"/>
            </a:pPr>
            <a:r>
              <a:rPr lang="en" sz="1300">
                <a:solidFill>
                  <a:srgbClr val="000000"/>
                </a:solidFill>
              </a:rPr>
              <a:t>Metadata typically defines the document title, character set, styles, links, scripts, and other meta information.</a:t>
            </a:r>
            <a:endParaRPr sz="1300">
              <a:solidFill>
                <a:srgbClr val="000000"/>
              </a:solidFill>
            </a:endParaRPr>
          </a:p>
          <a:p>
            <a:pPr indent="0" lvl="0" marL="0" rtl="0" algn="l">
              <a:lnSpc>
                <a:spcPct val="115000"/>
              </a:lnSpc>
              <a:spcBef>
                <a:spcPts val="1000"/>
              </a:spcBef>
              <a:spcAft>
                <a:spcPts val="0"/>
              </a:spcAft>
              <a:buNone/>
            </a:pPr>
            <a:r>
              <a:rPr b="1" lang="en" sz="1300">
                <a:solidFill>
                  <a:srgbClr val="000000"/>
                </a:solidFill>
                <a:latin typeface="Consolas"/>
                <a:ea typeface="Consolas"/>
                <a:cs typeface="Consolas"/>
                <a:sym typeface="Consolas"/>
              </a:rPr>
              <a:t>&lt;title&gt;</a:t>
            </a:r>
            <a:endParaRPr b="1" sz="1300">
              <a:solidFill>
                <a:srgbClr val="000000"/>
              </a:solidFill>
              <a:latin typeface="Consolas"/>
              <a:ea typeface="Consolas"/>
              <a:cs typeface="Consolas"/>
              <a:sym typeface="Consolas"/>
            </a:endParaRPr>
          </a:p>
          <a:p>
            <a:pPr indent="0" lvl="0" marL="0" rtl="0" algn="l">
              <a:lnSpc>
                <a:spcPct val="115000"/>
              </a:lnSpc>
              <a:spcBef>
                <a:spcPts val="1000"/>
              </a:spcBef>
              <a:spcAft>
                <a:spcPts val="0"/>
              </a:spcAft>
              <a:buNone/>
            </a:pPr>
            <a:r>
              <a:rPr lang="en" sz="1300">
                <a:solidFill>
                  <a:srgbClr val="000000"/>
                </a:solidFill>
              </a:rPr>
              <a:t>The </a:t>
            </a:r>
            <a:r>
              <a:rPr lang="en" sz="1300">
                <a:solidFill>
                  <a:srgbClr val="000000"/>
                </a:solidFill>
                <a:latin typeface="Consolas"/>
                <a:ea typeface="Consolas"/>
                <a:cs typeface="Consolas"/>
                <a:sym typeface="Consolas"/>
              </a:rPr>
              <a:t>&lt;title&gt;</a:t>
            </a:r>
            <a:r>
              <a:rPr lang="en" sz="1300">
                <a:solidFill>
                  <a:srgbClr val="000000"/>
                </a:solidFill>
              </a:rPr>
              <a:t> element sets a title to the browser page.</a:t>
            </a:r>
            <a:endParaRPr sz="1300">
              <a:solidFill>
                <a:srgbClr val="000000"/>
              </a:solidFill>
            </a:endParaRPr>
          </a:p>
          <a:p>
            <a:pPr indent="0" lvl="0" marL="0" rtl="0" algn="l">
              <a:lnSpc>
                <a:spcPct val="115000"/>
              </a:lnSpc>
              <a:spcBef>
                <a:spcPts val="1000"/>
              </a:spcBef>
              <a:spcAft>
                <a:spcPts val="0"/>
              </a:spcAft>
              <a:buNone/>
            </a:pPr>
            <a:r>
              <a:rPr b="1" lang="en" sz="1300">
                <a:solidFill>
                  <a:srgbClr val="000000"/>
                </a:solidFill>
                <a:latin typeface="Consolas"/>
                <a:ea typeface="Consolas"/>
                <a:cs typeface="Consolas"/>
                <a:sym typeface="Consolas"/>
              </a:rPr>
              <a:t>&lt;body&gt;</a:t>
            </a:r>
            <a:endParaRPr b="1" sz="1300">
              <a:solidFill>
                <a:srgbClr val="000000"/>
              </a:solidFill>
              <a:latin typeface="Consolas"/>
              <a:ea typeface="Consolas"/>
              <a:cs typeface="Consolas"/>
              <a:sym typeface="Consolas"/>
            </a:endParaRPr>
          </a:p>
          <a:p>
            <a:pPr indent="0" lvl="0" marL="0" rtl="0" algn="l">
              <a:lnSpc>
                <a:spcPct val="115000"/>
              </a:lnSpc>
              <a:spcBef>
                <a:spcPts val="1000"/>
              </a:spcBef>
              <a:spcAft>
                <a:spcPts val="1000"/>
              </a:spcAft>
              <a:buNone/>
            </a:pPr>
            <a:r>
              <a:rPr lang="en" sz="1300">
                <a:solidFill>
                  <a:srgbClr val="000000"/>
                </a:solidFill>
              </a:rPr>
              <a:t>The </a:t>
            </a:r>
            <a:r>
              <a:rPr lang="en" sz="1300">
                <a:solidFill>
                  <a:srgbClr val="000000"/>
                </a:solidFill>
                <a:latin typeface="Consolas"/>
                <a:ea typeface="Consolas"/>
                <a:cs typeface="Consolas"/>
                <a:sym typeface="Consolas"/>
              </a:rPr>
              <a:t>&lt;body&gt;</a:t>
            </a:r>
            <a:r>
              <a:rPr lang="en" sz="1300">
                <a:solidFill>
                  <a:srgbClr val="000000"/>
                </a:solidFill>
              </a:rPr>
              <a:t> element is where all visible content being displayed in a web page is located within the HTML document.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Parent-to-Child Relationship</a:t>
            </a:r>
            <a:endParaRPr/>
          </a:p>
        </p:txBody>
      </p:sp>
      <p:sp>
        <p:nvSpPr>
          <p:cNvPr id="463" name="Google Shape;463;p47"/>
          <p:cNvSpPr txBox="1"/>
          <p:nvPr>
            <p:ph idx="1" type="body"/>
          </p:nvPr>
        </p:nvSpPr>
        <p:spPr>
          <a:xfrm>
            <a:off x="523875" y="1290600"/>
            <a:ext cx="4245000" cy="3395400"/>
          </a:xfrm>
          <a:prstGeom prst="rect">
            <a:avLst/>
          </a:prstGeom>
        </p:spPr>
        <p:txBody>
          <a:bodyPr anchorCtr="0" anchor="t" bIns="68575" lIns="68575" spcFirstLastPara="1" rIns="68575" wrap="square" tIns="68575">
            <a:normAutofit lnSpcReduction="10000"/>
          </a:bodyPr>
          <a:lstStyle/>
          <a:p>
            <a:pPr indent="0" lvl="0" marL="0" rtl="0" algn="l">
              <a:lnSpc>
                <a:spcPct val="115000"/>
              </a:lnSpc>
              <a:spcBef>
                <a:spcPts val="800"/>
              </a:spcBef>
              <a:spcAft>
                <a:spcPts val="0"/>
              </a:spcAft>
              <a:buNone/>
            </a:pPr>
            <a:r>
              <a:rPr lang="en"/>
              <a:t>The document tree becomes a family tree, which refers to the relationship between elements. </a:t>
            </a:r>
            <a:endParaRPr/>
          </a:p>
          <a:p>
            <a:pPr indent="-298450" lvl="0" marL="457200" rtl="0" algn="l">
              <a:lnSpc>
                <a:spcPct val="115000"/>
              </a:lnSpc>
              <a:spcBef>
                <a:spcPts val="800"/>
              </a:spcBef>
              <a:spcAft>
                <a:spcPts val="0"/>
              </a:spcAft>
              <a:buSzPts val="1100"/>
              <a:buChar char="➢"/>
            </a:pPr>
            <a:r>
              <a:rPr lang="en"/>
              <a:t>An element that is directly contained by another element is said to be the child of that element.</a:t>
            </a:r>
            <a:endParaRPr/>
          </a:p>
          <a:p>
            <a:pPr indent="-298450" lvl="0" marL="457200" rtl="0" algn="l">
              <a:lnSpc>
                <a:spcPct val="115000"/>
              </a:lnSpc>
              <a:spcBef>
                <a:spcPts val="0"/>
              </a:spcBef>
              <a:spcAft>
                <a:spcPts val="0"/>
              </a:spcAft>
              <a:buSzPts val="1100"/>
              <a:buChar char="➢"/>
            </a:pPr>
            <a:r>
              <a:rPr lang="en"/>
              <a:t>The Inspector makes it very easy to see which tags are parent to other tags.</a:t>
            </a:r>
            <a:endParaRPr/>
          </a:p>
          <a:p>
            <a:pPr indent="-298450" lvl="0" marL="457200" rtl="0" algn="l">
              <a:lnSpc>
                <a:spcPct val="115000"/>
              </a:lnSpc>
              <a:spcBef>
                <a:spcPts val="0"/>
              </a:spcBef>
              <a:spcAft>
                <a:spcPts val="0"/>
              </a:spcAft>
              <a:buSzPts val="1100"/>
              <a:buChar char="➢"/>
            </a:pPr>
            <a:r>
              <a:rPr lang="en"/>
              <a:t>Understanding the parent-to-child relationship is important because: </a:t>
            </a:r>
            <a:endParaRPr/>
          </a:p>
          <a:p>
            <a:pPr indent="-292100" lvl="1" marL="914400" rtl="0" algn="l">
              <a:lnSpc>
                <a:spcPct val="115000"/>
              </a:lnSpc>
              <a:spcBef>
                <a:spcPts val="0"/>
              </a:spcBef>
              <a:spcAft>
                <a:spcPts val="0"/>
              </a:spcAft>
              <a:buSzPts val="1000"/>
              <a:buChar char="○"/>
            </a:pPr>
            <a:r>
              <a:rPr lang="en" sz="1400"/>
              <a:t>It tells you how the HTML is structured.</a:t>
            </a:r>
            <a:endParaRPr sz="1400"/>
          </a:p>
          <a:p>
            <a:pPr indent="-292100" lvl="1" marL="914400" rtl="0" algn="l">
              <a:lnSpc>
                <a:spcPct val="115000"/>
              </a:lnSpc>
              <a:spcBef>
                <a:spcPts val="0"/>
              </a:spcBef>
              <a:spcAft>
                <a:spcPts val="0"/>
              </a:spcAft>
              <a:buSzPts val="1000"/>
              <a:buChar char="○"/>
            </a:pPr>
            <a:r>
              <a:rPr lang="en" sz="1400"/>
              <a:t>It plays a big role when you are ready to apply style to your content.</a:t>
            </a:r>
            <a:endParaRPr sz="1400"/>
          </a:p>
          <a:p>
            <a:pPr indent="0" lvl="0" marL="0" rtl="0" algn="l">
              <a:spcBef>
                <a:spcPts val="800"/>
              </a:spcBef>
              <a:spcAft>
                <a:spcPts val="0"/>
              </a:spcAft>
              <a:buNone/>
            </a:pPr>
            <a:r>
              <a:t/>
            </a:r>
            <a:endParaRPr/>
          </a:p>
        </p:txBody>
      </p:sp>
      <p:sp>
        <p:nvSpPr>
          <p:cNvPr id="464" name="Google Shape;464;p4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65" name="Google Shape;465;p47"/>
          <p:cNvSpPr txBox="1"/>
          <p:nvPr/>
        </p:nvSpPr>
        <p:spPr>
          <a:xfrm>
            <a:off x="4808150" y="1311125"/>
            <a:ext cx="4086600" cy="3370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&lt;meta</a:t>
            </a:r>
            <a:r>
              <a:rPr lang="en" sz="900">
                <a:latin typeface="Consolas"/>
                <a:ea typeface="Consolas"/>
                <a:cs typeface="Consolas"/>
                <a:sym typeface="Consolas"/>
              </a:rPr>
              <a:t> </a:t>
            </a:r>
            <a:r>
              <a:rPr lang="en" sz="900">
                <a:solidFill>
                  <a:srgbClr val="38761D"/>
                </a:solidFill>
                <a:latin typeface="Consolas"/>
                <a:ea typeface="Consolas"/>
                <a:cs typeface="Consolas"/>
                <a:sym typeface="Consolas"/>
              </a:rPr>
              <a:t>charset</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“utf-8”</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&lt;title&gt;</a:t>
            </a:r>
            <a:r>
              <a:rPr lang="en" sz="900">
                <a:latin typeface="Consolas"/>
                <a:ea typeface="Consolas"/>
                <a:cs typeface="Consolas"/>
                <a:sym typeface="Consolas"/>
              </a:rPr>
              <a:t>This Title</a:t>
            </a:r>
            <a:r>
              <a:rPr lang="en" sz="900">
                <a:solidFill>
                  <a:schemeClr val="accent1"/>
                </a:solidFill>
                <a:latin typeface="Consolas"/>
                <a:ea typeface="Consolas"/>
                <a:cs typeface="Consolas"/>
                <a:sym typeface="Consolas"/>
              </a:rPr>
              <a:t>&lt;/title&gt;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&lt;/head&gt;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&lt;h1&gt;</a:t>
            </a:r>
            <a:r>
              <a:rPr lang="en" sz="900">
                <a:latin typeface="Consolas"/>
                <a:ea typeface="Consolas"/>
                <a:cs typeface="Consolas"/>
                <a:sym typeface="Consolas"/>
              </a:rPr>
              <a:t>Main Header</a:t>
            </a:r>
            <a:r>
              <a:rPr lang="en" sz="900">
                <a:solidFill>
                  <a:schemeClr val="accent1"/>
                </a:solidFill>
                <a:latin typeface="Consolas"/>
                <a:ea typeface="Consolas"/>
                <a:cs typeface="Consolas"/>
                <a:sym typeface="Consolas"/>
              </a:rPr>
              <a:t>&lt;/h1&gt;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Lorem ipsum </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dolor</a:t>
            </a:r>
            <a:r>
              <a:rPr lang="en" sz="900">
                <a:solidFill>
                  <a:schemeClr val="accent1"/>
                </a:solidFill>
                <a:latin typeface="Consolas"/>
                <a:ea typeface="Consolas"/>
                <a:cs typeface="Consolas"/>
                <a:sym typeface="Consolas"/>
              </a:rPr>
              <a:t>&lt;/em&gt;</a:t>
            </a:r>
            <a:r>
              <a:rPr lang="en" sz="900">
                <a:latin typeface="Consolas"/>
                <a:ea typeface="Consolas"/>
                <a:cs typeface="Consolas"/>
                <a:sym typeface="Consolas"/>
              </a:rPr>
              <a:t> sit amet,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&lt;a</a:t>
            </a:r>
            <a:r>
              <a:rPr lang="en" sz="900">
                <a:latin typeface="Consolas"/>
                <a:ea typeface="Consolas"/>
                <a:cs typeface="Consolas"/>
                <a:sym typeface="Consolas"/>
              </a:rPr>
              <a:t> </a:t>
            </a:r>
            <a:r>
              <a:rPr lang="en" sz="900">
                <a:solidFill>
                  <a:srgbClr val="38761D"/>
                </a:solidFill>
                <a:latin typeface="Consolas"/>
                <a:ea typeface="Consolas"/>
                <a:cs typeface="Consolas"/>
                <a:sym typeface="Consolas"/>
              </a:rPr>
              <a:t>href</a:t>
            </a:r>
            <a:r>
              <a:rPr lang="en" sz="900">
                <a:latin typeface="Consolas"/>
                <a:ea typeface="Consolas"/>
                <a:cs typeface="Consolas"/>
                <a:sym typeface="Consolas"/>
              </a:rPr>
              <a:t>=</a:t>
            </a:r>
            <a:r>
              <a:rPr lang="en" sz="900">
                <a:solidFill>
                  <a:schemeClr val="accent4"/>
                </a:solidFill>
                <a:latin typeface="Consolas"/>
                <a:ea typeface="Consolas"/>
                <a:cs typeface="Consolas"/>
                <a:sym typeface="Consolas"/>
              </a:rPr>
              <a:t>“#”</a:t>
            </a:r>
            <a:r>
              <a:rPr lang="en" sz="900">
                <a:solidFill>
                  <a:schemeClr val="accent1"/>
                </a:solidFill>
                <a:latin typeface="Consolas"/>
                <a:ea typeface="Consolas"/>
                <a:cs typeface="Consolas"/>
                <a:sym typeface="Consolas"/>
              </a:rPr>
              <a:t>&gt;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Consectetur </a:t>
            </a:r>
            <a:r>
              <a:rPr lang="en" sz="900">
                <a:solidFill>
                  <a:schemeClr val="accent1"/>
                </a:solidFill>
                <a:latin typeface="Consolas"/>
                <a:ea typeface="Consolas"/>
                <a:cs typeface="Consolas"/>
                <a:sym typeface="Consolas"/>
              </a:rPr>
              <a:t>&lt;strong&gt;</a:t>
            </a:r>
            <a:r>
              <a:rPr lang="en" sz="900">
                <a:latin typeface="Consolas"/>
                <a:ea typeface="Consolas"/>
                <a:cs typeface="Consolas"/>
                <a:sym typeface="Consolas"/>
              </a:rPr>
              <a:t>adipisicing</a:t>
            </a:r>
            <a:r>
              <a:rPr lang="en" sz="900">
                <a:solidFill>
                  <a:schemeClr val="accent1"/>
                </a:solidFill>
                <a:latin typeface="Consolas"/>
                <a:ea typeface="Consolas"/>
                <a:cs typeface="Consolas"/>
                <a:sym typeface="Consolas"/>
              </a:rPr>
              <a:t>&lt;/strong&gt;</a:t>
            </a:r>
            <a:r>
              <a:rPr lang="en" sz="900">
                <a:latin typeface="Consolas"/>
                <a:ea typeface="Consolas"/>
                <a:cs typeface="Consolas"/>
                <a:sym typeface="Consolas"/>
              </a:rPr>
              <a:t> elit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&lt;/a&gt;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 sed do eiusmod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tempor incididunt ut labore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&lt;/p&gt;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&lt;ol&gt;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&lt;li&gt;</a:t>
            </a:r>
            <a:r>
              <a:rPr lang="en" sz="900">
                <a:latin typeface="Consolas"/>
                <a:ea typeface="Consolas"/>
                <a:cs typeface="Consolas"/>
                <a:sym typeface="Consolas"/>
              </a:rPr>
              <a:t>Point One</a:t>
            </a:r>
            <a:r>
              <a:rPr lang="en" sz="900">
                <a:solidFill>
                  <a:schemeClr val="accent1"/>
                </a:solidFill>
                <a:latin typeface="Consolas"/>
                <a:ea typeface="Consolas"/>
                <a:cs typeface="Consolas"/>
                <a:sym typeface="Consolas"/>
              </a:rPr>
              <a:t>&lt;/li&gt;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accent1"/>
                </a:solidFill>
                <a:latin typeface="Consolas"/>
                <a:ea typeface="Consolas"/>
                <a:cs typeface="Consolas"/>
                <a:sym typeface="Consolas"/>
              </a:rPr>
              <a:t>&lt;/ol&gt;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    &lt;/body&gt;</a:t>
            </a:r>
            <a:endParaRPr sz="900">
              <a:solidFill>
                <a:schemeClr val="accent1"/>
              </a:solidFill>
              <a:latin typeface="Consolas"/>
              <a:ea typeface="Consolas"/>
              <a:cs typeface="Consolas"/>
              <a:sym typeface="Consolas"/>
            </a:endParaRPr>
          </a:p>
          <a:p>
            <a:pPr indent="0" lvl="0" marL="0" rtl="0" algn="l">
              <a:spcBef>
                <a:spcPts val="0"/>
              </a:spcBef>
              <a:spcAft>
                <a:spcPts val="0"/>
              </a:spcAft>
              <a:buNone/>
            </a:pPr>
            <a:r>
              <a:rPr lang="en" sz="900">
                <a:solidFill>
                  <a:schemeClr val="accent1"/>
                </a:solidFill>
                <a:latin typeface="Consolas"/>
                <a:ea typeface="Consolas"/>
                <a:cs typeface="Consolas"/>
                <a:sym typeface="Consolas"/>
              </a:rPr>
              <a:t>&lt;/html&gt;</a:t>
            </a:r>
            <a:endParaRPr sz="900">
              <a:solidFill>
                <a:schemeClr val="accent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