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italic.fntdata"/><Relationship Id="rId12" Type="http://schemas.openxmlformats.org/officeDocument/2006/relationships/slide" Target="slides/slide8.xml"/><Relationship Id="rId34" Type="http://schemas.openxmlformats.org/officeDocument/2006/relationships/font" Target="fonts/CenturyGothic-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enturyGothic-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91370f113_0_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92" name="Google Shape;392;g1591370f11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dff89591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dff895917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dff895917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5a5323604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5a53236047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5a53236047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14d6011b4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14d6011b4a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14d6011b4a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59433a1121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59433a1121_0_1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59433a1121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14d6011b4a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14d6011b4a_0_3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214d6011b4a_0_3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58f9f4fb9a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158f9f4fb9a_0_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4" name="Google Shape;514;g158f9f4fb9a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173a78d65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g2173a78d656_0_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3" name="Google Shape;523;g2173a78d656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173a78d656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2173a78d656_0_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2" name="Google Shape;532;g2173a78d656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73a78d656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2173a78d656_0_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3" name="Google Shape;543;g2173a78d656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173a78d656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g2173a78d656_0_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4" name="Google Shape;554;g2173a78d656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73a78d65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73a78d656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173a78d65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73a78d656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g2173a78d656_0_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6" name="Google Shape;566;g2173a78d656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173a78d656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2173a78d656_0_1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7" name="Google Shape;577;g2173a78d656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173a78d656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2173a78d656_0_1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7" name="Google Shape;587;g2173a78d656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173a78d656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g2173a78d656_0_10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1" name="Google Shape;601;g2173a78d656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59433a11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159433a1121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5" name="Google Shape;615;g159433a112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173a78d656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g2173a78d656_0_1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4" name="Google Shape;624;g2173a78d656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591dd59e6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591dd59e6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591dd59e6d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591dd59e6d_0_4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1591dd59e6d_0_4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58f9f4fb9a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g158f9f4fb9a_0_1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8" name="Google Shape;648;g158f9f4fb9a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5b130543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5b130543c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215b130543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73a78d65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173a78d656_0_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5" name="Google Shape;425;g2173a78d656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6" name="Google Shape;43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4" name="Google Shape;44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2" name="Google Shape;45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a5323604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5a53236047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5a5323604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1054950" y="2303500"/>
            <a:ext cx="100821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3800"/>
              <a:buFont typeface="Century Gothic"/>
              <a:buNone/>
              <a:defRPr b="1" sz="38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0" name="Google Shape;130;p1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100"/>
              <a:buNone/>
              <a:defRPr b="1" i="0" sz="3100" u="none" cap="none" strike="noStrike"/>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100"/>
              </a:spcBef>
              <a:spcAft>
                <a:spcPts val="0"/>
              </a:spcAft>
              <a:buClr>
                <a:srgbClr val="FF9900"/>
              </a:buClr>
              <a:buSzPts val="1500"/>
              <a:buChar char="❑"/>
              <a:defRPr i="0" sz="1900" u="none" cap="none" strike="noStrike">
                <a:solidFill>
                  <a:srgbClr val="222222"/>
                </a:solidFill>
              </a:defRPr>
            </a:lvl1pPr>
            <a:lvl2pPr indent="-311150" lvl="1" marL="914400" marR="0" rtl="0" algn="l">
              <a:lnSpc>
                <a:spcPct val="100000"/>
              </a:lnSpc>
              <a:spcBef>
                <a:spcPts val="11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100"/>
              </a:spcBef>
              <a:spcAft>
                <a:spcPts val="0"/>
              </a:spcAft>
              <a:buClr>
                <a:srgbClr val="E69138"/>
              </a:buClr>
              <a:buSzPts val="1100"/>
              <a:buChar char="▶"/>
              <a:defRPr i="0" sz="1500" u="none" cap="none" strike="noStrike">
                <a:solidFill>
                  <a:srgbClr val="222222"/>
                </a:solidFill>
              </a:defRPr>
            </a:lvl3pPr>
            <a:lvl4pPr indent="-298450" lvl="3" marL="1828800" marR="0" rtl="0" algn="l">
              <a:lnSpc>
                <a:spcPct val="100000"/>
              </a:lnSpc>
              <a:spcBef>
                <a:spcPts val="1100"/>
              </a:spcBef>
              <a:spcAft>
                <a:spcPts val="0"/>
              </a:spcAft>
              <a:buClr>
                <a:srgbClr val="B45F06"/>
              </a:buClr>
              <a:buSzPts val="1100"/>
              <a:buChar char="▶"/>
              <a:defRPr i="0" sz="1200" u="none" cap="none" strike="noStrike">
                <a:solidFill>
                  <a:srgbClr val="222222"/>
                </a:solidFill>
              </a:defRPr>
            </a:lvl4pPr>
            <a:lvl5pPr indent="-298450" lvl="4" marL="2286000" marR="0" rtl="0" algn="l">
              <a:lnSpc>
                <a:spcPct val="100000"/>
              </a:lnSpc>
              <a:spcBef>
                <a:spcPts val="1100"/>
              </a:spcBef>
              <a:spcAft>
                <a:spcPts val="0"/>
              </a:spcAft>
              <a:buClr>
                <a:srgbClr val="222222"/>
              </a:buClr>
              <a:buSzPts val="1100"/>
              <a:buChar char="▶"/>
              <a:defRPr i="0" sz="1200" u="none" cap="none" strike="noStrike">
                <a:solidFill>
                  <a:srgbClr val="222222"/>
                </a:solidFill>
              </a:defRPr>
            </a:lvl5pPr>
            <a:lvl6pPr indent="-298450" lvl="5" marL="2743200" marR="0" rtl="0" algn="l">
              <a:lnSpc>
                <a:spcPct val="100000"/>
              </a:lnSpc>
              <a:spcBef>
                <a:spcPts val="1100"/>
              </a:spcBef>
              <a:spcAft>
                <a:spcPts val="0"/>
              </a:spcAft>
              <a:buClr>
                <a:srgbClr val="222222"/>
              </a:buClr>
              <a:buSzPts val="1100"/>
              <a:buChar char="▶"/>
              <a:defRPr i="0" sz="1200" u="none" cap="none" strike="noStrike">
                <a:solidFill>
                  <a:srgbClr val="222222"/>
                </a:solidFill>
              </a:defRPr>
            </a:lvl6pPr>
            <a:lvl7pPr indent="-298450" lvl="6" marL="3200400" marR="0" rtl="0" algn="l">
              <a:lnSpc>
                <a:spcPct val="100000"/>
              </a:lnSpc>
              <a:spcBef>
                <a:spcPts val="1100"/>
              </a:spcBef>
              <a:spcAft>
                <a:spcPts val="0"/>
              </a:spcAft>
              <a:buClr>
                <a:srgbClr val="222222"/>
              </a:buClr>
              <a:buSzPts val="1100"/>
              <a:buChar char="▶"/>
              <a:defRPr i="0" sz="1200" u="none" cap="none" strike="noStrike">
                <a:solidFill>
                  <a:srgbClr val="222222"/>
                </a:solidFill>
              </a:defRPr>
            </a:lvl7pPr>
            <a:lvl8pPr indent="-298450" lvl="7" marL="3657600" marR="0" rtl="0" algn="l">
              <a:lnSpc>
                <a:spcPct val="100000"/>
              </a:lnSpc>
              <a:spcBef>
                <a:spcPts val="1100"/>
              </a:spcBef>
              <a:spcAft>
                <a:spcPts val="0"/>
              </a:spcAft>
              <a:buClr>
                <a:srgbClr val="222222"/>
              </a:buClr>
              <a:buSzPts val="1100"/>
              <a:buChar char="▶"/>
              <a:defRPr i="0" sz="1200" u="none" cap="none" strike="noStrike">
                <a:solidFill>
                  <a:srgbClr val="222222"/>
                </a:solidFill>
              </a:defRPr>
            </a:lvl8pPr>
            <a:lvl9pPr indent="-298450" lvl="8" marL="4114800" marR="0" rtl="0" algn="l">
              <a:lnSpc>
                <a:spcPct val="100000"/>
              </a:lnSpc>
              <a:spcBef>
                <a:spcPts val="1100"/>
              </a:spcBef>
              <a:spcAft>
                <a:spcPts val="0"/>
              </a:spcAft>
              <a:buClr>
                <a:srgbClr val="222222"/>
              </a:buClr>
              <a:buSzPts val="11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900"/>
              <a:buNone/>
              <a:defRPr sz="2400"/>
            </a:lvl1pPr>
            <a:lvl2pPr lvl="1" rtl="0" algn="ctr">
              <a:lnSpc>
                <a:spcPct val="100000"/>
              </a:lnSpc>
              <a:spcBef>
                <a:spcPts val="1100"/>
              </a:spcBef>
              <a:spcAft>
                <a:spcPts val="0"/>
              </a:spcAft>
              <a:buSzPts val="1600"/>
              <a:buNone/>
              <a:defRPr sz="2100"/>
            </a:lvl2pPr>
            <a:lvl3pPr lvl="2" rtl="0" algn="ctr">
              <a:lnSpc>
                <a:spcPct val="100000"/>
              </a:lnSpc>
              <a:spcBef>
                <a:spcPts val="1100"/>
              </a:spcBef>
              <a:spcAft>
                <a:spcPts val="0"/>
              </a:spcAft>
              <a:buSzPts val="1500"/>
              <a:buNone/>
              <a:defRPr sz="1900"/>
            </a:lvl3pPr>
            <a:lvl4pPr lvl="3" rtl="0" algn="ctr">
              <a:lnSpc>
                <a:spcPct val="100000"/>
              </a:lnSpc>
              <a:spcBef>
                <a:spcPts val="1100"/>
              </a:spcBef>
              <a:spcAft>
                <a:spcPts val="0"/>
              </a:spcAft>
              <a:buSzPts val="1200"/>
              <a:buNone/>
              <a:defRPr sz="1600"/>
            </a:lvl4pPr>
            <a:lvl5pPr lvl="4" rtl="0" algn="ctr">
              <a:lnSpc>
                <a:spcPct val="100000"/>
              </a:lnSpc>
              <a:spcBef>
                <a:spcPts val="1100"/>
              </a:spcBef>
              <a:spcAft>
                <a:spcPts val="0"/>
              </a:spcAft>
              <a:buSzPts val="1200"/>
              <a:buNone/>
              <a:defRPr sz="1600"/>
            </a:lvl5pPr>
            <a:lvl6pPr lvl="5" rtl="0" algn="ctr">
              <a:lnSpc>
                <a:spcPct val="100000"/>
              </a:lnSpc>
              <a:spcBef>
                <a:spcPts val="1100"/>
              </a:spcBef>
              <a:spcAft>
                <a:spcPts val="0"/>
              </a:spcAft>
              <a:buSzPts val="1200"/>
              <a:buNone/>
              <a:defRPr sz="1600"/>
            </a:lvl6pPr>
            <a:lvl7pPr lvl="6" rtl="0" algn="ctr">
              <a:lnSpc>
                <a:spcPct val="100000"/>
              </a:lnSpc>
              <a:spcBef>
                <a:spcPts val="1100"/>
              </a:spcBef>
              <a:spcAft>
                <a:spcPts val="0"/>
              </a:spcAft>
              <a:buSzPts val="1200"/>
              <a:buNone/>
              <a:defRPr sz="1600"/>
            </a:lvl7pPr>
            <a:lvl8pPr lvl="7" rtl="0" algn="ctr">
              <a:lnSpc>
                <a:spcPct val="100000"/>
              </a:lnSpc>
              <a:spcBef>
                <a:spcPts val="1100"/>
              </a:spcBef>
              <a:spcAft>
                <a:spcPts val="0"/>
              </a:spcAft>
              <a:buSzPts val="1200"/>
              <a:buNone/>
              <a:defRPr sz="1600"/>
            </a:lvl8pPr>
            <a:lvl9pPr lvl="8" rtl="0" algn="ctr">
              <a:lnSpc>
                <a:spcPct val="100000"/>
              </a:lnSpc>
              <a:spcBef>
                <a:spcPts val="1100"/>
              </a:spcBef>
              <a:spcAft>
                <a:spcPts val="1100"/>
              </a:spcAft>
              <a:buSzPts val="1200"/>
              <a:buNone/>
              <a:defRPr sz="1600"/>
            </a:lvl9pPr>
          </a:lstStyle>
          <a:p/>
        </p:txBody>
      </p:sp>
      <p:sp>
        <p:nvSpPr>
          <p:cNvPr id="143" name="Google Shape;143;p17"/>
          <p:cNvSpPr txBox="1"/>
          <p:nvPr>
            <p:ph idx="10" type="dt"/>
          </p:nvPr>
        </p:nvSpPr>
        <p:spPr>
          <a:xfrm>
            <a:off x="8589660" y="5870575"/>
            <a:ext cx="16005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a:lvl1pPr>
            <a:lvl2pPr indent="0" lvl="1" marL="0" marR="0" rtl="0" algn="r">
              <a:lnSpc>
                <a:spcPct val="100000"/>
              </a:lnSpc>
              <a:spcBef>
                <a:spcPts val="0"/>
              </a:spcBef>
              <a:spcAft>
                <a:spcPts val="0"/>
              </a:spcAft>
              <a:buClr>
                <a:srgbClr val="000000"/>
              </a:buClr>
              <a:buSzPts val="1100"/>
              <a:buFont typeface="Arial"/>
              <a:buNone/>
              <a:defRPr/>
            </a:lvl2pPr>
            <a:lvl3pPr indent="0" lvl="2" marL="0" marR="0" rtl="0" algn="r">
              <a:lnSpc>
                <a:spcPct val="100000"/>
              </a:lnSpc>
              <a:spcBef>
                <a:spcPts val="0"/>
              </a:spcBef>
              <a:spcAft>
                <a:spcPts val="0"/>
              </a:spcAft>
              <a:buClr>
                <a:srgbClr val="000000"/>
              </a:buClr>
              <a:buSzPts val="1100"/>
              <a:buFont typeface="Arial"/>
              <a:buNone/>
              <a:defRPr/>
            </a:lvl3pPr>
            <a:lvl4pPr indent="0" lvl="3" marL="0" marR="0" rtl="0" algn="r">
              <a:lnSpc>
                <a:spcPct val="100000"/>
              </a:lnSpc>
              <a:spcBef>
                <a:spcPts val="0"/>
              </a:spcBef>
              <a:spcAft>
                <a:spcPts val="0"/>
              </a:spcAft>
              <a:buClr>
                <a:srgbClr val="000000"/>
              </a:buClr>
              <a:buSzPts val="1100"/>
              <a:buFont typeface="Arial"/>
              <a:buNone/>
              <a:defRPr/>
            </a:lvl4pPr>
            <a:lvl5pPr indent="0" lvl="4" marL="0" marR="0" rtl="0" algn="r">
              <a:lnSpc>
                <a:spcPct val="100000"/>
              </a:lnSpc>
              <a:spcBef>
                <a:spcPts val="0"/>
              </a:spcBef>
              <a:spcAft>
                <a:spcPts val="0"/>
              </a:spcAft>
              <a:buClr>
                <a:srgbClr val="000000"/>
              </a:buClr>
              <a:buSzPts val="1100"/>
              <a:buFont typeface="Arial"/>
              <a:buNone/>
              <a:defRPr/>
            </a:lvl5pPr>
            <a:lvl6pPr indent="0" lvl="5" marL="0" marR="0" rtl="0" algn="r">
              <a:lnSpc>
                <a:spcPct val="100000"/>
              </a:lnSpc>
              <a:spcBef>
                <a:spcPts val="0"/>
              </a:spcBef>
              <a:spcAft>
                <a:spcPts val="0"/>
              </a:spcAft>
              <a:buClr>
                <a:srgbClr val="000000"/>
              </a:buClr>
              <a:buSzPts val="1100"/>
              <a:buFont typeface="Arial"/>
              <a:buNone/>
              <a:defRPr/>
            </a:lvl6pPr>
            <a:lvl7pPr indent="0" lvl="6" marL="0" marR="0" rtl="0" algn="r">
              <a:lnSpc>
                <a:spcPct val="100000"/>
              </a:lnSpc>
              <a:spcBef>
                <a:spcPts val="0"/>
              </a:spcBef>
              <a:spcAft>
                <a:spcPts val="0"/>
              </a:spcAft>
              <a:buClr>
                <a:srgbClr val="000000"/>
              </a:buClr>
              <a:buSzPts val="1100"/>
              <a:buFont typeface="Arial"/>
              <a:buNone/>
              <a:defRPr/>
            </a:lvl7pPr>
            <a:lvl8pPr indent="0" lvl="7" marL="0" marR="0" rtl="0" algn="r">
              <a:lnSpc>
                <a:spcPct val="100000"/>
              </a:lnSpc>
              <a:spcBef>
                <a:spcPts val="0"/>
              </a:spcBef>
              <a:spcAft>
                <a:spcPts val="0"/>
              </a:spcAft>
              <a:buClr>
                <a:srgbClr val="000000"/>
              </a:buClr>
              <a:buSzPts val="1100"/>
              <a:buFont typeface="Arial"/>
              <a:buNone/>
              <a:defRPr/>
            </a:lvl8pPr>
            <a:lvl9pPr indent="0" lvl="8" marL="0" marR="0" rtl="0" algn="r">
              <a:lnSpc>
                <a:spcPct val="100000"/>
              </a:lnSpc>
              <a:spcBef>
                <a:spcPts val="0"/>
              </a:spcBef>
              <a:spcAft>
                <a:spcPts val="0"/>
              </a:spcAft>
              <a:buClr>
                <a:srgbClr val="000000"/>
              </a:buClr>
              <a:buSzPts val="11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59" name="Google Shape;159;p1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100">
                <a:solidFill>
                  <a:schemeClr val="dk1"/>
                </a:solidFill>
              </a:rPr>
              <a:t>Questions?</a:t>
            </a:r>
            <a:endParaRPr sz="31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88" name="Google Shape;188;p2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09" name="Google Shape;209;p2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31" name="Google Shape;231;p2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52" name="Google Shape;252;p27"/>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77" name="Google Shape;277;p29"/>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98" name="Google Shape;298;p3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23" name="Google Shape;323;p3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48" name="Google Shape;348;p3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500" cy="7683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644769" y="2311643"/>
            <a:ext cx="109029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500"/>
              <a:buChar char="●"/>
              <a:defRPr/>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360" name="Google Shape;360;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900"/>
              <a:buNone/>
              <a:defRPr sz="2400"/>
            </a:lvl1pPr>
            <a:lvl2pPr indent="-330200" lvl="1" marL="914400" rtl="0" algn="l">
              <a:lnSpc>
                <a:spcPct val="100000"/>
              </a:lnSpc>
              <a:spcBef>
                <a:spcPts val="1100"/>
              </a:spcBef>
              <a:spcAft>
                <a:spcPts val="0"/>
              </a:spcAft>
              <a:buSzPts val="1600"/>
              <a:buChar char="○"/>
              <a:defRPr/>
            </a:lvl2pPr>
            <a:lvl3pPr indent="-323850" lvl="2" marL="1371600" rtl="0" algn="l">
              <a:lnSpc>
                <a:spcPct val="100000"/>
              </a:lnSpc>
              <a:spcBef>
                <a:spcPts val="1100"/>
              </a:spcBef>
              <a:spcAft>
                <a:spcPts val="0"/>
              </a:spcAft>
              <a:buSzPts val="1500"/>
              <a:buChar char="■"/>
              <a:defRPr/>
            </a:lvl3pPr>
            <a:lvl4pPr indent="-304800" lvl="3" marL="1828800" rtl="0" algn="l">
              <a:lnSpc>
                <a:spcPct val="100000"/>
              </a:lnSpc>
              <a:spcBef>
                <a:spcPts val="1100"/>
              </a:spcBef>
              <a:spcAft>
                <a:spcPts val="0"/>
              </a:spcAft>
              <a:buSzPts val="1200"/>
              <a:buChar char="●"/>
              <a:defRPr/>
            </a:lvl4pPr>
            <a:lvl5pPr indent="-304800" lvl="4" marL="2286000" rtl="0" algn="l">
              <a:lnSpc>
                <a:spcPct val="100000"/>
              </a:lnSpc>
              <a:spcBef>
                <a:spcPts val="1100"/>
              </a:spcBef>
              <a:spcAft>
                <a:spcPts val="0"/>
              </a:spcAft>
              <a:buSzPts val="1200"/>
              <a:buChar char="○"/>
              <a:defRPr/>
            </a:lvl5pPr>
            <a:lvl6pPr indent="-304800" lvl="5" marL="2743200" rtl="0" algn="l">
              <a:lnSpc>
                <a:spcPct val="100000"/>
              </a:lnSpc>
              <a:spcBef>
                <a:spcPts val="1100"/>
              </a:spcBef>
              <a:spcAft>
                <a:spcPts val="0"/>
              </a:spcAft>
              <a:buSzPts val="1200"/>
              <a:buChar char="■"/>
              <a:defRPr/>
            </a:lvl6pPr>
            <a:lvl7pPr indent="-304800" lvl="6" marL="3200400" rtl="0" algn="l">
              <a:lnSpc>
                <a:spcPct val="100000"/>
              </a:lnSpc>
              <a:spcBef>
                <a:spcPts val="1100"/>
              </a:spcBef>
              <a:spcAft>
                <a:spcPts val="0"/>
              </a:spcAft>
              <a:buSzPts val="1200"/>
              <a:buChar char="●"/>
              <a:defRPr/>
            </a:lvl7pPr>
            <a:lvl8pPr indent="-304800" lvl="7" marL="3657600" rtl="0" algn="l">
              <a:lnSpc>
                <a:spcPct val="100000"/>
              </a:lnSpc>
              <a:spcBef>
                <a:spcPts val="1100"/>
              </a:spcBef>
              <a:spcAft>
                <a:spcPts val="0"/>
              </a:spcAft>
              <a:buSzPts val="1200"/>
              <a:buChar char="○"/>
              <a:defRPr/>
            </a:lvl8pPr>
            <a:lvl9pPr indent="-304800" lvl="8" marL="4114800" rtl="0" algn="l">
              <a:lnSpc>
                <a:spcPct val="100000"/>
              </a:lnSpc>
              <a:spcBef>
                <a:spcPts val="1100"/>
              </a:spcBef>
              <a:spcAft>
                <a:spcPts val="11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2373"/>
            <a:ext cx="12192000" cy="6867027"/>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4" name="Google Shape;374;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81" name="Google Shape;381;p39"/>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1" Type="http://schemas.openxmlformats.org/officeDocument/2006/relationships/theme" Target="../theme/theme1.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rive.google.com/file/d/1C7aELICsTGfpefL1dbCcuB2hu_B6aBwP/view?usp=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rive.google.com/file/d/17o_6yUbKXfuZPQ88l2GH7eCFJSz1QnGy/view?usp=shar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veloper.mozilla.org/en-US/docs/Web/CSS/font" TargetMode="External"/><Relationship Id="rId4" Type="http://schemas.openxmlformats.org/officeDocument/2006/relationships/hyperlink" Target="https://developer.mozilla.org/en-US/docs/Web/HTML/Element/link" TargetMode="External"/><Relationship Id="rId5" Type="http://schemas.openxmlformats.org/officeDocument/2006/relationships/hyperlink" Target="https://developer.mozilla.org/en-US/docs/Web/CSS/@import" TargetMode="External"/><Relationship Id="rId6" Type="http://schemas.openxmlformats.org/officeDocument/2006/relationships/hyperlink" Target="https://fonts.google.com/" TargetMode="External"/><Relationship Id="rId7" Type="http://schemas.openxmlformats.org/officeDocument/2006/relationships/hyperlink" Target="https://developer.mozilla.org/en-US/docs/Web/CSS/CSS_Fo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developer.mozilla.org/en-US/docs/Web/CSS/color" TargetMode="External"/><Relationship Id="rId4" Type="http://schemas.openxmlformats.org/officeDocument/2006/relationships/hyperlink" Target="https://developer.mozilla.org/en-US/docs/Web/CSS/named-color" TargetMode="External"/><Relationship Id="rId9" Type="http://schemas.openxmlformats.org/officeDocument/2006/relationships/hyperlink" Target="https://developer.mozilla.org/en-US/docs/Web/CSS/CSS_Colors/Applying_color#hsl_functional_notation" TargetMode="External"/><Relationship Id="rId5" Type="http://schemas.openxmlformats.org/officeDocument/2006/relationships/hyperlink" Target="https://developer.mozilla.org/en-US/docs/Web/CSS/CSS_Colors/Applying_color#rgb_values" TargetMode="External"/><Relationship Id="rId6" Type="http://schemas.openxmlformats.org/officeDocument/2006/relationships/hyperlink" Target="https://developer.mozilla.org/en-US/docs/Web/CSS/CSS_Colors/Applying_color#rgb_values" TargetMode="External"/><Relationship Id="rId7" Type="http://schemas.openxmlformats.org/officeDocument/2006/relationships/hyperlink" Target="https://developer.mozilla.org/en-US/docs/Web/CSS/CSS_Colors/Applying_color#rgb_values" TargetMode="External"/><Relationship Id="rId8" Type="http://schemas.openxmlformats.org/officeDocument/2006/relationships/hyperlink" Target="https://developer.mozilla.org/en-US/docs/Web/CSS/CSS_Colors/Applying_color#hsl_functional_notation" TargetMode="External"/><Relationship Id="rId11" Type="http://schemas.openxmlformats.org/officeDocument/2006/relationships/image" Target="../media/image39.png"/><Relationship Id="rId10" Type="http://schemas.openxmlformats.org/officeDocument/2006/relationships/hyperlink" Target="https://developer.mozilla.org/en-US/docs/Web/CSS/CSS_Colors/Applying_color#hwb_functional_notation" TargetMode="External"/><Relationship Id="rId12" Type="http://schemas.openxmlformats.org/officeDocument/2006/relationships/hyperlink" Target="https://developer.mozilla.org/en-US/docs/Web/CSS/CSS_Colors/Applying_color#how_to_describe_a_col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eveloper.mozilla.org/en-US/docs/Web/CSS/background" TargetMode="External"/><Relationship Id="rId4" Type="http://schemas.openxmlformats.org/officeDocument/2006/relationships/hyperlink" Target="https://developer.mozilla.org/en-US/docs/Web/CSS/backgrou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veloper.mozilla.org/en-US/docs/Web/CSS/border" TargetMode="External"/><Relationship Id="rId4" Type="http://schemas.openxmlformats.org/officeDocument/2006/relationships/hyperlink" Target="https://developer.mozilla.org/en-US/docs/Web/CSS/bord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eveloper.mozilla.org/en-US/docs/Web/CSS/text-align" TargetMode="External"/><Relationship Id="rId4" Type="http://schemas.openxmlformats.org/officeDocument/2006/relationships/hyperlink" Target="https://developer.mozilla.org/en-US/docs/Web/CSS/text-al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eveloper.mozilla.org/en-US/docs/Web/CSS/float" TargetMode="External"/><Relationship Id="rId4" Type="http://schemas.openxmlformats.org/officeDocument/2006/relationships/hyperlink" Target="https://developer.mozilla.org/en-US/docs/Web/CSS/clear" TargetMode="External"/><Relationship Id="rId5" Type="http://schemas.openxmlformats.org/officeDocument/2006/relationships/image" Target="../media/image36.png"/><Relationship Id="rId6" Type="http://schemas.openxmlformats.org/officeDocument/2006/relationships/image" Target="../media/image31.png"/><Relationship Id="rId7" Type="http://schemas.openxmlformats.org/officeDocument/2006/relationships/hyperlink" Target="https://developer.mozilla.org/en-US/docs/Web/CSS/clea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eveloper.mozilla.org/en-US/docs/Web/CSS/box-shadow" TargetMode="External"/><Relationship Id="rId4" Type="http://schemas.openxmlformats.org/officeDocument/2006/relationships/hyperlink" Target="https://developer.mozilla.org/en-US/docs/Web/CSS/box-shado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developer.mozilla.org/en-US/docs/Web/CSS/object-fit" TargetMode="External"/><Relationship Id="rId4" Type="http://schemas.openxmlformats.org/officeDocument/2006/relationships/hyperlink" Target="https://developer.mozilla.org/en-US/docs/Web/CSS/object-fit" TargetMode="External"/><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developer.mozilla.org/en-US/docs/Web/CSS/gradient" TargetMode="External"/><Relationship Id="rId4" Type="http://schemas.openxmlformats.org/officeDocument/2006/relationships/hyperlink" Target="https://developer.mozilla.org/en-US/docs/Web/CSS/gradient" TargetMode="External"/><Relationship Id="rId9" Type="http://schemas.openxmlformats.org/officeDocument/2006/relationships/image" Target="../media/image37.png"/><Relationship Id="rId5" Type="http://schemas.openxmlformats.org/officeDocument/2006/relationships/image" Target="../media/image30.png"/><Relationship Id="rId6" Type="http://schemas.openxmlformats.org/officeDocument/2006/relationships/image" Target="../media/image38.png"/><Relationship Id="rId7" Type="http://schemas.openxmlformats.org/officeDocument/2006/relationships/image" Target="../media/image40.png"/><Relationship Id="rId8"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developer.mozilla.org/en-US/docs/Web/CSS/Shorthand_properties" TargetMode="External"/><Relationship Id="rId4" Type="http://schemas.openxmlformats.org/officeDocument/2006/relationships/hyperlink" Target="https://developer.mozilla.org/en-US/docs/Web/CSS/Shorthand_properties#tricky_edge_c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eveloper.mozilla.org/en-US/docs/Web/CSS/displ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drive.google.com/file/d/1sLpSTp7AJqUegWy-lCdWlF0GQPFexazi/view?usp=shar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rive.google.com/file/d/1CNu08RcfPvxTKVulJdlGGLh7Pk2NEDzP/view?usp=share_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blog.hubspot.com/website/z-index?hubs_content=blog.hubspot.com/website/css-position&amp;hubs_content-cta=Z-inde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rive.google.com/file/d/1TC5LyOkg9HYQuJ1dxjXJnlWa6dQrCHYV/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nvSpPr>
        <p:spPr>
          <a:xfrm>
            <a:off x="10608950" y="490925"/>
            <a:ext cx="4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FFFFFF"/>
                </a:solidFill>
                <a:latin typeface="Century Gothic"/>
                <a:ea typeface="Century Gothic"/>
                <a:cs typeface="Century Gothic"/>
                <a:sym typeface="Century Gothic"/>
              </a:rPr>
              <a:t>1</a:t>
            </a:r>
            <a:endParaRPr b="1" sz="2100">
              <a:solidFill>
                <a:srgbClr val="FFFFFF"/>
              </a:solidFill>
              <a:latin typeface="Century Gothic"/>
              <a:ea typeface="Century Gothic"/>
              <a:cs typeface="Century Gothic"/>
              <a:sym typeface="Century Gothic"/>
            </a:endParaRPr>
          </a:p>
        </p:txBody>
      </p:sp>
      <p:sp>
        <p:nvSpPr>
          <p:cNvPr id="395" name="Google Shape;395;p41"/>
          <p:cNvSpPr txBox="1"/>
          <p:nvPr/>
        </p:nvSpPr>
        <p:spPr>
          <a:xfrm>
            <a:off x="0" y="2800533"/>
            <a:ext cx="12192000" cy="1917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5000">
                <a:solidFill>
                  <a:srgbClr val="FEC14F"/>
                </a:solidFill>
                <a:latin typeface="Century Gothic"/>
                <a:ea typeface="Century Gothic"/>
                <a:cs typeface="Century Gothic"/>
                <a:sym typeface="Century Gothic"/>
              </a:rPr>
              <a:t>CSS Properties</a:t>
            </a:r>
            <a:endParaRPr b="1" sz="5300">
              <a:solidFill>
                <a:srgbClr val="FEC14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Fixed Positioning</a:t>
            </a:r>
            <a:endParaRPr/>
          </a:p>
        </p:txBody>
      </p:sp>
      <p:sp>
        <p:nvSpPr>
          <p:cNvPr id="471" name="Google Shape;471;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72" name="Google Shape;472;p50"/>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FF0000"/>
                </a:solidFill>
              </a:rPr>
              <a:t>Use the provided </a:t>
            </a:r>
            <a:r>
              <a:rPr b="1" lang="en-US" sz="1800" u="sng">
                <a:solidFill>
                  <a:schemeClr val="hlink"/>
                </a:solidFill>
                <a:hlinkClick r:id="rId3"/>
              </a:rPr>
              <a:t>fixed.html</a:t>
            </a:r>
            <a:r>
              <a:rPr lang="en-US" sz="1800">
                <a:solidFill>
                  <a:srgbClr val="FF0000"/>
                </a:solidFill>
              </a:rPr>
              <a:t> file.</a:t>
            </a:r>
            <a:endParaRPr sz="1800">
              <a:solidFill>
                <a:schemeClr val="accent2"/>
              </a:solidFill>
            </a:endParaRPr>
          </a:p>
          <a:p>
            <a:pPr indent="0" lvl="0" marL="0" rtl="0" algn="l">
              <a:spcBef>
                <a:spcPts val="1000"/>
              </a:spcBef>
              <a:spcAft>
                <a:spcPts val="0"/>
              </a:spcAft>
              <a:buNone/>
            </a:pPr>
            <a:r>
              <a:rPr lang="en-US" sz="1700">
                <a:solidFill>
                  <a:srgbClr val="000000"/>
                </a:solidFill>
              </a:rPr>
              <a:t>A fixed element is positioned relative to the viewport, which means that it always stays in the same place even if the page is scrolled.</a:t>
            </a:r>
            <a:r>
              <a:rPr lang="en-US" sz="1700">
                <a:solidFill>
                  <a:srgbClr val="000000"/>
                </a:solidFill>
              </a:rPr>
              <a:t> This makes fixed elements particularly useful for user interface, much like navigation bars.</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Open your developer tools (browser inspector) and select the third div to see the position added to the box model. Its position is currently set to zero.</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In the </a:t>
            </a:r>
            <a:r>
              <a:rPr b="1" lang="en-US" sz="1800">
                <a:solidFill>
                  <a:schemeClr val="accent2"/>
                </a:solidFill>
              </a:rPr>
              <a:t>fixed</a:t>
            </a:r>
            <a:r>
              <a:rPr b="1" lang="en-US" sz="1800">
                <a:solidFill>
                  <a:schemeClr val="accent2"/>
                </a:solidFill>
              </a:rPr>
              <a:t>.html</a:t>
            </a:r>
            <a:r>
              <a:rPr lang="en-US" sz="1800">
                <a:solidFill>
                  <a:schemeClr val="accent2"/>
                </a:solidFill>
              </a:rPr>
              <a:t> page, go to the class </a:t>
            </a:r>
            <a:r>
              <a:rPr b="1" lang="en-US" sz="1800">
                <a:solidFill>
                  <a:schemeClr val="accent2"/>
                </a:solidFill>
                <a:latin typeface="Consolas"/>
                <a:ea typeface="Consolas"/>
                <a:cs typeface="Consolas"/>
                <a:sym typeface="Consolas"/>
              </a:rPr>
              <a:t>exampleBox</a:t>
            </a:r>
            <a:r>
              <a:rPr b="1" lang="en-US" sz="1800">
                <a:solidFill>
                  <a:schemeClr val="accent2"/>
                </a:solidFill>
              </a:rPr>
              <a:t> </a:t>
            </a:r>
            <a:r>
              <a:rPr lang="en-US" sz="1800">
                <a:solidFill>
                  <a:schemeClr val="accent2"/>
                </a:solidFill>
              </a:rPr>
              <a:t>code block in the style tag.</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Add one or more of these properties: </a:t>
            </a:r>
            <a:r>
              <a:rPr b="1" lang="en-US" sz="1800">
                <a:solidFill>
                  <a:schemeClr val="accent2"/>
                </a:solidFill>
                <a:latin typeface="Consolas"/>
                <a:ea typeface="Consolas"/>
                <a:cs typeface="Consolas"/>
                <a:sym typeface="Consolas"/>
              </a:rPr>
              <a:t>top</a:t>
            </a:r>
            <a:r>
              <a:rPr lang="en-US" sz="1800">
                <a:solidFill>
                  <a:schemeClr val="accent2"/>
                </a:solidFill>
              </a:rPr>
              <a:t>, </a:t>
            </a:r>
            <a:r>
              <a:rPr b="1" lang="en-US" sz="1800">
                <a:solidFill>
                  <a:schemeClr val="accent2"/>
                </a:solidFill>
                <a:latin typeface="Consolas"/>
                <a:ea typeface="Consolas"/>
                <a:cs typeface="Consolas"/>
                <a:sym typeface="Consolas"/>
              </a:rPr>
              <a:t>left</a:t>
            </a:r>
            <a:r>
              <a:rPr lang="en-US" sz="1800">
                <a:solidFill>
                  <a:schemeClr val="accent2"/>
                </a:solidFill>
              </a:rPr>
              <a:t>, </a:t>
            </a:r>
            <a:r>
              <a:rPr b="1" lang="en-US" sz="1800">
                <a:solidFill>
                  <a:schemeClr val="accent2"/>
                </a:solidFill>
                <a:latin typeface="Consolas"/>
                <a:ea typeface="Consolas"/>
                <a:cs typeface="Consolas"/>
                <a:sym typeface="Consolas"/>
              </a:rPr>
              <a:t>right</a:t>
            </a:r>
            <a:r>
              <a:rPr lang="en-US" sz="1800">
                <a:solidFill>
                  <a:schemeClr val="accent2"/>
                </a:solidFill>
              </a:rPr>
              <a:t>, or </a:t>
            </a:r>
            <a:r>
              <a:rPr b="1" lang="en-US" sz="1800">
                <a:solidFill>
                  <a:schemeClr val="accent2"/>
                </a:solidFill>
                <a:latin typeface="Consolas"/>
                <a:ea typeface="Consolas"/>
                <a:cs typeface="Consolas"/>
                <a:sym typeface="Consolas"/>
              </a:rPr>
              <a:t>bottom</a:t>
            </a:r>
            <a:r>
              <a:rPr lang="en-US" sz="1800">
                <a:solidFill>
                  <a:schemeClr val="accent2"/>
                </a:solidFill>
              </a:rPr>
              <a:t> with values.</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When the div is moved, space is not created as compared with </a:t>
            </a:r>
            <a:r>
              <a:rPr b="1" lang="en-US" sz="1800">
                <a:solidFill>
                  <a:schemeClr val="accent2"/>
                </a:solidFill>
                <a:latin typeface="Consolas"/>
                <a:ea typeface="Consolas"/>
                <a:cs typeface="Consolas"/>
                <a:sym typeface="Consolas"/>
              </a:rPr>
              <a:t>display: relative</a:t>
            </a:r>
            <a:r>
              <a:rPr lang="en-US" sz="1800">
                <a:solidFill>
                  <a:schemeClr val="accent2"/>
                </a:solidFill>
              </a:rPr>
              <a:t>.</a:t>
            </a:r>
            <a:endParaRPr sz="1800">
              <a:solidFill>
                <a:schemeClr val="accent2"/>
              </a:solidFill>
            </a:endParaRPr>
          </a:p>
          <a:p>
            <a:pPr indent="-342900" lvl="0" marL="457200" rtl="0" algn="l">
              <a:spcBef>
                <a:spcPts val="1000"/>
              </a:spcBef>
              <a:spcAft>
                <a:spcPts val="1000"/>
              </a:spcAft>
              <a:buClr>
                <a:schemeClr val="accent4"/>
              </a:buClr>
              <a:buSzPts val="1800"/>
              <a:buChar char="➢"/>
            </a:pPr>
            <a:r>
              <a:rPr lang="en-US" sz="1800">
                <a:solidFill>
                  <a:schemeClr val="accent2"/>
                </a:solidFill>
              </a:rPr>
              <a:t>Notice how scrolling the page does not affect the location of the fixed element.</a:t>
            </a:r>
            <a:endParaRPr sz="18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Absolute Positioning</a:t>
            </a:r>
            <a:endParaRPr/>
          </a:p>
        </p:txBody>
      </p:sp>
      <p:sp>
        <p:nvSpPr>
          <p:cNvPr id="479" name="Google Shape;479;p51"/>
          <p:cNvSpPr txBox="1"/>
          <p:nvPr>
            <p:ph idx="1" type="body"/>
          </p:nvPr>
        </p:nvSpPr>
        <p:spPr>
          <a:xfrm>
            <a:off x="698500" y="1720800"/>
            <a:ext cx="10915500" cy="4527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Use the provided </a:t>
            </a:r>
            <a:r>
              <a:rPr b="1" lang="en-US" sz="1800" u="sng">
                <a:solidFill>
                  <a:schemeClr val="hlink"/>
                </a:solidFill>
                <a:hlinkClick r:id="rId3"/>
              </a:rPr>
              <a:t>absolute.html</a:t>
            </a:r>
            <a:r>
              <a:rPr lang="en-US" sz="1800">
                <a:solidFill>
                  <a:srgbClr val="FF0000"/>
                </a:solidFill>
              </a:rPr>
              <a:t> file .</a:t>
            </a:r>
            <a:endParaRPr sz="1800">
              <a:solidFill>
                <a:srgbClr val="FF0000"/>
              </a:solidFill>
            </a:endParaRPr>
          </a:p>
          <a:p>
            <a:pPr indent="0" lvl="0" marL="0" rtl="0" algn="l">
              <a:spcBef>
                <a:spcPts val="1000"/>
              </a:spcBef>
              <a:spcAft>
                <a:spcPts val="0"/>
              </a:spcAft>
              <a:buNone/>
            </a:pPr>
            <a:r>
              <a:rPr lang="en-US" sz="1800">
                <a:solidFill>
                  <a:srgbClr val="000000"/>
                </a:solidFill>
              </a:rPr>
              <a:t>The element is removed from the normal document flow, and no space is created for the element in the page layout. It is positioned relative to its closest positioned ancestor, if any; otherwise, it is placed relative to the initial containing block. Its final position is determined by the values of </a:t>
            </a:r>
            <a:r>
              <a:rPr b="1" lang="en-US" sz="1800">
                <a:solidFill>
                  <a:srgbClr val="000000"/>
                </a:solidFill>
                <a:latin typeface="Consolas"/>
                <a:ea typeface="Consolas"/>
                <a:cs typeface="Consolas"/>
                <a:sym typeface="Consolas"/>
              </a:rPr>
              <a:t>top</a:t>
            </a:r>
            <a:r>
              <a:rPr lang="en-US" sz="1800">
                <a:solidFill>
                  <a:srgbClr val="000000"/>
                </a:solidFill>
              </a:rPr>
              <a:t>, </a:t>
            </a:r>
            <a:r>
              <a:rPr b="1" lang="en-US" sz="1800">
                <a:solidFill>
                  <a:srgbClr val="000000"/>
                </a:solidFill>
                <a:latin typeface="Consolas"/>
                <a:ea typeface="Consolas"/>
                <a:cs typeface="Consolas"/>
                <a:sym typeface="Consolas"/>
              </a:rPr>
              <a:t>right</a:t>
            </a:r>
            <a:r>
              <a:rPr lang="en-US" sz="1800">
                <a:solidFill>
                  <a:srgbClr val="000000"/>
                </a:solidFill>
              </a:rPr>
              <a:t>, </a:t>
            </a:r>
            <a:r>
              <a:rPr b="1" lang="en-US" sz="1800">
                <a:solidFill>
                  <a:srgbClr val="000000"/>
                </a:solidFill>
                <a:latin typeface="Consolas"/>
                <a:ea typeface="Consolas"/>
                <a:cs typeface="Consolas"/>
                <a:sym typeface="Consolas"/>
              </a:rPr>
              <a:t>bottom</a:t>
            </a:r>
            <a:r>
              <a:rPr lang="en-US" sz="1800">
                <a:solidFill>
                  <a:srgbClr val="000000"/>
                </a:solidFill>
              </a:rPr>
              <a:t>, and </a:t>
            </a:r>
            <a:r>
              <a:rPr b="1" lang="en-US" sz="1800">
                <a:solidFill>
                  <a:srgbClr val="000000"/>
                </a:solidFill>
                <a:latin typeface="Consolas"/>
                <a:ea typeface="Consolas"/>
                <a:cs typeface="Consolas"/>
                <a:sym typeface="Consolas"/>
              </a:rPr>
              <a:t>left</a:t>
            </a:r>
            <a:r>
              <a:rPr lang="en-US" sz="1800">
                <a:solidFill>
                  <a:srgbClr val="000000"/>
                </a:solidFill>
              </a:rPr>
              <a:t>.</a:t>
            </a:r>
            <a:endParaRPr sz="1800">
              <a:solidFill>
                <a:schemeClr val="accent2"/>
              </a:solidFill>
            </a:endParaRPr>
          </a:p>
          <a:p>
            <a:pPr indent="-342900" lvl="0" marL="457200" rtl="0" algn="l">
              <a:spcBef>
                <a:spcPts val="1100"/>
              </a:spcBef>
              <a:spcAft>
                <a:spcPts val="0"/>
              </a:spcAft>
              <a:buClr>
                <a:srgbClr val="FF9900"/>
              </a:buClr>
              <a:buSzPts val="1800"/>
              <a:buChar char="➢"/>
            </a:pPr>
            <a:r>
              <a:rPr lang="en-US" sz="1800">
                <a:solidFill>
                  <a:schemeClr val="accent2"/>
                </a:solidFill>
              </a:rPr>
              <a:t>Open your developer tools and select the third div to see the position added to the box model. Its position is currently </a:t>
            </a:r>
            <a:r>
              <a:rPr i="1" lang="en-US" sz="1800">
                <a:solidFill>
                  <a:schemeClr val="accent2"/>
                </a:solidFill>
              </a:rPr>
              <a:t>not</a:t>
            </a:r>
            <a:r>
              <a:rPr lang="en-US" sz="1800">
                <a:solidFill>
                  <a:schemeClr val="accent2"/>
                </a:solidFill>
              </a:rPr>
              <a:t> set to zero as compared with display relative.</a:t>
            </a:r>
            <a:endParaRPr sz="1800">
              <a:solidFill>
                <a:schemeClr val="accent2"/>
              </a:solidFill>
            </a:endParaRPr>
          </a:p>
          <a:p>
            <a:pPr indent="-342900" lvl="0" marL="457200" rtl="0" algn="l">
              <a:spcBef>
                <a:spcPts val="1000"/>
              </a:spcBef>
              <a:spcAft>
                <a:spcPts val="0"/>
              </a:spcAft>
              <a:buClr>
                <a:srgbClr val="FF9900"/>
              </a:buClr>
              <a:buSzPts val="1800"/>
              <a:buChar char="➢"/>
            </a:pPr>
            <a:r>
              <a:rPr lang="en-US" sz="1800">
                <a:solidFill>
                  <a:schemeClr val="accent2"/>
                </a:solidFill>
              </a:rPr>
              <a:t>In the </a:t>
            </a:r>
            <a:r>
              <a:rPr b="1" lang="en-US" sz="1800">
                <a:solidFill>
                  <a:schemeClr val="accent2"/>
                </a:solidFill>
              </a:rPr>
              <a:t>absolute.html</a:t>
            </a:r>
            <a:r>
              <a:rPr lang="en-US" sz="1800">
                <a:solidFill>
                  <a:schemeClr val="accent2"/>
                </a:solidFill>
              </a:rPr>
              <a:t> page, go to the class </a:t>
            </a:r>
            <a:r>
              <a:rPr b="1" lang="en-US" sz="1800">
                <a:solidFill>
                  <a:schemeClr val="accent2"/>
                </a:solidFill>
              </a:rPr>
              <a:t>exampleBox </a:t>
            </a:r>
            <a:r>
              <a:rPr lang="en-US" sz="1800">
                <a:solidFill>
                  <a:schemeClr val="accent2"/>
                </a:solidFill>
              </a:rPr>
              <a:t>code block in the </a:t>
            </a:r>
            <a:r>
              <a:rPr b="1" lang="en-US" sz="1800">
                <a:solidFill>
                  <a:schemeClr val="accent2"/>
                </a:solidFill>
                <a:latin typeface="Consolas"/>
                <a:ea typeface="Consolas"/>
                <a:cs typeface="Consolas"/>
                <a:sym typeface="Consolas"/>
              </a:rPr>
              <a:t>&lt;style&gt;</a:t>
            </a:r>
            <a:r>
              <a:rPr lang="en-US" sz="1800">
                <a:solidFill>
                  <a:schemeClr val="accent2"/>
                </a:solidFill>
              </a:rPr>
              <a:t> tag.</a:t>
            </a:r>
            <a:endParaRPr sz="1800">
              <a:solidFill>
                <a:schemeClr val="accent2"/>
              </a:solidFill>
            </a:endParaRPr>
          </a:p>
          <a:p>
            <a:pPr indent="-342900" lvl="0" marL="457200" rtl="0" algn="l">
              <a:spcBef>
                <a:spcPts val="1000"/>
              </a:spcBef>
              <a:spcAft>
                <a:spcPts val="0"/>
              </a:spcAft>
              <a:buClr>
                <a:srgbClr val="FF9900"/>
              </a:buClr>
              <a:buSzPts val="1800"/>
              <a:buChar char="➢"/>
            </a:pPr>
            <a:r>
              <a:rPr lang="en-US" sz="1800">
                <a:solidFill>
                  <a:schemeClr val="accent2"/>
                </a:solidFill>
              </a:rPr>
              <a:t>Add one or more of these properties: </a:t>
            </a:r>
            <a:r>
              <a:rPr b="1" lang="en-US" sz="1800">
                <a:solidFill>
                  <a:schemeClr val="accent2"/>
                </a:solidFill>
                <a:latin typeface="Consolas"/>
                <a:ea typeface="Consolas"/>
                <a:cs typeface="Consolas"/>
                <a:sym typeface="Consolas"/>
              </a:rPr>
              <a:t>top</a:t>
            </a:r>
            <a:r>
              <a:rPr lang="en-US" sz="1800">
                <a:solidFill>
                  <a:schemeClr val="accent2"/>
                </a:solidFill>
              </a:rPr>
              <a:t>, </a:t>
            </a:r>
            <a:r>
              <a:rPr b="1" lang="en-US" sz="1800">
                <a:solidFill>
                  <a:schemeClr val="accent2"/>
                </a:solidFill>
                <a:latin typeface="Consolas"/>
                <a:ea typeface="Consolas"/>
                <a:cs typeface="Consolas"/>
                <a:sym typeface="Consolas"/>
              </a:rPr>
              <a:t>left</a:t>
            </a:r>
            <a:r>
              <a:rPr lang="en-US" sz="1800">
                <a:solidFill>
                  <a:schemeClr val="accent2"/>
                </a:solidFill>
              </a:rPr>
              <a:t>, </a:t>
            </a:r>
            <a:r>
              <a:rPr b="1" lang="en-US" sz="1800">
                <a:solidFill>
                  <a:schemeClr val="accent2"/>
                </a:solidFill>
                <a:latin typeface="Consolas"/>
                <a:ea typeface="Consolas"/>
                <a:cs typeface="Consolas"/>
                <a:sym typeface="Consolas"/>
              </a:rPr>
              <a:t>right</a:t>
            </a:r>
            <a:r>
              <a:rPr lang="en-US" sz="1800">
                <a:solidFill>
                  <a:schemeClr val="accent2"/>
                </a:solidFill>
              </a:rPr>
              <a:t>, or </a:t>
            </a:r>
            <a:r>
              <a:rPr b="1" lang="en-US" sz="1800">
                <a:solidFill>
                  <a:schemeClr val="accent2"/>
                </a:solidFill>
                <a:latin typeface="Consolas"/>
                <a:ea typeface="Consolas"/>
                <a:cs typeface="Consolas"/>
                <a:sym typeface="Consolas"/>
              </a:rPr>
              <a:t>bottom </a:t>
            </a:r>
            <a:r>
              <a:rPr lang="en-US" sz="1800">
                <a:solidFill>
                  <a:schemeClr val="accent2"/>
                </a:solidFill>
              </a:rPr>
              <a:t>with values.</a:t>
            </a:r>
            <a:endParaRPr sz="1800">
              <a:solidFill>
                <a:schemeClr val="accent2"/>
              </a:solidFill>
            </a:endParaRPr>
          </a:p>
          <a:p>
            <a:pPr indent="-342900" lvl="0" marL="457200" rtl="0" algn="l">
              <a:spcBef>
                <a:spcPts val="1000"/>
              </a:spcBef>
              <a:spcAft>
                <a:spcPts val="1000"/>
              </a:spcAft>
              <a:buClr>
                <a:srgbClr val="FF9900"/>
              </a:buClr>
              <a:buSzPts val="1800"/>
              <a:buChar char="➢"/>
            </a:pPr>
            <a:r>
              <a:rPr lang="en-US" sz="1800">
                <a:solidFill>
                  <a:schemeClr val="accent2"/>
                </a:solidFill>
              </a:rPr>
              <a:t>When the div is moved, space is not created as compared with </a:t>
            </a:r>
            <a:r>
              <a:rPr b="1" lang="en-US" sz="1800">
                <a:solidFill>
                  <a:schemeClr val="accent2"/>
                </a:solidFill>
                <a:latin typeface="Consolas"/>
                <a:ea typeface="Consolas"/>
                <a:cs typeface="Consolas"/>
                <a:sym typeface="Consolas"/>
              </a:rPr>
              <a:t>display: relative</a:t>
            </a:r>
            <a:r>
              <a:rPr lang="en-US" sz="1800">
                <a:solidFill>
                  <a:schemeClr val="accent2"/>
                </a:solidFill>
              </a:rPr>
              <a:t>. </a:t>
            </a:r>
            <a:endParaRPr sz="1800">
              <a:solidFill>
                <a:schemeClr val="accent2"/>
              </a:solidFill>
            </a:endParaRPr>
          </a:p>
        </p:txBody>
      </p:sp>
      <p:sp>
        <p:nvSpPr>
          <p:cNvPr id="480" name="Google Shape;480;p5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CSS </a:t>
            </a:r>
            <a:r>
              <a:rPr lang="en-US"/>
              <a:t>Properties:</a:t>
            </a:r>
            <a:r>
              <a:rPr lang="en-US"/>
              <a:t> Font</a:t>
            </a:r>
            <a:endParaRPr/>
          </a:p>
        </p:txBody>
      </p:sp>
      <p:sp>
        <p:nvSpPr>
          <p:cNvPr id="487" name="Google Shape;487;p52"/>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700">
                <a:solidFill>
                  <a:srgbClr val="000000"/>
                </a:solidFill>
                <a:highlight>
                  <a:srgbClr val="FFFFFF"/>
                </a:highlight>
              </a:rPr>
              <a:t>The </a:t>
            </a:r>
            <a:r>
              <a:rPr b="1" lang="en-US" sz="1700" u="sng">
                <a:solidFill>
                  <a:schemeClr val="hlink"/>
                </a:solidFill>
                <a:highlight>
                  <a:srgbClr val="FFFFFF"/>
                </a:highlight>
                <a:latin typeface="Consolas"/>
                <a:ea typeface="Consolas"/>
                <a:cs typeface="Consolas"/>
                <a:sym typeface="Consolas"/>
                <a:hlinkClick r:id="rId3"/>
              </a:rPr>
              <a:t>font</a:t>
            </a:r>
            <a:r>
              <a:rPr b="1" lang="en-US" sz="1700">
                <a:solidFill>
                  <a:srgbClr val="000000"/>
                </a:solidFill>
                <a:highlight>
                  <a:srgbClr val="FFFFFF"/>
                </a:highlight>
              </a:rPr>
              <a:t> </a:t>
            </a:r>
            <a:r>
              <a:rPr lang="en-US" sz="1700">
                <a:solidFill>
                  <a:srgbClr val="000000"/>
                </a:solidFill>
                <a:highlight>
                  <a:srgbClr val="FFFFFF"/>
                </a:highlight>
              </a:rPr>
              <a:t>property </a:t>
            </a:r>
            <a:r>
              <a:rPr lang="en-US" sz="1700">
                <a:solidFill>
                  <a:srgbClr val="000000"/>
                </a:solidFill>
                <a:highlight>
                  <a:srgbClr val="FFFFFF"/>
                </a:highlight>
              </a:rPr>
              <a:t>is one of the most basic properties of a page, and controls the look and feel of text on the page. The </a:t>
            </a:r>
            <a:r>
              <a:rPr b="1" lang="en-US" sz="1700">
                <a:solidFill>
                  <a:srgbClr val="000000"/>
                </a:solidFill>
                <a:highlight>
                  <a:schemeClr val="lt1"/>
                </a:highlight>
                <a:latin typeface="Consolas"/>
                <a:ea typeface="Consolas"/>
                <a:cs typeface="Consolas"/>
                <a:sym typeface="Consolas"/>
              </a:rPr>
              <a:t>font</a:t>
            </a:r>
            <a:r>
              <a:rPr b="1" lang="en-US" sz="1700">
                <a:solidFill>
                  <a:srgbClr val="000000"/>
                </a:solidFill>
                <a:highlight>
                  <a:schemeClr val="lt1"/>
                </a:highlight>
              </a:rPr>
              <a:t> </a:t>
            </a:r>
            <a:r>
              <a:rPr lang="en-US" sz="1700">
                <a:solidFill>
                  <a:srgbClr val="000000"/>
                </a:solidFill>
                <a:highlight>
                  <a:schemeClr val="lt1"/>
                </a:highlight>
              </a:rPr>
              <a:t>property is shorthand for a number of other properties, and can contain a wide variety of values.</a:t>
            </a:r>
            <a:endParaRPr sz="1700">
              <a:solidFill>
                <a:srgbClr val="000000"/>
              </a:solidFill>
              <a:highlight>
                <a:schemeClr val="lt1"/>
              </a:highlight>
            </a:endParaRPr>
          </a:p>
          <a:p>
            <a:pPr indent="-336550" lvl="0" marL="457200" rtl="0" algn="l">
              <a:lnSpc>
                <a:spcPct val="115000"/>
              </a:lnSpc>
              <a:spcBef>
                <a:spcPts val="1400"/>
              </a:spcBef>
              <a:spcAft>
                <a:spcPts val="0"/>
              </a:spcAft>
              <a:buClr>
                <a:schemeClr val="accent4"/>
              </a:buClr>
              <a:buSzPts val="1700"/>
              <a:buChar char="➢"/>
            </a:pPr>
            <a:r>
              <a:rPr lang="en-US" sz="1700">
                <a:solidFill>
                  <a:srgbClr val="000000"/>
                </a:solidFill>
                <a:highlight>
                  <a:schemeClr val="lt1"/>
                </a:highlight>
              </a:rPr>
              <a:t>When specified as a shorthand property, </a:t>
            </a:r>
            <a:r>
              <a:rPr b="1" lang="en-US" sz="1700">
                <a:solidFill>
                  <a:srgbClr val="000000"/>
                </a:solidFill>
                <a:highlight>
                  <a:schemeClr val="lt1"/>
                </a:highlight>
                <a:latin typeface="Consolas"/>
                <a:ea typeface="Consolas"/>
                <a:cs typeface="Consolas"/>
                <a:sym typeface="Consolas"/>
              </a:rPr>
              <a:t>font</a:t>
            </a:r>
            <a:r>
              <a:rPr lang="en-US" sz="1700">
                <a:solidFill>
                  <a:srgbClr val="000000"/>
                </a:solidFill>
                <a:highlight>
                  <a:schemeClr val="lt1"/>
                </a:highlight>
              </a:rPr>
              <a:t> must include values for </a:t>
            </a:r>
            <a:r>
              <a:rPr b="1" lang="en-US" sz="1700">
                <a:solidFill>
                  <a:srgbClr val="000000"/>
                </a:solidFill>
                <a:highlight>
                  <a:schemeClr val="lt1"/>
                </a:highlight>
                <a:latin typeface="Consolas"/>
                <a:ea typeface="Consolas"/>
                <a:cs typeface="Consolas"/>
                <a:sym typeface="Consolas"/>
              </a:rPr>
              <a:t>font-size</a:t>
            </a:r>
            <a:r>
              <a:rPr lang="en-US" sz="1700">
                <a:solidFill>
                  <a:srgbClr val="000000"/>
                </a:solidFill>
                <a:highlight>
                  <a:schemeClr val="lt1"/>
                </a:highlight>
              </a:rPr>
              <a:t> and </a:t>
            </a:r>
            <a:r>
              <a:rPr b="1" lang="en-US" sz="1700">
                <a:solidFill>
                  <a:srgbClr val="000000"/>
                </a:solidFill>
                <a:highlight>
                  <a:schemeClr val="lt1"/>
                </a:highlight>
                <a:latin typeface="Consolas"/>
                <a:ea typeface="Consolas"/>
                <a:cs typeface="Consolas"/>
                <a:sym typeface="Consolas"/>
              </a:rPr>
              <a:t>font-family</a:t>
            </a:r>
            <a:r>
              <a:rPr lang="en-US" sz="1700">
                <a:solidFill>
                  <a:srgbClr val="000000"/>
                </a:solidFill>
                <a:highlight>
                  <a:schemeClr val="lt1"/>
                </a:highlight>
              </a:rPr>
              <a:t>.</a:t>
            </a:r>
            <a:endParaRPr sz="1700">
              <a:solidFill>
                <a:srgbClr val="000000"/>
              </a:solidFill>
              <a:highlight>
                <a:schemeClr val="lt1"/>
              </a:highlight>
            </a:endParaRPr>
          </a:p>
          <a:p>
            <a:pPr indent="-336550" lvl="0" marL="457200" rtl="0" algn="l">
              <a:lnSpc>
                <a:spcPct val="115000"/>
              </a:lnSpc>
              <a:spcBef>
                <a:spcPts val="1400"/>
              </a:spcBef>
              <a:spcAft>
                <a:spcPts val="0"/>
              </a:spcAft>
              <a:buClr>
                <a:schemeClr val="accent4"/>
              </a:buClr>
              <a:buSzPts val="1700"/>
              <a:buChar char="➢"/>
            </a:pPr>
            <a:r>
              <a:rPr lang="en-US" sz="1700">
                <a:solidFill>
                  <a:srgbClr val="000000"/>
                </a:solidFill>
                <a:highlight>
                  <a:schemeClr val="lt1"/>
                </a:highlight>
              </a:rPr>
              <a:t>The </a:t>
            </a:r>
            <a:r>
              <a:rPr b="1" lang="en-US" sz="1700">
                <a:solidFill>
                  <a:srgbClr val="000000"/>
                </a:solidFill>
                <a:highlight>
                  <a:schemeClr val="lt1"/>
                </a:highlight>
                <a:latin typeface="Consolas"/>
                <a:ea typeface="Consolas"/>
                <a:cs typeface="Consolas"/>
                <a:sym typeface="Consolas"/>
              </a:rPr>
              <a:t>font</a:t>
            </a:r>
            <a:r>
              <a:rPr lang="en-US" sz="1700">
                <a:solidFill>
                  <a:srgbClr val="000000"/>
                </a:solidFill>
                <a:highlight>
                  <a:schemeClr val="lt1"/>
                </a:highlight>
              </a:rPr>
              <a:t> can also be specified as a system keyword with a single value, but that value must be one of: </a:t>
            </a:r>
            <a:r>
              <a:rPr b="1" lang="en-US" sz="1700">
                <a:solidFill>
                  <a:srgbClr val="000000"/>
                </a:solidFill>
                <a:highlight>
                  <a:schemeClr val="lt1"/>
                </a:highlight>
                <a:latin typeface="Consolas"/>
                <a:ea typeface="Consolas"/>
                <a:cs typeface="Consolas"/>
                <a:sym typeface="Consolas"/>
              </a:rPr>
              <a:t>caption</a:t>
            </a:r>
            <a:r>
              <a:rPr lang="en-US" sz="1700">
                <a:solidFill>
                  <a:srgbClr val="000000"/>
                </a:solidFill>
                <a:highlight>
                  <a:schemeClr val="lt1"/>
                </a:highlight>
              </a:rPr>
              <a:t>, </a:t>
            </a:r>
            <a:r>
              <a:rPr b="1" lang="en-US" sz="1700">
                <a:solidFill>
                  <a:srgbClr val="000000"/>
                </a:solidFill>
                <a:highlight>
                  <a:schemeClr val="lt1"/>
                </a:highlight>
                <a:latin typeface="Consolas"/>
                <a:ea typeface="Consolas"/>
                <a:cs typeface="Consolas"/>
                <a:sym typeface="Consolas"/>
              </a:rPr>
              <a:t>icon</a:t>
            </a:r>
            <a:r>
              <a:rPr lang="en-US" sz="1700">
                <a:solidFill>
                  <a:srgbClr val="000000"/>
                </a:solidFill>
                <a:highlight>
                  <a:schemeClr val="lt1"/>
                </a:highlight>
              </a:rPr>
              <a:t>, </a:t>
            </a:r>
            <a:r>
              <a:rPr b="1" lang="en-US" sz="1700">
                <a:solidFill>
                  <a:srgbClr val="000000"/>
                </a:solidFill>
                <a:highlight>
                  <a:schemeClr val="lt1"/>
                </a:highlight>
                <a:latin typeface="Consolas"/>
                <a:ea typeface="Consolas"/>
                <a:cs typeface="Consolas"/>
                <a:sym typeface="Consolas"/>
              </a:rPr>
              <a:t>menu</a:t>
            </a:r>
            <a:r>
              <a:rPr lang="en-US" sz="1700">
                <a:solidFill>
                  <a:srgbClr val="000000"/>
                </a:solidFill>
                <a:highlight>
                  <a:schemeClr val="lt1"/>
                </a:highlight>
              </a:rPr>
              <a:t>, </a:t>
            </a:r>
            <a:r>
              <a:rPr b="1" lang="en-US" sz="1700">
                <a:solidFill>
                  <a:srgbClr val="000000"/>
                </a:solidFill>
                <a:highlight>
                  <a:schemeClr val="lt1"/>
                </a:highlight>
                <a:latin typeface="Consolas"/>
                <a:ea typeface="Consolas"/>
                <a:cs typeface="Consolas"/>
                <a:sym typeface="Consolas"/>
              </a:rPr>
              <a:t>message-box</a:t>
            </a:r>
            <a:r>
              <a:rPr lang="en-US" sz="1700">
                <a:solidFill>
                  <a:srgbClr val="000000"/>
                </a:solidFill>
                <a:highlight>
                  <a:schemeClr val="lt1"/>
                </a:highlight>
              </a:rPr>
              <a:t>, </a:t>
            </a:r>
            <a:r>
              <a:rPr b="1" lang="en-US" sz="1700">
                <a:solidFill>
                  <a:srgbClr val="000000"/>
                </a:solidFill>
                <a:highlight>
                  <a:schemeClr val="lt1"/>
                </a:highlight>
                <a:latin typeface="Consolas"/>
                <a:ea typeface="Consolas"/>
                <a:cs typeface="Consolas"/>
                <a:sym typeface="Consolas"/>
              </a:rPr>
              <a:t>small-caption</a:t>
            </a:r>
            <a:r>
              <a:rPr lang="en-US" sz="1700">
                <a:solidFill>
                  <a:srgbClr val="000000"/>
                </a:solidFill>
                <a:highlight>
                  <a:schemeClr val="lt1"/>
                </a:highlight>
              </a:rPr>
              <a:t>, or </a:t>
            </a:r>
            <a:r>
              <a:rPr b="1" lang="en-US" sz="1700">
                <a:solidFill>
                  <a:srgbClr val="000000"/>
                </a:solidFill>
                <a:highlight>
                  <a:schemeClr val="lt1"/>
                </a:highlight>
                <a:latin typeface="Consolas"/>
                <a:ea typeface="Consolas"/>
                <a:cs typeface="Consolas"/>
                <a:sym typeface="Consolas"/>
              </a:rPr>
              <a:t>status-bar</a:t>
            </a:r>
            <a:r>
              <a:rPr lang="en-US" sz="1700">
                <a:solidFill>
                  <a:srgbClr val="000000"/>
                </a:solidFill>
                <a:highlight>
                  <a:schemeClr val="lt1"/>
                </a:highlight>
              </a:rPr>
              <a:t>.</a:t>
            </a:r>
            <a:endParaRPr sz="1700">
              <a:solidFill>
                <a:srgbClr val="000000"/>
              </a:solidFill>
              <a:highlight>
                <a:schemeClr val="lt1"/>
              </a:highlight>
            </a:endParaRPr>
          </a:p>
          <a:p>
            <a:pPr indent="-336550" lvl="0" marL="457200" rtl="0" algn="l">
              <a:lnSpc>
                <a:spcPct val="115000"/>
              </a:lnSpc>
              <a:spcBef>
                <a:spcPts val="1000"/>
              </a:spcBef>
              <a:spcAft>
                <a:spcPts val="0"/>
              </a:spcAft>
              <a:buClr>
                <a:schemeClr val="accent4"/>
              </a:buClr>
              <a:buSzPts val="1700"/>
              <a:buChar char="➢"/>
            </a:pPr>
            <a:r>
              <a:rPr lang="en-US" sz="1700">
                <a:solidFill>
                  <a:srgbClr val="080808"/>
                </a:solidFill>
              </a:rPr>
              <a:t>You can obtain additional font families by using the</a:t>
            </a:r>
            <a:r>
              <a:rPr lang="en-US" sz="1700">
                <a:solidFill>
                  <a:schemeClr val="accent4"/>
                </a:solidFill>
              </a:rPr>
              <a:t> </a:t>
            </a:r>
            <a:r>
              <a:rPr lang="en-US" sz="1700" u="sng">
                <a:solidFill>
                  <a:schemeClr val="hlink"/>
                </a:solidFill>
                <a:latin typeface="Consolas"/>
                <a:ea typeface="Consolas"/>
                <a:cs typeface="Consolas"/>
                <a:sym typeface="Consolas"/>
                <a:hlinkClick r:id="rId4"/>
              </a:rPr>
              <a:t>&lt;link&gt;</a:t>
            </a:r>
            <a:r>
              <a:rPr lang="en-US" sz="1700">
                <a:solidFill>
                  <a:srgbClr val="080808"/>
                </a:solidFill>
              </a:rPr>
              <a:t> HTML element or the</a:t>
            </a:r>
            <a:r>
              <a:rPr lang="en-US" sz="1700">
                <a:solidFill>
                  <a:schemeClr val="accent4"/>
                </a:solidFill>
              </a:rPr>
              <a:t> </a:t>
            </a:r>
            <a:r>
              <a:rPr lang="en-US" sz="1700" u="sng">
                <a:solidFill>
                  <a:schemeClr val="hlink"/>
                </a:solidFill>
                <a:latin typeface="Consolas"/>
                <a:ea typeface="Consolas"/>
                <a:cs typeface="Consolas"/>
                <a:sym typeface="Consolas"/>
                <a:hlinkClick r:id="rId5"/>
              </a:rPr>
              <a:t>@import</a:t>
            </a:r>
            <a:r>
              <a:rPr lang="en-US" sz="1700">
                <a:solidFill>
                  <a:schemeClr val="accent2"/>
                </a:solidFill>
              </a:rPr>
              <a:t> CSS at-rule.</a:t>
            </a:r>
            <a:endParaRPr sz="1700">
              <a:solidFill>
                <a:schemeClr val="accent2"/>
              </a:solidFill>
            </a:endParaRPr>
          </a:p>
          <a:p>
            <a:pPr indent="-336550" lvl="1" marL="914400" rtl="0" algn="l">
              <a:lnSpc>
                <a:spcPct val="115000"/>
              </a:lnSpc>
              <a:spcBef>
                <a:spcPts val="1000"/>
              </a:spcBef>
              <a:spcAft>
                <a:spcPts val="0"/>
              </a:spcAft>
              <a:buSzPts val="1700"/>
              <a:buChar char="○"/>
            </a:pPr>
            <a:r>
              <a:rPr lang="en-US" sz="1700">
                <a:solidFill>
                  <a:srgbClr val="080808"/>
                </a:solidFill>
              </a:rPr>
              <a:t>The</a:t>
            </a:r>
            <a:r>
              <a:rPr b="1" lang="en-US" sz="1700">
                <a:solidFill>
                  <a:schemeClr val="accent2"/>
                </a:solidFill>
              </a:rPr>
              <a:t> </a:t>
            </a:r>
            <a:r>
              <a:rPr b="1" lang="en-US" sz="1700">
                <a:solidFill>
                  <a:schemeClr val="accent2"/>
                </a:solidFill>
                <a:latin typeface="Consolas"/>
                <a:ea typeface="Consolas"/>
                <a:cs typeface="Consolas"/>
                <a:sym typeface="Consolas"/>
              </a:rPr>
              <a:t>@import</a:t>
            </a:r>
            <a:r>
              <a:rPr b="1" lang="en-US" sz="1700">
                <a:solidFill>
                  <a:schemeClr val="accent2"/>
                </a:solidFill>
              </a:rPr>
              <a:t> </a:t>
            </a:r>
            <a:r>
              <a:rPr lang="en-US" sz="1700">
                <a:solidFill>
                  <a:srgbClr val="080808"/>
                </a:solidFill>
              </a:rPr>
              <a:t>CSS at-rule is used to import style rules from other stylesheets.</a:t>
            </a:r>
            <a:endParaRPr sz="1700">
              <a:solidFill>
                <a:srgbClr val="080808"/>
              </a:solidFill>
            </a:endParaRPr>
          </a:p>
          <a:p>
            <a:pPr indent="-336550" lvl="0" marL="457200" rtl="0" algn="l">
              <a:lnSpc>
                <a:spcPct val="115000"/>
              </a:lnSpc>
              <a:spcBef>
                <a:spcPts val="1000"/>
              </a:spcBef>
              <a:spcAft>
                <a:spcPts val="0"/>
              </a:spcAft>
              <a:buClr>
                <a:schemeClr val="accent4"/>
              </a:buClr>
              <a:buSzPts val="1700"/>
              <a:buChar char="➢"/>
            </a:pPr>
            <a:r>
              <a:rPr lang="en-US" sz="1700">
                <a:solidFill>
                  <a:srgbClr val="080808"/>
                </a:solidFill>
              </a:rPr>
              <a:t>You are able to reference font families directly from the internet or by downloading them locally.</a:t>
            </a:r>
            <a:endParaRPr sz="1700">
              <a:solidFill>
                <a:srgbClr val="080808"/>
              </a:solidFill>
            </a:endParaRPr>
          </a:p>
          <a:p>
            <a:pPr indent="-336550" lvl="0" marL="457200" rtl="0" algn="l">
              <a:lnSpc>
                <a:spcPct val="115000"/>
              </a:lnSpc>
              <a:spcBef>
                <a:spcPts val="1000"/>
              </a:spcBef>
              <a:spcAft>
                <a:spcPts val="1000"/>
              </a:spcAft>
              <a:buClr>
                <a:schemeClr val="accent4"/>
              </a:buClr>
              <a:buSzPts val="1700"/>
              <a:buChar char="➢"/>
            </a:pPr>
            <a:r>
              <a:rPr lang="en-US" sz="1700">
                <a:solidFill>
                  <a:srgbClr val="080808"/>
                </a:solidFill>
              </a:rPr>
              <a:t>To use or download Google fonts, go to: </a:t>
            </a:r>
            <a:r>
              <a:rPr lang="en-US" sz="1700" u="sng">
                <a:solidFill>
                  <a:schemeClr val="hlink"/>
                </a:solidFill>
                <a:hlinkClick r:id="rId6"/>
              </a:rPr>
              <a:t>https://fonts.google.com/</a:t>
            </a:r>
            <a:r>
              <a:rPr lang="en-US" sz="1700">
                <a:solidFill>
                  <a:srgbClr val="000000"/>
                </a:solidFill>
                <a:highlight>
                  <a:schemeClr val="lt1"/>
                </a:highlight>
              </a:rPr>
              <a:t>.</a:t>
            </a:r>
            <a:endParaRPr sz="1700">
              <a:solidFill>
                <a:srgbClr val="000000"/>
              </a:solidFill>
              <a:highlight>
                <a:schemeClr val="lt1"/>
              </a:highlight>
            </a:endParaRPr>
          </a:p>
        </p:txBody>
      </p:sp>
      <p:sp>
        <p:nvSpPr>
          <p:cNvPr id="488" name="Google Shape;488;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89" name="Google Shape;489;p52"/>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7"/>
              </a:rPr>
              <a:t>For a full reference on fonts,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Font</a:t>
            </a:r>
            <a:endParaRPr/>
          </a:p>
        </p:txBody>
      </p:sp>
      <p:sp>
        <p:nvSpPr>
          <p:cNvPr id="496" name="Google Shape;496;p5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97" name="Google Shape;497;p53"/>
          <p:cNvSpPr txBox="1"/>
          <p:nvPr/>
        </p:nvSpPr>
        <p:spPr>
          <a:xfrm>
            <a:off x="646350" y="4957550"/>
            <a:ext cx="5944800" cy="10620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0033B3"/>
                </a:solidFill>
                <a:highlight>
                  <a:srgbClr val="FFFFFF"/>
                </a:highlight>
                <a:latin typeface="Consolas"/>
                <a:ea typeface="Consolas"/>
                <a:cs typeface="Consolas"/>
                <a:sym typeface="Consolas"/>
              </a:rPr>
              <a:t>h1 </a:t>
            </a:r>
            <a:r>
              <a:rPr lang="en-US" sz="1900">
                <a:solidFill>
                  <a:srgbClr val="080808"/>
                </a:solidFill>
                <a:highlight>
                  <a:srgbClr val="FFFFFF"/>
                </a:highlight>
                <a:latin typeface="Consolas"/>
                <a:ea typeface="Consolas"/>
                <a:cs typeface="Consolas"/>
                <a:sym typeface="Consolas"/>
              </a:rPr>
              <a:t>{</a:t>
            </a:r>
            <a:endParaRPr sz="1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900">
                <a:solidFill>
                  <a:srgbClr val="080808"/>
                </a:solidFill>
                <a:highlight>
                  <a:srgbClr val="FFFFFF"/>
                </a:highlight>
                <a:latin typeface="Consolas"/>
                <a:ea typeface="Consolas"/>
                <a:cs typeface="Consolas"/>
                <a:sym typeface="Consolas"/>
              </a:rPr>
              <a:t>   </a:t>
            </a:r>
            <a:r>
              <a:rPr lang="en-US" sz="1900">
                <a:solidFill>
                  <a:srgbClr val="174AD4"/>
                </a:solidFill>
                <a:highlight>
                  <a:srgbClr val="FFFFFF"/>
                </a:highlight>
                <a:latin typeface="Consolas"/>
                <a:ea typeface="Consolas"/>
                <a:cs typeface="Consolas"/>
                <a:sym typeface="Consolas"/>
              </a:rPr>
              <a:t>font-family</a:t>
            </a:r>
            <a:r>
              <a:rPr lang="en-US" sz="1900">
                <a:solidFill>
                  <a:srgbClr val="080808"/>
                </a:solidFill>
                <a:highlight>
                  <a:srgbClr val="FFFFFF"/>
                </a:highlight>
                <a:latin typeface="Consolas"/>
                <a:ea typeface="Consolas"/>
                <a:cs typeface="Consolas"/>
                <a:sym typeface="Consolas"/>
              </a:rPr>
              <a:t>: </a:t>
            </a:r>
            <a:r>
              <a:rPr lang="en-US" sz="1900">
                <a:solidFill>
                  <a:srgbClr val="067D17"/>
                </a:solidFill>
                <a:highlight>
                  <a:srgbClr val="FFFFFF"/>
                </a:highlight>
                <a:latin typeface="Consolas"/>
                <a:ea typeface="Consolas"/>
                <a:cs typeface="Consolas"/>
                <a:sym typeface="Consolas"/>
              </a:rPr>
              <a:t>'Bungee Spice</a:t>
            </a:r>
            <a:r>
              <a:rPr lang="en-US" sz="1900">
                <a:solidFill>
                  <a:srgbClr val="067D17"/>
                </a:solidFill>
                <a:highlight>
                  <a:srgbClr val="FFFFFF"/>
                </a:highlight>
                <a:latin typeface="Consolas"/>
                <a:ea typeface="Consolas"/>
                <a:cs typeface="Consolas"/>
                <a:sym typeface="Consolas"/>
              </a:rPr>
              <a:t>'</a:t>
            </a:r>
            <a:r>
              <a:rPr lang="en-US" sz="1900">
                <a:solidFill>
                  <a:srgbClr val="080808"/>
                </a:solidFill>
                <a:highlight>
                  <a:srgbClr val="FFFFFF"/>
                </a:highlight>
                <a:latin typeface="Consolas"/>
                <a:ea typeface="Consolas"/>
                <a:cs typeface="Consolas"/>
                <a:sym typeface="Consolas"/>
              </a:rPr>
              <a:t>;</a:t>
            </a:r>
            <a:endParaRPr sz="1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900">
                <a:solidFill>
                  <a:srgbClr val="080808"/>
                </a:solidFill>
                <a:highlight>
                  <a:srgbClr val="FFFFFF"/>
                </a:highlight>
                <a:latin typeface="Consolas"/>
                <a:ea typeface="Consolas"/>
                <a:cs typeface="Consolas"/>
                <a:sym typeface="Consolas"/>
              </a:rPr>
              <a:t>}</a:t>
            </a:r>
            <a:endParaRPr sz="1900">
              <a:solidFill>
                <a:srgbClr val="080808"/>
              </a:solidFill>
              <a:highlight>
                <a:srgbClr val="FFFFFF"/>
              </a:highlight>
              <a:latin typeface="Consolas"/>
              <a:ea typeface="Consolas"/>
              <a:cs typeface="Consolas"/>
              <a:sym typeface="Consolas"/>
            </a:endParaRPr>
          </a:p>
        </p:txBody>
      </p:sp>
      <p:sp>
        <p:nvSpPr>
          <p:cNvPr id="498" name="Google Shape;498;p53"/>
          <p:cNvSpPr txBox="1"/>
          <p:nvPr/>
        </p:nvSpPr>
        <p:spPr>
          <a:xfrm>
            <a:off x="646350" y="3014700"/>
            <a:ext cx="10899300" cy="17547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&lt;</a:t>
            </a:r>
            <a:r>
              <a:rPr lang="en-US" sz="1700">
                <a:solidFill>
                  <a:srgbClr val="0033B3"/>
                </a:solidFill>
                <a:highlight>
                  <a:srgbClr val="FFFFFF"/>
                </a:highlight>
                <a:latin typeface="Consolas"/>
                <a:ea typeface="Consolas"/>
                <a:cs typeface="Consolas"/>
                <a:sym typeface="Consolas"/>
              </a:rPr>
              <a:t>link </a:t>
            </a:r>
            <a:r>
              <a:rPr lang="en-US" sz="1700">
                <a:solidFill>
                  <a:srgbClr val="174AD4"/>
                </a:solidFill>
                <a:highlight>
                  <a:srgbClr val="FFFFFF"/>
                </a:highlight>
                <a:latin typeface="Consolas"/>
                <a:ea typeface="Consolas"/>
                <a:cs typeface="Consolas"/>
                <a:sym typeface="Consolas"/>
              </a:rPr>
              <a:t>rel</a:t>
            </a:r>
            <a:r>
              <a:rPr lang="en-US" sz="1700">
                <a:solidFill>
                  <a:srgbClr val="067D17"/>
                </a:solidFill>
                <a:highlight>
                  <a:srgbClr val="FFFFFF"/>
                </a:highlight>
                <a:latin typeface="Consolas"/>
                <a:ea typeface="Consolas"/>
                <a:cs typeface="Consolas"/>
                <a:sym typeface="Consolas"/>
              </a:rPr>
              <a:t>="preconnect" </a:t>
            </a:r>
            <a:r>
              <a:rPr lang="en-US" sz="1700">
                <a:solidFill>
                  <a:srgbClr val="174AD4"/>
                </a:solidFill>
                <a:highlight>
                  <a:srgbClr val="FFFFFF"/>
                </a:highlight>
                <a:latin typeface="Consolas"/>
                <a:ea typeface="Consolas"/>
                <a:cs typeface="Consolas"/>
                <a:sym typeface="Consolas"/>
              </a:rPr>
              <a:t>href</a:t>
            </a:r>
            <a:r>
              <a:rPr lang="en-US" sz="1700">
                <a:solidFill>
                  <a:srgbClr val="067D17"/>
                </a:solidFill>
                <a:highlight>
                  <a:srgbClr val="FFFFFF"/>
                </a:highlight>
                <a:latin typeface="Consolas"/>
                <a:ea typeface="Consolas"/>
                <a:cs typeface="Consolas"/>
                <a:sym typeface="Consolas"/>
              </a:rPr>
              <a:t>="https://fonts.googleapis.com" </a:t>
            </a:r>
            <a:r>
              <a:rPr lang="en-US" sz="1700">
                <a:solidFill>
                  <a:schemeClr val="accent2"/>
                </a:solidFill>
                <a:highlight>
                  <a:srgbClr val="FFFFFF"/>
                </a:highlight>
                <a:latin typeface="Consolas"/>
                <a:ea typeface="Consolas"/>
                <a:cs typeface="Consolas"/>
                <a:sym typeface="Consolas"/>
              </a:rPr>
              <a:t>/&gt;</a:t>
            </a:r>
            <a:endParaRPr sz="1700">
              <a:solidFill>
                <a:schemeClr val="accent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&lt;</a:t>
            </a:r>
            <a:r>
              <a:rPr lang="en-US" sz="1700">
                <a:solidFill>
                  <a:srgbClr val="0033B3"/>
                </a:solidFill>
                <a:highlight>
                  <a:srgbClr val="FFFFFF"/>
                </a:highlight>
                <a:latin typeface="Consolas"/>
                <a:ea typeface="Consolas"/>
                <a:cs typeface="Consolas"/>
                <a:sym typeface="Consolas"/>
              </a:rPr>
              <a:t>link </a:t>
            </a:r>
            <a:r>
              <a:rPr lang="en-US" sz="1700">
                <a:solidFill>
                  <a:srgbClr val="174AD4"/>
                </a:solidFill>
                <a:highlight>
                  <a:srgbClr val="FFFFFF"/>
                </a:highlight>
                <a:latin typeface="Consolas"/>
                <a:ea typeface="Consolas"/>
                <a:cs typeface="Consolas"/>
                <a:sym typeface="Consolas"/>
              </a:rPr>
              <a:t>rel</a:t>
            </a:r>
            <a:r>
              <a:rPr lang="en-US" sz="1700">
                <a:solidFill>
                  <a:srgbClr val="067D17"/>
                </a:solidFill>
                <a:highlight>
                  <a:srgbClr val="FFFFFF"/>
                </a:highlight>
                <a:latin typeface="Consolas"/>
                <a:ea typeface="Consolas"/>
                <a:cs typeface="Consolas"/>
                <a:sym typeface="Consolas"/>
              </a:rPr>
              <a:t>="preconnect" </a:t>
            </a:r>
            <a:r>
              <a:rPr lang="en-US" sz="1700">
                <a:solidFill>
                  <a:srgbClr val="174AD4"/>
                </a:solidFill>
                <a:highlight>
                  <a:srgbClr val="FFFFFF"/>
                </a:highlight>
                <a:latin typeface="Consolas"/>
                <a:ea typeface="Consolas"/>
                <a:cs typeface="Consolas"/>
                <a:sym typeface="Consolas"/>
              </a:rPr>
              <a:t>href</a:t>
            </a:r>
            <a:r>
              <a:rPr lang="en-US" sz="1700">
                <a:solidFill>
                  <a:srgbClr val="067D17"/>
                </a:solidFill>
                <a:highlight>
                  <a:srgbClr val="FFFFFF"/>
                </a:highlight>
                <a:latin typeface="Consolas"/>
                <a:ea typeface="Consolas"/>
                <a:cs typeface="Consolas"/>
                <a:sym typeface="Consolas"/>
              </a:rPr>
              <a:t>="https://fonts.gstatic.com" </a:t>
            </a:r>
            <a:r>
              <a:rPr lang="en-US" sz="1700">
                <a:solidFill>
                  <a:srgbClr val="174AD4"/>
                </a:solidFill>
                <a:highlight>
                  <a:srgbClr val="FFFFFF"/>
                </a:highlight>
                <a:latin typeface="Consolas"/>
                <a:ea typeface="Consolas"/>
                <a:cs typeface="Consolas"/>
                <a:sym typeface="Consolas"/>
              </a:rPr>
              <a:t>crossorigin </a:t>
            </a:r>
            <a:r>
              <a:rPr lang="en-US" sz="1700">
                <a:solidFill>
                  <a:schemeClr val="accent2"/>
                </a:solidFill>
                <a:highlight>
                  <a:srgbClr val="FFFFFF"/>
                </a:highlight>
                <a:latin typeface="Consolas"/>
                <a:ea typeface="Consolas"/>
                <a:cs typeface="Consolas"/>
                <a:sym typeface="Consolas"/>
              </a:rPr>
              <a:t>/</a:t>
            </a:r>
            <a:r>
              <a:rPr lang="en-US" sz="1700">
                <a:solidFill>
                  <a:srgbClr val="080808"/>
                </a:solidFill>
                <a:highlight>
                  <a:srgbClr val="FFFFFF"/>
                </a:highlight>
                <a:latin typeface="Consolas"/>
                <a:ea typeface="Consolas"/>
                <a:cs typeface="Consolas"/>
                <a:sym typeface="Consolas"/>
              </a:rPr>
              <a:t>&gt;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&lt;</a:t>
            </a:r>
            <a:r>
              <a:rPr lang="en-US" sz="1700">
                <a:solidFill>
                  <a:srgbClr val="0033B3"/>
                </a:solidFill>
                <a:highlight>
                  <a:srgbClr val="FFFFFF"/>
                </a:highlight>
                <a:latin typeface="Consolas"/>
                <a:ea typeface="Consolas"/>
                <a:cs typeface="Consolas"/>
                <a:sym typeface="Consolas"/>
              </a:rPr>
              <a:t>link </a:t>
            </a:r>
            <a:r>
              <a:rPr lang="en-US" sz="1700">
                <a:solidFill>
                  <a:srgbClr val="174AD4"/>
                </a:solidFill>
                <a:highlight>
                  <a:srgbClr val="FFFFFF"/>
                </a:highlight>
                <a:latin typeface="Consolas"/>
                <a:ea typeface="Consolas"/>
                <a:cs typeface="Consolas"/>
                <a:sym typeface="Consolas"/>
              </a:rPr>
              <a:t>href</a:t>
            </a:r>
            <a:r>
              <a:rPr lang="en-US" sz="1700">
                <a:solidFill>
                  <a:srgbClr val="067D17"/>
                </a:solidFill>
                <a:highlight>
                  <a:srgbClr val="FFFFFF"/>
                </a:highlight>
                <a:latin typeface="Consolas"/>
                <a:ea typeface="Consolas"/>
                <a:cs typeface="Consolas"/>
                <a:sym typeface="Consolas"/>
              </a:rPr>
              <a:t>="https://fonts.googleapis.com/css2?family=Bungee+Spice&amp;display=swap" </a:t>
            </a:r>
            <a:r>
              <a:rPr lang="en-US" sz="1700">
                <a:solidFill>
                  <a:srgbClr val="174AD4"/>
                </a:solidFill>
                <a:highlight>
                  <a:srgbClr val="FFFFFF"/>
                </a:highlight>
                <a:latin typeface="Consolas"/>
                <a:ea typeface="Consolas"/>
                <a:cs typeface="Consolas"/>
                <a:sym typeface="Consolas"/>
              </a:rPr>
              <a:t>rel</a:t>
            </a:r>
            <a:r>
              <a:rPr lang="en-US" sz="1700">
                <a:solidFill>
                  <a:srgbClr val="067D17"/>
                </a:solidFill>
                <a:highlight>
                  <a:srgbClr val="FFFFFF"/>
                </a:highlight>
                <a:latin typeface="Consolas"/>
                <a:ea typeface="Consolas"/>
                <a:cs typeface="Consolas"/>
                <a:sym typeface="Consolas"/>
              </a:rPr>
              <a:t>="stylesheet"</a:t>
            </a:r>
            <a:r>
              <a:rPr lang="en-US" sz="1700">
                <a:solidFill>
                  <a:schemeClr val="accent2"/>
                </a:solidFill>
                <a:highlight>
                  <a:srgbClr val="FFFFFF"/>
                </a:highlight>
                <a:latin typeface="Consolas"/>
                <a:ea typeface="Consolas"/>
                <a:cs typeface="Consolas"/>
                <a:sym typeface="Consolas"/>
              </a:rPr>
              <a:t>/</a:t>
            </a:r>
            <a:r>
              <a:rPr lang="en-US" sz="1700">
                <a:solidFill>
                  <a:srgbClr val="080808"/>
                </a:solidFill>
                <a:highlight>
                  <a:srgbClr val="FFFFFF"/>
                </a:highlight>
                <a:latin typeface="Consolas"/>
                <a:ea typeface="Consolas"/>
                <a:cs typeface="Consolas"/>
                <a:sym typeface="Consolas"/>
              </a:rPr>
              <a:t>&gt;</a:t>
            </a:r>
            <a:endParaRPr sz="1700">
              <a:solidFill>
                <a:srgbClr val="080808"/>
              </a:solidFill>
              <a:highlight>
                <a:srgbClr val="FFFFFF"/>
              </a:highlight>
              <a:latin typeface="Consolas"/>
              <a:ea typeface="Consolas"/>
              <a:cs typeface="Consolas"/>
              <a:sym typeface="Consolas"/>
            </a:endParaRPr>
          </a:p>
        </p:txBody>
      </p:sp>
      <p:sp>
        <p:nvSpPr>
          <p:cNvPr id="499" name="Google Shape;499;p53"/>
          <p:cNvSpPr txBox="1"/>
          <p:nvPr>
            <p:ph idx="1" type="body"/>
          </p:nvPr>
        </p:nvSpPr>
        <p:spPr>
          <a:xfrm>
            <a:off x="698500" y="1720800"/>
            <a:ext cx="10915500" cy="11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In an </a:t>
            </a:r>
            <a:r>
              <a:rPr b="1" lang="en-US" sz="1800">
                <a:solidFill>
                  <a:srgbClr val="000000"/>
                </a:solidFill>
              </a:rPr>
              <a:t>index.css</a:t>
            </a:r>
            <a:r>
              <a:rPr lang="en-US" sz="1800">
                <a:solidFill>
                  <a:srgbClr val="000000"/>
                </a:solidFill>
              </a:rPr>
              <a:t> file using the type selector, add </a:t>
            </a:r>
            <a:r>
              <a:rPr b="1" lang="en-US" sz="1800">
                <a:solidFill>
                  <a:srgbClr val="000000"/>
                </a:solidFill>
                <a:latin typeface="Consolas"/>
                <a:ea typeface="Consolas"/>
                <a:cs typeface="Consolas"/>
                <a:sym typeface="Consolas"/>
              </a:rPr>
              <a:t>font-family</a:t>
            </a:r>
            <a:r>
              <a:rPr lang="en-US" sz="1800">
                <a:solidFill>
                  <a:srgbClr val="000000"/>
                </a:solidFill>
              </a:rPr>
              <a:t> to an </a:t>
            </a:r>
            <a:r>
              <a:rPr b="1" lang="en-US" sz="1800">
                <a:solidFill>
                  <a:srgbClr val="000000"/>
                </a:solidFill>
                <a:latin typeface="Consolas"/>
                <a:ea typeface="Consolas"/>
                <a:cs typeface="Consolas"/>
                <a:sym typeface="Consolas"/>
              </a:rPr>
              <a:t>&lt;h1&gt;</a:t>
            </a:r>
            <a:r>
              <a:rPr lang="en-US" sz="1800">
                <a:solidFill>
                  <a:srgbClr val="000000"/>
                </a:solidFill>
              </a:rPr>
              <a:t> tag as below. Link the following fonts from within your </a:t>
            </a:r>
            <a:r>
              <a:rPr b="1" lang="en-US" sz="1800">
                <a:solidFill>
                  <a:srgbClr val="000000"/>
                </a:solidFill>
              </a:rPr>
              <a:t>index.html </a:t>
            </a:r>
            <a:r>
              <a:rPr lang="en-US" sz="1800">
                <a:solidFill>
                  <a:srgbClr val="000000"/>
                </a:solidFill>
              </a:rPr>
              <a:t>page, and observe the results on an </a:t>
            </a:r>
            <a:r>
              <a:rPr b="1" lang="en-US" sz="1800">
                <a:solidFill>
                  <a:srgbClr val="000000"/>
                </a:solidFill>
                <a:latin typeface="Consolas"/>
                <a:ea typeface="Consolas"/>
                <a:cs typeface="Consolas"/>
                <a:sym typeface="Consolas"/>
              </a:rPr>
              <a:t>&lt;h1&gt;</a:t>
            </a:r>
            <a:r>
              <a:rPr lang="en-US" sz="1800">
                <a:solidFill>
                  <a:srgbClr val="000000"/>
                </a:solidFill>
              </a:rPr>
              <a:t> element. Do not forget to link your </a:t>
            </a:r>
            <a:r>
              <a:rPr b="1" lang="en-US" sz="1800">
                <a:solidFill>
                  <a:srgbClr val="000000"/>
                </a:solidFill>
              </a:rPr>
              <a:t>index.css</a:t>
            </a:r>
            <a:r>
              <a:rPr lang="en-US" sz="1800">
                <a:solidFill>
                  <a:srgbClr val="000000"/>
                </a:solidFill>
              </a:rPr>
              <a:t> file as well, if you have not already done so.</a:t>
            </a:r>
            <a:endParaRPr sz="1700"/>
          </a:p>
        </p:txBody>
      </p:sp>
      <p:pic>
        <p:nvPicPr>
          <p:cNvPr id="500" name="Google Shape;500;p53"/>
          <p:cNvPicPr preferRelativeResize="0"/>
          <p:nvPr/>
        </p:nvPicPr>
        <p:blipFill>
          <a:blip r:embed="rId3">
            <a:alphaModFix/>
          </a:blip>
          <a:stretch>
            <a:fillRect/>
          </a:stretch>
        </p:blipFill>
        <p:spPr>
          <a:xfrm>
            <a:off x="7953875" y="5259950"/>
            <a:ext cx="25527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CSS Properties: </a:t>
            </a:r>
            <a:r>
              <a:rPr lang="en-US"/>
              <a:t>Color</a:t>
            </a:r>
            <a:endParaRPr/>
          </a:p>
        </p:txBody>
      </p:sp>
      <p:sp>
        <p:nvSpPr>
          <p:cNvPr id="507" name="Google Shape;507;p54"/>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080808"/>
                </a:solidFill>
              </a:rPr>
              <a:t>As we know, </a:t>
            </a:r>
            <a:r>
              <a:rPr b="1" lang="en-US" sz="1600" u="sng">
                <a:solidFill>
                  <a:schemeClr val="hlink"/>
                </a:solidFill>
                <a:latin typeface="Consolas"/>
                <a:ea typeface="Consolas"/>
                <a:cs typeface="Consolas"/>
                <a:sym typeface="Consolas"/>
                <a:hlinkClick r:id="rId3"/>
              </a:rPr>
              <a:t>color</a:t>
            </a:r>
            <a:r>
              <a:rPr lang="en-US" sz="1600">
                <a:solidFill>
                  <a:srgbClr val="080808"/>
                </a:solidFill>
              </a:rPr>
              <a:t> is a very important property for any website, as it aids in bringing style and attention to various parts of a website. </a:t>
            </a:r>
            <a:endParaRPr sz="1600">
              <a:solidFill>
                <a:srgbClr val="080808"/>
              </a:solidFill>
            </a:endParaRPr>
          </a:p>
          <a:p>
            <a:pPr indent="0" lvl="0" marL="0" rtl="0" algn="l">
              <a:lnSpc>
                <a:spcPct val="115000"/>
              </a:lnSpc>
              <a:spcBef>
                <a:spcPts val="1000"/>
              </a:spcBef>
              <a:spcAft>
                <a:spcPts val="0"/>
              </a:spcAft>
              <a:buNone/>
            </a:pPr>
            <a:r>
              <a:rPr lang="en-US" sz="1600">
                <a:solidFill>
                  <a:srgbClr val="080808"/>
                </a:solidFill>
              </a:rPr>
              <a:t>On the next several slides, we will review some of the ways you can assign color to elements using CSS, such as:</a:t>
            </a:r>
            <a:endParaRPr sz="1600"/>
          </a:p>
          <a:p>
            <a:pPr indent="-330200" lvl="0" marL="457200" rtl="0" algn="l">
              <a:lnSpc>
                <a:spcPct val="115000"/>
              </a:lnSpc>
              <a:spcBef>
                <a:spcPts val="1100"/>
              </a:spcBef>
              <a:spcAft>
                <a:spcPts val="0"/>
              </a:spcAft>
              <a:buSzPts val="1600"/>
              <a:buChar char="➢"/>
            </a:pPr>
            <a:r>
              <a:rPr lang="en-US" sz="1600" u="sng">
                <a:solidFill>
                  <a:schemeClr val="hlink"/>
                </a:solidFill>
                <a:hlinkClick r:id="rId4"/>
              </a:rPr>
              <a:t>Color Keywords</a:t>
            </a:r>
            <a:endParaRPr sz="1600"/>
          </a:p>
          <a:p>
            <a:pPr indent="-330200" lvl="0" marL="457200" rtl="0" algn="l">
              <a:lnSpc>
                <a:spcPct val="115000"/>
              </a:lnSpc>
              <a:spcBef>
                <a:spcPts val="1100"/>
              </a:spcBef>
              <a:spcAft>
                <a:spcPts val="0"/>
              </a:spcAft>
              <a:buSzPts val="1600"/>
              <a:buChar char="➢"/>
            </a:pPr>
            <a:r>
              <a:rPr lang="en-US" sz="1600" u="sng">
                <a:solidFill>
                  <a:schemeClr val="hlink"/>
                </a:solidFill>
                <a:hlinkClick r:id="rId5"/>
              </a:rPr>
              <a:t>RGB</a:t>
            </a:r>
            <a:endParaRPr sz="1600"/>
          </a:p>
          <a:p>
            <a:pPr indent="-330200" lvl="0" marL="457200" rtl="0" algn="l">
              <a:lnSpc>
                <a:spcPct val="115000"/>
              </a:lnSpc>
              <a:spcBef>
                <a:spcPts val="1100"/>
              </a:spcBef>
              <a:spcAft>
                <a:spcPts val="0"/>
              </a:spcAft>
              <a:buSzPts val="1600"/>
              <a:buChar char="➢"/>
            </a:pPr>
            <a:r>
              <a:rPr lang="en-US" sz="1600" u="sng">
                <a:solidFill>
                  <a:schemeClr val="hlink"/>
                </a:solidFill>
                <a:hlinkClick r:id="rId6"/>
              </a:rPr>
              <a:t>RGBA</a:t>
            </a:r>
            <a:endParaRPr sz="1600"/>
          </a:p>
          <a:p>
            <a:pPr indent="-330200" lvl="0" marL="457200" rtl="0" algn="l">
              <a:lnSpc>
                <a:spcPct val="115000"/>
              </a:lnSpc>
              <a:spcBef>
                <a:spcPts val="1100"/>
              </a:spcBef>
              <a:spcAft>
                <a:spcPts val="0"/>
              </a:spcAft>
              <a:buSzPts val="1600"/>
              <a:buChar char="➢"/>
            </a:pPr>
            <a:r>
              <a:rPr lang="en-US" sz="1600" u="sng">
                <a:solidFill>
                  <a:schemeClr val="accent5"/>
                </a:solidFill>
                <a:hlinkClick r:id="rId7">
                  <a:extLst>
                    <a:ext uri="{A12FA001-AC4F-418D-AE19-62706E023703}">
                      <ahyp:hlinkClr val="tx"/>
                    </a:ext>
                  </a:extLst>
                </a:hlinkClick>
              </a:rPr>
              <a:t>Hexadecimal</a:t>
            </a:r>
            <a:endParaRPr sz="1600"/>
          </a:p>
          <a:p>
            <a:pPr indent="-330200" lvl="0" marL="457200" rtl="0" algn="l">
              <a:lnSpc>
                <a:spcPct val="115000"/>
              </a:lnSpc>
              <a:spcBef>
                <a:spcPts val="1100"/>
              </a:spcBef>
              <a:spcAft>
                <a:spcPts val="0"/>
              </a:spcAft>
              <a:buSzPts val="1600"/>
              <a:buChar char="➢"/>
            </a:pPr>
            <a:r>
              <a:rPr lang="en-US" sz="1600" u="sng">
                <a:solidFill>
                  <a:schemeClr val="hlink"/>
                </a:solidFill>
                <a:hlinkClick r:id="rId8"/>
              </a:rPr>
              <a:t>HSL</a:t>
            </a:r>
            <a:endParaRPr sz="1600"/>
          </a:p>
          <a:p>
            <a:pPr indent="-330200" lvl="0" marL="457200" rtl="0" algn="l">
              <a:lnSpc>
                <a:spcPct val="115000"/>
              </a:lnSpc>
              <a:spcBef>
                <a:spcPts val="1100"/>
              </a:spcBef>
              <a:spcAft>
                <a:spcPts val="0"/>
              </a:spcAft>
              <a:buSzPts val="1600"/>
              <a:buChar char="➢"/>
            </a:pPr>
            <a:r>
              <a:rPr lang="en-US" sz="1600" u="sng">
                <a:solidFill>
                  <a:schemeClr val="hlink"/>
                </a:solidFill>
                <a:hlinkClick r:id="rId9"/>
              </a:rPr>
              <a:t>HSLA</a:t>
            </a:r>
            <a:endParaRPr sz="1600"/>
          </a:p>
          <a:p>
            <a:pPr indent="-330200" lvl="0" marL="457200" rtl="0" algn="l">
              <a:lnSpc>
                <a:spcPct val="115000"/>
              </a:lnSpc>
              <a:spcBef>
                <a:spcPts val="1100"/>
              </a:spcBef>
              <a:spcAft>
                <a:spcPts val="1000"/>
              </a:spcAft>
              <a:buSzPts val="1600"/>
              <a:buChar char="➢"/>
            </a:pPr>
            <a:r>
              <a:rPr lang="en-US" sz="1600" u="sng">
                <a:solidFill>
                  <a:schemeClr val="hlink"/>
                </a:solidFill>
                <a:hlinkClick r:id="rId10"/>
              </a:rPr>
              <a:t>HWB</a:t>
            </a:r>
            <a:endParaRPr sz="1600"/>
          </a:p>
        </p:txBody>
      </p:sp>
      <p:sp>
        <p:nvSpPr>
          <p:cNvPr id="508" name="Google Shape;508;p5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509" name="Google Shape;509;p54"/>
          <p:cNvPicPr preferRelativeResize="0"/>
          <p:nvPr/>
        </p:nvPicPr>
        <p:blipFill>
          <a:blip r:embed="rId11">
            <a:alphaModFix/>
          </a:blip>
          <a:stretch>
            <a:fillRect/>
          </a:stretch>
        </p:blipFill>
        <p:spPr>
          <a:xfrm>
            <a:off x="5758671" y="2937788"/>
            <a:ext cx="5581305" cy="2834613"/>
          </a:xfrm>
          <a:prstGeom prst="rect">
            <a:avLst/>
          </a:prstGeom>
          <a:noFill/>
          <a:ln>
            <a:noFill/>
          </a:ln>
        </p:spPr>
      </p:pic>
      <p:sp>
        <p:nvSpPr>
          <p:cNvPr id="510" name="Google Shape;510;p54"/>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12"/>
              </a:rPr>
              <a:t>For a full reference on applying color to HTML elements using CSS,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5"/>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600">
                <a:solidFill>
                  <a:srgbClr val="000000"/>
                </a:solidFill>
              </a:rPr>
              <a:t>Two CSS functions,</a:t>
            </a:r>
            <a:r>
              <a:rPr b="1" lang="en-US" sz="1600">
                <a:solidFill>
                  <a:srgbClr val="000000"/>
                </a:solidFill>
              </a:rPr>
              <a:t> </a:t>
            </a:r>
            <a:r>
              <a:rPr b="1" lang="en-US" sz="1600">
                <a:solidFill>
                  <a:schemeClr val="accent2"/>
                </a:solidFill>
              </a:rPr>
              <a:t>“</a:t>
            </a:r>
            <a:r>
              <a:rPr b="1" lang="en-US" sz="1600">
                <a:solidFill>
                  <a:schemeClr val="accent2"/>
                </a:solidFill>
                <a:latin typeface="Consolas"/>
                <a:ea typeface="Consolas"/>
                <a:cs typeface="Consolas"/>
                <a:sym typeface="Consolas"/>
              </a:rPr>
              <a:t>rgb()</a:t>
            </a:r>
            <a:r>
              <a:rPr b="1" lang="en-US" sz="1600">
                <a:solidFill>
                  <a:schemeClr val="accent2"/>
                </a:solidFill>
              </a:rPr>
              <a:t>”</a:t>
            </a:r>
            <a:r>
              <a:rPr lang="en-US" sz="1600">
                <a:solidFill>
                  <a:schemeClr val="accent2"/>
                </a:solidFill>
              </a:rPr>
              <a:t> and </a:t>
            </a:r>
            <a:r>
              <a:rPr b="1" lang="en-US" sz="1600">
                <a:solidFill>
                  <a:schemeClr val="accent2"/>
                </a:solidFill>
              </a:rPr>
              <a:t>“</a:t>
            </a:r>
            <a:r>
              <a:rPr b="1" lang="en-US" sz="1600">
                <a:solidFill>
                  <a:schemeClr val="accent2"/>
                </a:solidFill>
                <a:latin typeface="Consolas"/>
                <a:ea typeface="Consolas"/>
                <a:cs typeface="Consolas"/>
                <a:sym typeface="Consolas"/>
              </a:rPr>
              <a:t>rgba()</a:t>
            </a:r>
            <a:r>
              <a:rPr b="1" lang="en-US" sz="1600">
                <a:solidFill>
                  <a:schemeClr val="accent2"/>
                </a:solidFill>
              </a:rPr>
              <a:t>,”</a:t>
            </a:r>
            <a:r>
              <a:rPr b="1" lang="en-US" sz="1600">
                <a:solidFill>
                  <a:schemeClr val="dk1"/>
                </a:solidFill>
              </a:rPr>
              <a:t> </a:t>
            </a:r>
            <a:r>
              <a:rPr lang="en-US" sz="1600">
                <a:solidFill>
                  <a:srgbClr val="000000"/>
                </a:solidFill>
              </a:rPr>
              <a:t>allow for modification of color:</a:t>
            </a:r>
            <a:endParaRPr sz="1600">
              <a:solidFill>
                <a:srgbClr val="000000"/>
              </a:solidFill>
            </a:endParaRPr>
          </a:p>
          <a:p>
            <a:pPr indent="-330200" lvl="0" marL="457200" rtl="0" algn="l">
              <a:spcBef>
                <a:spcPts val="1000"/>
              </a:spcBef>
              <a:spcAft>
                <a:spcPts val="0"/>
              </a:spcAft>
              <a:buClr>
                <a:schemeClr val="accent4"/>
              </a:buClr>
              <a:buSzPts val="1600"/>
              <a:buChar char="➢"/>
            </a:pPr>
            <a:r>
              <a:rPr b="1" lang="en-US" sz="1600">
                <a:solidFill>
                  <a:srgbClr val="FF0000"/>
                </a:solidFill>
              </a:rPr>
              <a:t>Red (r)</a:t>
            </a:r>
            <a:r>
              <a:rPr lang="en-US" sz="1600">
                <a:solidFill>
                  <a:srgbClr val="000000"/>
                </a:solidFill>
              </a:rPr>
              <a:t>, </a:t>
            </a:r>
            <a:r>
              <a:rPr b="1" lang="en-US" sz="1600">
                <a:solidFill>
                  <a:srgbClr val="00FF00"/>
                </a:solidFill>
              </a:rPr>
              <a:t>green (g)</a:t>
            </a:r>
            <a:r>
              <a:rPr lang="en-US" sz="1600">
                <a:solidFill>
                  <a:srgbClr val="000000"/>
                </a:solidFill>
              </a:rPr>
              <a:t>, and </a:t>
            </a:r>
            <a:r>
              <a:rPr b="1" lang="en-US" sz="1600">
                <a:solidFill>
                  <a:srgbClr val="0000FF"/>
                </a:solidFill>
              </a:rPr>
              <a:t>blue (b)</a:t>
            </a:r>
            <a:r>
              <a:rPr lang="en-US" sz="1600">
                <a:solidFill>
                  <a:srgbClr val="000000"/>
                </a:solidFill>
              </a:rPr>
              <a:t> color values are passed to the functions as arguments.</a:t>
            </a:r>
            <a:endParaRPr sz="1600">
              <a:solidFill>
                <a:srgbClr val="000000"/>
              </a:solidFill>
            </a:endParaRPr>
          </a:p>
          <a:p>
            <a:pPr indent="-330200" lvl="1" marL="914400" rtl="0" algn="l">
              <a:spcBef>
                <a:spcPts val="1000"/>
              </a:spcBef>
              <a:spcAft>
                <a:spcPts val="0"/>
              </a:spcAft>
              <a:buClr>
                <a:schemeClr val="accent4"/>
              </a:buClr>
              <a:buSzPts val="1600"/>
              <a:buChar char="○"/>
            </a:pPr>
            <a:r>
              <a:rPr lang="en-US">
                <a:solidFill>
                  <a:srgbClr val="000000"/>
                </a:solidFill>
              </a:rPr>
              <a:t>Each of these parameters can take a value from 0 to 255.</a:t>
            </a:r>
            <a:endParaRPr>
              <a:solidFill>
                <a:srgbClr val="000000"/>
              </a:solidFill>
            </a:endParaRPr>
          </a:p>
          <a:p>
            <a:pPr indent="-330200" lvl="0" marL="457200" rtl="0" algn="l">
              <a:spcBef>
                <a:spcPts val="1000"/>
              </a:spcBef>
              <a:spcAft>
                <a:spcPts val="0"/>
              </a:spcAft>
              <a:buClr>
                <a:schemeClr val="accent4"/>
              </a:buClr>
              <a:buSzPts val="1600"/>
              <a:buChar char="➢"/>
            </a:pPr>
            <a:r>
              <a:rPr lang="en-US" sz="1600">
                <a:solidFill>
                  <a:srgbClr val="000000"/>
                </a:solidFill>
              </a:rPr>
              <a:t>An alpha (a) value can be passed as the fourth argument to </a:t>
            </a:r>
            <a:r>
              <a:rPr b="1" lang="en-US" sz="1600">
                <a:solidFill>
                  <a:schemeClr val="accent2"/>
                </a:solidFill>
                <a:latin typeface="Consolas"/>
                <a:ea typeface="Consolas"/>
                <a:cs typeface="Consolas"/>
                <a:sym typeface="Consolas"/>
              </a:rPr>
              <a:t>rgba()</a:t>
            </a:r>
            <a:r>
              <a:rPr lang="en-US" sz="1600">
                <a:solidFill>
                  <a:srgbClr val="000000"/>
                </a:solidFill>
              </a:rPr>
              <a:t> to modify the opacity of the color, if desired. </a:t>
            </a:r>
            <a:endParaRPr sz="1600">
              <a:solidFill>
                <a:srgbClr val="000000"/>
              </a:solidFill>
            </a:endParaRPr>
          </a:p>
          <a:p>
            <a:pPr indent="-330200" lvl="1" marL="914400" rtl="0" algn="l">
              <a:spcBef>
                <a:spcPts val="1000"/>
              </a:spcBef>
              <a:spcAft>
                <a:spcPts val="0"/>
              </a:spcAft>
              <a:buClr>
                <a:schemeClr val="accent4"/>
              </a:buClr>
              <a:buSzPts val="1600"/>
              <a:buChar char="○"/>
            </a:pPr>
            <a:r>
              <a:rPr lang="en-US">
                <a:solidFill>
                  <a:srgbClr val="000000"/>
                </a:solidFill>
              </a:rPr>
              <a:t>This property can take values from 0.00 to 1.00, where 0 is transparent. </a:t>
            </a:r>
            <a:endParaRPr>
              <a:solidFill>
                <a:srgbClr val="000000"/>
              </a:solidFill>
            </a:endParaRPr>
          </a:p>
          <a:p>
            <a:pPr indent="-330200" lvl="1" marL="914400" rtl="0" algn="l">
              <a:spcBef>
                <a:spcPts val="1000"/>
              </a:spcBef>
              <a:spcAft>
                <a:spcPts val="0"/>
              </a:spcAft>
              <a:buClr>
                <a:schemeClr val="accent4"/>
              </a:buClr>
              <a:buSzPts val="1600"/>
              <a:buChar char="○"/>
            </a:pPr>
            <a:r>
              <a:rPr lang="en-US">
                <a:solidFill>
                  <a:srgbClr val="000000"/>
                </a:solidFill>
              </a:rPr>
              <a:t>An alpha value of 0 will cause the content to not be displayed, but it </a:t>
            </a:r>
            <a:r>
              <a:rPr b="1" lang="en-US">
                <a:solidFill>
                  <a:srgbClr val="000000"/>
                </a:solidFill>
              </a:rPr>
              <a:t>does</a:t>
            </a:r>
            <a:r>
              <a:rPr lang="en-US">
                <a:solidFill>
                  <a:srgbClr val="000000"/>
                </a:solidFill>
              </a:rPr>
              <a:t> occupy space in the DOM. Take care not to confuse this with </a:t>
            </a:r>
            <a:r>
              <a:rPr b="1" lang="en-US">
                <a:solidFill>
                  <a:srgbClr val="000000"/>
                </a:solidFill>
                <a:latin typeface="Consolas"/>
                <a:ea typeface="Consolas"/>
                <a:cs typeface="Consolas"/>
                <a:sym typeface="Consolas"/>
              </a:rPr>
              <a:t>display: none</a:t>
            </a:r>
            <a:r>
              <a:rPr lang="en-US">
                <a:solidFill>
                  <a:srgbClr val="000000"/>
                </a:solidFill>
              </a:rPr>
              <a:t>, which is also not displayed, but </a:t>
            </a:r>
            <a:r>
              <a:rPr b="1" lang="en-US">
                <a:solidFill>
                  <a:srgbClr val="000000"/>
                </a:solidFill>
              </a:rPr>
              <a:t>does not </a:t>
            </a:r>
            <a:r>
              <a:rPr lang="en-US">
                <a:solidFill>
                  <a:srgbClr val="000000"/>
                </a:solidFill>
              </a:rPr>
              <a:t>occupy space.</a:t>
            </a:r>
            <a:endParaRPr>
              <a:solidFill>
                <a:srgbClr val="000000"/>
              </a:solidFill>
            </a:endParaRPr>
          </a:p>
          <a:p>
            <a:pPr indent="-330200" lvl="0" marL="457200" rtl="0" algn="l">
              <a:spcBef>
                <a:spcPts val="1000"/>
              </a:spcBef>
              <a:spcAft>
                <a:spcPts val="1000"/>
              </a:spcAft>
              <a:buClr>
                <a:schemeClr val="accent4"/>
              </a:buClr>
              <a:buSzPts val="1600"/>
              <a:buChar char="➢"/>
            </a:pPr>
            <a:r>
              <a:rPr lang="en-US" sz="1600">
                <a:solidFill>
                  <a:srgbClr val="000000"/>
                </a:solidFill>
              </a:rPr>
              <a:t>Other possible values for these parameters are percentages, </a:t>
            </a:r>
            <a:br>
              <a:rPr lang="en-US" sz="1600">
                <a:solidFill>
                  <a:srgbClr val="000000"/>
                </a:solidFill>
              </a:rPr>
            </a:br>
            <a:r>
              <a:rPr lang="en-US" sz="1600">
                <a:solidFill>
                  <a:srgbClr val="000000"/>
                </a:solidFill>
              </a:rPr>
              <a:t>which range from 0% to 100%. </a:t>
            </a:r>
            <a:endParaRPr sz="1600"/>
          </a:p>
        </p:txBody>
      </p:sp>
      <p:sp>
        <p:nvSpPr>
          <p:cNvPr id="517" name="Google Shape;517;p5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a:t>
            </a:r>
            <a:r>
              <a:rPr lang="en-US"/>
              <a:t>Properties: Color – “rgb()” or “rgba()”</a:t>
            </a:r>
            <a:endParaRPr/>
          </a:p>
        </p:txBody>
      </p:sp>
      <p:sp>
        <p:nvSpPr>
          <p:cNvPr id="518" name="Google Shape;518;p5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19" name="Google Shape;519;p55"/>
          <p:cNvSpPr txBox="1"/>
          <p:nvPr/>
        </p:nvSpPr>
        <p:spPr>
          <a:xfrm>
            <a:off x="6883150" y="4339550"/>
            <a:ext cx="4507200" cy="19086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33B3"/>
                </a:solidFill>
                <a:highlight>
                  <a:srgbClr val="FFFFFF"/>
                </a:highlight>
                <a:latin typeface="Consolas"/>
                <a:ea typeface="Consolas"/>
                <a:cs typeface="Consolas"/>
                <a:sym typeface="Consolas"/>
              </a:rPr>
              <a:t>div </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   </a:t>
            </a:r>
            <a:r>
              <a:rPr lang="en-US" sz="1600">
                <a:solidFill>
                  <a:srgbClr val="174AD4"/>
                </a:solidFill>
                <a:highlight>
                  <a:srgbClr val="FFFFFF"/>
                </a:highlight>
                <a:latin typeface="Consolas"/>
                <a:ea typeface="Consolas"/>
                <a:cs typeface="Consolas"/>
                <a:sym typeface="Consolas"/>
              </a:rPr>
              <a:t>color</a:t>
            </a:r>
            <a:r>
              <a:rPr lang="en-US" sz="1600">
                <a:solidFill>
                  <a:srgbClr val="080808"/>
                </a:solidFill>
                <a:highlight>
                  <a:srgbClr val="FFFFFF"/>
                </a:highlight>
                <a:latin typeface="Consolas"/>
                <a:ea typeface="Consolas"/>
                <a:cs typeface="Consolas"/>
                <a:sym typeface="Consolas"/>
              </a:rPr>
              <a:t>: </a:t>
            </a:r>
            <a:r>
              <a:rPr lang="en-US" sz="1600">
                <a:solidFill>
                  <a:srgbClr val="0033B3"/>
                </a:solidFill>
                <a:highlight>
                  <a:srgbClr val="FFFFFF"/>
                </a:highlight>
                <a:latin typeface="Consolas"/>
                <a:ea typeface="Consolas"/>
                <a:cs typeface="Consolas"/>
                <a:sym typeface="Consolas"/>
              </a:rPr>
              <a:t>rgb</a:t>
            </a:r>
            <a:r>
              <a:rPr lang="en-US" sz="1600">
                <a:solidFill>
                  <a:srgbClr val="080808"/>
                </a:solidFill>
                <a:highlight>
                  <a:srgbClr val="FFFFFF"/>
                </a:highlight>
                <a:latin typeface="Consolas"/>
                <a:ea typeface="Consolas"/>
                <a:cs typeface="Consolas"/>
                <a:sym typeface="Consolas"/>
              </a:rPr>
              <a:t>(</a:t>
            </a:r>
            <a:r>
              <a:rPr lang="en-US" sz="1600">
                <a:solidFill>
                  <a:srgbClr val="1750EB"/>
                </a:solidFill>
                <a:highlight>
                  <a:srgbClr val="FFFFFF"/>
                </a:highlight>
                <a:latin typeface="Consolas"/>
                <a:ea typeface="Consolas"/>
                <a:cs typeface="Consolas"/>
                <a:sym typeface="Consolas"/>
              </a:rPr>
              <a:t>23</a:t>
            </a:r>
            <a:r>
              <a:rPr lang="en-US" sz="1600">
                <a:solidFill>
                  <a:srgbClr val="080808"/>
                </a:solidFill>
                <a:highlight>
                  <a:srgbClr val="FFFFFF"/>
                </a:highlight>
                <a:latin typeface="Consolas"/>
                <a:ea typeface="Consolas"/>
                <a:cs typeface="Consolas"/>
                <a:sym typeface="Consolas"/>
              </a:rPr>
              <a:t>, </a:t>
            </a:r>
            <a:r>
              <a:rPr lang="en-US" sz="1600">
                <a:solidFill>
                  <a:srgbClr val="1750EB"/>
                </a:solidFill>
                <a:highlight>
                  <a:srgbClr val="FFFFFF"/>
                </a:highlight>
                <a:latin typeface="Consolas"/>
                <a:ea typeface="Consolas"/>
                <a:cs typeface="Consolas"/>
                <a:sym typeface="Consolas"/>
              </a:rPr>
              <a:t>0</a:t>
            </a:r>
            <a:r>
              <a:rPr lang="en-US" sz="1600">
                <a:solidFill>
                  <a:srgbClr val="080808"/>
                </a:solidFill>
                <a:highlight>
                  <a:srgbClr val="FFFFFF"/>
                </a:highlight>
                <a:latin typeface="Consolas"/>
                <a:ea typeface="Consolas"/>
                <a:cs typeface="Consolas"/>
                <a:sym typeface="Consolas"/>
              </a:rPr>
              <a:t>, </a:t>
            </a:r>
            <a:r>
              <a:rPr lang="en-US" sz="1600">
                <a:solidFill>
                  <a:srgbClr val="1750EB"/>
                </a:solidFill>
                <a:highlight>
                  <a:srgbClr val="FFFFFF"/>
                </a:highlight>
                <a:latin typeface="Consolas"/>
                <a:ea typeface="Consolas"/>
                <a:cs typeface="Consolas"/>
                <a:sym typeface="Consolas"/>
              </a:rPr>
              <a:t>3</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033B3"/>
                </a:solidFill>
                <a:highlight>
                  <a:srgbClr val="FFFFFF"/>
                </a:highlight>
                <a:latin typeface="Consolas"/>
                <a:ea typeface="Consolas"/>
                <a:cs typeface="Consolas"/>
                <a:sym typeface="Consolas"/>
              </a:rPr>
              <a:t>p </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   </a:t>
            </a:r>
            <a:r>
              <a:rPr lang="en-US" sz="1600">
                <a:solidFill>
                  <a:srgbClr val="174AD4"/>
                </a:solidFill>
                <a:highlight>
                  <a:srgbClr val="FFFFFF"/>
                </a:highlight>
                <a:latin typeface="Consolas"/>
                <a:ea typeface="Consolas"/>
                <a:cs typeface="Consolas"/>
                <a:sym typeface="Consolas"/>
              </a:rPr>
              <a:t>color</a:t>
            </a:r>
            <a:r>
              <a:rPr lang="en-US" sz="1600">
                <a:solidFill>
                  <a:srgbClr val="080808"/>
                </a:solidFill>
                <a:highlight>
                  <a:srgbClr val="FFFFFF"/>
                </a:highlight>
                <a:latin typeface="Consolas"/>
                <a:ea typeface="Consolas"/>
                <a:cs typeface="Consolas"/>
                <a:sym typeface="Consolas"/>
              </a:rPr>
              <a:t>: </a:t>
            </a:r>
            <a:r>
              <a:rPr lang="en-US" sz="1600">
                <a:solidFill>
                  <a:srgbClr val="0033B3"/>
                </a:solidFill>
                <a:highlight>
                  <a:srgbClr val="FFFFFF"/>
                </a:highlight>
                <a:latin typeface="Consolas"/>
                <a:ea typeface="Consolas"/>
                <a:cs typeface="Consolas"/>
                <a:sym typeface="Consolas"/>
              </a:rPr>
              <a:t>rgba</a:t>
            </a:r>
            <a:r>
              <a:rPr lang="en-US" sz="1600">
                <a:solidFill>
                  <a:srgbClr val="080808"/>
                </a:solidFill>
                <a:highlight>
                  <a:srgbClr val="FFFFFF"/>
                </a:highlight>
                <a:latin typeface="Consolas"/>
                <a:ea typeface="Consolas"/>
                <a:cs typeface="Consolas"/>
                <a:sym typeface="Consolas"/>
              </a:rPr>
              <a:t>(</a:t>
            </a:r>
            <a:r>
              <a:rPr lang="en-US" sz="1600">
                <a:solidFill>
                  <a:srgbClr val="1750EB"/>
                </a:solidFill>
                <a:highlight>
                  <a:srgbClr val="FFFFFF"/>
                </a:highlight>
                <a:latin typeface="Consolas"/>
                <a:ea typeface="Consolas"/>
                <a:cs typeface="Consolas"/>
                <a:sym typeface="Consolas"/>
              </a:rPr>
              <a:t>100</a:t>
            </a:r>
            <a:r>
              <a:rPr lang="en-US" sz="1600">
                <a:solidFill>
                  <a:srgbClr val="080808"/>
                </a:solidFill>
                <a:highlight>
                  <a:srgbClr val="FFFFFF"/>
                </a:highlight>
                <a:latin typeface="Consolas"/>
                <a:ea typeface="Consolas"/>
                <a:cs typeface="Consolas"/>
                <a:sym typeface="Consolas"/>
              </a:rPr>
              <a:t>%, </a:t>
            </a:r>
            <a:r>
              <a:rPr lang="en-US" sz="1600">
                <a:solidFill>
                  <a:srgbClr val="1750EB"/>
                </a:solidFill>
                <a:highlight>
                  <a:srgbClr val="FFFFFF"/>
                </a:highlight>
                <a:latin typeface="Consolas"/>
                <a:ea typeface="Consolas"/>
                <a:cs typeface="Consolas"/>
                <a:sym typeface="Consolas"/>
              </a:rPr>
              <a:t>50</a:t>
            </a:r>
            <a:r>
              <a:rPr lang="en-US" sz="1600">
                <a:solidFill>
                  <a:srgbClr val="080808"/>
                </a:solidFill>
                <a:highlight>
                  <a:srgbClr val="FFFFFF"/>
                </a:highlight>
                <a:latin typeface="Consolas"/>
                <a:ea typeface="Consolas"/>
                <a:cs typeface="Consolas"/>
                <a:sym typeface="Consolas"/>
              </a:rPr>
              <a:t>%, </a:t>
            </a:r>
            <a:r>
              <a:rPr lang="en-US" sz="1600">
                <a:solidFill>
                  <a:srgbClr val="1750EB"/>
                </a:solidFill>
                <a:highlight>
                  <a:srgbClr val="FFFFFF"/>
                </a:highlight>
                <a:latin typeface="Consolas"/>
                <a:ea typeface="Consolas"/>
                <a:cs typeface="Consolas"/>
                <a:sym typeface="Consolas"/>
              </a:rPr>
              <a:t>50</a:t>
            </a:r>
            <a:r>
              <a:rPr lang="en-US" sz="1600">
                <a:solidFill>
                  <a:srgbClr val="080808"/>
                </a:solidFill>
                <a:highlight>
                  <a:srgbClr val="FFFFFF"/>
                </a:highlight>
                <a:latin typeface="Consolas"/>
                <a:ea typeface="Consolas"/>
                <a:cs typeface="Consolas"/>
                <a:sym typeface="Consolas"/>
              </a:rPr>
              <a:t>%, </a:t>
            </a:r>
            <a:r>
              <a:rPr lang="en-US" sz="1600">
                <a:solidFill>
                  <a:srgbClr val="1750EB"/>
                </a:solidFill>
                <a:highlight>
                  <a:srgbClr val="FFFFFF"/>
                </a:highlight>
                <a:latin typeface="Consolas"/>
                <a:ea typeface="Consolas"/>
                <a:cs typeface="Consolas"/>
                <a:sym typeface="Consolas"/>
              </a:rPr>
              <a:t>.33</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600">
                <a:solidFill>
                  <a:srgbClr val="000000"/>
                </a:solidFill>
              </a:rPr>
              <a:t>Hexadecimal notation (</a:t>
            </a:r>
            <a:r>
              <a:rPr b="1" lang="en-US" sz="1600">
                <a:solidFill>
                  <a:srgbClr val="000000"/>
                </a:solidFill>
                <a:latin typeface="Consolas"/>
                <a:ea typeface="Consolas"/>
                <a:cs typeface="Consolas"/>
                <a:sym typeface="Consolas"/>
              </a:rPr>
              <a:t>#</a:t>
            </a:r>
            <a:r>
              <a:rPr lang="en-US" sz="1600">
                <a:solidFill>
                  <a:srgbClr val="000000"/>
                </a:solidFill>
              </a:rPr>
              <a:t>), also known as hex, is another way to assign color values to properties. Hexadecimal refers to the number base for this system, which is base 16. </a:t>
            </a:r>
            <a:r>
              <a:rPr lang="en-US" sz="1600">
                <a:solidFill>
                  <a:srgbClr val="000000"/>
                </a:solidFill>
              </a:rPr>
              <a:t>Hexadecimal</a:t>
            </a:r>
            <a:r>
              <a:rPr lang="en-US" sz="1600">
                <a:solidFill>
                  <a:srgbClr val="000000"/>
                </a:solidFill>
              </a:rPr>
              <a:t> is counted such as: 0, 1, 2, 3, 4, 5, 6, 7, 8, 9, A, B, C, D, E, F, 10, 11, 12, 13, 14, 15, 16, 17, 18, 19, 1A, 1B, 1C, 1D, 1E, 1F, 20, and so on.</a:t>
            </a:r>
            <a:endParaRPr sz="1600">
              <a:solidFill>
                <a:srgbClr val="000000"/>
              </a:solidFill>
            </a:endParaRPr>
          </a:p>
          <a:p>
            <a:pPr indent="-330200" lvl="0" marL="457200" rtl="0" algn="l">
              <a:spcBef>
                <a:spcPts val="1000"/>
              </a:spcBef>
              <a:spcAft>
                <a:spcPts val="0"/>
              </a:spcAft>
              <a:buClr>
                <a:schemeClr val="accent4"/>
              </a:buClr>
              <a:buSzPts val="1600"/>
              <a:buChar char="➢"/>
            </a:pPr>
            <a:r>
              <a:rPr b="1" lang="en-US" sz="1600">
                <a:solidFill>
                  <a:srgbClr val="FF0000"/>
                </a:solidFill>
              </a:rPr>
              <a:t>Red (r)</a:t>
            </a:r>
            <a:r>
              <a:rPr lang="en-US" sz="1600">
                <a:solidFill>
                  <a:srgbClr val="000000"/>
                </a:solidFill>
              </a:rPr>
              <a:t>, </a:t>
            </a:r>
            <a:r>
              <a:rPr b="1" lang="en-US" sz="1600">
                <a:solidFill>
                  <a:srgbClr val="00FF00"/>
                </a:solidFill>
              </a:rPr>
              <a:t>green (g)</a:t>
            </a:r>
            <a:r>
              <a:rPr lang="en-US" sz="1600">
                <a:solidFill>
                  <a:srgbClr val="000000"/>
                </a:solidFill>
              </a:rPr>
              <a:t>, and </a:t>
            </a:r>
            <a:r>
              <a:rPr b="1" lang="en-US" sz="1600">
                <a:solidFill>
                  <a:srgbClr val="0000FF"/>
                </a:solidFill>
              </a:rPr>
              <a:t>blue (b)</a:t>
            </a:r>
            <a:r>
              <a:rPr lang="en-US" sz="1600">
                <a:solidFill>
                  <a:srgbClr val="000000"/>
                </a:solidFill>
              </a:rPr>
              <a:t> color values are defined following the </a:t>
            </a:r>
            <a:r>
              <a:rPr b="1" lang="en-US" sz="1600">
                <a:solidFill>
                  <a:srgbClr val="000000"/>
                </a:solidFill>
                <a:latin typeface="Consolas"/>
                <a:ea typeface="Consolas"/>
                <a:cs typeface="Consolas"/>
                <a:sym typeface="Consolas"/>
              </a:rPr>
              <a:t>#</a:t>
            </a:r>
            <a:r>
              <a:rPr lang="en-US" sz="1600">
                <a:solidFill>
                  <a:srgbClr val="000000"/>
                </a:solidFill>
              </a:rPr>
              <a:t> symbol.</a:t>
            </a:r>
            <a:endParaRPr sz="1600">
              <a:solidFill>
                <a:srgbClr val="000000"/>
              </a:solidFill>
            </a:endParaRPr>
          </a:p>
          <a:p>
            <a:pPr indent="-330200" lvl="1" marL="914400" rtl="0" algn="l">
              <a:spcBef>
                <a:spcPts val="1000"/>
              </a:spcBef>
              <a:spcAft>
                <a:spcPts val="0"/>
              </a:spcAft>
              <a:buClr>
                <a:schemeClr val="accent4"/>
              </a:buClr>
              <a:buSzPts val="1600"/>
              <a:buChar char="○"/>
            </a:pPr>
            <a:r>
              <a:rPr lang="en-US">
                <a:solidFill>
                  <a:srgbClr val="000000"/>
                </a:solidFill>
              </a:rPr>
              <a:t>Each of these parameters can take a value from 00 to FF.</a:t>
            </a:r>
            <a:endParaRPr>
              <a:solidFill>
                <a:srgbClr val="000000"/>
              </a:solidFill>
            </a:endParaRPr>
          </a:p>
          <a:p>
            <a:pPr indent="-330200" lvl="0" marL="457200" rtl="0" algn="l">
              <a:spcBef>
                <a:spcPts val="1000"/>
              </a:spcBef>
              <a:spcAft>
                <a:spcPts val="0"/>
              </a:spcAft>
              <a:buClr>
                <a:schemeClr val="accent4"/>
              </a:buClr>
              <a:buSzPts val="1600"/>
              <a:buChar char="➢"/>
            </a:pPr>
            <a:r>
              <a:rPr lang="en-US" sz="1600">
                <a:solidFill>
                  <a:srgbClr val="000000"/>
                </a:solidFill>
              </a:rPr>
              <a:t>An alpha (a) value can be passed as the fourth argument to modify the opacity of the color, if desired.</a:t>
            </a:r>
            <a:endParaRPr>
              <a:solidFill>
                <a:srgbClr val="000000"/>
              </a:solidFill>
            </a:endParaRPr>
          </a:p>
          <a:p>
            <a:pPr indent="-330200" lvl="1" marL="914400" rtl="0" algn="l">
              <a:spcBef>
                <a:spcPts val="1000"/>
              </a:spcBef>
              <a:spcAft>
                <a:spcPts val="0"/>
              </a:spcAft>
              <a:buClr>
                <a:schemeClr val="accent4"/>
              </a:buClr>
              <a:buSzPts val="1600"/>
              <a:buChar char="○"/>
            </a:pPr>
            <a:r>
              <a:rPr lang="en-US">
                <a:solidFill>
                  <a:srgbClr val="000000"/>
                </a:solidFill>
              </a:rPr>
              <a:t>An alpha value of 0 will cause the content to not be displayed, but it </a:t>
            </a:r>
            <a:r>
              <a:rPr b="1" lang="en-US">
                <a:solidFill>
                  <a:srgbClr val="000000"/>
                </a:solidFill>
              </a:rPr>
              <a:t>does</a:t>
            </a:r>
            <a:r>
              <a:rPr lang="en-US">
                <a:solidFill>
                  <a:srgbClr val="000000"/>
                </a:solidFill>
              </a:rPr>
              <a:t> occupy space in the DOM. Take care not to confuse this with </a:t>
            </a:r>
            <a:r>
              <a:rPr b="1" lang="en-US">
                <a:solidFill>
                  <a:srgbClr val="000000"/>
                </a:solidFill>
                <a:latin typeface="Consolas"/>
                <a:ea typeface="Consolas"/>
                <a:cs typeface="Consolas"/>
                <a:sym typeface="Consolas"/>
              </a:rPr>
              <a:t>display: none</a:t>
            </a:r>
            <a:r>
              <a:rPr lang="en-US">
                <a:solidFill>
                  <a:srgbClr val="000000"/>
                </a:solidFill>
              </a:rPr>
              <a:t>, which is also not displayed, but </a:t>
            </a:r>
            <a:r>
              <a:rPr b="1" lang="en-US">
                <a:solidFill>
                  <a:srgbClr val="000000"/>
                </a:solidFill>
              </a:rPr>
              <a:t>does not </a:t>
            </a:r>
            <a:r>
              <a:rPr lang="en-US">
                <a:solidFill>
                  <a:srgbClr val="000000"/>
                </a:solidFill>
              </a:rPr>
              <a:t>occupy space.</a:t>
            </a:r>
            <a:endParaRPr>
              <a:solidFill>
                <a:srgbClr val="000000"/>
              </a:solidFill>
            </a:endParaRPr>
          </a:p>
          <a:p>
            <a:pPr indent="-330200" lvl="0" marL="457200" rtl="0" algn="l">
              <a:spcBef>
                <a:spcPts val="1000"/>
              </a:spcBef>
              <a:spcAft>
                <a:spcPts val="0"/>
              </a:spcAft>
              <a:buClr>
                <a:schemeClr val="accent4"/>
              </a:buClr>
              <a:buSzPts val="1600"/>
              <a:buChar char="➢"/>
            </a:pPr>
            <a:r>
              <a:rPr lang="en-US" sz="1600">
                <a:solidFill>
                  <a:srgbClr val="000000"/>
                </a:solidFill>
              </a:rPr>
              <a:t>Hexadecimal notation can also be shortened with</a:t>
            </a:r>
            <a:br>
              <a:rPr lang="en-US" sz="1600">
                <a:solidFill>
                  <a:srgbClr val="000000"/>
                </a:solidFill>
              </a:rPr>
            </a:br>
            <a:r>
              <a:rPr lang="en-US" sz="1600">
                <a:solidFill>
                  <a:srgbClr val="000000"/>
                </a:solidFill>
              </a:rPr>
              <a:t>three-digit or four-digit notation, where each character is</a:t>
            </a:r>
            <a:br>
              <a:rPr lang="en-US" sz="1600">
                <a:solidFill>
                  <a:srgbClr val="000000"/>
                </a:solidFill>
              </a:rPr>
            </a:br>
            <a:r>
              <a:rPr lang="en-US" sz="1600">
                <a:solidFill>
                  <a:srgbClr val="000000"/>
                </a:solidFill>
              </a:rPr>
              <a:t>repeated once.</a:t>
            </a:r>
            <a:endParaRPr sz="1600">
              <a:solidFill>
                <a:srgbClr val="000000"/>
              </a:solidFill>
            </a:endParaRPr>
          </a:p>
          <a:p>
            <a:pPr indent="-330200" lvl="1" marL="914400" rtl="0" algn="l">
              <a:spcBef>
                <a:spcPts val="1000"/>
              </a:spcBef>
              <a:spcAft>
                <a:spcPts val="1000"/>
              </a:spcAft>
              <a:buClr>
                <a:srgbClr val="000000"/>
              </a:buClr>
              <a:buSzPts val="1600"/>
              <a:buChar char="○"/>
            </a:pPr>
            <a:r>
              <a:rPr lang="en-US">
                <a:solidFill>
                  <a:srgbClr val="000000"/>
                </a:solidFill>
              </a:rPr>
              <a:t>For example, #F09 is the same as #FF0099, and</a:t>
            </a:r>
            <a:br>
              <a:rPr lang="en-US">
                <a:solidFill>
                  <a:srgbClr val="000000"/>
                </a:solidFill>
              </a:rPr>
            </a:br>
            <a:r>
              <a:rPr lang="en-US">
                <a:solidFill>
                  <a:srgbClr val="000000"/>
                </a:solidFill>
              </a:rPr>
              <a:t>#0F38 is the same as #00FF3388.</a:t>
            </a:r>
            <a:endParaRPr sz="1600">
              <a:solidFill>
                <a:srgbClr val="000000"/>
              </a:solidFill>
            </a:endParaRPr>
          </a:p>
        </p:txBody>
      </p:sp>
      <p:sp>
        <p:nvSpPr>
          <p:cNvPr id="526" name="Google Shape;526;p5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Color – “hex”</a:t>
            </a:r>
            <a:endParaRPr/>
          </a:p>
        </p:txBody>
      </p:sp>
      <p:sp>
        <p:nvSpPr>
          <p:cNvPr id="527" name="Google Shape;527;p5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28" name="Google Shape;528;p56"/>
          <p:cNvSpPr txBox="1"/>
          <p:nvPr/>
        </p:nvSpPr>
        <p:spPr>
          <a:xfrm>
            <a:off x="6883150" y="4339550"/>
            <a:ext cx="4507200" cy="19086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33B3"/>
                </a:solidFill>
                <a:highlight>
                  <a:srgbClr val="FFFFFF"/>
                </a:highlight>
                <a:latin typeface="Consolas"/>
                <a:ea typeface="Consolas"/>
                <a:cs typeface="Consolas"/>
                <a:sym typeface="Consolas"/>
              </a:rPr>
              <a:t>div </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   </a:t>
            </a:r>
            <a:r>
              <a:rPr lang="en-US" sz="1600">
                <a:solidFill>
                  <a:srgbClr val="174AD4"/>
                </a:solidFill>
                <a:highlight>
                  <a:srgbClr val="FFFFFF"/>
                </a:highlight>
                <a:latin typeface="Consolas"/>
                <a:ea typeface="Consolas"/>
                <a:cs typeface="Consolas"/>
                <a:sym typeface="Consolas"/>
              </a:rPr>
              <a:t>color</a:t>
            </a:r>
            <a:r>
              <a:rPr lang="en-US" sz="1600">
                <a:solidFill>
                  <a:srgbClr val="080808"/>
                </a:solidFill>
                <a:highlight>
                  <a:srgbClr val="FFFFFF"/>
                </a:highlight>
                <a:latin typeface="Consolas"/>
                <a:ea typeface="Consolas"/>
                <a:cs typeface="Consolas"/>
                <a:sym typeface="Consolas"/>
              </a:rPr>
              <a:t>: </a:t>
            </a:r>
            <a:r>
              <a:rPr lang="en-US" sz="1600">
                <a:solidFill>
                  <a:srgbClr val="0033B3"/>
                </a:solidFill>
                <a:highlight>
                  <a:srgbClr val="FFFFFF"/>
                </a:highlight>
                <a:latin typeface="Consolas"/>
                <a:ea typeface="Consolas"/>
                <a:cs typeface="Consolas"/>
                <a:sym typeface="Consolas"/>
              </a:rPr>
              <a:t>#A9F</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033B3"/>
                </a:solidFill>
                <a:highlight>
                  <a:srgbClr val="FFFFFF"/>
                </a:highlight>
                <a:latin typeface="Consolas"/>
                <a:ea typeface="Consolas"/>
                <a:cs typeface="Consolas"/>
                <a:sym typeface="Consolas"/>
              </a:rPr>
              <a:t>p </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   </a:t>
            </a:r>
            <a:r>
              <a:rPr lang="en-US" sz="1600">
                <a:solidFill>
                  <a:srgbClr val="174AD4"/>
                </a:solidFill>
                <a:highlight>
                  <a:srgbClr val="FFFFFF"/>
                </a:highlight>
                <a:latin typeface="Consolas"/>
                <a:ea typeface="Consolas"/>
                <a:cs typeface="Consolas"/>
                <a:sym typeface="Consolas"/>
              </a:rPr>
              <a:t>color</a:t>
            </a:r>
            <a:r>
              <a:rPr lang="en-US" sz="1600">
                <a:solidFill>
                  <a:srgbClr val="080808"/>
                </a:solidFill>
                <a:highlight>
                  <a:srgbClr val="FFFFFF"/>
                </a:highlight>
                <a:latin typeface="Consolas"/>
                <a:ea typeface="Consolas"/>
                <a:cs typeface="Consolas"/>
                <a:sym typeface="Consolas"/>
              </a:rPr>
              <a:t>: </a:t>
            </a:r>
            <a:r>
              <a:rPr lang="en-US" sz="1600">
                <a:solidFill>
                  <a:srgbClr val="0033B3"/>
                </a:solidFill>
                <a:highlight>
                  <a:srgbClr val="FFFFFF"/>
                </a:highlight>
                <a:latin typeface="Consolas"/>
                <a:ea typeface="Consolas"/>
                <a:cs typeface="Consolas"/>
                <a:sym typeface="Consolas"/>
              </a:rPr>
              <a:t>#AA3423CC</a:t>
            </a: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600">
                <a:solidFill>
                  <a:srgbClr val="080808"/>
                </a:solidFill>
                <a:highlight>
                  <a:srgbClr val="FFFFFF"/>
                </a:highlight>
                <a:latin typeface="Consolas"/>
                <a:ea typeface="Consolas"/>
                <a:cs typeface="Consolas"/>
                <a:sym typeface="Consolas"/>
              </a:rPr>
              <a:t>}</a:t>
            </a:r>
            <a:endParaRPr sz="16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Background</a:t>
            </a:r>
            <a:endParaRPr/>
          </a:p>
        </p:txBody>
      </p:sp>
      <p:sp>
        <p:nvSpPr>
          <p:cNvPr id="535" name="Google Shape;535;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36" name="Google Shape;536;p57"/>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background</a:t>
            </a:r>
            <a:r>
              <a:rPr b="1" lang="en-US" sz="1600">
                <a:solidFill>
                  <a:srgbClr val="000000"/>
                </a:solidFill>
                <a:highlight>
                  <a:srgbClr val="FFFFFF"/>
                </a:highlight>
              </a:rPr>
              <a:t> </a:t>
            </a:r>
            <a:r>
              <a:rPr lang="en-US" sz="1600">
                <a:solidFill>
                  <a:srgbClr val="000000"/>
                </a:solidFill>
                <a:highlight>
                  <a:srgbClr val="FFFFFF"/>
                </a:highlight>
              </a:rPr>
              <a:t>property modifies the background of a container. The </a:t>
            </a:r>
            <a:r>
              <a:rPr b="1" lang="en-US" sz="1600">
                <a:solidFill>
                  <a:srgbClr val="000000"/>
                </a:solidFill>
                <a:highlight>
                  <a:schemeClr val="lt1"/>
                </a:highlight>
                <a:latin typeface="Consolas"/>
                <a:ea typeface="Consolas"/>
                <a:cs typeface="Consolas"/>
                <a:sym typeface="Consolas"/>
              </a:rPr>
              <a:t>background</a:t>
            </a:r>
            <a:r>
              <a:rPr b="1" lang="en-US" sz="1600">
                <a:solidFill>
                  <a:srgbClr val="000000"/>
                </a:solidFill>
                <a:highlight>
                  <a:schemeClr val="lt1"/>
                </a:highlight>
              </a:rPr>
              <a:t> </a:t>
            </a:r>
            <a:r>
              <a:rPr lang="en-US" sz="1600">
                <a:solidFill>
                  <a:srgbClr val="000000"/>
                </a:solidFill>
                <a:highlight>
                  <a:schemeClr val="lt1"/>
                </a:highlight>
              </a:rPr>
              <a:t>property is shorthand for a number of other properties, and can contain a wide variety of values.</a:t>
            </a:r>
            <a:endParaRPr sz="1600">
              <a:solidFill>
                <a:srgbClr val="000000"/>
              </a:solidFill>
              <a:highlight>
                <a:schemeClr val="lt1"/>
              </a:highlight>
            </a:endParaRPr>
          </a:p>
          <a:p>
            <a:pPr indent="-330200" lvl="0" marL="457200" rtl="0" algn="l">
              <a:lnSpc>
                <a:spcPct val="115000"/>
              </a:lnSpc>
              <a:spcBef>
                <a:spcPts val="1400"/>
              </a:spcBef>
              <a:spcAft>
                <a:spcPts val="0"/>
              </a:spcAft>
              <a:buClr>
                <a:schemeClr val="accent4"/>
              </a:buClr>
              <a:buSzPts val="1600"/>
              <a:buChar char="➢"/>
            </a:pPr>
            <a:r>
              <a:rPr lang="en-US" sz="1600">
                <a:solidFill>
                  <a:srgbClr val="000000"/>
                </a:solidFill>
                <a:highlight>
                  <a:schemeClr val="lt1"/>
                </a:highlight>
              </a:rPr>
              <a:t>When specified as a shorthand property, </a:t>
            </a:r>
            <a:r>
              <a:rPr b="1" lang="en-US" sz="1600">
                <a:solidFill>
                  <a:srgbClr val="000000"/>
                </a:solidFill>
                <a:highlight>
                  <a:schemeClr val="lt1"/>
                </a:highlight>
                <a:latin typeface="Consolas"/>
                <a:ea typeface="Consolas"/>
                <a:cs typeface="Consolas"/>
                <a:sym typeface="Consolas"/>
              </a:rPr>
              <a:t>background</a:t>
            </a:r>
            <a:r>
              <a:rPr lang="en-US" sz="1600">
                <a:solidFill>
                  <a:srgbClr val="000000"/>
                </a:solidFill>
                <a:highlight>
                  <a:schemeClr val="lt1"/>
                </a:highlight>
              </a:rPr>
              <a:t> does not have any required values, but component properties that are not explicitly set will be set to their default values.</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lang="en-US" sz="1600">
                <a:solidFill>
                  <a:srgbClr val="080808"/>
                </a:solidFill>
              </a:rPr>
              <a:t>This property is shorthand for the following additional properties, and can accept values for one or all of them:</a:t>
            </a:r>
            <a:endParaRPr sz="1600">
              <a:solidFill>
                <a:srgbClr val="080808"/>
              </a:solidFill>
            </a:endParaRPr>
          </a:p>
          <a:p>
            <a:pPr indent="-330200" lvl="1" marL="914400" rtl="0" algn="l">
              <a:lnSpc>
                <a:spcPct val="115000"/>
              </a:lnSpc>
              <a:spcBef>
                <a:spcPts val="1000"/>
              </a:spcBef>
              <a:spcAft>
                <a:spcPts val="0"/>
              </a:spcAft>
              <a:buClr>
                <a:schemeClr val="accent4"/>
              </a:buClr>
              <a:buSzPts val="1600"/>
              <a:buFont typeface="Consolas"/>
              <a:buChar char="○"/>
            </a:pPr>
            <a:r>
              <a:rPr lang="en-US">
                <a:solidFill>
                  <a:srgbClr val="080808"/>
                </a:solidFill>
                <a:latin typeface="Consolas"/>
                <a:ea typeface="Consolas"/>
                <a:cs typeface="Consolas"/>
                <a:sym typeface="Consolas"/>
              </a:rPr>
              <a:t>background-attachment</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background-clip</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background-color</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background-image</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background-origin</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background-position</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background-repeat</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background-size</a:t>
            </a:r>
            <a:endParaRPr>
              <a:solidFill>
                <a:srgbClr val="080808"/>
              </a:solidFill>
              <a:latin typeface="Consolas"/>
              <a:ea typeface="Consolas"/>
              <a:cs typeface="Consolas"/>
              <a:sym typeface="Consolas"/>
            </a:endParaRPr>
          </a:p>
        </p:txBody>
      </p:sp>
      <p:sp>
        <p:nvSpPr>
          <p:cNvPr id="537" name="Google Shape;537;p57"/>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backgrounds,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
        <p:nvSpPr>
          <p:cNvPr id="538" name="Google Shape;538;p57"/>
          <p:cNvSpPr txBox="1"/>
          <p:nvPr/>
        </p:nvSpPr>
        <p:spPr>
          <a:xfrm>
            <a:off x="5250950" y="4974275"/>
            <a:ext cx="6363000" cy="9234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r>
              <a:rPr lang="en-US" sz="1200">
                <a:solidFill>
                  <a:srgbClr val="0033B3"/>
                </a:solidFill>
                <a:highlight>
                  <a:srgbClr val="FFFFFF"/>
                </a:highlight>
                <a:latin typeface="Consolas"/>
                <a:ea typeface="Consolas"/>
                <a:cs typeface="Consolas"/>
                <a:sym typeface="Consolas"/>
              </a:rPr>
              <a:t>imgContainer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height</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500</a:t>
            </a:r>
            <a:r>
              <a:rPr lang="en-US" sz="1200">
                <a:solidFill>
                  <a:srgbClr val="067D17"/>
                </a:solidFill>
                <a:highlight>
                  <a:srgbClr val="FFFFFF"/>
                </a:highlight>
                <a:latin typeface="Consolas"/>
                <a:ea typeface="Consolas"/>
                <a:cs typeface="Consolas"/>
                <a:sym typeface="Consolas"/>
              </a:rPr>
              <a:t>px</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background</a:t>
            </a:r>
            <a:r>
              <a:rPr lang="en-US" sz="1200">
                <a:solidFill>
                  <a:srgbClr val="080808"/>
                </a:solidFill>
                <a:highlight>
                  <a:srgbClr val="FFFFFF"/>
                </a:highlight>
                <a:latin typeface="Consolas"/>
                <a:ea typeface="Consolas"/>
                <a:cs typeface="Consolas"/>
                <a:sym typeface="Consolas"/>
              </a:rPr>
              <a:t>: </a:t>
            </a:r>
            <a:r>
              <a:rPr lang="en-US" sz="1200">
                <a:solidFill>
                  <a:srgbClr val="067D17"/>
                </a:solidFill>
                <a:highlight>
                  <a:srgbClr val="FFFFFF"/>
                </a:highlight>
                <a:latin typeface="Consolas"/>
                <a:ea typeface="Consolas"/>
                <a:cs typeface="Consolas"/>
                <a:sym typeface="Consolas"/>
              </a:rPr>
              <a:t>no-repeat </a:t>
            </a:r>
            <a:r>
              <a:rPr lang="en-US" sz="1200">
                <a:solidFill>
                  <a:srgbClr val="067D17"/>
                </a:solidFill>
                <a:highlight>
                  <a:schemeClr val="lt1"/>
                </a:highlight>
                <a:latin typeface="Consolas"/>
                <a:ea typeface="Consolas"/>
                <a:cs typeface="Consolas"/>
                <a:sym typeface="Consolas"/>
              </a:rPr>
              <a:t>scroll</a:t>
            </a:r>
            <a:r>
              <a:rPr lang="en-US" sz="1200">
                <a:solidFill>
                  <a:srgbClr val="067D17"/>
                </a:solidFill>
                <a:highlight>
                  <a:srgbClr val="FFFFFF"/>
                </a:highlight>
                <a:latin typeface="Consolas"/>
                <a:ea typeface="Consolas"/>
                <a:cs typeface="Consolas"/>
                <a:sym typeface="Consolas"/>
              </a:rPr>
              <a:t> </a:t>
            </a:r>
            <a:r>
              <a:rPr lang="en-US" sz="1200">
                <a:solidFill>
                  <a:srgbClr val="067D17"/>
                </a:solidFill>
                <a:highlight>
                  <a:schemeClr val="lt1"/>
                </a:highlight>
                <a:latin typeface="Consolas"/>
                <a:ea typeface="Consolas"/>
                <a:cs typeface="Consolas"/>
                <a:sym typeface="Consolas"/>
              </a:rPr>
              <a:t>center contain </a:t>
            </a:r>
            <a:r>
              <a:rPr lang="en-US" sz="1200">
                <a:solidFill>
                  <a:srgbClr val="0033B3"/>
                </a:solidFill>
                <a:highlight>
                  <a:schemeClr val="lt1"/>
                </a:highlight>
                <a:latin typeface="Consolas"/>
                <a:ea typeface="Consolas"/>
                <a:cs typeface="Consolas"/>
                <a:sym typeface="Consolas"/>
              </a:rPr>
              <a:t>url</a:t>
            </a:r>
            <a:r>
              <a:rPr lang="en-US" sz="1200">
                <a:solidFill>
                  <a:srgbClr val="080808"/>
                </a:solidFill>
                <a:highlight>
                  <a:schemeClr val="lt1"/>
                </a:highlight>
                <a:latin typeface="Consolas"/>
                <a:ea typeface="Consolas"/>
                <a:cs typeface="Consolas"/>
                <a:sym typeface="Consolas"/>
              </a:rPr>
              <a:t>(</a:t>
            </a:r>
            <a:r>
              <a:rPr lang="en-US" sz="1200">
                <a:solidFill>
                  <a:srgbClr val="067D17"/>
                </a:solidFill>
                <a:highlight>
                  <a:schemeClr val="lt1"/>
                </a:highlight>
                <a:latin typeface="Consolas"/>
                <a:ea typeface="Consolas"/>
                <a:cs typeface="Consolas"/>
                <a:sym typeface="Consolas"/>
              </a:rPr>
              <a:t>"../images/test.png"</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
        <p:nvSpPr>
          <p:cNvPr id="539" name="Google Shape;539;p57"/>
          <p:cNvSpPr txBox="1"/>
          <p:nvPr/>
        </p:nvSpPr>
        <p:spPr>
          <a:xfrm>
            <a:off x="5991200" y="3658725"/>
            <a:ext cx="5573400" cy="11082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 </a:t>
            </a:r>
            <a:r>
              <a:rPr lang="en-US" sz="1200">
                <a:solidFill>
                  <a:srgbClr val="174AD4"/>
                </a:solidFill>
                <a:highlight>
                  <a:srgbClr val="FFFFFF"/>
                </a:highlight>
                <a:latin typeface="Consolas"/>
                <a:ea typeface="Consolas"/>
                <a:cs typeface="Consolas"/>
                <a:sym typeface="Consolas"/>
              </a:rPr>
              <a:t>class</a:t>
            </a:r>
            <a:r>
              <a:rPr lang="en-US" sz="1200">
                <a:solidFill>
                  <a:srgbClr val="067D17"/>
                </a:solidFill>
                <a:highlight>
                  <a:srgbClr val="FFFFFF"/>
                </a:highlight>
                <a:latin typeface="Consolas"/>
                <a:ea typeface="Consolas"/>
                <a:cs typeface="Consolas"/>
                <a:sym typeface="Consolas"/>
              </a:rPr>
              <a:t>="imgContainer"</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strong</a:t>
            </a:r>
            <a:r>
              <a:rPr lang="en-US" sz="1200">
                <a:solidFill>
                  <a:srgbClr val="080808"/>
                </a:solidFill>
                <a:highlight>
                  <a:srgbClr val="FFFFFF"/>
                </a:highlight>
                <a:latin typeface="Consolas"/>
                <a:ea typeface="Consolas"/>
                <a:cs typeface="Consolas"/>
                <a:sym typeface="Consolas"/>
              </a:rPr>
              <a:t>&gt;Lorem&lt;/</a:t>
            </a:r>
            <a:r>
              <a:rPr lang="en-US" sz="1200">
                <a:solidFill>
                  <a:srgbClr val="0033B3"/>
                </a:solidFill>
                <a:highlight>
                  <a:srgbClr val="FFFFFF"/>
                </a:highlight>
                <a:latin typeface="Consolas"/>
                <a:ea typeface="Consolas"/>
                <a:cs typeface="Consolas"/>
                <a:sym typeface="Consolas"/>
              </a:rPr>
              <a:t>strong</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sub</a:t>
            </a:r>
            <a:r>
              <a:rPr lang="en-US" sz="1200">
                <a:solidFill>
                  <a:srgbClr val="080808"/>
                </a:solidFill>
                <a:highlight>
                  <a:srgbClr val="FFFFFF"/>
                </a:highlight>
                <a:latin typeface="Consolas"/>
                <a:ea typeface="Consolas"/>
                <a:cs typeface="Consolas"/>
                <a:sym typeface="Consolas"/>
              </a:rPr>
              <a:t>&gt;ipsum dolor&lt;/</a:t>
            </a:r>
            <a:r>
              <a:rPr lang="en-US" sz="1200">
                <a:solidFill>
                  <a:srgbClr val="0033B3"/>
                </a:solidFill>
                <a:highlight>
                  <a:srgbClr val="FFFFFF"/>
                </a:highlight>
                <a:latin typeface="Consolas"/>
                <a:ea typeface="Consolas"/>
                <a:cs typeface="Consolas"/>
                <a:sym typeface="Consolas"/>
              </a:rPr>
              <a:t>sub</a:t>
            </a:r>
            <a:r>
              <a:rPr lang="en-US" sz="1200">
                <a:solidFill>
                  <a:srgbClr val="080808"/>
                </a:solidFill>
                <a:highlight>
                  <a:srgbClr val="FFFFFF"/>
                </a:highlight>
                <a:latin typeface="Consolas"/>
                <a:ea typeface="Consolas"/>
                <a:cs typeface="Consolas"/>
                <a:sym typeface="Consolas"/>
              </a:rPr>
              <a:t>&gt;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sit amet, consectetur adipisicing elit.&lt;/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Border</a:t>
            </a:r>
            <a:endParaRPr/>
          </a:p>
        </p:txBody>
      </p:sp>
      <p:sp>
        <p:nvSpPr>
          <p:cNvPr id="546" name="Google Shape;546;p5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47" name="Google Shape;547;p58"/>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border</a:t>
            </a:r>
            <a:r>
              <a:rPr b="1" lang="en-US" sz="1600">
                <a:solidFill>
                  <a:srgbClr val="000000"/>
                </a:solidFill>
                <a:highlight>
                  <a:srgbClr val="FFFFFF"/>
                </a:highlight>
              </a:rPr>
              <a:t> </a:t>
            </a:r>
            <a:r>
              <a:rPr lang="en-US" sz="1600">
                <a:solidFill>
                  <a:srgbClr val="000000"/>
                </a:solidFill>
                <a:highlight>
                  <a:srgbClr val="FFFFFF"/>
                </a:highlight>
              </a:rPr>
              <a:t>property modifies the border of an element. Just like the </a:t>
            </a:r>
            <a:r>
              <a:rPr b="1" lang="en-US" sz="1600">
                <a:solidFill>
                  <a:srgbClr val="000000"/>
                </a:solidFill>
                <a:highlight>
                  <a:schemeClr val="lt1"/>
                </a:highlight>
                <a:latin typeface="Consolas"/>
                <a:ea typeface="Consolas"/>
                <a:cs typeface="Consolas"/>
                <a:sym typeface="Consolas"/>
              </a:rPr>
              <a:t>background</a:t>
            </a:r>
            <a:r>
              <a:rPr b="1" lang="en-US" sz="1600">
                <a:solidFill>
                  <a:srgbClr val="000000"/>
                </a:solidFill>
                <a:highlight>
                  <a:schemeClr val="lt1"/>
                </a:highlight>
              </a:rPr>
              <a:t> </a:t>
            </a:r>
            <a:r>
              <a:rPr lang="en-US" sz="1600">
                <a:solidFill>
                  <a:srgbClr val="000000"/>
                </a:solidFill>
                <a:highlight>
                  <a:schemeClr val="lt1"/>
                </a:highlight>
              </a:rPr>
              <a:t>property, the </a:t>
            </a:r>
            <a:r>
              <a:rPr b="1" lang="en-US" sz="1600">
                <a:solidFill>
                  <a:srgbClr val="000000"/>
                </a:solidFill>
                <a:highlight>
                  <a:schemeClr val="lt1"/>
                </a:highlight>
                <a:latin typeface="Consolas"/>
                <a:ea typeface="Consolas"/>
                <a:cs typeface="Consolas"/>
                <a:sym typeface="Consolas"/>
              </a:rPr>
              <a:t>border</a:t>
            </a:r>
            <a:r>
              <a:rPr lang="en-US" sz="1600">
                <a:solidFill>
                  <a:srgbClr val="000000"/>
                </a:solidFill>
                <a:highlight>
                  <a:schemeClr val="lt1"/>
                </a:highlight>
              </a:rPr>
              <a:t> property</a:t>
            </a:r>
            <a:r>
              <a:rPr lang="en-US" sz="1600">
                <a:solidFill>
                  <a:srgbClr val="000000"/>
                </a:solidFill>
                <a:highlight>
                  <a:schemeClr val="lt1"/>
                </a:highlight>
              </a:rPr>
              <a:t> is shorthand for a number of other properties, and can contain a wide variety of values.</a:t>
            </a:r>
            <a:endParaRPr sz="1600">
              <a:solidFill>
                <a:srgbClr val="000000"/>
              </a:solidFill>
              <a:highlight>
                <a:schemeClr val="lt1"/>
              </a:highlight>
            </a:endParaRPr>
          </a:p>
          <a:p>
            <a:pPr indent="-330200" lvl="0" marL="457200" rtl="0" algn="l">
              <a:lnSpc>
                <a:spcPct val="115000"/>
              </a:lnSpc>
              <a:spcBef>
                <a:spcPts val="1400"/>
              </a:spcBef>
              <a:spcAft>
                <a:spcPts val="0"/>
              </a:spcAft>
              <a:buClr>
                <a:schemeClr val="accent4"/>
              </a:buClr>
              <a:buSzPts val="1600"/>
              <a:buChar char="➢"/>
            </a:pPr>
            <a:r>
              <a:rPr lang="en-US" sz="1600">
                <a:solidFill>
                  <a:srgbClr val="000000"/>
                </a:solidFill>
                <a:highlight>
                  <a:schemeClr val="lt1"/>
                </a:highlight>
              </a:rPr>
              <a:t>When specified as a shorthand property, </a:t>
            </a:r>
            <a:r>
              <a:rPr b="1" lang="en-US" sz="1600">
                <a:solidFill>
                  <a:srgbClr val="000000"/>
                </a:solidFill>
                <a:highlight>
                  <a:schemeClr val="lt1"/>
                </a:highlight>
                <a:latin typeface="Consolas"/>
                <a:ea typeface="Consolas"/>
                <a:cs typeface="Consolas"/>
                <a:sym typeface="Consolas"/>
              </a:rPr>
              <a:t>border</a:t>
            </a:r>
            <a:r>
              <a:rPr lang="en-US" sz="1600">
                <a:solidFill>
                  <a:srgbClr val="000000"/>
                </a:solidFill>
                <a:highlight>
                  <a:schemeClr val="lt1"/>
                </a:highlight>
              </a:rPr>
              <a:t> does not have any required values, but component properties that are not explicitly set will be set to their default values.</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lang="en-US" sz="1600">
                <a:solidFill>
                  <a:srgbClr val="080808"/>
                </a:solidFill>
              </a:rPr>
              <a:t>This property is shorthand for the following additional properties, and can accept values for one or all of them:</a:t>
            </a:r>
            <a:endParaRPr sz="1600">
              <a:solidFill>
                <a:srgbClr val="080808"/>
              </a:solidFill>
            </a:endParaRPr>
          </a:p>
          <a:p>
            <a:pPr indent="-330200" lvl="1" marL="914400" rtl="0" algn="l">
              <a:lnSpc>
                <a:spcPct val="115000"/>
              </a:lnSpc>
              <a:spcBef>
                <a:spcPts val="1000"/>
              </a:spcBef>
              <a:spcAft>
                <a:spcPts val="0"/>
              </a:spcAft>
              <a:buClr>
                <a:schemeClr val="accent4"/>
              </a:buClr>
              <a:buSzPts val="1600"/>
              <a:buFont typeface="Consolas"/>
              <a:buChar char="○"/>
            </a:pPr>
            <a:r>
              <a:rPr lang="en-US">
                <a:solidFill>
                  <a:srgbClr val="080808"/>
                </a:solidFill>
                <a:latin typeface="Consolas"/>
                <a:ea typeface="Consolas"/>
                <a:cs typeface="Consolas"/>
                <a:sym typeface="Consolas"/>
              </a:rPr>
              <a:t>border-color</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border-style</a:t>
            </a:r>
            <a:endParaRPr>
              <a:solidFill>
                <a:srgbClr val="080808"/>
              </a:solidFill>
              <a:latin typeface="Consolas"/>
              <a:ea typeface="Consolas"/>
              <a:cs typeface="Consolas"/>
              <a:sym typeface="Consolas"/>
            </a:endParaRPr>
          </a:p>
          <a:p>
            <a:pPr indent="-311150" lvl="1" marL="914400" rtl="0" algn="l">
              <a:lnSpc>
                <a:spcPct val="115000"/>
              </a:lnSpc>
              <a:spcBef>
                <a:spcPts val="0"/>
              </a:spcBef>
              <a:spcAft>
                <a:spcPts val="0"/>
              </a:spcAft>
              <a:buClr>
                <a:schemeClr val="accent4"/>
              </a:buClr>
              <a:buSzPts val="1300"/>
              <a:buFont typeface="Consolas"/>
              <a:buChar char="○"/>
            </a:pPr>
            <a:r>
              <a:rPr lang="en-US">
                <a:solidFill>
                  <a:srgbClr val="080808"/>
                </a:solidFill>
                <a:latin typeface="Consolas"/>
                <a:ea typeface="Consolas"/>
                <a:cs typeface="Consolas"/>
                <a:sym typeface="Consolas"/>
              </a:rPr>
              <a:t>border-width</a:t>
            </a:r>
            <a:endParaRPr>
              <a:solidFill>
                <a:srgbClr val="080808"/>
              </a:solidFill>
            </a:endParaRPr>
          </a:p>
          <a:p>
            <a:pPr indent="-330200" lvl="0" marL="457200" rtl="0" algn="l">
              <a:lnSpc>
                <a:spcPct val="115000"/>
              </a:lnSpc>
              <a:spcBef>
                <a:spcPts val="1000"/>
              </a:spcBef>
              <a:spcAft>
                <a:spcPts val="0"/>
              </a:spcAft>
              <a:buClr>
                <a:schemeClr val="accent4"/>
              </a:buClr>
              <a:buSzPts val="1600"/>
              <a:buChar char="➢"/>
            </a:pPr>
            <a:r>
              <a:rPr lang="en-US" sz="1600">
                <a:solidFill>
                  <a:srgbClr val="080808"/>
                </a:solidFill>
              </a:rPr>
              <a:t>The </a:t>
            </a:r>
            <a:r>
              <a:rPr b="1" lang="en-US" sz="1600">
                <a:solidFill>
                  <a:srgbClr val="080808"/>
                </a:solidFill>
                <a:latin typeface="Consolas"/>
                <a:ea typeface="Consolas"/>
                <a:cs typeface="Consolas"/>
                <a:sym typeface="Consolas"/>
              </a:rPr>
              <a:t>border-color</a:t>
            </a:r>
            <a:r>
              <a:rPr lang="en-US" sz="1600">
                <a:solidFill>
                  <a:srgbClr val="080808"/>
                </a:solidFill>
              </a:rPr>
              <a:t> takes any of the color formats </a:t>
            </a:r>
            <a:br>
              <a:rPr lang="en-US" sz="1600">
                <a:solidFill>
                  <a:srgbClr val="080808"/>
                </a:solidFill>
              </a:rPr>
            </a:br>
            <a:r>
              <a:rPr lang="en-US" sz="1600">
                <a:solidFill>
                  <a:srgbClr val="080808"/>
                </a:solidFill>
              </a:rPr>
              <a:t>previously discussed on the </a:t>
            </a:r>
            <a:r>
              <a:rPr b="1" lang="en-US" sz="1600">
                <a:solidFill>
                  <a:srgbClr val="080808"/>
                </a:solidFill>
                <a:latin typeface="Consolas"/>
                <a:ea typeface="Consolas"/>
                <a:cs typeface="Consolas"/>
                <a:sym typeface="Consolas"/>
              </a:rPr>
              <a:t>color</a:t>
            </a:r>
            <a:r>
              <a:rPr lang="en-US" sz="1600">
                <a:solidFill>
                  <a:srgbClr val="080808"/>
                </a:solidFill>
              </a:rPr>
              <a:t> property slide.</a:t>
            </a:r>
            <a:endParaRPr sz="1600">
              <a:solidFill>
                <a:srgbClr val="080808"/>
              </a:solidFill>
            </a:endParaRPr>
          </a:p>
          <a:p>
            <a:pPr indent="-330200" lvl="0" marL="457200" rtl="0" algn="l">
              <a:lnSpc>
                <a:spcPct val="115000"/>
              </a:lnSpc>
              <a:spcBef>
                <a:spcPts val="1000"/>
              </a:spcBef>
              <a:spcAft>
                <a:spcPts val="1000"/>
              </a:spcAft>
              <a:buClr>
                <a:schemeClr val="accent4"/>
              </a:buClr>
              <a:buSzPts val="1600"/>
              <a:buChar char="➢"/>
            </a:pPr>
            <a:r>
              <a:rPr lang="en-US" sz="1600">
                <a:solidFill>
                  <a:srgbClr val="080808"/>
                </a:solidFill>
              </a:rPr>
              <a:t>You can also modify a border’s sharp corners by using</a:t>
            </a:r>
            <a:br>
              <a:rPr lang="en-US" sz="1600">
                <a:solidFill>
                  <a:srgbClr val="080808"/>
                </a:solidFill>
              </a:rPr>
            </a:br>
            <a:r>
              <a:rPr lang="en-US" sz="1600">
                <a:solidFill>
                  <a:srgbClr val="080808"/>
                </a:solidFill>
              </a:rPr>
              <a:t>the </a:t>
            </a:r>
            <a:r>
              <a:rPr b="1" lang="en-US" sz="1600">
                <a:solidFill>
                  <a:srgbClr val="080808"/>
                </a:solidFill>
                <a:latin typeface="Consolas"/>
                <a:ea typeface="Consolas"/>
                <a:cs typeface="Consolas"/>
                <a:sym typeface="Consolas"/>
              </a:rPr>
              <a:t>border-radius</a:t>
            </a:r>
            <a:r>
              <a:rPr lang="en-US" sz="1600">
                <a:solidFill>
                  <a:srgbClr val="080808"/>
                </a:solidFill>
              </a:rPr>
              <a:t> property.</a:t>
            </a:r>
            <a:endParaRPr sz="1600">
              <a:solidFill>
                <a:srgbClr val="080808"/>
              </a:solidFill>
            </a:endParaRPr>
          </a:p>
        </p:txBody>
      </p:sp>
      <p:sp>
        <p:nvSpPr>
          <p:cNvPr id="548" name="Google Shape;548;p58"/>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borders,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
        <p:nvSpPr>
          <p:cNvPr id="549" name="Google Shape;549;p58"/>
          <p:cNvSpPr txBox="1"/>
          <p:nvPr/>
        </p:nvSpPr>
        <p:spPr>
          <a:xfrm>
            <a:off x="6781950" y="5126675"/>
            <a:ext cx="4827000" cy="9081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033B3"/>
                </a:solidFill>
                <a:highlight>
                  <a:srgbClr val="FFFFFF"/>
                </a:highlight>
                <a:latin typeface="Consolas"/>
                <a:ea typeface="Consolas"/>
                <a:cs typeface="Consolas"/>
                <a:sym typeface="Consolas"/>
              </a:rPr>
              <a:t>div</a:t>
            </a:r>
            <a:r>
              <a:rPr lang="en-US" sz="1200">
                <a:solidFill>
                  <a:srgbClr val="0033B3"/>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height</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500</a:t>
            </a:r>
            <a:r>
              <a:rPr lang="en-US" sz="1200">
                <a:solidFill>
                  <a:srgbClr val="067D17"/>
                </a:solidFill>
                <a:highlight>
                  <a:srgbClr val="FFFFFF"/>
                </a:highlight>
                <a:latin typeface="Consolas"/>
                <a:ea typeface="Consolas"/>
                <a:cs typeface="Consolas"/>
                <a:sym typeface="Consolas"/>
              </a:rPr>
              <a:t>px</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border</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2</a:t>
            </a:r>
            <a:r>
              <a:rPr lang="en-US" sz="1200">
                <a:solidFill>
                  <a:srgbClr val="067D17"/>
                </a:solidFill>
                <a:highlight>
                  <a:srgbClr val="FFFFFF"/>
                </a:highlight>
                <a:latin typeface="Consolas"/>
                <a:ea typeface="Consolas"/>
                <a:cs typeface="Consolas"/>
                <a:sym typeface="Consolas"/>
              </a:rPr>
              <a:t>px ridge </a:t>
            </a:r>
            <a:r>
              <a:rPr lang="en-US" sz="1200">
                <a:solidFill>
                  <a:srgbClr val="0033B3"/>
                </a:solidFill>
                <a:highlight>
                  <a:schemeClr val="lt1"/>
                </a:highlight>
                <a:latin typeface="Consolas"/>
                <a:ea typeface="Consolas"/>
                <a:cs typeface="Consolas"/>
                <a:sym typeface="Consolas"/>
              </a:rPr>
              <a:t>rgba</a:t>
            </a:r>
            <a:r>
              <a:rPr lang="en-US" sz="1200">
                <a:solidFill>
                  <a:srgbClr val="080808"/>
                </a:solidFill>
                <a:highlight>
                  <a:schemeClr val="lt1"/>
                </a:highlight>
                <a:latin typeface="Consolas"/>
                <a:ea typeface="Consolas"/>
                <a:cs typeface="Consolas"/>
                <a:sym typeface="Consolas"/>
              </a:rPr>
              <a:t>(</a:t>
            </a:r>
            <a:r>
              <a:rPr lang="en-US" sz="1200">
                <a:solidFill>
                  <a:srgbClr val="1750EB"/>
                </a:solidFill>
                <a:highlight>
                  <a:schemeClr val="lt1"/>
                </a:highlight>
                <a:latin typeface="Consolas"/>
                <a:ea typeface="Consolas"/>
                <a:cs typeface="Consolas"/>
                <a:sym typeface="Consolas"/>
              </a:rPr>
              <a:t>100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.33</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p:txBody>
      </p:sp>
      <p:sp>
        <p:nvSpPr>
          <p:cNvPr id="550" name="Google Shape;550;p58"/>
          <p:cNvSpPr txBox="1"/>
          <p:nvPr/>
        </p:nvSpPr>
        <p:spPr>
          <a:xfrm>
            <a:off x="6787000" y="3912100"/>
            <a:ext cx="4827000" cy="11082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 </a:t>
            </a:r>
            <a:r>
              <a:rPr lang="en-US" sz="1200">
                <a:solidFill>
                  <a:srgbClr val="174AD4"/>
                </a:solidFill>
                <a:highlight>
                  <a:srgbClr val="FFFFFF"/>
                </a:highlight>
                <a:latin typeface="Consolas"/>
                <a:ea typeface="Consolas"/>
                <a:cs typeface="Consolas"/>
                <a:sym typeface="Consolas"/>
              </a:rPr>
              <a:t>class</a:t>
            </a:r>
            <a:r>
              <a:rPr lang="en-US" sz="1200">
                <a:solidFill>
                  <a:srgbClr val="067D17"/>
                </a:solidFill>
                <a:highlight>
                  <a:srgbClr val="FFFFFF"/>
                </a:highlight>
                <a:latin typeface="Consolas"/>
                <a:ea typeface="Consolas"/>
                <a:cs typeface="Consolas"/>
                <a:sym typeface="Consolas"/>
              </a:rPr>
              <a:t>="imgContainer"</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strong</a:t>
            </a:r>
            <a:r>
              <a:rPr lang="en-US" sz="1200">
                <a:solidFill>
                  <a:srgbClr val="080808"/>
                </a:solidFill>
                <a:highlight>
                  <a:srgbClr val="FFFFFF"/>
                </a:highlight>
                <a:latin typeface="Consolas"/>
                <a:ea typeface="Consolas"/>
                <a:cs typeface="Consolas"/>
                <a:sym typeface="Consolas"/>
              </a:rPr>
              <a:t>&gt;Lorem&lt;/</a:t>
            </a:r>
            <a:r>
              <a:rPr lang="en-US" sz="1200">
                <a:solidFill>
                  <a:srgbClr val="0033B3"/>
                </a:solidFill>
                <a:highlight>
                  <a:srgbClr val="FFFFFF"/>
                </a:highlight>
                <a:latin typeface="Consolas"/>
                <a:ea typeface="Consolas"/>
                <a:cs typeface="Consolas"/>
                <a:sym typeface="Consolas"/>
              </a:rPr>
              <a:t>strong</a:t>
            </a:r>
            <a:r>
              <a:rPr lang="en-US" sz="1200">
                <a:solidFill>
                  <a:srgbClr val="080808"/>
                </a:solidFill>
                <a:highlight>
                  <a:srgbClr val="FFFFFF"/>
                </a:highlight>
                <a:latin typeface="Consolas"/>
                <a:ea typeface="Consolas"/>
                <a:cs typeface="Consolas"/>
                <a:sym typeface="Consolas"/>
              </a:rPr>
              <a:t>&gt;&lt;</a:t>
            </a:r>
            <a:r>
              <a:rPr lang="en-US" sz="1200">
                <a:solidFill>
                  <a:srgbClr val="0033B3"/>
                </a:solidFill>
                <a:highlight>
                  <a:srgbClr val="FFFFFF"/>
                </a:highlight>
                <a:latin typeface="Consolas"/>
                <a:ea typeface="Consolas"/>
                <a:cs typeface="Consolas"/>
                <a:sym typeface="Consolas"/>
              </a:rPr>
              <a:t>sub</a:t>
            </a:r>
            <a:r>
              <a:rPr lang="en-US" sz="1200">
                <a:solidFill>
                  <a:srgbClr val="080808"/>
                </a:solidFill>
                <a:highlight>
                  <a:srgbClr val="FFFFFF"/>
                </a:highlight>
                <a:latin typeface="Consolas"/>
                <a:ea typeface="Consolas"/>
                <a:cs typeface="Consolas"/>
                <a:sym typeface="Consolas"/>
              </a:rPr>
              <a:t>&gt;ipsum dolor&lt;/</a:t>
            </a:r>
            <a:r>
              <a:rPr lang="en-US" sz="1200">
                <a:solidFill>
                  <a:srgbClr val="0033B3"/>
                </a:solidFill>
                <a:highlight>
                  <a:srgbClr val="FFFFFF"/>
                </a:highlight>
                <a:latin typeface="Consolas"/>
                <a:ea typeface="Consolas"/>
                <a:cs typeface="Consolas"/>
                <a:sym typeface="Consolas"/>
              </a:rPr>
              <a:t>sub</a:t>
            </a:r>
            <a:r>
              <a:rPr lang="en-US" sz="1200">
                <a:solidFill>
                  <a:srgbClr val="080808"/>
                </a:solidFill>
                <a:highlight>
                  <a:srgbClr val="FFFFFF"/>
                </a:highlight>
                <a:latin typeface="Consolas"/>
                <a:ea typeface="Consolas"/>
                <a:cs typeface="Consolas"/>
                <a:sym typeface="Consolas"/>
              </a:rPr>
              <a:t>&gt;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sit amet, consectetur adipisicing elit.&lt;/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9"/>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Text-Align</a:t>
            </a:r>
            <a:endParaRPr/>
          </a:p>
        </p:txBody>
      </p:sp>
      <p:sp>
        <p:nvSpPr>
          <p:cNvPr id="557" name="Google Shape;557;p5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58" name="Google Shape;558;p59"/>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text-align</a:t>
            </a:r>
            <a:r>
              <a:rPr b="1" lang="en-US" sz="1600">
                <a:solidFill>
                  <a:srgbClr val="000000"/>
                </a:solidFill>
                <a:highlight>
                  <a:srgbClr val="FFFFFF"/>
                </a:highlight>
              </a:rPr>
              <a:t> </a:t>
            </a:r>
            <a:r>
              <a:rPr lang="en-US" sz="1600">
                <a:solidFill>
                  <a:srgbClr val="000000"/>
                </a:solidFill>
                <a:highlight>
                  <a:srgbClr val="FFFFFF"/>
                </a:highlight>
              </a:rPr>
              <a:t>property sets the horizontal alignment of content inside of a block-level element or table-cell box</a:t>
            </a:r>
            <a:r>
              <a:rPr lang="en-US" sz="1600">
                <a:solidFill>
                  <a:srgbClr val="000000"/>
                </a:solidFill>
                <a:highlight>
                  <a:schemeClr val="lt1"/>
                </a:highlight>
              </a:rPr>
              <a:t>. The </a:t>
            </a:r>
            <a:r>
              <a:rPr b="1" lang="en-US" sz="1600">
                <a:solidFill>
                  <a:srgbClr val="000000"/>
                </a:solidFill>
                <a:highlight>
                  <a:schemeClr val="lt1"/>
                </a:highlight>
                <a:latin typeface="Consolas"/>
                <a:ea typeface="Consolas"/>
                <a:cs typeface="Consolas"/>
                <a:sym typeface="Consolas"/>
              </a:rPr>
              <a:t>text-align</a:t>
            </a:r>
            <a:r>
              <a:rPr lang="en-US" sz="1600">
                <a:solidFill>
                  <a:srgbClr val="000000"/>
                </a:solidFill>
                <a:highlight>
                  <a:schemeClr val="lt1"/>
                </a:highlight>
              </a:rPr>
              <a:t> property can be specified in a number of ways, including keyword values, character-based alignment in a table column, block alignment values, and global values.</a:t>
            </a:r>
            <a:endParaRPr sz="1600">
              <a:solidFill>
                <a:srgbClr val="080808"/>
              </a:solidFill>
            </a:endParaRPr>
          </a:p>
        </p:txBody>
      </p:sp>
      <p:sp>
        <p:nvSpPr>
          <p:cNvPr id="559" name="Google Shape;559;p59"/>
          <p:cNvSpPr txBox="1"/>
          <p:nvPr/>
        </p:nvSpPr>
        <p:spPr>
          <a:xfrm>
            <a:off x="1155700" y="2827500"/>
            <a:ext cx="3279900" cy="27243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None/>
            </a:pPr>
            <a:r>
              <a:rPr b="1" lang="en-US" sz="1500"/>
              <a:t>Text-Align Keyword</a:t>
            </a:r>
            <a:r>
              <a:rPr b="1" lang="en-US" sz="1500"/>
              <a:t> Values:</a:t>
            </a:r>
            <a:endParaRPr b="1" sz="1500"/>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a:t>
            </a:r>
            <a:r>
              <a:rPr lang="en-US" sz="1500">
                <a:latin typeface="Consolas"/>
                <a:ea typeface="Consolas"/>
                <a:cs typeface="Consolas"/>
                <a:sym typeface="Consolas"/>
              </a:rPr>
              <a:t>: start;</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end;</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left;</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right;</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center;</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justify;</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justify-all;</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match-parent;</a:t>
            </a:r>
            <a:endParaRPr sz="1500">
              <a:latin typeface="Consolas"/>
              <a:ea typeface="Consolas"/>
              <a:cs typeface="Consolas"/>
              <a:sym typeface="Consolas"/>
            </a:endParaRPr>
          </a:p>
        </p:txBody>
      </p:sp>
      <p:sp>
        <p:nvSpPr>
          <p:cNvPr id="560" name="Google Shape;560;p59"/>
          <p:cNvSpPr txBox="1"/>
          <p:nvPr/>
        </p:nvSpPr>
        <p:spPr>
          <a:xfrm>
            <a:off x="4435600" y="2827500"/>
            <a:ext cx="3453300" cy="19293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Clr>
                <a:schemeClr val="dk1"/>
              </a:buClr>
              <a:buSzPts val="1200"/>
              <a:buFont typeface="Arial"/>
              <a:buNone/>
            </a:pPr>
            <a:r>
              <a:rPr b="1" lang="en-US" sz="1500">
                <a:solidFill>
                  <a:schemeClr val="accent2"/>
                </a:solidFill>
              </a:rPr>
              <a:t>Character-Based Alignment</a:t>
            </a:r>
            <a:r>
              <a:rPr b="1" lang="en-US" sz="1500">
                <a:solidFill>
                  <a:schemeClr val="accent2"/>
                </a:solidFill>
              </a:rPr>
              <a:t>:</a:t>
            </a:r>
            <a:endParaRPr sz="1500">
              <a:solidFill>
                <a:schemeClr val="accent2"/>
              </a:solidFill>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a:t>
            </a:r>
            <a:endParaRPr sz="1500">
              <a:solidFill>
                <a:schemeClr val="accent2"/>
              </a:solidFill>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 center;</a:t>
            </a:r>
            <a:endParaRPr sz="1500">
              <a:solidFill>
                <a:schemeClr val="accent2"/>
              </a:solidFill>
              <a:latin typeface="Consolas"/>
              <a:ea typeface="Consolas"/>
              <a:cs typeface="Consolas"/>
              <a:sym typeface="Consolas"/>
            </a:endParaRPr>
          </a:p>
          <a:p>
            <a:pPr indent="0" lvl="0" marL="0" marR="139700" rtl="0" algn="l">
              <a:spcBef>
                <a:spcPts val="1000"/>
              </a:spcBef>
              <a:spcAft>
                <a:spcPts val="0"/>
              </a:spcAft>
              <a:buNone/>
            </a:pPr>
            <a:r>
              <a:rPr b="1" lang="en-US" sz="1500">
                <a:solidFill>
                  <a:schemeClr val="accent2"/>
                </a:solidFill>
              </a:rPr>
              <a:t>Block Alignment Values</a:t>
            </a:r>
            <a:r>
              <a:rPr b="1" lang="en-US" sz="1500">
                <a:solidFill>
                  <a:schemeClr val="accent2"/>
                </a:solidFill>
              </a:rPr>
              <a:t>:</a:t>
            </a:r>
            <a:endParaRPr sz="1500">
              <a:solidFill>
                <a:schemeClr val="accent2"/>
              </a:solidFill>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-moz-center;</a:t>
            </a:r>
            <a:endParaRPr sz="1500">
              <a:solidFill>
                <a:schemeClr val="accent2"/>
              </a:solidFill>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-webkit-center;</a:t>
            </a:r>
            <a:endParaRPr sz="1500">
              <a:solidFill>
                <a:schemeClr val="accent2"/>
              </a:solidFill>
              <a:latin typeface="Consolas"/>
              <a:ea typeface="Consolas"/>
              <a:cs typeface="Consolas"/>
              <a:sym typeface="Consolas"/>
            </a:endParaRPr>
          </a:p>
        </p:txBody>
      </p:sp>
      <p:sp>
        <p:nvSpPr>
          <p:cNvPr id="561" name="Google Shape;561;p59"/>
          <p:cNvSpPr txBox="1"/>
          <p:nvPr/>
        </p:nvSpPr>
        <p:spPr>
          <a:xfrm>
            <a:off x="7888900" y="2827500"/>
            <a:ext cx="3958800" cy="15699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Clr>
                <a:schemeClr val="dk1"/>
              </a:buClr>
              <a:buSzPts val="1200"/>
              <a:buFont typeface="Arial"/>
              <a:buNone/>
            </a:pPr>
            <a:r>
              <a:rPr b="1" lang="en-US" sz="1500">
                <a:solidFill>
                  <a:schemeClr val="accent2"/>
                </a:solidFill>
              </a:rPr>
              <a:t>Global Values</a:t>
            </a:r>
            <a:r>
              <a:rPr b="1" lang="en-US" sz="1500">
                <a:solidFill>
                  <a:schemeClr val="accent2"/>
                </a:solidFill>
              </a:rPr>
              <a:t>:</a:t>
            </a:r>
            <a:endParaRPr sz="1500">
              <a:solidFill>
                <a:schemeClr val="accent2"/>
              </a:solidFill>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inherit;</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initial;</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revert;</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revert-layer;</a:t>
            </a:r>
            <a:endParaRPr sz="1500">
              <a:latin typeface="Consolas"/>
              <a:ea typeface="Consolas"/>
              <a:cs typeface="Consolas"/>
              <a:sym typeface="Consolas"/>
            </a:endParaRPr>
          </a:p>
          <a:p>
            <a:pPr indent="-323850" lvl="0" marL="457200" marR="139700" rtl="0" algn="l">
              <a:spcBef>
                <a:spcPts val="0"/>
              </a:spcBef>
              <a:spcAft>
                <a:spcPts val="0"/>
              </a:spcAft>
              <a:buClr>
                <a:schemeClr val="accent4"/>
              </a:buClr>
              <a:buSzPts val="1500"/>
              <a:buFont typeface="Consolas"/>
              <a:buChar char="●"/>
            </a:pPr>
            <a:r>
              <a:rPr lang="en-US" sz="1500">
                <a:latin typeface="Consolas"/>
                <a:ea typeface="Consolas"/>
                <a:cs typeface="Consolas"/>
                <a:sym typeface="Consolas"/>
              </a:rPr>
              <a:t>text-align: unset;</a:t>
            </a:r>
            <a:endParaRPr sz="1500">
              <a:latin typeface="Consolas"/>
              <a:ea typeface="Consolas"/>
              <a:cs typeface="Consolas"/>
              <a:sym typeface="Consolas"/>
            </a:endParaRPr>
          </a:p>
        </p:txBody>
      </p:sp>
      <p:sp>
        <p:nvSpPr>
          <p:cNvPr id="562" name="Google Shape;562;p59"/>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text alignment,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Learning Objectives</a:t>
            </a:r>
            <a:endParaRPr/>
          </a:p>
        </p:txBody>
      </p:sp>
      <p:sp>
        <p:nvSpPr>
          <p:cNvPr id="402" name="Google Shape;402;p4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n-US">
                <a:solidFill>
                  <a:schemeClr val="accent2"/>
                </a:solidFill>
                <a:highlight>
                  <a:schemeClr val="lt1"/>
                </a:highlight>
              </a:rPr>
              <a:t>This lesson provides an overview of commonly used CSS properties. By the end of this lesson, learners will be able to:</a:t>
            </a:r>
            <a:endParaRPr>
              <a:solidFill>
                <a:schemeClr val="accent2"/>
              </a:solidFill>
              <a:highlight>
                <a:schemeClr val="lt1"/>
              </a:highlight>
            </a:endParaRPr>
          </a:p>
          <a:p>
            <a:pPr indent="-349250" lvl="1" marL="685800" rtl="0" algn="l">
              <a:lnSpc>
                <a:spcPct val="150000"/>
              </a:lnSpc>
              <a:spcBef>
                <a:spcPts val="1600"/>
              </a:spcBef>
              <a:spcAft>
                <a:spcPts val="0"/>
              </a:spcAft>
              <a:buClr>
                <a:schemeClr val="accent1"/>
              </a:buClr>
              <a:buSzPts val="1900"/>
              <a:buChar char="○"/>
            </a:pPr>
            <a:r>
              <a:rPr lang="en-US" sz="1900">
                <a:solidFill>
                  <a:schemeClr val="accent2"/>
                </a:solidFill>
                <a:highlight>
                  <a:schemeClr val="lt1"/>
                </a:highlight>
              </a:rPr>
              <a:t>Apply display properties to elements in an HTML page.</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Apply position properties to elements in an HTML page.</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Modify fonts and text elements with CSS properties.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Use CSS to fit objects to their containers and desired dimensions.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Create box shadows on HTML elements.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Modify the color of elements.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Create borders on elements.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Use CSS to align text in specific ways.</a:t>
            </a:r>
            <a:endParaRPr sz="1900">
              <a:solidFill>
                <a:schemeClr val="accent2"/>
              </a:solidFill>
              <a:highlight>
                <a:schemeClr val="lt1"/>
              </a:highlight>
            </a:endParaRPr>
          </a:p>
          <a:p>
            <a:pPr indent="-349250" lvl="1" marL="685800" rtl="0" algn="l">
              <a:lnSpc>
                <a:spcPct val="150000"/>
              </a:lnSpc>
              <a:spcBef>
                <a:spcPts val="0"/>
              </a:spcBef>
              <a:spcAft>
                <a:spcPts val="0"/>
              </a:spcAft>
              <a:buClr>
                <a:schemeClr val="accent1"/>
              </a:buClr>
              <a:buSzPts val="1900"/>
              <a:buChar char="○"/>
            </a:pPr>
            <a:r>
              <a:rPr lang="en-US" sz="1900">
                <a:solidFill>
                  <a:schemeClr val="accent2"/>
                </a:solidFill>
                <a:highlight>
                  <a:schemeClr val="lt1"/>
                </a:highlight>
              </a:rPr>
              <a:t>Use the float property to position elements on an HTML page.</a:t>
            </a:r>
            <a:endParaRPr sz="1900">
              <a:solidFill>
                <a:schemeClr val="accent2"/>
              </a:solidFill>
              <a:highlight>
                <a:schemeClr val="lt1"/>
              </a:highlight>
            </a:endParaRPr>
          </a:p>
        </p:txBody>
      </p:sp>
      <p:sp>
        <p:nvSpPr>
          <p:cNvPr id="403" name="Google Shape;403;p4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0"/>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Float and Clear</a:t>
            </a:r>
            <a:endParaRPr/>
          </a:p>
        </p:txBody>
      </p:sp>
      <p:sp>
        <p:nvSpPr>
          <p:cNvPr id="569" name="Google Shape;569;p6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70" name="Google Shape;570;p60"/>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float</a:t>
            </a:r>
            <a:r>
              <a:rPr b="1" lang="en-US" sz="1600">
                <a:solidFill>
                  <a:srgbClr val="000000"/>
                </a:solidFill>
                <a:highlight>
                  <a:srgbClr val="FFFFFF"/>
                </a:highlight>
              </a:rPr>
              <a:t> </a:t>
            </a:r>
            <a:r>
              <a:rPr lang="en-US" sz="1600">
                <a:solidFill>
                  <a:srgbClr val="000000"/>
                </a:solidFill>
                <a:highlight>
                  <a:srgbClr val="FFFFFF"/>
                </a:highlight>
              </a:rPr>
              <a:t>property specifies that an element should be placed along the left or right side of its container, allowing text and other inline elements to wrap around it</a:t>
            </a:r>
            <a:r>
              <a:rPr lang="en-US" sz="1600">
                <a:solidFill>
                  <a:srgbClr val="000000"/>
                </a:solidFill>
                <a:highlight>
                  <a:schemeClr val="lt1"/>
                </a:highlight>
              </a:rPr>
              <a:t>. The element is removed from the normal flow of the webpage, though still remaining a part of the DOM.</a:t>
            </a:r>
            <a:endParaRPr sz="1600">
              <a:solidFill>
                <a:srgbClr val="000000"/>
              </a:solidFill>
              <a:highlight>
                <a:schemeClr val="lt1"/>
              </a:highlight>
            </a:endParaRPr>
          </a:p>
          <a:p>
            <a:pPr indent="0" lvl="0" marL="0" rtl="0" algn="l">
              <a:lnSpc>
                <a:spcPct val="115000"/>
              </a:lnSpc>
              <a:spcBef>
                <a:spcPts val="1400"/>
              </a:spcBef>
              <a:spcAft>
                <a:spcPts val="0"/>
              </a:spcAft>
              <a:buNone/>
            </a:pPr>
            <a:r>
              <a:rPr lang="en-US" sz="1600">
                <a:solidFill>
                  <a:srgbClr val="000000"/>
                </a:solidFill>
                <a:highlight>
                  <a:schemeClr val="lt1"/>
                </a:highlight>
              </a:rPr>
              <a:t>If we were to create three divs, and float one to the left and the other to the right, we would notice that the third div displays behind the others, because the </a:t>
            </a:r>
            <a:r>
              <a:rPr b="1" lang="en-US" sz="1600">
                <a:solidFill>
                  <a:srgbClr val="000000"/>
                </a:solidFill>
                <a:highlight>
                  <a:schemeClr val="lt1"/>
                </a:highlight>
                <a:latin typeface="Consolas"/>
                <a:ea typeface="Consolas"/>
                <a:cs typeface="Consolas"/>
                <a:sym typeface="Consolas"/>
              </a:rPr>
              <a:t>float</a:t>
            </a:r>
            <a:r>
              <a:rPr lang="en-US" sz="1600">
                <a:solidFill>
                  <a:srgbClr val="000000"/>
                </a:solidFill>
                <a:highlight>
                  <a:schemeClr val="lt1"/>
                </a:highlight>
              </a:rPr>
              <a:t> property removes the other divs from the normal flow; therefore, not taking up any space. In order to fix issues like this one, we make use of the </a:t>
            </a:r>
            <a:r>
              <a:rPr b="1" lang="en-US" sz="1600">
                <a:solidFill>
                  <a:srgbClr val="000000"/>
                </a:solidFill>
                <a:highlight>
                  <a:schemeClr val="lt1"/>
                </a:highlight>
                <a:latin typeface="Consolas"/>
                <a:ea typeface="Consolas"/>
                <a:cs typeface="Consolas"/>
                <a:sym typeface="Consolas"/>
              </a:rPr>
              <a:t>clear</a:t>
            </a:r>
            <a:r>
              <a:rPr lang="en-US" sz="1600">
                <a:solidFill>
                  <a:srgbClr val="000000"/>
                </a:solidFill>
                <a:highlight>
                  <a:schemeClr val="lt1"/>
                </a:highlight>
              </a:rPr>
              <a:t> property. </a:t>
            </a:r>
            <a:endParaRPr sz="1600">
              <a:solidFill>
                <a:srgbClr val="000000"/>
              </a:solidFill>
              <a:highlight>
                <a:schemeClr val="lt1"/>
              </a:highlight>
            </a:endParaRPr>
          </a:p>
          <a:p>
            <a:pPr indent="0" lvl="0" marL="0" rtl="0" algn="l">
              <a:lnSpc>
                <a:spcPct val="115000"/>
              </a:lnSpc>
              <a:spcBef>
                <a:spcPts val="1400"/>
              </a:spcBef>
              <a:spcAft>
                <a:spcPts val="1400"/>
              </a:spcAft>
              <a:buNone/>
            </a:pPr>
            <a:r>
              <a:rPr lang="en-US" sz="1600">
                <a:solidFill>
                  <a:srgbClr val="000000"/>
                </a:solidFill>
                <a:highlight>
                  <a:schemeClr val="lt1"/>
                </a:highlight>
              </a:rPr>
              <a:t>The </a:t>
            </a:r>
            <a:r>
              <a:rPr b="1" lang="en-US" sz="1600" u="sng">
                <a:solidFill>
                  <a:schemeClr val="hlink"/>
                </a:solidFill>
                <a:highlight>
                  <a:schemeClr val="lt1"/>
                </a:highlight>
                <a:latin typeface="Consolas"/>
                <a:ea typeface="Consolas"/>
                <a:cs typeface="Consolas"/>
                <a:sym typeface="Consolas"/>
                <a:hlinkClick r:id="rId4"/>
              </a:rPr>
              <a:t>clear</a:t>
            </a:r>
            <a:r>
              <a:rPr lang="en-US" sz="1600">
                <a:solidFill>
                  <a:srgbClr val="000000"/>
                </a:solidFill>
                <a:highlight>
                  <a:schemeClr val="lt1"/>
                </a:highlight>
              </a:rPr>
              <a:t> property sets whether an </a:t>
            </a:r>
            <a:r>
              <a:rPr lang="en-US" sz="1600">
                <a:solidFill>
                  <a:srgbClr val="000000"/>
                </a:solidFill>
                <a:highlight>
                  <a:schemeClr val="lt1"/>
                </a:highlight>
              </a:rPr>
              <a:t>element</a:t>
            </a:r>
            <a:r>
              <a:rPr lang="en-US" sz="1600">
                <a:solidFill>
                  <a:srgbClr val="000000"/>
                </a:solidFill>
                <a:highlight>
                  <a:schemeClr val="lt1"/>
                </a:highlight>
              </a:rPr>
              <a:t> must be moved clear of floating elements that precede it. This property can apply to both floating and non-floating elements.</a:t>
            </a:r>
            <a:endParaRPr sz="1600">
              <a:solidFill>
                <a:srgbClr val="080808"/>
              </a:solidFill>
            </a:endParaRPr>
          </a:p>
        </p:txBody>
      </p:sp>
      <p:pic>
        <p:nvPicPr>
          <p:cNvPr id="571" name="Google Shape;571;p60"/>
          <p:cNvPicPr preferRelativeResize="0"/>
          <p:nvPr/>
        </p:nvPicPr>
        <p:blipFill>
          <a:blip r:embed="rId5">
            <a:alphaModFix/>
          </a:blip>
          <a:stretch>
            <a:fillRect/>
          </a:stretch>
        </p:blipFill>
        <p:spPr>
          <a:xfrm>
            <a:off x="1155701" y="4455250"/>
            <a:ext cx="4799000" cy="1990600"/>
          </a:xfrm>
          <a:prstGeom prst="rect">
            <a:avLst/>
          </a:prstGeom>
          <a:noFill/>
          <a:ln>
            <a:noFill/>
          </a:ln>
        </p:spPr>
      </p:pic>
      <p:pic>
        <p:nvPicPr>
          <p:cNvPr id="572" name="Google Shape;572;p60"/>
          <p:cNvPicPr preferRelativeResize="0"/>
          <p:nvPr/>
        </p:nvPicPr>
        <p:blipFill>
          <a:blip r:embed="rId6">
            <a:alphaModFix/>
          </a:blip>
          <a:stretch>
            <a:fillRect/>
          </a:stretch>
        </p:blipFill>
        <p:spPr>
          <a:xfrm>
            <a:off x="6152096" y="4455246"/>
            <a:ext cx="4806883" cy="1990600"/>
          </a:xfrm>
          <a:prstGeom prst="rect">
            <a:avLst/>
          </a:prstGeom>
          <a:noFill/>
          <a:ln>
            <a:noFill/>
          </a:ln>
        </p:spPr>
      </p:pic>
      <p:sp>
        <p:nvSpPr>
          <p:cNvPr id="573" name="Google Shape;573;p60"/>
          <p:cNvSpPr txBox="1"/>
          <p:nvPr/>
        </p:nvSpPr>
        <p:spPr>
          <a:xfrm>
            <a:off x="2470800" y="6445850"/>
            <a:ext cx="725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Source: </a:t>
            </a:r>
            <a:r>
              <a:rPr lang="en-US" sz="1000" u="sng">
                <a:solidFill>
                  <a:schemeClr val="hlink"/>
                </a:solidFill>
                <a:hlinkClick r:id="rId7"/>
              </a:rPr>
              <a:t>https://developer.mozilla.org/en-US/docs/Web/CSS/clear</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1"/>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Box Shadow</a:t>
            </a:r>
            <a:endParaRPr/>
          </a:p>
        </p:txBody>
      </p:sp>
      <p:sp>
        <p:nvSpPr>
          <p:cNvPr id="580" name="Google Shape;580;p6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81" name="Google Shape;581;p61"/>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box-shadow</a:t>
            </a:r>
            <a:r>
              <a:rPr b="1" lang="en-US" sz="1600">
                <a:solidFill>
                  <a:srgbClr val="000000"/>
                </a:solidFill>
                <a:highlight>
                  <a:srgbClr val="FFFFFF"/>
                </a:highlight>
              </a:rPr>
              <a:t> </a:t>
            </a:r>
            <a:r>
              <a:rPr lang="en-US" sz="1600">
                <a:solidFill>
                  <a:srgbClr val="000000"/>
                </a:solidFill>
                <a:highlight>
                  <a:srgbClr val="FFFFFF"/>
                </a:highlight>
              </a:rPr>
              <a:t>property adds shadow effects around an element’s frame</a:t>
            </a:r>
            <a:r>
              <a:rPr lang="en-US" sz="1600">
                <a:solidFill>
                  <a:srgbClr val="000000"/>
                </a:solidFill>
                <a:highlight>
                  <a:schemeClr val="lt1"/>
                </a:highlight>
              </a:rPr>
              <a:t>. You can set multiple effects, separated by commas. A box shadow is described by x-axis and y-axis offsets, relative to the element; blur; spread; radius; and color. The </a:t>
            </a:r>
            <a:r>
              <a:rPr b="1" lang="en-US" sz="1600">
                <a:solidFill>
                  <a:srgbClr val="000000"/>
                </a:solidFill>
                <a:highlight>
                  <a:schemeClr val="lt1"/>
                </a:highlight>
                <a:latin typeface="Consolas"/>
                <a:ea typeface="Consolas"/>
                <a:cs typeface="Consolas"/>
                <a:sym typeface="Consolas"/>
              </a:rPr>
              <a:t>box-shadow</a:t>
            </a:r>
            <a:r>
              <a:rPr lang="en-US" sz="1600">
                <a:solidFill>
                  <a:srgbClr val="000000"/>
                </a:solidFill>
                <a:highlight>
                  <a:schemeClr val="lt1"/>
                </a:highlight>
              </a:rPr>
              <a:t> property can take multiple values, but the number and order of those values matters.</a:t>
            </a:r>
            <a:endParaRPr sz="1600">
              <a:solidFill>
                <a:srgbClr val="000000"/>
              </a:solidFill>
              <a:highlight>
                <a:schemeClr val="lt1"/>
              </a:highlight>
            </a:endParaRPr>
          </a:p>
          <a:p>
            <a:pPr indent="-330200" lvl="0" marL="457200" rtl="0" algn="l">
              <a:lnSpc>
                <a:spcPct val="115000"/>
              </a:lnSpc>
              <a:spcBef>
                <a:spcPts val="14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Offset-X Offset-Y</a:t>
            </a:r>
            <a:r>
              <a:rPr lang="en-US" sz="1600">
                <a:solidFill>
                  <a:srgbClr val="000000"/>
                </a:solidFill>
                <a:highlight>
                  <a:schemeClr val="lt1"/>
                </a:highlight>
              </a:rPr>
              <a:t>: This two-value approach is the simplest way to implement a box shadow.</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Offset-X Offset-Y Blur-Radius</a:t>
            </a:r>
            <a:r>
              <a:rPr lang="en-US" sz="1600">
                <a:solidFill>
                  <a:srgbClr val="000000"/>
                </a:solidFill>
                <a:highlight>
                  <a:schemeClr val="lt1"/>
                </a:highlight>
              </a:rPr>
              <a:t>: If a third length value is added, it is interpreted to be a blur radius, which increases the “softness” of a shadow.</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Offset-X Offset-Y Blur-Radius Spread-Radius</a:t>
            </a:r>
            <a:r>
              <a:rPr lang="en-US" sz="1600">
                <a:solidFill>
                  <a:srgbClr val="000000"/>
                </a:solidFill>
                <a:highlight>
                  <a:schemeClr val="lt1"/>
                </a:highlight>
              </a:rPr>
              <a:t>: If a fourth length value is added, it is interpreted to be a spread radius, which either increases (positive values) or decreases (negative values) the size of the shadow.</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inset</a:t>
            </a:r>
            <a:r>
              <a:rPr lang="en-US" sz="1600">
                <a:solidFill>
                  <a:srgbClr val="000000"/>
                </a:solidFill>
                <a:highlight>
                  <a:schemeClr val="lt1"/>
                </a:highlight>
              </a:rPr>
              <a:t>: If the </a:t>
            </a:r>
            <a:r>
              <a:rPr b="1" lang="en-US" sz="1600">
                <a:solidFill>
                  <a:srgbClr val="000000"/>
                </a:solidFill>
                <a:highlight>
                  <a:schemeClr val="lt1"/>
                </a:highlight>
                <a:latin typeface="Consolas"/>
                <a:ea typeface="Consolas"/>
                <a:cs typeface="Consolas"/>
                <a:sym typeface="Consolas"/>
              </a:rPr>
              <a:t>inset</a:t>
            </a:r>
            <a:r>
              <a:rPr lang="en-US" sz="1600">
                <a:solidFill>
                  <a:srgbClr val="000000"/>
                </a:solidFill>
                <a:highlight>
                  <a:schemeClr val="lt1"/>
                </a:highlight>
              </a:rPr>
              <a:t> keyword is added to the properties of a box shadow, that shadow will appear inside of the element, as if the content was debossed inside the box, rather than as if the box were raised above the content.</a:t>
            </a:r>
            <a:endParaRPr sz="1600">
              <a:solidFill>
                <a:srgbClr val="000000"/>
              </a:solidFill>
              <a:highlight>
                <a:schemeClr val="lt1"/>
              </a:highlight>
            </a:endParaRPr>
          </a:p>
          <a:p>
            <a:pPr indent="-330200" lvl="0" marL="457200" rtl="0" algn="l">
              <a:lnSpc>
                <a:spcPct val="115000"/>
              </a:lnSpc>
              <a:spcBef>
                <a:spcPts val="1000"/>
              </a:spcBef>
              <a:spcAft>
                <a:spcPts val="100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Color</a:t>
            </a:r>
            <a:r>
              <a:rPr lang="en-US" sz="1600">
                <a:solidFill>
                  <a:srgbClr val="000000"/>
                </a:solidFill>
                <a:highlight>
                  <a:schemeClr val="lt1"/>
                </a:highlight>
              </a:rPr>
              <a:t>: A color value can be included to modify the </a:t>
            </a:r>
            <a:br>
              <a:rPr lang="en-US" sz="1600">
                <a:solidFill>
                  <a:srgbClr val="000000"/>
                </a:solidFill>
                <a:highlight>
                  <a:schemeClr val="lt1"/>
                </a:highlight>
              </a:rPr>
            </a:br>
            <a:r>
              <a:rPr lang="en-US" sz="1600">
                <a:solidFill>
                  <a:srgbClr val="000000"/>
                </a:solidFill>
                <a:highlight>
                  <a:schemeClr val="lt1"/>
                </a:highlight>
              </a:rPr>
              <a:t>color of the box shadow.</a:t>
            </a:r>
            <a:endParaRPr sz="1600">
              <a:solidFill>
                <a:srgbClr val="000000"/>
              </a:solidFill>
              <a:highlight>
                <a:schemeClr val="lt1"/>
              </a:highlight>
            </a:endParaRPr>
          </a:p>
        </p:txBody>
      </p:sp>
      <p:sp>
        <p:nvSpPr>
          <p:cNvPr id="582" name="Google Shape;582;p61"/>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box shadows,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
        <p:nvSpPr>
          <p:cNvPr id="583" name="Google Shape;583;p61"/>
          <p:cNvSpPr txBox="1"/>
          <p:nvPr/>
        </p:nvSpPr>
        <p:spPr>
          <a:xfrm>
            <a:off x="6792000" y="5311500"/>
            <a:ext cx="4827000" cy="7233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033B3"/>
                </a:solidFill>
                <a:highlight>
                  <a:srgbClr val="FFFFFF"/>
                </a:highlight>
                <a:latin typeface="Consolas"/>
                <a:ea typeface="Consolas"/>
                <a:cs typeface="Consolas"/>
                <a:sym typeface="Consolas"/>
              </a:rPr>
              <a:t>div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box-shadow</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2</a:t>
            </a:r>
            <a:r>
              <a:rPr lang="en-US" sz="1200">
                <a:solidFill>
                  <a:srgbClr val="067D17"/>
                </a:solidFill>
                <a:highlight>
                  <a:srgbClr val="FFFFFF"/>
                </a:highlight>
                <a:latin typeface="Consolas"/>
                <a:ea typeface="Consolas"/>
                <a:cs typeface="Consolas"/>
                <a:sym typeface="Consolas"/>
              </a:rPr>
              <a:t>px </a:t>
            </a:r>
            <a:r>
              <a:rPr lang="en-US" sz="1200">
                <a:solidFill>
                  <a:srgbClr val="1750EB"/>
                </a:solidFill>
                <a:highlight>
                  <a:schemeClr val="lt1"/>
                </a:highlight>
                <a:latin typeface="Consolas"/>
                <a:ea typeface="Consolas"/>
                <a:cs typeface="Consolas"/>
                <a:sym typeface="Consolas"/>
              </a:rPr>
              <a:t>2</a:t>
            </a:r>
            <a:r>
              <a:rPr lang="en-US" sz="1200">
                <a:solidFill>
                  <a:srgbClr val="067D17"/>
                </a:solidFill>
                <a:highlight>
                  <a:schemeClr val="lt1"/>
                </a:highlight>
                <a:latin typeface="Consolas"/>
                <a:ea typeface="Consolas"/>
                <a:cs typeface="Consolas"/>
                <a:sym typeface="Consolas"/>
              </a:rPr>
              <a:t>px </a:t>
            </a:r>
            <a:r>
              <a:rPr lang="en-US" sz="1200">
                <a:solidFill>
                  <a:srgbClr val="1750EB"/>
                </a:solidFill>
                <a:highlight>
                  <a:schemeClr val="lt1"/>
                </a:highlight>
                <a:latin typeface="Consolas"/>
                <a:ea typeface="Consolas"/>
                <a:cs typeface="Consolas"/>
                <a:sym typeface="Consolas"/>
              </a:rPr>
              <a:t>1</a:t>
            </a:r>
            <a:r>
              <a:rPr lang="en-US" sz="1200">
                <a:solidFill>
                  <a:srgbClr val="067D17"/>
                </a:solidFill>
                <a:highlight>
                  <a:schemeClr val="lt1"/>
                </a:highlight>
                <a:latin typeface="Consolas"/>
                <a:ea typeface="Consolas"/>
                <a:cs typeface="Consolas"/>
                <a:sym typeface="Consolas"/>
              </a:rPr>
              <a:t>px </a:t>
            </a:r>
            <a:r>
              <a:rPr lang="en-US" sz="1200">
                <a:solidFill>
                  <a:srgbClr val="0033B3"/>
                </a:solidFill>
                <a:highlight>
                  <a:schemeClr val="lt1"/>
                </a:highlight>
                <a:latin typeface="Consolas"/>
                <a:ea typeface="Consolas"/>
                <a:cs typeface="Consolas"/>
                <a:sym typeface="Consolas"/>
              </a:rPr>
              <a:t>rgba</a:t>
            </a:r>
            <a:r>
              <a:rPr lang="en-US" sz="1200">
                <a:solidFill>
                  <a:srgbClr val="080808"/>
                </a:solidFill>
                <a:highlight>
                  <a:schemeClr val="lt1"/>
                </a:highlight>
                <a:latin typeface="Consolas"/>
                <a:ea typeface="Consolas"/>
                <a:cs typeface="Consolas"/>
                <a:sym typeface="Consolas"/>
              </a:rPr>
              <a:t>(</a:t>
            </a:r>
            <a:r>
              <a:rPr lang="en-US" sz="1200">
                <a:solidFill>
                  <a:srgbClr val="1750EB"/>
                </a:solidFill>
                <a:highlight>
                  <a:schemeClr val="lt1"/>
                </a:highlight>
                <a:latin typeface="Consolas"/>
                <a:ea typeface="Consolas"/>
                <a:cs typeface="Consolas"/>
                <a:sym typeface="Consolas"/>
              </a:rPr>
              <a:t>100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50</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.33</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Object-Fit</a:t>
            </a:r>
            <a:endParaRPr/>
          </a:p>
        </p:txBody>
      </p:sp>
      <p:sp>
        <p:nvSpPr>
          <p:cNvPr id="590" name="Google Shape;590;p6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91" name="Google Shape;591;p62"/>
          <p:cNvSpPr txBox="1"/>
          <p:nvPr>
            <p:ph idx="1" type="body"/>
          </p:nvPr>
        </p:nvSpPr>
        <p:spPr>
          <a:xfrm>
            <a:off x="698500" y="1720800"/>
            <a:ext cx="10915500" cy="74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en-US" sz="1600">
                <a:solidFill>
                  <a:srgbClr val="000000"/>
                </a:solidFill>
                <a:highlight>
                  <a:srgbClr val="FFFFFF"/>
                </a:highlight>
              </a:rPr>
              <a:t>The </a:t>
            </a:r>
            <a:r>
              <a:rPr b="1" lang="en-US" sz="1600" u="sng">
                <a:solidFill>
                  <a:schemeClr val="hlink"/>
                </a:solidFill>
                <a:highlight>
                  <a:srgbClr val="FFFFFF"/>
                </a:highlight>
                <a:latin typeface="Consolas"/>
                <a:ea typeface="Consolas"/>
                <a:cs typeface="Consolas"/>
                <a:sym typeface="Consolas"/>
                <a:hlinkClick r:id="rId3"/>
              </a:rPr>
              <a:t>object-fit</a:t>
            </a:r>
            <a:r>
              <a:rPr b="1" lang="en-US" sz="1600">
                <a:solidFill>
                  <a:srgbClr val="000000"/>
                </a:solidFill>
                <a:highlight>
                  <a:srgbClr val="FFFFFF"/>
                </a:highlight>
              </a:rPr>
              <a:t> </a:t>
            </a:r>
            <a:r>
              <a:rPr lang="en-US" sz="1600">
                <a:solidFill>
                  <a:srgbClr val="000000"/>
                </a:solidFill>
                <a:highlight>
                  <a:srgbClr val="FFFFFF"/>
                </a:highlight>
              </a:rPr>
              <a:t>property is used to specify how the content of a replaced element, such as an </a:t>
            </a:r>
            <a:r>
              <a:rPr b="1" lang="en-US" sz="1600">
                <a:solidFill>
                  <a:srgbClr val="000000"/>
                </a:solidFill>
                <a:highlight>
                  <a:srgbClr val="FFFFFF"/>
                </a:highlight>
                <a:latin typeface="Consolas"/>
                <a:ea typeface="Consolas"/>
                <a:cs typeface="Consolas"/>
                <a:sym typeface="Consolas"/>
              </a:rPr>
              <a:t>&lt;img&gt;</a:t>
            </a:r>
            <a:r>
              <a:rPr lang="en-US" sz="1600">
                <a:solidFill>
                  <a:srgbClr val="000000"/>
                </a:solidFill>
                <a:highlight>
                  <a:srgbClr val="FFFFFF"/>
                </a:highlight>
              </a:rPr>
              <a:t> or </a:t>
            </a:r>
            <a:r>
              <a:rPr b="1" lang="en-US" sz="1600">
                <a:solidFill>
                  <a:srgbClr val="000000"/>
                </a:solidFill>
                <a:highlight>
                  <a:srgbClr val="FFFFFF"/>
                </a:highlight>
                <a:latin typeface="Consolas"/>
                <a:ea typeface="Consolas"/>
                <a:cs typeface="Consolas"/>
                <a:sym typeface="Consolas"/>
              </a:rPr>
              <a:t>&lt;video&gt;</a:t>
            </a:r>
            <a:r>
              <a:rPr lang="en-US" sz="1600">
                <a:solidFill>
                  <a:srgbClr val="000000"/>
                </a:solidFill>
                <a:highlight>
                  <a:srgbClr val="FFFFFF"/>
                </a:highlight>
              </a:rPr>
              <a:t> element, should be resized to fit its container</a:t>
            </a:r>
            <a:r>
              <a:rPr lang="en-US" sz="1600">
                <a:solidFill>
                  <a:srgbClr val="000000"/>
                </a:solidFill>
                <a:highlight>
                  <a:schemeClr val="lt1"/>
                </a:highlight>
              </a:rPr>
              <a:t>. There are five values for scaling content via </a:t>
            </a:r>
            <a:r>
              <a:rPr b="1" lang="en-US" sz="1600">
                <a:solidFill>
                  <a:srgbClr val="000000"/>
                </a:solidFill>
                <a:highlight>
                  <a:schemeClr val="lt1"/>
                </a:highlight>
                <a:latin typeface="Consolas"/>
                <a:ea typeface="Consolas"/>
                <a:cs typeface="Consolas"/>
                <a:sym typeface="Consolas"/>
              </a:rPr>
              <a:t>object-fit</a:t>
            </a:r>
            <a:r>
              <a:rPr lang="en-US" sz="1600">
                <a:solidFill>
                  <a:srgbClr val="000000"/>
                </a:solidFill>
                <a:highlight>
                  <a:schemeClr val="lt1"/>
                </a:highlight>
              </a:rPr>
              <a:t>:</a:t>
            </a:r>
            <a:endParaRPr sz="1600">
              <a:solidFill>
                <a:srgbClr val="000000"/>
              </a:solidFill>
              <a:highlight>
                <a:schemeClr val="lt1"/>
              </a:highlight>
            </a:endParaRPr>
          </a:p>
        </p:txBody>
      </p:sp>
      <p:sp>
        <p:nvSpPr>
          <p:cNvPr id="592" name="Google Shape;592;p62"/>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object fit,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sp>
        <p:nvSpPr>
          <p:cNvPr id="593" name="Google Shape;593;p62"/>
          <p:cNvSpPr txBox="1"/>
          <p:nvPr>
            <p:ph idx="1" type="body"/>
          </p:nvPr>
        </p:nvSpPr>
        <p:spPr>
          <a:xfrm>
            <a:off x="698500" y="2466300"/>
            <a:ext cx="8738400" cy="3568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fill</a:t>
            </a:r>
            <a:r>
              <a:rPr lang="en-US" sz="1600">
                <a:solidFill>
                  <a:srgbClr val="000000"/>
                </a:solidFill>
                <a:highlight>
                  <a:schemeClr val="lt1"/>
                </a:highlight>
              </a:rPr>
              <a:t>: The replaced content is sized to match the element’s content box, completely filling the box. This will stretch the content to fit the box if the aspect ratios do not match.</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contain</a:t>
            </a:r>
            <a:r>
              <a:rPr lang="en-US" sz="1600">
                <a:solidFill>
                  <a:srgbClr val="000000"/>
                </a:solidFill>
                <a:highlight>
                  <a:schemeClr val="lt1"/>
                </a:highlight>
              </a:rPr>
              <a:t>: The replaced content is scaled to maintain its aspect ratio, while filling at least one dimension of the element’s content box, making it “letterboxed” if the ratios do not match.</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cover</a:t>
            </a:r>
            <a:r>
              <a:rPr lang="en-US" sz="1600">
                <a:solidFill>
                  <a:srgbClr val="000000"/>
                </a:solidFill>
                <a:highlight>
                  <a:schemeClr val="lt1"/>
                </a:highlight>
              </a:rPr>
              <a:t>: The replaced content is scaled to maintain its aspect ratio, while filling the entirety of the element’s content box, clipping it if the ratios do not match.</a:t>
            </a:r>
            <a:endParaRPr sz="1600">
              <a:solidFill>
                <a:srgbClr val="000000"/>
              </a:solidFill>
              <a:highlight>
                <a:schemeClr val="lt1"/>
              </a:highlight>
            </a:endParaRPr>
          </a:p>
          <a:p>
            <a:pPr indent="-330200" lvl="0" marL="457200" rtl="0" algn="l">
              <a:lnSpc>
                <a:spcPct val="115000"/>
              </a:lnSpc>
              <a:spcBef>
                <a:spcPts val="1000"/>
              </a:spcBef>
              <a:spcAft>
                <a:spcPts val="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none</a:t>
            </a:r>
            <a:r>
              <a:rPr lang="en-US" sz="1600">
                <a:solidFill>
                  <a:srgbClr val="000000"/>
                </a:solidFill>
                <a:highlight>
                  <a:schemeClr val="lt1"/>
                </a:highlight>
              </a:rPr>
              <a:t>: The replaced content is not resized.</a:t>
            </a:r>
            <a:endParaRPr sz="1600">
              <a:solidFill>
                <a:srgbClr val="000000"/>
              </a:solidFill>
              <a:highlight>
                <a:schemeClr val="lt1"/>
              </a:highlight>
            </a:endParaRPr>
          </a:p>
          <a:p>
            <a:pPr indent="-330200" lvl="0" marL="457200" rtl="0" algn="l">
              <a:lnSpc>
                <a:spcPct val="115000"/>
              </a:lnSpc>
              <a:spcBef>
                <a:spcPts val="1000"/>
              </a:spcBef>
              <a:spcAft>
                <a:spcPts val="1000"/>
              </a:spcAft>
              <a:buClr>
                <a:schemeClr val="accent4"/>
              </a:buClr>
              <a:buSzPts val="1600"/>
              <a:buChar char="➢"/>
            </a:pPr>
            <a:r>
              <a:rPr b="1" lang="en-US" sz="1600">
                <a:solidFill>
                  <a:srgbClr val="000000"/>
                </a:solidFill>
                <a:highlight>
                  <a:schemeClr val="lt1"/>
                </a:highlight>
                <a:latin typeface="Consolas"/>
                <a:ea typeface="Consolas"/>
                <a:cs typeface="Consolas"/>
                <a:sym typeface="Consolas"/>
              </a:rPr>
              <a:t>scale-down</a:t>
            </a:r>
            <a:r>
              <a:rPr lang="en-US" sz="1600">
                <a:solidFill>
                  <a:srgbClr val="000000"/>
                </a:solidFill>
                <a:highlight>
                  <a:schemeClr val="lt1"/>
                </a:highlight>
              </a:rPr>
              <a:t>: The replaced content is sized as if </a:t>
            </a:r>
            <a:r>
              <a:rPr b="1" lang="en-US" sz="1600">
                <a:solidFill>
                  <a:srgbClr val="000000"/>
                </a:solidFill>
                <a:highlight>
                  <a:schemeClr val="lt1"/>
                </a:highlight>
                <a:latin typeface="Consolas"/>
                <a:ea typeface="Consolas"/>
                <a:cs typeface="Consolas"/>
                <a:sym typeface="Consolas"/>
              </a:rPr>
              <a:t>none</a:t>
            </a:r>
            <a:r>
              <a:rPr lang="en-US" sz="1600">
                <a:solidFill>
                  <a:srgbClr val="000000"/>
                </a:solidFill>
                <a:highlight>
                  <a:schemeClr val="lt1"/>
                </a:highlight>
              </a:rPr>
              <a:t> or </a:t>
            </a:r>
            <a:r>
              <a:rPr b="1" lang="en-US" sz="1600">
                <a:solidFill>
                  <a:srgbClr val="000000"/>
                </a:solidFill>
                <a:highlight>
                  <a:schemeClr val="lt1"/>
                </a:highlight>
                <a:latin typeface="Consolas"/>
                <a:ea typeface="Consolas"/>
                <a:cs typeface="Consolas"/>
                <a:sym typeface="Consolas"/>
              </a:rPr>
              <a:t>contain</a:t>
            </a:r>
            <a:r>
              <a:rPr lang="en-US" sz="1600">
                <a:solidFill>
                  <a:srgbClr val="000000"/>
                </a:solidFill>
                <a:highlight>
                  <a:schemeClr val="lt1"/>
                </a:highlight>
              </a:rPr>
              <a:t> were specified, whichever would result in a smaller object size.</a:t>
            </a:r>
            <a:endParaRPr sz="1600">
              <a:solidFill>
                <a:srgbClr val="000000"/>
              </a:solidFill>
              <a:highlight>
                <a:schemeClr val="lt1"/>
              </a:highlight>
            </a:endParaRPr>
          </a:p>
        </p:txBody>
      </p:sp>
      <p:pic>
        <p:nvPicPr>
          <p:cNvPr id="594" name="Google Shape;594;p62"/>
          <p:cNvPicPr preferRelativeResize="0"/>
          <p:nvPr/>
        </p:nvPicPr>
        <p:blipFill>
          <a:blip r:embed="rId5">
            <a:alphaModFix/>
          </a:blip>
          <a:stretch>
            <a:fillRect/>
          </a:stretch>
        </p:blipFill>
        <p:spPr>
          <a:xfrm>
            <a:off x="9829325" y="2506325"/>
            <a:ext cx="1282050" cy="978200"/>
          </a:xfrm>
          <a:prstGeom prst="rect">
            <a:avLst/>
          </a:prstGeom>
          <a:noFill/>
          <a:ln cap="flat" cmpd="sng" w="9525">
            <a:solidFill>
              <a:schemeClr val="accent2"/>
            </a:solidFill>
            <a:prstDash val="solid"/>
            <a:round/>
            <a:headEnd len="sm" w="sm" type="none"/>
            <a:tailEnd len="sm" w="sm" type="none"/>
          </a:ln>
        </p:spPr>
      </p:pic>
      <p:pic>
        <p:nvPicPr>
          <p:cNvPr id="595" name="Google Shape;595;p62"/>
          <p:cNvPicPr preferRelativeResize="0"/>
          <p:nvPr/>
        </p:nvPicPr>
        <p:blipFill>
          <a:blip r:embed="rId6">
            <a:alphaModFix/>
          </a:blip>
          <a:stretch>
            <a:fillRect/>
          </a:stretch>
        </p:blipFill>
        <p:spPr>
          <a:xfrm>
            <a:off x="9829325" y="3524550"/>
            <a:ext cx="1282050" cy="926704"/>
          </a:xfrm>
          <a:prstGeom prst="rect">
            <a:avLst/>
          </a:prstGeom>
          <a:noFill/>
          <a:ln cap="flat" cmpd="sng" w="9525">
            <a:solidFill>
              <a:schemeClr val="accent2"/>
            </a:solidFill>
            <a:prstDash val="solid"/>
            <a:round/>
            <a:headEnd len="sm" w="sm" type="none"/>
            <a:tailEnd len="sm" w="sm" type="none"/>
          </a:ln>
        </p:spPr>
      </p:pic>
      <p:pic>
        <p:nvPicPr>
          <p:cNvPr id="596" name="Google Shape;596;p62"/>
          <p:cNvPicPr preferRelativeResize="0"/>
          <p:nvPr/>
        </p:nvPicPr>
        <p:blipFill>
          <a:blip r:embed="rId7">
            <a:alphaModFix/>
          </a:blip>
          <a:stretch>
            <a:fillRect/>
          </a:stretch>
        </p:blipFill>
        <p:spPr>
          <a:xfrm>
            <a:off x="9829325" y="4491275"/>
            <a:ext cx="1282050" cy="981684"/>
          </a:xfrm>
          <a:prstGeom prst="rect">
            <a:avLst/>
          </a:prstGeom>
          <a:noFill/>
          <a:ln cap="flat" cmpd="sng" w="9525">
            <a:solidFill>
              <a:schemeClr val="accent2"/>
            </a:solidFill>
            <a:prstDash val="solid"/>
            <a:round/>
            <a:headEnd len="sm" w="sm" type="none"/>
            <a:tailEnd len="sm" w="sm" type="none"/>
          </a:ln>
        </p:spPr>
      </p:pic>
      <p:pic>
        <p:nvPicPr>
          <p:cNvPr id="597" name="Google Shape;597;p62"/>
          <p:cNvPicPr preferRelativeResize="0"/>
          <p:nvPr/>
        </p:nvPicPr>
        <p:blipFill>
          <a:blip r:embed="rId8">
            <a:alphaModFix/>
          </a:blip>
          <a:stretch>
            <a:fillRect/>
          </a:stretch>
        </p:blipFill>
        <p:spPr>
          <a:xfrm>
            <a:off x="9829317" y="5512967"/>
            <a:ext cx="1282050" cy="979087"/>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3"/>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Property Values: Gradients</a:t>
            </a:r>
            <a:endParaRPr/>
          </a:p>
        </p:txBody>
      </p:sp>
      <p:sp>
        <p:nvSpPr>
          <p:cNvPr id="604" name="Google Shape;604;p6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605" name="Google Shape;605;p63"/>
          <p:cNvSpPr txBox="1"/>
          <p:nvPr>
            <p:ph idx="1" type="body"/>
          </p:nvPr>
        </p:nvSpPr>
        <p:spPr>
          <a:xfrm>
            <a:off x="698500" y="1720800"/>
            <a:ext cx="10915500" cy="4314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600">
                <a:solidFill>
                  <a:srgbClr val="000000"/>
                </a:solidFill>
                <a:highlight>
                  <a:srgbClr val="FFFFFF"/>
                </a:highlight>
              </a:rPr>
              <a:t>CSS gradients are represented by the</a:t>
            </a:r>
            <a:r>
              <a:rPr lang="en-US" sz="1600">
                <a:solidFill>
                  <a:srgbClr val="000000"/>
                </a:solidFill>
                <a:highlight>
                  <a:srgbClr val="FFFFFF"/>
                </a:highlight>
              </a:rPr>
              <a:t> </a:t>
            </a:r>
            <a:r>
              <a:rPr b="1" lang="en-US" sz="1600" u="sng">
                <a:solidFill>
                  <a:schemeClr val="hlink"/>
                </a:solidFill>
                <a:highlight>
                  <a:srgbClr val="FFFFFF"/>
                </a:highlight>
                <a:latin typeface="Consolas"/>
                <a:ea typeface="Consolas"/>
                <a:cs typeface="Consolas"/>
                <a:sym typeface="Consolas"/>
                <a:hlinkClick r:id="rId3"/>
              </a:rPr>
              <a:t>&lt;gradient&gt;</a:t>
            </a:r>
            <a:r>
              <a:rPr b="1" lang="en-US" sz="1600">
                <a:solidFill>
                  <a:srgbClr val="000000"/>
                </a:solidFill>
                <a:highlight>
                  <a:srgbClr val="FFFFFF"/>
                </a:highlight>
              </a:rPr>
              <a:t> </a:t>
            </a:r>
            <a:r>
              <a:rPr lang="en-US" sz="1600">
                <a:solidFill>
                  <a:srgbClr val="000000"/>
                </a:solidFill>
                <a:highlight>
                  <a:srgbClr val="FFFFFF"/>
                </a:highlight>
              </a:rPr>
              <a:t>data type, which is a special type of </a:t>
            </a:r>
            <a:r>
              <a:rPr b="1" lang="en-US" sz="1600">
                <a:solidFill>
                  <a:srgbClr val="000000"/>
                </a:solidFill>
                <a:highlight>
                  <a:srgbClr val="FFFFFF"/>
                </a:highlight>
                <a:latin typeface="Consolas"/>
                <a:ea typeface="Consolas"/>
                <a:cs typeface="Consolas"/>
                <a:sym typeface="Consolas"/>
              </a:rPr>
              <a:t>&lt;image&gt;</a:t>
            </a:r>
            <a:r>
              <a:rPr lang="en-US" sz="1600">
                <a:solidFill>
                  <a:srgbClr val="000000"/>
                </a:solidFill>
                <a:highlight>
                  <a:srgbClr val="FFFFFF"/>
                </a:highlight>
              </a:rPr>
              <a:t> made of a progressive transition between two or more colors. You can choose between five types of CSS gradients:</a:t>
            </a:r>
            <a:endParaRPr sz="1600">
              <a:solidFill>
                <a:srgbClr val="000000"/>
              </a:solidFill>
              <a:highlight>
                <a:schemeClr val="lt1"/>
              </a:highlight>
            </a:endParaRPr>
          </a:p>
          <a:p>
            <a:pPr indent="-330200" lvl="0" marL="457200" rtl="0" algn="l">
              <a:lnSpc>
                <a:spcPct val="115000"/>
              </a:lnSpc>
              <a:spcBef>
                <a:spcPts val="1400"/>
              </a:spcBef>
              <a:spcAft>
                <a:spcPts val="0"/>
              </a:spcAft>
              <a:buClr>
                <a:schemeClr val="accent4"/>
              </a:buClr>
              <a:buSzPts val="1600"/>
              <a:buChar char="➢"/>
            </a:pPr>
            <a:r>
              <a:rPr b="1" lang="en-US" sz="1600">
                <a:solidFill>
                  <a:srgbClr val="080808"/>
                </a:solidFill>
                <a:latin typeface="Consolas"/>
                <a:ea typeface="Consolas"/>
                <a:cs typeface="Consolas"/>
                <a:sym typeface="Consolas"/>
              </a:rPr>
              <a:t>linear-gradient()</a:t>
            </a:r>
            <a:r>
              <a:rPr lang="en-US" sz="1600">
                <a:solidFill>
                  <a:srgbClr val="080808"/>
                </a:solidFill>
              </a:rPr>
              <a:t> transitions colors </a:t>
            </a:r>
            <a:r>
              <a:rPr lang="en-US" sz="1600">
                <a:solidFill>
                  <a:srgbClr val="080808"/>
                </a:solidFill>
              </a:rPr>
              <a:t>progressively</a:t>
            </a:r>
            <a:r>
              <a:rPr lang="en-US" sz="1600">
                <a:solidFill>
                  <a:srgbClr val="080808"/>
                </a:solidFill>
              </a:rPr>
              <a:t> among an imaginary line.</a:t>
            </a:r>
            <a:endParaRPr sz="1600">
              <a:solidFill>
                <a:srgbClr val="080808"/>
              </a:solidFill>
            </a:endParaRPr>
          </a:p>
          <a:p>
            <a:pPr indent="-330200" lvl="0" marL="457200" rtl="0" algn="l">
              <a:lnSpc>
                <a:spcPct val="115000"/>
              </a:lnSpc>
              <a:spcBef>
                <a:spcPts val="1000"/>
              </a:spcBef>
              <a:spcAft>
                <a:spcPts val="0"/>
              </a:spcAft>
              <a:buClr>
                <a:schemeClr val="accent4"/>
              </a:buClr>
              <a:buSzPts val="1600"/>
              <a:buChar char="➢"/>
            </a:pPr>
            <a:r>
              <a:rPr b="1" lang="en-US" sz="1600">
                <a:solidFill>
                  <a:srgbClr val="080808"/>
                </a:solidFill>
                <a:latin typeface="Consolas"/>
                <a:ea typeface="Consolas"/>
                <a:cs typeface="Consolas"/>
                <a:sym typeface="Consolas"/>
              </a:rPr>
              <a:t>radial-gradient()</a:t>
            </a:r>
            <a:r>
              <a:rPr lang="en-US" sz="1600">
                <a:solidFill>
                  <a:srgbClr val="080808"/>
                </a:solidFill>
              </a:rPr>
              <a:t> transitions colors progressively from a center point.</a:t>
            </a:r>
            <a:endParaRPr sz="1600">
              <a:solidFill>
                <a:srgbClr val="080808"/>
              </a:solidFill>
            </a:endParaRPr>
          </a:p>
          <a:p>
            <a:pPr indent="-330200" lvl="0" marL="457200" rtl="0" algn="l">
              <a:lnSpc>
                <a:spcPct val="115000"/>
              </a:lnSpc>
              <a:spcBef>
                <a:spcPts val="1000"/>
              </a:spcBef>
              <a:spcAft>
                <a:spcPts val="0"/>
              </a:spcAft>
              <a:buClr>
                <a:schemeClr val="accent4"/>
              </a:buClr>
              <a:buSzPts val="1600"/>
              <a:buChar char="➢"/>
            </a:pPr>
            <a:r>
              <a:rPr b="1" lang="en-US" sz="1600">
                <a:solidFill>
                  <a:srgbClr val="080808"/>
                </a:solidFill>
                <a:latin typeface="Consolas"/>
                <a:ea typeface="Consolas"/>
                <a:cs typeface="Consolas"/>
                <a:sym typeface="Consolas"/>
              </a:rPr>
              <a:t>repeating-linear-gradient()</a:t>
            </a:r>
            <a:r>
              <a:rPr lang="en-US" sz="1600">
                <a:solidFill>
                  <a:srgbClr val="080808"/>
                </a:solidFill>
              </a:rPr>
              <a:t> transitions colors as a linear gradient does, repeating as much as necessary to fill a given area.</a:t>
            </a:r>
            <a:endParaRPr sz="1600">
              <a:solidFill>
                <a:srgbClr val="080808"/>
              </a:solidFill>
            </a:endParaRPr>
          </a:p>
          <a:p>
            <a:pPr indent="-330200" lvl="0" marL="457200" rtl="0" algn="l">
              <a:lnSpc>
                <a:spcPct val="115000"/>
              </a:lnSpc>
              <a:spcBef>
                <a:spcPts val="1000"/>
              </a:spcBef>
              <a:spcAft>
                <a:spcPts val="0"/>
              </a:spcAft>
              <a:buClr>
                <a:schemeClr val="accent4"/>
              </a:buClr>
              <a:buSzPts val="1600"/>
              <a:buChar char="➢"/>
            </a:pPr>
            <a:r>
              <a:rPr b="1" lang="en-US" sz="1600">
                <a:solidFill>
                  <a:srgbClr val="080808"/>
                </a:solidFill>
                <a:latin typeface="Consolas"/>
                <a:ea typeface="Consolas"/>
                <a:cs typeface="Consolas"/>
                <a:sym typeface="Consolas"/>
              </a:rPr>
              <a:t>repeating-radial-gradient()</a:t>
            </a:r>
            <a:r>
              <a:rPr lang="en-US" sz="1600">
                <a:solidFill>
                  <a:srgbClr val="080808"/>
                </a:solidFill>
              </a:rPr>
              <a:t> transitions colors as a radial gradient does, repeating as much as necessary to fill a given area.</a:t>
            </a:r>
            <a:endParaRPr sz="1600">
              <a:solidFill>
                <a:srgbClr val="080808"/>
              </a:solidFill>
            </a:endParaRPr>
          </a:p>
          <a:p>
            <a:pPr indent="-330200" lvl="0" marL="457200" rtl="0" algn="l">
              <a:lnSpc>
                <a:spcPct val="115000"/>
              </a:lnSpc>
              <a:spcBef>
                <a:spcPts val="1000"/>
              </a:spcBef>
              <a:spcAft>
                <a:spcPts val="1000"/>
              </a:spcAft>
              <a:buClr>
                <a:schemeClr val="accent4"/>
              </a:buClr>
              <a:buSzPts val="1600"/>
              <a:buChar char="➢"/>
            </a:pPr>
            <a:r>
              <a:rPr b="1" lang="en-US" sz="1600">
                <a:solidFill>
                  <a:srgbClr val="080808"/>
                </a:solidFill>
                <a:latin typeface="Consolas"/>
                <a:ea typeface="Consolas"/>
                <a:cs typeface="Consolas"/>
                <a:sym typeface="Consolas"/>
              </a:rPr>
              <a:t>conic-gradient()</a:t>
            </a:r>
            <a:r>
              <a:rPr lang="en-US" sz="1600">
                <a:solidFill>
                  <a:srgbClr val="080808"/>
                </a:solidFill>
              </a:rPr>
              <a:t> transitions colors progressively around a circle.</a:t>
            </a:r>
            <a:endParaRPr sz="1600">
              <a:solidFill>
                <a:srgbClr val="080808"/>
              </a:solidFill>
            </a:endParaRPr>
          </a:p>
        </p:txBody>
      </p:sp>
      <p:sp>
        <p:nvSpPr>
          <p:cNvPr id="606" name="Google Shape;606;p63"/>
          <p:cNvSpPr txBox="1"/>
          <p:nvPr/>
        </p:nvSpPr>
        <p:spPr>
          <a:xfrm>
            <a:off x="573000" y="6034775"/>
            <a:ext cx="11046000" cy="4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300" u="sng">
                <a:solidFill>
                  <a:schemeClr val="hlink"/>
                </a:solidFill>
                <a:highlight>
                  <a:srgbClr val="FFFFFF"/>
                </a:highlight>
                <a:hlinkClick r:id="rId4"/>
              </a:rPr>
              <a:t>For a full reference on gradients, click here.</a:t>
            </a:r>
            <a:endParaRPr b="1" i="0" sz="1300" u="none" cap="none" strike="noStrike">
              <a:solidFill>
                <a:srgbClr val="3C78D8"/>
              </a:solidFill>
              <a:highlight>
                <a:srgbClr val="FFFFFF"/>
              </a:highlight>
            </a:endParaRPr>
          </a:p>
          <a:p>
            <a:pPr indent="0" lvl="0" marL="0" marR="0" rtl="0" algn="ctr">
              <a:lnSpc>
                <a:spcPct val="100000"/>
              </a:lnSpc>
              <a:spcBef>
                <a:spcPts val="2400"/>
              </a:spcBef>
              <a:spcAft>
                <a:spcPts val="2400"/>
              </a:spcAft>
              <a:buClr>
                <a:srgbClr val="000000"/>
              </a:buClr>
              <a:buSzPts val="1800"/>
              <a:buFont typeface="Arial"/>
              <a:buNone/>
            </a:pPr>
            <a:r>
              <a:t/>
            </a:r>
            <a:endParaRPr b="1" i="0" sz="1300" u="none" cap="none" strike="noStrike">
              <a:solidFill>
                <a:srgbClr val="000000"/>
              </a:solidFill>
              <a:highlight>
                <a:srgbClr val="FFFFFF"/>
              </a:highlight>
              <a:latin typeface="Century Gothic"/>
              <a:ea typeface="Century Gothic"/>
              <a:cs typeface="Century Gothic"/>
              <a:sym typeface="Century Gothic"/>
            </a:endParaRPr>
          </a:p>
        </p:txBody>
      </p:sp>
      <p:pic>
        <p:nvPicPr>
          <p:cNvPr id="607" name="Google Shape;607;p63"/>
          <p:cNvPicPr preferRelativeResize="0"/>
          <p:nvPr/>
        </p:nvPicPr>
        <p:blipFill>
          <a:blip r:embed="rId5">
            <a:alphaModFix/>
          </a:blip>
          <a:stretch>
            <a:fillRect/>
          </a:stretch>
        </p:blipFill>
        <p:spPr>
          <a:xfrm>
            <a:off x="2827162" y="5092878"/>
            <a:ext cx="1232207" cy="939280"/>
          </a:xfrm>
          <a:prstGeom prst="rect">
            <a:avLst/>
          </a:prstGeom>
          <a:noFill/>
          <a:ln cap="flat" cmpd="sng" w="19050">
            <a:solidFill>
              <a:schemeClr val="dk2"/>
            </a:solidFill>
            <a:prstDash val="solid"/>
            <a:round/>
            <a:headEnd len="sm" w="sm" type="none"/>
            <a:tailEnd len="sm" w="sm" type="none"/>
          </a:ln>
        </p:spPr>
      </p:pic>
      <p:pic>
        <p:nvPicPr>
          <p:cNvPr id="608" name="Google Shape;608;p63"/>
          <p:cNvPicPr preferRelativeResize="0"/>
          <p:nvPr/>
        </p:nvPicPr>
        <p:blipFill>
          <a:blip r:embed="rId6">
            <a:alphaModFix/>
          </a:blip>
          <a:stretch>
            <a:fillRect/>
          </a:stretch>
        </p:blipFill>
        <p:spPr>
          <a:xfrm>
            <a:off x="4152966" y="5090252"/>
            <a:ext cx="1232207" cy="944518"/>
          </a:xfrm>
          <a:prstGeom prst="rect">
            <a:avLst/>
          </a:prstGeom>
          <a:noFill/>
          <a:ln cap="flat" cmpd="sng" w="19050">
            <a:solidFill>
              <a:schemeClr val="dk2"/>
            </a:solidFill>
            <a:prstDash val="solid"/>
            <a:round/>
            <a:headEnd len="sm" w="sm" type="none"/>
            <a:tailEnd len="sm" w="sm" type="none"/>
          </a:ln>
        </p:spPr>
      </p:pic>
      <p:pic>
        <p:nvPicPr>
          <p:cNvPr id="609" name="Google Shape;609;p63"/>
          <p:cNvPicPr preferRelativeResize="0"/>
          <p:nvPr/>
        </p:nvPicPr>
        <p:blipFill>
          <a:blip r:embed="rId7">
            <a:alphaModFix/>
          </a:blip>
          <a:stretch>
            <a:fillRect/>
          </a:stretch>
        </p:blipFill>
        <p:spPr>
          <a:xfrm>
            <a:off x="5478774" y="5090258"/>
            <a:ext cx="1236858" cy="944520"/>
          </a:xfrm>
          <a:prstGeom prst="rect">
            <a:avLst/>
          </a:prstGeom>
          <a:noFill/>
          <a:ln cap="flat" cmpd="sng" w="19050">
            <a:solidFill>
              <a:schemeClr val="dk2"/>
            </a:solidFill>
            <a:prstDash val="solid"/>
            <a:round/>
            <a:headEnd len="sm" w="sm" type="none"/>
            <a:tailEnd len="sm" w="sm" type="none"/>
          </a:ln>
        </p:spPr>
      </p:pic>
      <p:pic>
        <p:nvPicPr>
          <p:cNvPr id="610" name="Google Shape;610;p63"/>
          <p:cNvPicPr preferRelativeResize="0"/>
          <p:nvPr/>
        </p:nvPicPr>
        <p:blipFill>
          <a:blip r:embed="rId8">
            <a:alphaModFix/>
          </a:blip>
          <a:stretch>
            <a:fillRect/>
          </a:stretch>
        </p:blipFill>
        <p:spPr>
          <a:xfrm>
            <a:off x="6809211" y="5092877"/>
            <a:ext cx="1219363" cy="939279"/>
          </a:xfrm>
          <a:prstGeom prst="rect">
            <a:avLst/>
          </a:prstGeom>
          <a:noFill/>
          <a:ln cap="flat" cmpd="sng" w="19050">
            <a:solidFill>
              <a:schemeClr val="dk2"/>
            </a:solidFill>
            <a:prstDash val="solid"/>
            <a:round/>
            <a:headEnd len="sm" w="sm" type="none"/>
            <a:tailEnd len="sm" w="sm" type="none"/>
          </a:ln>
        </p:spPr>
      </p:pic>
      <p:pic>
        <p:nvPicPr>
          <p:cNvPr id="611" name="Google Shape;611;p63"/>
          <p:cNvPicPr preferRelativeResize="0"/>
          <p:nvPr/>
        </p:nvPicPr>
        <p:blipFill>
          <a:blip r:embed="rId9">
            <a:alphaModFix/>
          </a:blip>
          <a:stretch>
            <a:fillRect/>
          </a:stretch>
        </p:blipFill>
        <p:spPr>
          <a:xfrm>
            <a:off x="8122157" y="5090258"/>
            <a:ext cx="1242672" cy="94451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4"/>
          <p:cNvSpPr txBox="1"/>
          <p:nvPr>
            <p:ph idx="1" type="body"/>
          </p:nvPr>
        </p:nvSpPr>
        <p:spPr>
          <a:xfrm>
            <a:off x="698500" y="1720800"/>
            <a:ext cx="72564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2100">
                <a:solidFill>
                  <a:srgbClr val="000000"/>
                </a:solidFill>
              </a:rPr>
              <a:t>Create a login interface similar to the image provided, using everything you have learned about HTML and CSS so far. </a:t>
            </a:r>
            <a:endParaRPr sz="2100">
              <a:solidFill>
                <a:srgbClr val="000000"/>
              </a:solidFill>
            </a:endParaRPr>
          </a:p>
          <a:p>
            <a:pPr indent="0" lvl="0" marL="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rPr lang="en-US" sz="2100">
                <a:solidFill>
                  <a:srgbClr val="000000"/>
                </a:solidFill>
              </a:rPr>
              <a:t>As always, let your creativity guide your path.</a:t>
            </a:r>
            <a:endParaRPr sz="2500">
              <a:solidFill>
                <a:srgbClr val="000000"/>
              </a:solidFill>
              <a:latin typeface="Century Gothic"/>
              <a:ea typeface="Century Gothic"/>
              <a:cs typeface="Century Gothic"/>
              <a:sym typeface="Century Gothic"/>
            </a:endParaRPr>
          </a:p>
          <a:p>
            <a:pPr indent="0" lvl="0" marL="0" rtl="0" algn="l">
              <a:spcBef>
                <a:spcPts val="1100"/>
              </a:spcBef>
              <a:spcAft>
                <a:spcPts val="0"/>
              </a:spcAft>
              <a:buNone/>
            </a:pPr>
            <a:r>
              <a:t/>
            </a:r>
            <a:endParaRPr/>
          </a:p>
        </p:txBody>
      </p:sp>
      <p:sp>
        <p:nvSpPr>
          <p:cNvPr id="618" name="Google Shape;618;p64"/>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Activity One</a:t>
            </a:r>
            <a:r>
              <a:rPr lang="en-US"/>
              <a:t>:</a:t>
            </a:r>
            <a:r>
              <a:rPr lang="en-US"/>
              <a:t> </a:t>
            </a:r>
            <a:r>
              <a:rPr lang="en-US"/>
              <a:t>Login Interface</a:t>
            </a:r>
            <a:endParaRPr/>
          </a:p>
        </p:txBody>
      </p:sp>
      <p:sp>
        <p:nvSpPr>
          <p:cNvPr id="619" name="Google Shape;619;p6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620" name="Google Shape;620;p64"/>
          <p:cNvPicPr preferRelativeResize="0"/>
          <p:nvPr/>
        </p:nvPicPr>
        <p:blipFill>
          <a:blip r:embed="rId3">
            <a:alphaModFix/>
          </a:blip>
          <a:stretch>
            <a:fillRect/>
          </a:stretch>
        </p:blipFill>
        <p:spPr>
          <a:xfrm>
            <a:off x="7954800" y="1486788"/>
            <a:ext cx="3435725" cy="499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5"/>
          <p:cNvSpPr txBox="1"/>
          <p:nvPr>
            <p:ph idx="1" type="body"/>
          </p:nvPr>
        </p:nvSpPr>
        <p:spPr>
          <a:xfrm>
            <a:off x="698500" y="1720800"/>
            <a:ext cx="72564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2100">
                <a:solidFill>
                  <a:srgbClr val="000000"/>
                </a:solidFill>
              </a:rPr>
              <a:t>Create a form similar to the image provided, using everything you have learned about HTML and CSS so far. </a:t>
            </a:r>
            <a:endParaRPr sz="2100">
              <a:solidFill>
                <a:srgbClr val="000000"/>
              </a:solidFill>
            </a:endParaRPr>
          </a:p>
          <a:p>
            <a:pPr indent="0" lvl="0" marL="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rPr lang="en-US" sz="2100">
                <a:solidFill>
                  <a:srgbClr val="000000"/>
                </a:solidFill>
              </a:rPr>
              <a:t>As always, let your creativity guide your path.</a:t>
            </a:r>
            <a:endParaRPr sz="2500">
              <a:solidFill>
                <a:srgbClr val="000000"/>
              </a:solidFill>
              <a:latin typeface="Century Gothic"/>
              <a:ea typeface="Century Gothic"/>
              <a:cs typeface="Century Gothic"/>
              <a:sym typeface="Century Gothic"/>
            </a:endParaRPr>
          </a:p>
          <a:p>
            <a:pPr indent="0" lvl="0" marL="0" rtl="0" algn="l">
              <a:spcBef>
                <a:spcPts val="1100"/>
              </a:spcBef>
              <a:spcAft>
                <a:spcPts val="0"/>
              </a:spcAft>
              <a:buNone/>
            </a:pPr>
            <a:r>
              <a:t/>
            </a:r>
            <a:endParaRPr/>
          </a:p>
        </p:txBody>
      </p:sp>
      <p:sp>
        <p:nvSpPr>
          <p:cNvPr id="627" name="Google Shape;627;p6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Activity Two: Generic Form</a:t>
            </a:r>
            <a:endParaRPr/>
          </a:p>
        </p:txBody>
      </p:sp>
      <p:sp>
        <p:nvSpPr>
          <p:cNvPr id="628" name="Google Shape;628;p6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29" name="Google Shape;629;p65"/>
          <p:cNvPicPr preferRelativeResize="0"/>
          <p:nvPr/>
        </p:nvPicPr>
        <p:blipFill rotWithShape="1">
          <a:blip r:embed="rId3">
            <a:alphaModFix/>
          </a:blip>
          <a:srcRect b="4105" l="24620" r="22996" t="2366"/>
          <a:stretch/>
        </p:blipFill>
        <p:spPr>
          <a:xfrm>
            <a:off x="7946525" y="2209000"/>
            <a:ext cx="3393450" cy="3550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Knowledge Check</a:t>
            </a:r>
            <a:endParaRPr/>
          </a:p>
        </p:txBody>
      </p:sp>
      <p:sp>
        <p:nvSpPr>
          <p:cNvPr id="635" name="Google Shape;635;p6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fontScale="92500" lnSpcReduction="20000"/>
          </a:bodyPr>
          <a:lstStyle/>
          <a:p>
            <a:pPr indent="-422275" lvl="0" marL="609600" rtl="0" algn="l">
              <a:spcBef>
                <a:spcPts val="0"/>
              </a:spcBef>
              <a:spcAft>
                <a:spcPts val="0"/>
              </a:spcAft>
              <a:buClr>
                <a:schemeClr val="accent4"/>
              </a:buClr>
              <a:buSzPct val="100000"/>
              <a:buChar char="➢"/>
            </a:pPr>
            <a:r>
              <a:rPr lang="en-US" sz="2000">
                <a:solidFill>
                  <a:schemeClr val="accent2"/>
                </a:solidFill>
              </a:rPr>
              <a:t>What is a shorthand property in CSS?</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is the CSS </a:t>
            </a:r>
            <a:r>
              <a:rPr b="1" lang="en-US" sz="2000">
                <a:solidFill>
                  <a:schemeClr val="accent2"/>
                </a:solidFill>
                <a:latin typeface="Consolas"/>
                <a:ea typeface="Consolas"/>
                <a:cs typeface="Consolas"/>
                <a:sym typeface="Consolas"/>
              </a:rPr>
              <a:t>display</a:t>
            </a:r>
            <a:r>
              <a:rPr lang="en-US" sz="2000">
                <a:solidFill>
                  <a:schemeClr val="accent2"/>
                </a:solidFill>
              </a:rPr>
              <a:t> property used for?</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is the difference between </a:t>
            </a:r>
            <a:r>
              <a:rPr b="1" lang="en-US" sz="2000">
                <a:solidFill>
                  <a:schemeClr val="accent2"/>
                </a:solidFill>
                <a:latin typeface="Consolas"/>
                <a:ea typeface="Consolas"/>
                <a:cs typeface="Consolas"/>
                <a:sym typeface="Consolas"/>
              </a:rPr>
              <a:t>display:inline</a:t>
            </a:r>
            <a:r>
              <a:rPr lang="en-US" sz="2000">
                <a:solidFill>
                  <a:schemeClr val="accent2"/>
                </a:solidFill>
              </a:rPr>
              <a:t> and </a:t>
            </a:r>
            <a:r>
              <a:rPr b="1" lang="en-US" sz="2000">
                <a:solidFill>
                  <a:schemeClr val="accent2"/>
                </a:solidFill>
                <a:latin typeface="Consolas"/>
                <a:ea typeface="Consolas"/>
                <a:cs typeface="Consolas"/>
                <a:sym typeface="Consolas"/>
              </a:rPr>
              <a:t>display:block</a:t>
            </a:r>
            <a:r>
              <a:rPr lang="en-US" sz="2000">
                <a:solidFill>
                  <a:schemeClr val="accent2"/>
                </a:solidFill>
              </a:rPr>
              <a:t>?</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is the difference between absolute and relative positioning?</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are two ways that you can embed new font families into your document?</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is the difference between rgb and rgba?</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What is the syntax for hexadecimal colors?</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Name four text-align values.</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Describe the relationship between the CSS </a:t>
            </a:r>
            <a:r>
              <a:rPr b="1" lang="en-US" sz="2000">
                <a:solidFill>
                  <a:schemeClr val="accent2"/>
                </a:solidFill>
                <a:latin typeface="Consolas"/>
                <a:ea typeface="Consolas"/>
                <a:cs typeface="Consolas"/>
                <a:sym typeface="Consolas"/>
              </a:rPr>
              <a:t>float</a:t>
            </a:r>
            <a:r>
              <a:rPr lang="en-US" sz="2000">
                <a:solidFill>
                  <a:schemeClr val="accent2"/>
                </a:solidFill>
              </a:rPr>
              <a:t> property and the CSS </a:t>
            </a:r>
            <a:r>
              <a:rPr b="1" lang="en-US" sz="2000">
                <a:solidFill>
                  <a:schemeClr val="accent2"/>
                </a:solidFill>
                <a:latin typeface="Consolas"/>
                <a:ea typeface="Consolas"/>
                <a:cs typeface="Consolas"/>
                <a:sym typeface="Consolas"/>
              </a:rPr>
              <a:t>clear</a:t>
            </a:r>
            <a:r>
              <a:rPr lang="en-US" sz="2000">
                <a:solidFill>
                  <a:schemeClr val="accent2"/>
                </a:solidFill>
              </a:rPr>
              <a:t> property.</a:t>
            </a:r>
            <a:endParaRPr sz="2000">
              <a:solidFill>
                <a:schemeClr val="accent2"/>
              </a:solidFill>
            </a:endParaRPr>
          </a:p>
          <a:p>
            <a:pPr indent="-422275" lvl="0" marL="609600" rtl="0" algn="l">
              <a:spcBef>
                <a:spcPts val="1000"/>
              </a:spcBef>
              <a:spcAft>
                <a:spcPts val="0"/>
              </a:spcAft>
              <a:buClr>
                <a:schemeClr val="accent4"/>
              </a:buClr>
              <a:buSzPct val="100000"/>
              <a:buChar char="➢"/>
            </a:pPr>
            <a:r>
              <a:rPr lang="en-US" sz="2000">
                <a:solidFill>
                  <a:schemeClr val="accent2"/>
                </a:solidFill>
              </a:rPr>
              <a:t>How do you fit a replaced content object to its container?</a:t>
            </a:r>
            <a:endParaRPr sz="2000">
              <a:solidFill>
                <a:schemeClr val="accent2"/>
              </a:solidFill>
            </a:endParaRPr>
          </a:p>
          <a:p>
            <a:pPr indent="-422275" lvl="0" marL="609600" rtl="0" algn="l">
              <a:spcBef>
                <a:spcPts val="1000"/>
              </a:spcBef>
              <a:spcAft>
                <a:spcPts val="1000"/>
              </a:spcAft>
              <a:buClr>
                <a:schemeClr val="accent4"/>
              </a:buClr>
              <a:buSzPct val="100000"/>
              <a:buChar char="➢"/>
            </a:pPr>
            <a:r>
              <a:rPr lang="en-US" sz="2000">
                <a:solidFill>
                  <a:schemeClr val="accent2"/>
                </a:solidFill>
              </a:rPr>
              <a:t>How do you implement a gradient in CSS, and what are the options for doing so?</a:t>
            </a:r>
            <a:endParaRPr sz="2000">
              <a:solidFill>
                <a:schemeClr val="accent2"/>
              </a:solidFill>
            </a:endParaRPr>
          </a:p>
        </p:txBody>
      </p:sp>
      <p:sp>
        <p:nvSpPr>
          <p:cNvPr id="636" name="Google Shape;636;p6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rPr>
              <a:t>‹#›</a:t>
            </a:fld>
            <a:endParaRPr sz="17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
        <p:nvSpPr>
          <p:cNvPr id="643" name="Google Shape;643;p67"/>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US" sz="1700">
                <a:solidFill>
                  <a:schemeClr val="accent2"/>
                </a:solidFill>
              </a:rPr>
              <a:t>In this lesson, we explored CSS properties, which allow you to style elements in specific ways. </a:t>
            </a:r>
            <a:r>
              <a:rPr lang="en-US" sz="1700">
                <a:solidFill>
                  <a:srgbClr val="414141"/>
                </a:solidFill>
              </a:rPr>
              <a:t>CSS shorthand properties can make code more efficient and readable by combining many commonly used properties into a single line. For example:</a:t>
            </a:r>
            <a:endParaRPr sz="1700">
              <a:solidFill>
                <a:srgbClr val="414141"/>
              </a:solidFill>
              <a:highlight>
                <a:schemeClr val="lt1"/>
              </a:highlight>
            </a:endParaRPr>
          </a:p>
          <a:p>
            <a:pPr indent="-336550" lvl="0" marL="457200" rtl="0" algn="l">
              <a:lnSpc>
                <a:spcPct val="115000"/>
              </a:lnSpc>
              <a:spcBef>
                <a:spcPts val="1000"/>
              </a:spcBef>
              <a:spcAft>
                <a:spcPts val="0"/>
              </a:spcAft>
              <a:buSzPts val="1700"/>
              <a:buChar char="➢"/>
            </a:pPr>
            <a:r>
              <a:rPr lang="en-US" sz="1700">
                <a:solidFill>
                  <a:srgbClr val="242729"/>
                </a:solidFill>
              </a:rPr>
              <a:t>CSS positioning is one of the key topics in CSS, which allows us to place HTML elements at various locations on a page, creating organized and visually appealing content.</a:t>
            </a:r>
            <a:endParaRPr sz="1700">
              <a:solidFill>
                <a:srgbClr val="414141"/>
              </a:solidFill>
            </a:endParaRPr>
          </a:p>
          <a:p>
            <a:pPr indent="-336550" lvl="0" marL="457200" rtl="0" algn="l">
              <a:lnSpc>
                <a:spcPct val="115000"/>
              </a:lnSpc>
              <a:spcBef>
                <a:spcPts val="1000"/>
              </a:spcBef>
              <a:spcAft>
                <a:spcPts val="0"/>
              </a:spcAft>
              <a:buSzPts val="1700"/>
              <a:buChar char="➢"/>
            </a:pPr>
            <a:r>
              <a:rPr lang="en-US" sz="1700">
                <a:solidFill>
                  <a:srgbClr val="414141"/>
                </a:solidFill>
              </a:rPr>
              <a:t>CSS provides several properties for styling the font of text, including changing its face, controlling its size and boldness, managing variants, and so on.</a:t>
            </a:r>
            <a:endParaRPr sz="1700">
              <a:solidFill>
                <a:srgbClr val="414141"/>
              </a:solidFill>
            </a:endParaRPr>
          </a:p>
          <a:p>
            <a:pPr indent="-336550" lvl="1" marL="914400" rtl="0" algn="l">
              <a:lnSpc>
                <a:spcPct val="115000"/>
              </a:lnSpc>
              <a:spcBef>
                <a:spcPts val="1000"/>
              </a:spcBef>
              <a:spcAft>
                <a:spcPts val="0"/>
              </a:spcAft>
              <a:buSzPts val="1700"/>
              <a:buChar char="○"/>
            </a:pPr>
            <a:r>
              <a:rPr lang="en-US" sz="1700">
                <a:solidFill>
                  <a:srgbClr val="414141"/>
                </a:solidFill>
              </a:rPr>
              <a:t>Font properties include: </a:t>
            </a:r>
            <a:r>
              <a:rPr lang="en-US" sz="1700">
                <a:solidFill>
                  <a:srgbClr val="333333"/>
                </a:solidFill>
                <a:highlight>
                  <a:srgbClr val="F1F1F1"/>
                </a:highlight>
                <a:latin typeface="Consolas"/>
                <a:ea typeface="Consolas"/>
                <a:cs typeface="Consolas"/>
                <a:sym typeface="Consolas"/>
              </a:rPr>
              <a:t>font-family</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font-style</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font-weight</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font-size</a:t>
            </a:r>
            <a:r>
              <a:rPr lang="en-US" sz="1700">
                <a:solidFill>
                  <a:srgbClr val="414141"/>
                </a:solidFill>
              </a:rPr>
              <a:t>, and </a:t>
            </a:r>
            <a:r>
              <a:rPr lang="en-US" sz="1700">
                <a:solidFill>
                  <a:srgbClr val="333333"/>
                </a:solidFill>
                <a:highlight>
                  <a:srgbClr val="F1F1F1"/>
                </a:highlight>
                <a:latin typeface="Consolas"/>
                <a:ea typeface="Consolas"/>
                <a:cs typeface="Consolas"/>
                <a:sym typeface="Consolas"/>
              </a:rPr>
              <a:t>font-variant</a:t>
            </a:r>
            <a:r>
              <a:rPr lang="en-US" sz="1700">
                <a:solidFill>
                  <a:srgbClr val="414141"/>
                </a:solidFill>
              </a:rPr>
              <a:t>.</a:t>
            </a:r>
            <a:endParaRPr sz="1700">
              <a:solidFill>
                <a:srgbClr val="414141"/>
              </a:solidFill>
            </a:endParaRPr>
          </a:p>
          <a:p>
            <a:pPr indent="-336550" lvl="0" marL="457200" rtl="0" algn="l">
              <a:lnSpc>
                <a:spcPct val="115000"/>
              </a:lnSpc>
              <a:spcBef>
                <a:spcPts val="1000"/>
              </a:spcBef>
              <a:spcAft>
                <a:spcPts val="0"/>
              </a:spcAft>
              <a:buSzPts val="1700"/>
              <a:buChar char="➢"/>
            </a:pPr>
            <a:r>
              <a:rPr lang="en-US" sz="1700">
                <a:solidFill>
                  <a:srgbClr val="414141"/>
                </a:solidFill>
              </a:rPr>
              <a:t>CSS provides several properties for styling the background of an element, including coloring the background, placing images in the background and managing their positioning, etc.</a:t>
            </a:r>
            <a:endParaRPr sz="1700">
              <a:solidFill>
                <a:srgbClr val="414141"/>
              </a:solidFill>
            </a:endParaRPr>
          </a:p>
          <a:p>
            <a:pPr indent="-336550" lvl="1" marL="914400" rtl="0" algn="l">
              <a:lnSpc>
                <a:spcPct val="115000"/>
              </a:lnSpc>
              <a:spcBef>
                <a:spcPts val="1000"/>
              </a:spcBef>
              <a:spcAft>
                <a:spcPts val="0"/>
              </a:spcAft>
              <a:buSzPts val="1700"/>
              <a:buChar char="○"/>
            </a:pPr>
            <a:r>
              <a:rPr lang="en-US" sz="1700">
                <a:solidFill>
                  <a:srgbClr val="414141"/>
                </a:solidFill>
              </a:rPr>
              <a:t>The background properties include </a:t>
            </a:r>
            <a:r>
              <a:rPr lang="en-US" sz="1700">
                <a:solidFill>
                  <a:srgbClr val="333333"/>
                </a:solidFill>
                <a:highlight>
                  <a:srgbClr val="F1F1F1"/>
                </a:highlight>
                <a:latin typeface="Consolas"/>
                <a:ea typeface="Consolas"/>
                <a:cs typeface="Consolas"/>
                <a:sym typeface="Consolas"/>
              </a:rPr>
              <a:t>background-color</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background-image</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background-repeat</a:t>
            </a:r>
            <a:r>
              <a:rPr lang="en-US" sz="1700">
                <a:solidFill>
                  <a:srgbClr val="414141"/>
                </a:solidFill>
              </a:rPr>
              <a:t>, </a:t>
            </a:r>
            <a:r>
              <a:rPr lang="en-US" sz="1700">
                <a:solidFill>
                  <a:srgbClr val="333333"/>
                </a:solidFill>
                <a:highlight>
                  <a:srgbClr val="F1F1F1"/>
                </a:highlight>
                <a:latin typeface="Consolas"/>
                <a:ea typeface="Consolas"/>
                <a:cs typeface="Consolas"/>
                <a:sym typeface="Consolas"/>
              </a:rPr>
              <a:t>background-attachment</a:t>
            </a:r>
            <a:r>
              <a:rPr lang="en-US" sz="1700">
                <a:solidFill>
                  <a:srgbClr val="414141"/>
                </a:solidFill>
              </a:rPr>
              <a:t> and </a:t>
            </a:r>
            <a:r>
              <a:rPr lang="en-US" sz="1700">
                <a:solidFill>
                  <a:srgbClr val="333333"/>
                </a:solidFill>
                <a:highlight>
                  <a:srgbClr val="F1F1F1"/>
                </a:highlight>
                <a:latin typeface="Consolas"/>
                <a:ea typeface="Consolas"/>
                <a:cs typeface="Consolas"/>
                <a:sym typeface="Consolas"/>
              </a:rPr>
              <a:t>background-position</a:t>
            </a:r>
            <a:r>
              <a:rPr lang="en-US" sz="1700">
                <a:solidFill>
                  <a:srgbClr val="414141"/>
                </a:solidFill>
              </a:rPr>
              <a:t>.</a:t>
            </a:r>
            <a:endParaRPr sz="1700">
              <a:solidFill>
                <a:srgbClr val="414141"/>
              </a:solidFill>
            </a:endParaRPr>
          </a:p>
          <a:p>
            <a:pPr indent="-336550" lvl="0" marL="457200" rtl="0" algn="l">
              <a:lnSpc>
                <a:spcPct val="115000"/>
              </a:lnSpc>
              <a:spcBef>
                <a:spcPts val="1000"/>
              </a:spcBef>
              <a:spcAft>
                <a:spcPts val="1000"/>
              </a:spcAft>
              <a:buSzPts val="1700"/>
              <a:buChar char="➢"/>
            </a:pPr>
            <a:r>
              <a:rPr lang="en-US" sz="1700">
                <a:solidFill>
                  <a:srgbClr val="414141"/>
                </a:solidFill>
                <a:highlight>
                  <a:srgbClr val="FFFFFF"/>
                </a:highlight>
              </a:rPr>
              <a:t>The </a:t>
            </a:r>
            <a:r>
              <a:rPr lang="en-US" sz="1700">
                <a:solidFill>
                  <a:srgbClr val="333333"/>
                </a:solidFill>
                <a:highlight>
                  <a:srgbClr val="F1F1F1"/>
                </a:highlight>
                <a:latin typeface="Consolas"/>
                <a:ea typeface="Consolas"/>
                <a:cs typeface="Consolas"/>
                <a:sym typeface="Consolas"/>
              </a:rPr>
              <a:t>color</a:t>
            </a:r>
            <a:r>
              <a:rPr lang="en-US" sz="1700">
                <a:solidFill>
                  <a:srgbClr val="414141"/>
                </a:solidFill>
                <a:highlight>
                  <a:srgbClr val="FFFFFF"/>
                </a:highlight>
              </a:rPr>
              <a:t> property defines the text color (foreground color in general) of an element.</a:t>
            </a:r>
            <a:endParaRPr sz="1700">
              <a:solidFill>
                <a:srgbClr val="414141"/>
              </a:solidFill>
              <a:highlight>
                <a:srgbClr val="FFFFFF"/>
              </a:highlight>
            </a:endParaRPr>
          </a:p>
        </p:txBody>
      </p:sp>
      <p:sp>
        <p:nvSpPr>
          <p:cNvPr id="644" name="Google Shape;644;p6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Table of Contents</a:t>
            </a:r>
            <a:endParaRPr/>
          </a:p>
        </p:txBody>
      </p:sp>
      <p:sp>
        <p:nvSpPr>
          <p:cNvPr id="410" name="Google Shape;410;p4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411" name="Google Shape;411;p43"/>
          <p:cNvSpPr txBox="1"/>
          <p:nvPr/>
        </p:nvSpPr>
        <p:spPr>
          <a:xfrm>
            <a:off x="471133" y="1689867"/>
            <a:ext cx="5431500" cy="4887300"/>
          </a:xfrm>
          <a:prstGeom prst="rect">
            <a:avLst/>
          </a:prstGeom>
          <a:noFill/>
          <a:ln>
            <a:noFill/>
          </a:ln>
        </p:spPr>
        <p:txBody>
          <a:bodyPr anchorCtr="0" anchor="t" bIns="121900" lIns="121900" spcFirstLastPara="1" rIns="121900" wrap="square" tIns="121900">
            <a:normAutofit/>
          </a:bodyPr>
          <a:lstStyle/>
          <a:p>
            <a:pPr indent="-520700" lvl="0" marL="812800" rtl="0" algn="l">
              <a:lnSpc>
                <a:spcPct val="120000"/>
              </a:lnSpc>
              <a:spcBef>
                <a:spcPts val="0"/>
              </a:spcBef>
              <a:spcAft>
                <a:spcPts val="0"/>
              </a:spcAft>
              <a:buClr>
                <a:schemeClr val="accent4"/>
              </a:buClr>
              <a:buSzPts val="1800"/>
              <a:buChar char="➢"/>
            </a:pPr>
            <a:r>
              <a:rPr lang="en-US" sz="1800"/>
              <a:t>CSS Shorthand Properties.</a:t>
            </a:r>
            <a:endParaRPr sz="1800"/>
          </a:p>
          <a:p>
            <a:pPr indent="-520700" lvl="0" marL="812800" rtl="0" algn="l">
              <a:lnSpc>
                <a:spcPct val="120000"/>
              </a:lnSpc>
              <a:spcBef>
                <a:spcPts val="0"/>
              </a:spcBef>
              <a:spcAft>
                <a:spcPts val="0"/>
              </a:spcAft>
              <a:buClr>
                <a:schemeClr val="accent4"/>
              </a:buClr>
              <a:buSzPts val="1800"/>
              <a:buChar char="➢"/>
            </a:pPr>
            <a:r>
              <a:rPr lang="en-US" sz="1800"/>
              <a:t>CSS Properties:</a:t>
            </a:r>
            <a:endParaRPr sz="1800"/>
          </a:p>
          <a:p>
            <a:pPr indent="-520700" lvl="1" marL="1625600" rtl="0" algn="l">
              <a:lnSpc>
                <a:spcPct val="120000"/>
              </a:lnSpc>
              <a:spcBef>
                <a:spcPts val="0"/>
              </a:spcBef>
              <a:spcAft>
                <a:spcPts val="0"/>
              </a:spcAft>
              <a:buClr>
                <a:srgbClr val="4285F4"/>
              </a:buClr>
              <a:buSzPts val="1800"/>
              <a:buChar char="○"/>
            </a:pPr>
            <a:r>
              <a:rPr lang="en-US" sz="1800"/>
              <a:t>Display.</a:t>
            </a:r>
            <a:endParaRPr sz="1800"/>
          </a:p>
          <a:p>
            <a:pPr indent="-520700" lvl="1" marL="1625600" rtl="0" algn="l">
              <a:lnSpc>
                <a:spcPct val="120000"/>
              </a:lnSpc>
              <a:spcBef>
                <a:spcPts val="0"/>
              </a:spcBef>
              <a:spcAft>
                <a:spcPts val="0"/>
              </a:spcAft>
              <a:buClr>
                <a:srgbClr val="4285F4"/>
              </a:buClr>
              <a:buSzPts val="1800"/>
              <a:buChar char="○"/>
            </a:pPr>
            <a:r>
              <a:rPr lang="en-US" sz="1800"/>
              <a:t>Position.</a:t>
            </a:r>
            <a:endParaRPr sz="1800"/>
          </a:p>
          <a:p>
            <a:pPr indent="-520700" lvl="1" marL="1625600" rtl="0" algn="l">
              <a:lnSpc>
                <a:spcPct val="120000"/>
              </a:lnSpc>
              <a:spcBef>
                <a:spcPts val="0"/>
              </a:spcBef>
              <a:spcAft>
                <a:spcPts val="0"/>
              </a:spcAft>
              <a:buClr>
                <a:srgbClr val="4285F4"/>
              </a:buClr>
              <a:buSzPts val="1800"/>
              <a:buChar char="○"/>
            </a:pPr>
            <a:r>
              <a:rPr lang="en-US" sz="1800"/>
              <a:t>Font.</a:t>
            </a:r>
            <a:endParaRPr sz="1800"/>
          </a:p>
          <a:p>
            <a:pPr indent="-520700" lvl="1" marL="1625600" rtl="0" algn="l">
              <a:lnSpc>
                <a:spcPct val="120000"/>
              </a:lnSpc>
              <a:spcBef>
                <a:spcPts val="0"/>
              </a:spcBef>
              <a:spcAft>
                <a:spcPts val="0"/>
              </a:spcAft>
              <a:buClr>
                <a:srgbClr val="4285F4"/>
              </a:buClr>
              <a:buSzPts val="1800"/>
              <a:buChar char="○"/>
            </a:pPr>
            <a:r>
              <a:rPr lang="en-US" sz="1800"/>
              <a:t>Color.</a:t>
            </a:r>
            <a:endParaRPr sz="1800"/>
          </a:p>
          <a:p>
            <a:pPr indent="-520700" lvl="1" marL="1625600" rtl="0" algn="l">
              <a:lnSpc>
                <a:spcPct val="120000"/>
              </a:lnSpc>
              <a:spcBef>
                <a:spcPts val="0"/>
              </a:spcBef>
              <a:spcAft>
                <a:spcPts val="0"/>
              </a:spcAft>
              <a:buClr>
                <a:srgbClr val="4285F4"/>
              </a:buClr>
              <a:buSzPts val="1800"/>
              <a:buChar char="○"/>
            </a:pPr>
            <a:r>
              <a:rPr lang="en-US" sz="1800"/>
              <a:t>Background.</a:t>
            </a:r>
            <a:endParaRPr sz="1800"/>
          </a:p>
          <a:p>
            <a:pPr indent="-520700" lvl="1" marL="1625600" rtl="0" algn="l">
              <a:lnSpc>
                <a:spcPct val="120000"/>
              </a:lnSpc>
              <a:spcBef>
                <a:spcPts val="0"/>
              </a:spcBef>
              <a:spcAft>
                <a:spcPts val="0"/>
              </a:spcAft>
              <a:buClr>
                <a:srgbClr val="4285F4"/>
              </a:buClr>
              <a:buSzPts val="1800"/>
              <a:buChar char="○"/>
            </a:pPr>
            <a:r>
              <a:rPr lang="en-US" sz="1800"/>
              <a:t>Border.</a:t>
            </a:r>
            <a:endParaRPr sz="1800"/>
          </a:p>
          <a:p>
            <a:pPr indent="-520700" lvl="1" marL="1625600" rtl="0" algn="l">
              <a:lnSpc>
                <a:spcPct val="120000"/>
              </a:lnSpc>
              <a:spcBef>
                <a:spcPts val="0"/>
              </a:spcBef>
              <a:spcAft>
                <a:spcPts val="0"/>
              </a:spcAft>
              <a:buClr>
                <a:srgbClr val="4285F4"/>
              </a:buClr>
              <a:buSzPts val="1800"/>
              <a:buChar char="○"/>
            </a:pPr>
            <a:r>
              <a:rPr lang="en-US" sz="1800"/>
              <a:t>Text-Align.</a:t>
            </a:r>
            <a:endParaRPr sz="1800"/>
          </a:p>
          <a:p>
            <a:pPr indent="-520700" lvl="1" marL="1625600" rtl="0" algn="l">
              <a:lnSpc>
                <a:spcPct val="120000"/>
              </a:lnSpc>
              <a:spcBef>
                <a:spcPts val="0"/>
              </a:spcBef>
              <a:spcAft>
                <a:spcPts val="0"/>
              </a:spcAft>
              <a:buClr>
                <a:srgbClr val="4285F4"/>
              </a:buClr>
              <a:buSzPts val="1800"/>
              <a:buChar char="○"/>
            </a:pPr>
            <a:r>
              <a:rPr lang="en-US" sz="1800"/>
              <a:t>Float and Clear.</a:t>
            </a:r>
            <a:endParaRPr sz="1800"/>
          </a:p>
          <a:p>
            <a:pPr indent="-520700" lvl="1" marL="1625600" rtl="0" algn="l">
              <a:lnSpc>
                <a:spcPct val="120000"/>
              </a:lnSpc>
              <a:spcBef>
                <a:spcPts val="0"/>
              </a:spcBef>
              <a:spcAft>
                <a:spcPts val="0"/>
              </a:spcAft>
              <a:buClr>
                <a:srgbClr val="4285F4"/>
              </a:buClr>
              <a:buSzPts val="1800"/>
              <a:buChar char="○"/>
            </a:pPr>
            <a:r>
              <a:rPr lang="en-US" sz="1800"/>
              <a:t>Box Shadow.</a:t>
            </a:r>
            <a:endParaRPr sz="1800"/>
          </a:p>
          <a:p>
            <a:pPr indent="-520700" lvl="1" marL="1625600" rtl="0" algn="l">
              <a:lnSpc>
                <a:spcPct val="120000"/>
              </a:lnSpc>
              <a:spcBef>
                <a:spcPts val="0"/>
              </a:spcBef>
              <a:spcAft>
                <a:spcPts val="0"/>
              </a:spcAft>
              <a:buClr>
                <a:srgbClr val="4285F4"/>
              </a:buClr>
              <a:buSzPts val="1800"/>
              <a:buChar char="○"/>
            </a:pPr>
            <a:r>
              <a:rPr lang="en-US" sz="1800"/>
              <a:t>Object-Fit.</a:t>
            </a:r>
            <a:endParaRPr sz="1800"/>
          </a:p>
          <a:p>
            <a:pPr indent="-520700" lvl="0" marL="812800" rtl="0" algn="l">
              <a:lnSpc>
                <a:spcPct val="120000"/>
              </a:lnSpc>
              <a:spcBef>
                <a:spcPts val="0"/>
              </a:spcBef>
              <a:spcAft>
                <a:spcPts val="0"/>
              </a:spcAft>
              <a:buClr>
                <a:schemeClr val="accent4"/>
              </a:buClr>
              <a:buSzPts val="1800"/>
              <a:buChar char="➢"/>
            </a:pPr>
            <a:r>
              <a:rPr lang="en-US" sz="1800"/>
              <a:t>CSS Property Values: Gradients.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idx="1" type="body"/>
          </p:nvPr>
        </p:nvSpPr>
        <p:spPr>
          <a:xfrm>
            <a:off x="675200" y="1680775"/>
            <a:ext cx="10915500" cy="46929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en-US" sz="1600" u="sng">
                <a:solidFill>
                  <a:schemeClr val="hlink"/>
                </a:solidFill>
                <a:hlinkClick r:id="rId3"/>
              </a:rPr>
              <a:t>Shorthand properties</a:t>
            </a:r>
            <a:r>
              <a:rPr lang="en-US" sz="1600">
                <a:solidFill>
                  <a:schemeClr val="accent2"/>
                </a:solidFill>
              </a:rPr>
              <a:t> are CSS properties that let you set the values of multiple CSS properties simultaneously. Using a shorthand property, you can write more concise (and often more readable) stylesheets, saving time and energy. Some shorthand properties include: </a:t>
            </a:r>
            <a:r>
              <a:rPr b="1" lang="en-US" sz="1600">
                <a:solidFill>
                  <a:schemeClr val="accent2"/>
                </a:solidFill>
                <a:latin typeface="Consolas"/>
                <a:ea typeface="Consolas"/>
                <a:cs typeface="Consolas"/>
                <a:sym typeface="Consolas"/>
              </a:rPr>
              <a:t>background</a:t>
            </a:r>
            <a:r>
              <a:rPr lang="en-US" sz="1600">
                <a:solidFill>
                  <a:schemeClr val="accent2"/>
                </a:solidFill>
              </a:rPr>
              <a:t>, </a:t>
            </a:r>
            <a:r>
              <a:rPr b="1" lang="en-US" sz="1600">
                <a:solidFill>
                  <a:schemeClr val="accent2"/>
                </a:solidFill>
                <a:latin typeface="Consolas"/>
                <a:ea typeface="Consolas"/>
                <a:cs typeface="Consolas"/>
                <a:sym typeface="Consolas"/>
              </a:rPr>
              <a:t>font</a:t>
            </a:r>
            <a:r>
              <a:rPr lang="en-US" sz="1600">
                <a:solidFill>
                  <a:schemeClr val="accent2"/>
                </a:solidFill>
              </a:rPr>
              <a:t>, </a:t>
            </a:r>
            <a:r>
              <a:rPr b="1" lang="en-US" sz="1600">
                <a:solidFill>
                  <a:schemeClr val="accent2"/>
                </a:solidFill>
                <a:latin typeface="Consolas"/>
                <a:ea typeface="Consolas"/>
                <a:cs typeface="Consolas"/>
                <a:sym typeface="Consolas"/>
              </a:rPr>
              <a:t>border</a:t>
            </a:r>
            <a:r>
              <a:rPr lang="en-US" sz="1600">
                <a:solidFill>
                  <a:schemeClr val="accent2"/>
                </a:solidFill>
              </a:rPr>
              <a:t>, </a:t>
            </a:r>
            <a:r>
              <a:rPr b="1" lang="en-US" sz="1600">
                <a:solidFill>
                  <a:schemeClr val="accent2"/>
                </a:solidFill>
                <a:latin typeface="Consolas"/>
                <a:ea typeface="Consolas"/>
                <a:cs typeface="Consolas"/>
                <a:sym typeface="Consolas"/>
              </a:rPr>
              <a:t>margin</a:t>
            </a:r>
            <a:r>
              <a:rPr lang="en-US" sz="1600">
                <a:solidFill>
                  <a:schemeClr val="accent2"/>
                </a:solidFill>
              </a:rPr>
              <a:t>, </a:t>
            </a:r>
            <a:r>
              <a:rPr b="1" lang="en-US" sz="1600">
                <a:solidFill>
                  <a:schemeClr val="accent2"/>
                </a:solidFill>
                <a:latin typeface="Consolas"/>
                <a:ea typeface="Consolas"/>
                <a:cs typeface="Consolas"/>
                <a:sym typeface="Consolas"/>
              </a:rPr>
              <a:t>padding</a:t>
            </a:r>
            <a:r>
              <a:rPr lang="en-US" sz="1600">
                <a:solidFill>
                  <a:schemeClr val="accent2"/>
                </a:solidFill>
              </a:rPr>
              <a:t>, </a:t>
            </a:r>
            <a:r>
              <a:rPr b="1" lang="en-US" sz="1600">
                <a:solidFill>
                  <a:schemeClr val="accent2"/>
                </a:solidFill>
                <a:latin typeface="Consolas"/>
                <a:ea typeface="Consolas"/>
                <a:cs typeface="Consolas"/>
                <a:sym typeface="Consolas"/>
              </a:rPr>
              <a:t>position</a:t>
            </a:r>
            <a:r>
              <a:rPr lang="en-US" sz="1600">
                <a:solidFill>
                  <a:schemeClr val="accent2"/>
                </a:solidFill>
              </a:rPr>
              <a:t>, and </a:t>
            </a:r>
            <a:r>
              <a:rPr b="1" lang="en-US" sz="1600">
                <a:solidFill>
                  <a:schemeClr val="accent2"/>
                </a:solidFill>
                <a:latin typeface="Consolas"/>
                <a:ea typeface="Consolas"/>
                <a:cs typeface="Consolas"/>
                <a:sym typeface="Consolas"/>
              </a:rPr>
              <a:t>all</a:t>
            </a:r>
            <a:r>
              <a:rPr lang="en-US" sz="1600">
                <a:solidFill>
                  <a:schemeClr val="accent2"/>
                </a:solidFill>
              </a:rPr>
              <a:t>, most of which we will cover in more detail in the following slides.</a:t>
            </a:r>
            <a:endParaRPr sz="1600">
              <a:solidFill>
                <a:schemeClr val="accent2"/>
              </a:solidFill>
            </a:endParaRPr>
          </a:p>
          <a:p>
            <a:pPr indent="0" lvl="0" marL="0" rtl="0" algn="l">
              <a:spcBef>
                <a:spcPts val="800"/>
              </a:spcBef>
              <a:spcAft>
                <a:spcPts val="0"/>
              </a:spcAft>
              <a:buNone/>
            </a:pPr>
            <a:r>
              <a:rPr lang="en-US" sz="1600">
                <a:solidFill>
                  <a:schemeClr val="accent2"/>
                </a:solidFill>
              </a:rPr>
              <a:t>As an example:</a:t>
            </a:r>
            <a:endParaRPr sz="1600">
              <a:solidFill>
                <a:schemeClr val="accent2"/>
              </a:solidFill>
            </a:endParaRPr>
          </a:p>
          <a:p>
            <a:pPr indent="-266700" lvl="0" marL="342900" rtl="0" algn="l">
              <a:spcBef>
                <a:spcPts val="800"/>
              </a:spcBef>
              <a:spcAft>
                <a:spcPts val="0"/>
              </a:spcAft>
              <a:buClr>
                <a:schemeClr val="accent4"/>
              </a:buClr>
              <a:buSzPts val="1600"/>
              <a:buFont typeface="Noto Sans Symbols"/>
              <a:buChar char="➢"/>
            </a:pPr>
            <a:r>
              <a:rPr b="1" lang="en-US" sz="1600">
                <a:solidFill>
                  <a:schemeClr val="accent2"/>
                </a:solidFill>
                <a:highlight>
                  <a:schemeClr val="lt1"/>
                </a:highlight>
                <a:latin typeface="Consolas"/>
                <a:ea typeface="Consolas"/>
                <a:cs typeface="Consolas"/>
                <a:sym typeface="Consolas"/>
              </a:rPr>
              <a:t>border</a:t>
            </a:r>
            <a:r>
              <a:rPr b="1" lang="en-US" sz="1600">
                <a:solidFill>
                  <a:schemeClr val="accent2"/>
                </a:solidFill>
                <a:highlight>
                  <a:schemeClr val="lt1"/>
                </a:highlight>
              </a:rPr>
              <a:t> </a:t>
            </a:r>
            <a:r>
              <a:rPr lang="en-US" sz="1600">
                <a:solidFill>
                  <a:schemeClr val="accent2"/>
                </a:solidFill>
                <a:highlight>
                  <a:schemeClr val="lt1"/>
                </a:highlight>
              </a:rPr>
              <a:t>is a shorthand property that sets the values of </a:t>
            </a:r>
            <a:r>
              <a:rPr b="1" lang="en-US" sz="1600">
                <a:solidFill>
                  <a:schemeClr val="accent2"/>
                </a:solidFill>
                <a:highlight>
                  <a:schemeClr val="lt1"/>
                </a:highlight>
                <a:latin typeface="Consolas"/>
                <a:ea typeface="Consolas"/>
                <a:cs typeface="Consolas"/>
                <a:sym typeface="Consolas"/>
              </a:rPr>
              <a:t>border-width</a:t>
            </a:r>
            <a:r>
              <a:rPr lang="en-US" sz="1600">
                <a:solidFill>
                  <a:schemeClr val="accent2"/>
                </a:solidFill>
                <a:highlight>
                  <a:schemeClr val="lt1"/>
                </a:highlight>
              </a:rPr>
              <a:t>, </a:t>
            </a:r>
            <a:r>
              <a:rPr b="1" lang="en-US" sz="1600">
                <a:solidFill>
                  <a:schemeClr val="accent2"/>
                </a:solidFill>
                <a:highlight>
                  <a:schemeClr val="lt1"/>
                </a:highlight>
                <a:latin typeface="Consolas"/>
                <a:ea typeface="Consolas"/>
                <a:cs typeface="Consolas"/>
                <a:sym typeface="Consolas"/>
              </a:rPr>
              <a:t>border-style</a:t>
            </a:r>
            <a:r>
              <a:rPr lang="en-US" sz="1600">
                <a:solidFill>
                  <a:schemeClr val="accent2"/>
                </a:solidFill>
                <a:highlight>
                  <a:schemeClr val="lt1"/>
                </a:highlight>
              </a:rPr>
              <a:t>, and </a:t>
            </a:r>
            <a:r>
              <a:rPr b="1" lang="en-US" sz="1600">
                <a:solidFill>
                  <a:schemeClr val="accent2"/>
                </a:solidFill>
                <a:highlight>
                  <a:schemeClr val="lt1"/>
                </a:highlight>
                <a:latin typeface="Consolas"/>
                <a:ea typeface="Consolas"/>
                <a:cs typeface="Consolas"/>
                <a:sym typeface="Consolas"/>
              </a:rPr>
              <a:t>border-color</a:t>
            </a:r>
            <a:r>
              <a:rPr lang="en-US" sz="1600">
                <a:solidFill>
                  <a:schemeClr val="accent2"/>
                </a:solidFill>
                <a:highlight>
                  <a:schemeClr val="lt1"/>
                </a:highlight>
              </a:rPr>
              <a:t>, among others.</a:t>
            </a:r>
            <a:endParaRPr sz="1600">
              <a:solidFill>
                <a:schemeClr val="accent2"/>
              </a:solidFill>
              <a:highlight>
                <a:schemeClr val="lt1"/>
              </a:highlight>
            </a:endParaRPr>
          </a:p>
          <a:p>
            <a:pPr indent="-266700" lvl="0" marL="342900" rtl="0" algn="l">
              <a:spcBef>
                <a:spcPts val="800"/>
              </a:spcBef>
              <a:spcAft>
                <a:spcPts val="0"/>
              </a:spcAft>
              <a:buClr>
                <a:schemeClr val="accent4"/>
              </a:buClr>
              <a:buSzPts val="1600"/>
              <a:buChar char="➢"/>
            </a:pPr>
            <a:r>
              <a:rPr lang="en-US" sz="1600">
                <a:solidFill>
                  <a:schemeClr val="accent2"/>
                </a:solidFill>
                <a:highlight>
                  <a:schemeClr val="lt1"/>
                </a:highlight>
              </a:rPr>
              <a:t>If we want to create a one pixel, dashed, red border around our HTML </a:t>
            </a:r>
            <a:r>
              <a:rPr b="1" lang="en-US" sz="1600">
                <a:solidFill>
                  <a:schemeClr val="accent2"/>
                </a:solidFill>
                <a:highlight>
                  <a:schemeClr val="lt1"/>
                </a:highlight>
                <a:latin typeface="Consolas"/>
                <a:ea typeface="Consolas"/>
                <a:cs typeface="Consolas"/>
                <a:sym typeface="Consolas"/>
              </a:rPr>
              <a:t>body</a:t>
            </a:r>
            <a:r>
              <a:rPr lang="en-US" sz="1600">
                <a:solidFill>
                  <a:schemeClr val="accent2"/>
                </a:solidFill>
                <a:highlight>
                  <a:schemeClr val="lt1"/>
                </a:highlight>
              </a:rPr>
              <a:t> element, we can use the following long-form syntax with each of the individual border properties, or the simpler shorthand:</a:t>
            </a:r>
            <a:br>
              <a:rPr lang="en-US" sz="1600">
                <a:solidFill>
                  <a:schemeClr val="accent2"/>
                </a:solidFill>
                <a:highlight>
                  <a:schemeClr val="lt1"/>
                </a:highlight>
              </a:rPr>
            </a:br>
            <a:br>
              <a:rPr lang="en-US" sz="1600">
                <a:solidFill>
                  <a:schemeClr val="accent2"/>
                </a:solidFill>
                <a:highlight>
                  <a:schemeClr val="lt1"/>
                </a:highlight>
              </a:rPr>
            </a:br>
            <a:br>
              <a:rPr lang="en-US" sz="1600">
                <a:solidFill>
                  <a:schemeClr val="accent2"/>
                </a:solidFill>
                <a:highlight>
                  <a:schemeClr val="lt1"/>
                </a:highlight>
              </a:rPr>
            </a:br>
            <a:br>
              <a:rPr lang="en-US" sz="1600">
                <a:solidFill>
                  <a:schemeClr val="accent2"/>
                </a:solidFill>
                <a:highlight>
                  <a:schemeClr val="lt1"/>
                </a:highlight>
              </a:rPr>
            </a:br>
            <a:endParaRPr sz="1600">
              <a:solidFill>
                <a:schemeClr val="accent2"/>
              </a:solidFill>
              <a:highlight>
                <a:schemeClr val="lt1"/>
              </a:highlight>
            </a:endParaRPr>
          </a:p>
          <a:p>
            <a:pPr indent="-266700" lvl="0" marL="342900" rtl="0" algn="l">
              <a:spcBef>
                <a:spcPts val="800"/>
              </a:spcBef>
              <a:spcAft>
                <a:spcPts val="0"/>
              </a:spcAft>
              <a:buClr>
                <a:schemeClr val="accent4"/>
              </a:buClr>
              <a:buSzPts val="1600"/>
              <a:buChar char="➢"/>
            </a:pPr>
            <a:r>
              <a:rPr lang="en-US" sz="1600">
                <a:solidFill>
                  <a:schemeClr val="accent2"/>
                </a:solidFill>
                <a:highlight>
                  <a:schemeClr val="lt1"/>
                </a:highlight>
              </a:rPr>
              <a:t>It is important to note that there are some tricky edge cases when using shorthand properties, especially in the case of multiple properties that are of the same value type. For details on these edge cases and more, </a:t>
            </a:r>
            <a:r>
              <a:rPr lang="en-US" sz="1600" u="sng">
                <a:solidFill>
                  <a:schemeClr val="hlink"/>
                </a:solidFill>
                <a:highlight>
                  <a:schemeClr val="lt1"/>
                </a:highlight>
                <a:hlinkClick r:id="rId4"/>
              </a:rPr>
              <a:t>visit this reference section</a:t>
            </a:r>
            <a:r>
              <a:rPr lang="en-US" sz="1600">
                <a:solidFill>
                  <a:schemeClr val="accent2"/>
                </a:solidFill>
                <a:highlight>
                  <a:schemeClr val="lt1"/>
                </a:highlight>
              </a:rPr>
              <a:t>.</a:t>
            </a:r>
            <a:endParaRPr sz="1600">
              <a:solidFill>
                <a:schemeClr val="accent2"/>
              </a:solidFill>
              <a:highlight>
                <a:schemeClr val="lt1"/>
              </a:highlight>
            </a:endParaRPr>
          </a:p>
        </p:txBody>
      </p:sp>
      <p:sp>
        <p:nvSpPr>
          <p:cNvPr id="418" name="Google Shape;418;p4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CSS </a:t>
            </a:r>
            <a:r>
              <a:rPr lang="en-US"/>
              <a:t>Shorthand Properties </a:t>
            </a:r>
            <a:endParaRPr/>
          </a:p>
        </p:txBody>
      </p:sp>
      <p:sp>
        <p:nvSpPr>
          <p:cNvPr id="419" name="Google Shape;419;p4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20" name="Google Shape;420;p44"/>
          <p:cNvSpPr txBox="1"/>
          <p:nvPr/>
        </p:nvSpPr>
        <p:spPr>
          <a:xfrm>
            <a:off x="3416413" y="4356771"/>
            <a:ext cx="2302800" cy="9852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100">
                <a:solidFill>
                  <a:srgbClr val="0033B3"/>
                </a:solidFill>
                <a:highlight>
                  <a:schemeClr val="lt1"/>
                </a:highlight>
                <a:latin typeface="Consolas"/>
                <a:ea typeface="Consolas"/>
                <a:cs typeface="Consolas"/>
                <a:sym typeface="Consolas"/>
              </a:rPr>
              <a:t>body </a:t>
            </a:r>
            <a:r>
              <a:rPr lang="en-US" sz="1100">
                <a:solidFill>
                  <a:srgbClr val="080808"/>
                </a:solidFill>
                <a:highlight>
                  <a:schemeClr val="lt1"/>
                </a:highlight>
                <a:latin typeface="Consolas"/>
                <a:ea typeface="Consolas"/>
                <a:cs typeface="Consolas"/>
                <a:sym typeface="Consolas"/>
              </a:rPr>
              <a:t>{</a:t>
            </a:r>
            <a:endParaRPr sz="1100">
              <a:solidFill>
                <a:srgbClr val="174AD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174AD4"/>
                </a:solidFill>
                <a:highlight>
                  <a:srgbClr val="FFFFFF"/>
                </a:highlight>
                <a:latin typeface="Consolas"/>
                <a:ea typeface="Consolas"/>
                <a:cs typeface="Consolas"/>
                <a:sym typeface="Consolas"/>
              </a:rPr>
              <a:t>   </a:t>
            </a:r>
            <a:r>
              <a:rPr lang="en-US" sz="1100">
                <a:solidFill>
                  <a:srgbClr val="174AD4"/>
                </a:solidFill>
                <a:highlight>
                  <a:srgbClr val="FFFFFF"/>
                </a:highlight>
                <a:latin typeface="Consolas"/>
                <a:ea typeface="Consolas"/>
                <a:cs typeface="Consolas"/>
                <a:sym typeface="Consolas"/>
              </a:rPr>
              <a:t>border-width</a:t>
            </a:r>
            <a:r>
              <a:rPr lang="en-US" sz="1100">
                <a:solidFill>
                  <a:srgbClr val="080808"/>
                </a:solidFill>
                <a:highlight>
                  <a:srgbClr val="FFFFFF"/>
                </a:highlight>
                <a:latin typeface="Consolas"/>
                <a:ea typeface="Consolas"/>
                <a:cs typeface="Consolas"/>
                <a:sym typeface="Consolas"/>
              </a:rPr>
              <a:t>: </a:t>
            </a:r>
            <a:r>
              <a:rPr lang="en-US" sz="1100">
                <a:solidFill>
                  <a:srgbClr val="1750EB"/>
                </a:solidFill>
                <a:highlight>
                  <a:srgbClr val="FFFFFF"/>
                </a:highlight>
                <a:latin typeface="Consolas"/>
                <a:ea typeface="Consolas"/>
                <a:cs typeface="Consolas"/>
                <a:sym typeface="Consolas"/>
              </a:rPr>
              <a:t>1</a:t>
            </a:r>
            <a:r>
              <a:rPr lang="en-US" sz="1100">
                <a:solidFill>
                  <a:srgbClr val="067D17"/>
                </a:solidFill>
                <a:highlight>
                  <a:srgbClr val="FFFFFF"/>
                </a:highlight>
                <a:latin typeface="Consolas"/>
                <a:ea typeface="Consolas"/>
                <a:cs typeface="Consolas"/>
                <a:sym typeface="Consolas"/>
              </a:rPr>
              <a:t>px</a:t>
            </a: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174AD4"/>
                </a:solidFill>
                <a:highlight>
                  <a:srgbClr val="FFFFFF"/>
                </a:highlight>
                <a:latin typeface="Consolas"/>
                <a:ea typeface="Consolas"/>
                <a:cs typeface="Consolas"/>
                <a:sym typeface="Consolas"/>
              </a:rPr>
              <a:t>   </a:t>
            </a:r>
            <a:r>
              <a:rPr lang="en-US" sz="1100">
                <a:solidFill>
                  <a:srgbClr val="174AD4"/>
                </a:solidFill>
                <a:highlight>
                  <a:srgbClr val="FFFFFF"/>
                </a:highlight>
                <a:latin typeface="Consolas"/>
                <a:ea typeface="Consolas"/>
                <a:cs typeface="Consolas"/>
                <a:sym typeface="Consolas"/>
              </a:rPr>
              <a:t>border-style</a:t>
            </a:r>
            <a:r>
              <a:rPr lang="en-US" sz="1100">
                <a:solidFill>
                  <a:srgbClr val="080808"/>
                </a:solidFill>
                <a:highlight>
                  <a:srgbClr val="FFFFFF"/>
                </a:highlight>
                <a:latin typeface="Consolas"/>
                <a:ea typeface="Consolas"/>
                <a:cs typeface="Consolas"/>
                <a:sym typeface="Consolas"/>
              </a:rPr>
              <a:t>: </a:t>
            </a:r>
            <a:r>
              <a:rPr lang="en-US" sz="1100">
                <a:solidFill>
                  <a:srgbClr val="067D17"/>
                </a:solidFill>
                <a:highlight>
                  <a:srgbClr val="FFFFFF"/>
                </a:highlight>
                <a:latin typeface="Consolas"/>
                <a:ea typeface="Consolas"/>
                <a:cs typeface="Consolas"/>
                <a:sym typeface="Consolas"/>
              </a:rPr>
              <a:t>dashed</a:t>
            </a: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174AD4"/>
                </a:solidFill>
                <a:highlight>
                  <a:srgbClr val="FFFFFF"/>
                </a:highlight>
                <a:latin typeface="Consolas"/>
                <a:ea typeface="Consolas"/>
                <a:cs typeface="Consolas"/>
                <a:sym typeface="Consolas"/>
              </a:rPr>
              <a:t>   </a:t>
            </a:r>
            <a:r>
              <a:rPr lang="en-US" sz="1100">
                <a:solidFill>
                  <a:srgbClr val="174AD4"/>
                </a:solidFill>
                <a:highlight>
                  <a:srgbClr val="FFFFFF"/>
                </a:highlight>
                <a:latin typeface="Consolas"/>
                <a:ea typeface="Consolas"/>
                <a:cs typeface="Consolas"/>
                <a:sym typeface="Consolas"/>
              </a:rPr>
              <a:t>border-color</a:t>
            </a:r>
            <a:r>
              <a:rPr lang="en-US" sz="1100">
                <a:solidFill>
                  <a:srgbClr val="080808"/>
                </a:solidFill>
                <a:highlight>
                  <a:srgbClr val="FFFFFF"/>
                </a:highlight>
                <a:latin typeface="Consolas"/>
                <a:ea typeface="Consolas"/>
                <a:cs typeface="Consolas"/>
                <a:sym typeface="Consolas"/>
              </a:rPr>
              <a:t>: </a:t>
            </a:r>
            <a:r>
              <a:rPr lang="en-US" sz="1100">
                <a:solidFill>
                  <a:srgbClr val="067D17"/>
                </a:solidFill>
                <a:highlight>
                  <a:srgbClr val="FFFFFF"/>
                </a:highlight>
                <a:latin typeface="Consolas"/>
                <a:ea typeface="Consolas"/>
                <a:cs typeface="Consolas"/>
                <a:sym typeface="Consolas"/>
              </a:rPr>
              <a:t>red</a:t>
            </a: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p:txBody>
      </p:sp>
      <p:sp>
        <p:nvSpPr>
          <p:cNvPr id="421" name="Google Shape;421;p44"/>
          <p:cNvSpPr txBox="1"/>
          <p:nvPr/>
        </p:nvSpPr>
        <p:spPr>
          <a:xfrm>
            <a:off x="6465038" y="4418896"/>
            <a:ext cx="2302800" cy="6465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100">
                <a:solidFill>
                  <a:srgbClr val="0033B3"/>
                </a:solidFill>
                <a:highlight>
                  <a:schemeClr val="lt1"/>
                </a:highlight>
                <a:latin typeface="Consolas"/>
                <a:ea typeface="Consolas"/>
                <a:cs typeface="Consolas"/>
                <a:sym typeface="Consolas"/>
              </a:rPr>
              <a:t>body </a:t>
            </a:r>
            <a:r>
              <a:rPr lang="en-US" sz="1100">
                <a:solidFill>
                  <a:srgbClr val="080808"/>
                </a:solidFill>
                <a:highlight>
                  <a:schemeClr val="lt1"/>
                </a:highlight>
                <a:latin typeface="Consolas"/>
                <a:ea typeface="Consolas"/>
                <a:cs typeface="Consolas"/>
                <a:sym typeface="Consolas"/>
              </a:rPr>
              <a:t>{</a:t>
            </a:r>
            <a:endParaRPr sz="1100">
              <a:solidFill>
                <a:srgbClr val="174AD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174AD4"/>
                </a:solidFill>
                <a:highlight>
                  <a:srgbClr val="FFFFFF"/>
                </a:highlight>
                <a:latin typeface="Consolas"/>
                <a:ea typeface="Consolas"/>
                <a:cs typeface="Consolas"/>
                <a:sym typeface="Consolas"/>
              </a:rPr>
              <a:t>   border</a:t>
            </a:r>
            <a:r>
              <a:rPr lang="en-US" sz="1100">
                <a:solidFill>
                  <a:srgbClr val="080808"/>
                </a:solidFill>
                <a:highlight>
                  <a:srgbClr val="FFFFFF"/>
                </a:highlight>
                <a:latin typeface="Consolas"/>
                <a:ea typeface="Consolas"/>
                <a:cs typeface="Consolas"/>
                <a:sym typeface="Consolas"/>
              </a:rPr>
              <a:t>: </a:t>
            </a:r>
            <a:r>
              <a:rPr lang="en-US" sz="1100">
                <a:solidFill>
                  <a:srgbClr val="1750EB"/>
                </a:solidFill>
                <a:highlight>
                  <a:srgbClr val="FFFFFF"/>
                </a:highlight>
                <a:latin typeface="Consolas"/>
                <a:ea typeface="Consolas"/>
                <a:cs typeface="Consolas"/>
                <a:sym typeface="Consolas"/>
              </a:rPr>
              <a:t>1</a:t>
            </a:r>
            <a:r>
              <a:rPr lang="en-US" sz="1100">
                <a:solidFill>
                  <a:srgbClr val="067D17"/>
                </a:solidFill>
                <a:highlight>
                  <a:srgbClr val="FFFFFF"/>
                </a:highlight>
                <a:latin typeface="Consolas"/>
                <a:ea typeface="Consolas"/>
                <a:cs typeface="Consolas"/>
                <a:sym typeface="Consolas"/>
              </a:rPr>
              <a:t>px</a:t>
            </a:r>
            <a:r>
              <a:rPr lang="en-US" sz="1100">
                <a:solidFill>
                  <a:srgbClr val="080808"/>
                </a:solidFill>
                <a:highlight>
                  <a:srgbClr val="FFFFFF"/>
                </a:highlight>
                <a:latin typeface="Consolas"/>
                <a:ea typeface="Consolas"/>
                <a:cs typeface="Consolas"/>
                <a:sym typeface="Consolas"/>
              </a:rPr>
              <a:t> </a:t>
            </a:r>
            <a:r>
              <a:rPr lang="en-US" sz="1100">
                <a:solidFill>
                  <a:srgbClr val="067D17"/>
                </a:solidFill>
                <a:highlight>
                  <a:srgbClr val="FFFFFF"/>
                </a:highlight>
                <a:latin typeface="Consolas"/>
                <a:ea typeface="Consolas"/>
                <a:cs typeface="Consolas"/>
                <a:sym typeface="Consolas"/>
              </a:rPr>
              <a:t>dashed</a:t>
            </a:r>
            <a:r>
              <a:rPr lang="en-US" sz="1100">
                <a:solidFill>
                  <a:srgbClr val="080808"/>
                </a:solidFill>
                <a:highlight>
                  <a:srgbClr val="FFFFFF"/>
                </a:highlight>
                <a:latin typeface="Consolas"/>
                <a:ea typeface="Consolas"/>
                <a:cs typeface="Consolas"/>
                <a:sym typeface="Consolas"/>
              </a:rPr>
              <a:t> </a:t>
            </a:r>
            <a:r>
              <a:rPr lang="en-US" sz="1100">
                <a:solidFill>
                  <a:srgbClr val="067D17"/>
                </a:solidFill>
                <a:highlight>
                  <a:srgbClr val="FFFFFF"/>
                </a:highlight>
                <a:latin typeface="Consolas"/>
                <a:ea typeface="Consolas"/>
                <a:cs typeface="Consolas"/>
                <a:sym typeface="Consolas"/>
              </a:rPr>
              <a:t>red</a:t>
            </a: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100">
                <a:solidFill>
                  <a:srgbClr val="080808"/>
                </a:solidFill>
                <a:highlight>
                  <a:srgbClr val="FFFFFF"/>
                </a:highlight>
                <a:latin typeface="Consolas"/>
                <a:ea typeface="Consolas"/>
                <a:cs typeface="Consolas"/>
                <a:sym typeface="Consolas"/>
              </a:rPr>
              <a:t>}</a:t>
            </a:r>
            <a:endParaRPr sz="11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a:t>
            </a:r>
            <a:r>
              <a:rPr lang="en-US"/>
              <a:t>Display</a:t>
            </a:r>
            <a:endParaRPr/>
          </a:p>
        </p:txBody>
      </p:sp>
      <p:sp>
        <p:nvSpPr>
          <p:cNvPr id="428" name="Google Shape;428;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29" name="Google Shape;429;p45"/>
          <p:cNvSpPr txBox="1"/>
          <p:nvPr>
            <p:ph idx="1" type="body"/>
          </p:nvPr>
        </p:nvSpPr>
        <p:spPr>
          <a:xfrm>
            <a:off x="698500" y="1720800"/>
            <a:ext cx="10915500" cy="1944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600">
                <a:solidFill>
                  <a:srgbClr val="000000"/>
                </a:solidFill>
              </a:rPr>
              <a:t>The </a:t>
            </a:r>
            <a:r>
              <a:rPr b="1" lang="en-US" sz="1600" u="sng">
                <a:solidFill>
                  <a:schemeClr val="hlink"/>
                </a:solidFill>
                <a:latin typeface="Consolas"/>
                <a:ea typeface="Consolas"/>
                <a:cs typeface="Consolas"/>
                <a:sym typeface="Consolas"/>
                <a:hlinkClick r:id="rId3"/>
              </a:rPr>
              <a:t>display</a:t>
            </a:r>
            <a:r>
              <a:rPr lang="en-US" sz="1600">
                <a:solidFill>
                  <a:srgbClr val="000000"/>
                </a:solidFill>
              </a:rPr>
              <a:t> property defines how an element will be displayed on the DOM. The </a:t>
            </a:r>
            <a:r>
              <a:rPr b="1" lang="en-US" sz="1600">
                <a:solidFill>
                  <a:srgbClr val="000000"/>
                </a:solidFill>
                <a:latin typeface="Consolas"/>
                <a:ea typeface="Consolas"/>
                <a:cs typeface="Consolas"/>
                <a:sym typeface="Consolas"/>
              </a:rPr>
              <a:t>display</a:t>
            </a:r>
            <a:r>
              <a:rPr lang="en-US" sz="1600">
                <a:solidFill>
                  <a:srgbClr val="000000"/>
                </a:solidFill>
              </a:rPr>
              <a:t> property consists of two basic ways of displaying an element:</a:t>
            </a:r>
            <a:endParaRPr sz="1600">
              <a:solidFill>
                <a:srgbClr val="000000"/>
              </a:solidFill>
            </a:endParaRPr>
          </a:p>
          <a:p>
            <a:pPr indent="-330200" lvl="0" marL="457200" rtl="0" algn="l">
              <a:lnSpc>
                <a:spcPct val="115000"/>
              </a:lnSpc>
              <a:spcBef>
                <a:spcPts val="1000"/>
              </a:spcBef>
              <a:spcAft>
                <a:spcPts val="0"/>
              </a:spcAft>
              <a:buClr>
                <a:srgbClr val="FF9900"/>
              </a:buClr>
              <a:buSzPts val="1600"/>
              <a:buChar char="➢"/>
            </a:pPr>
            <a:r>
              <a:rPr b="1" lang="en-US" sz="1600">
                <a:solidFill>
                  <a:srgbClr val="000000"/>
                </a:solidFill>
              </a:rPr>
              <a:t>Outer Display Type:</a:t>
            </a:r>
            <a:r>
              <a:rPr lang="en-US" sz="1600">
                <a:solidFill>
                  <a:srgbClr val="000000"/>
                </a:solidFill>
              </a:rPr>
              <a:t> Tells the element if it needs to be displayed with elements to either side of it or if it should not allow other boxes to be right next to it.</a:t>
            </a:r>
            <a:endParaRPr sz="1600">
              <a:solidFill>
                <a:srgbClr val="000000"/>
              </a:solidFill>
            </a:endParaRPr>
          </a:p>
          <a:p>
            <a:pPr indent="-330200" lvl="0" marL="457200" rtl="0" algn="l">
              <a:lnSpc>
                <a:spcPct val="115000"/>
              </a:lnSpc>
              <a:spcBef>
                <a:spcPts val="1000"/>
              </a:spcBef>
              <a:spcAft>
                <a:spcPts val="1000"/>
              </a:spcAft>
              <a:buClr>
                <a:srgbClr val="FF9900"/>
              </a:buClr>
              <a:buSzPts val="1600"/>
              <a:buChar char="➢"/>
            </a:pPr>
            <a:r>
              <a:rPr b="1" lang="en-US" sz="1600">
                <a:solidFill>
                  <a:srgbClr val="000000"/>
                </a:solidFill>
              </a:rPr>
              <a:t>Inner Display Type:</a:t>
            </a:r>
            <a:r>
              <a:rPr lang="en-US" sz="1600">
                <a:solidFill>
                  <a:srgbClr val="000000"/>
                </a:solidFill>
              </a:rPr>
              <a:t> Tells the children of the box how to be </a:t>
            </a:r>
            <a:r>
              <a:rPr lang="en-US" sz="1600">
                <a:solidFill>
                  <a:srgbClr val="000000"/>
                </a:solidFill>
              </a:rPr>
              <a:t>displayed</a:t>
            </a:r>
            <a:r>
              <a:rPr lang="en-US" sz="1600">
                <a:solidFill>
                  <a:srgbClr val="000000"/>
                </a:solidFill>
              </a:rPr>
              <a:t>. </a:t>
            </a:r>
            <a:endParaRPr sz="1800"/>
          </a:p>
        </p:txBody>
      </p:sp>
      <p:sp>
        <p:nvSpPr>
          <p:cNvPr id="430" name="Google Shape;430;p45"/>
          <p:cNvSpPr txBox="1"/>
          <p:nvPr/>
        </p:nvSpPr>
        <p:spPr>
          <a:xfrm>
            <a:off x="1155700" y="3665700"/>
            <a:ext cx="2974800" cy="26835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None/>
            </a:pPr>
            <a:r>
              <a:rPr b="1" lang="en-US"/>
              <a:t>Display Outside Values:</a:t>
            </a:r>
            <a:endParaRPr b="1"/>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block;</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inline;</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run-in;</a:t>
            </a:r>
            <a:endParaRPr>
              <a:latin typeface="Consolas"/>
              <a:ea typeface="Consolas"/>
              <a:cs typeface="Consolas"/>
              <a:sym typeface="Consolas"/>
            </a:endParaRPr>
          </a:p>
          <a:p>
            <a:pPr indent="0" lvl="0" marL="0" marR="139700" rtl="0" algn="l">
              <a:spcBef>
                <a:spcPts val="1000"/>
              </a:spcBef>
              <a:spcAft>
                <a:spcPts val="0"/>
              </a:spcAft>
              <a:buNone/>
            </a:pPr>
            <a:r>
              <a:rPr b="1" lang="en-US"/>
              <a:t>Display Inside Values:</a:t>
            </a:r>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flow;</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flow-root;</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flex;</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grid;</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ruby;</a:t>
            </a:r>
            <a:endParaRPr sz="1200">
              <a:latin typeface="Consolas"/>
              <a:ea typeface="Consolas"/>
              <a:cs typeface="Consolas"/>
              <a:sym typeface="Consolas"/>
            </a:endParaRPr>
          </a:p>
        </p:txBody>
      </p:sp>
      <p:sp>
        <p:nvSpPr>
          <p:cNvPr id="431" name="Google Shape;431;p45"/>
          <p:cNvSpPr txBox="1"/>
          <p:nvPr/>
        </p:nvSpPr>
        <p:spPr>
          <a:xfrm>
            <a:off x="4130500" y="3665700"/>
            <a:ext cx="3279900" cy="28116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Clr>
                <a:schemeClr val="dk1"/>
              </a:buClr>
              <a:buSzPts val="1200"/>
              <a:buFont typeface="Arial"/>
              <a:buNone/>
            </a:pPr>
            <a:r>
              <a:rPr b="1" lang="en-US">
                <a:solidFill>
                  <a:schemeClr val="accent2"/>
                </a:solidFill>
              </a:rPr>
              <a:t>Display Outside and Inside:</a:t>
            </a:r>
            <a:endParaRPr>
              <a:solidFill>
                <a:schemeClr val="accent2"/>
              </a:solidFill>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block flow;</a:t>
            </a:r>
            <a:endParaRPr>
              <a:solidFill>
                <a:schemeClr val="accent2"/>
              </a:solidFill>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inline table;</a:t>
            </a:r>
            <a:endParaRPr>
              <a:solidFill>
                <a:schemeClr val="accent2"/>
              </a:solidFill>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flex run-in;</a:t>
            </a:r>
            <a:endParaRPr>
              <a:solidFill>
                <a:schemeClr val="accent2"/>
              </a:solidFill>
              <a:latin typeface="Consolas"/>
              <a:ea typeface="Consolas"/>
              <a:cs typeface="Consolas"/>
              <a:sym typeface="Consolas"/>
            </a:endParaRPr>
          </a:p>
          <a:p>
            <a:pPr indent="0" lvl="0" marL="0" marR="139700" rtl="0" algn="l">
              <a:spcBef>
                <a:spcPts val="1000"/>
              </a:spcBef>
              <a:spcAft>
                <a:spcPts val="0"/>
              </a:spcAft>
              <a:buNone/>
            </a:pPr>
            <a:r>
              <a:rPr b="1" lang="en-US">
                <a:solidFill>
                  <a:schemeClr val="accent2"/>
                </a:solidFill>
              </a:rPr>
              <a:t>Display Box Values:</a:t>
            </a:r>
            <a:endParaRPr>
              <a:solidFill>
                <a:schemeClr val="accent2"/>
              </a:solidFill>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contents;</a:t>
            </a:r>
            <a:endParaRPr>
              <a:solidFill>
                <a:schemeClr val="accent2"/>
              </a:solidFill>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none;</a:t>
            </a:r>
            <a:endParaRPr>
              <a:solidFill>
                <a:schemeClr val="accent2"/>
              </a:solidFill>
              <a:latin typeface="Consolas"/>
              <a:ea typeface="Consolas"/>
              <a:cs typeface="Consolas"/>
              <a:sym typeface="Consolas"/>
            </a:endParaRPr>
          </a:p>
          <a:p>
            <a:pPr indent="0" lvl="0" marL="0" marR="139700" rtl="0" algn="l">
              <a:spcBef>
                <a:spcPts val="1000"/>
              </a:spcBef>
              <a:spcAft>
                <a:spcPts val="0"/>
              </a:spcAft>
              <a:buNone/>
            </a:pPr>
            <a:r>
              <a:rPr b="1" lang="en-US">
                <a:solidFill>
                  <a:schemeClr val="accent2"/>
                </a:solidFill>
              </a:rPr>
              <a:t>Display Global Values:</a:t>
            </a:r>
            <a:endParaRPr>
              <a:solidFill>
                <a:schemeClr val="accent2"/>
              </a:solidFill>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inherit;</a:t>
            </a:r>
            <a:endParaRPr>
              <a:solidFill>
                <a:schemeClr val="accent2"/>
              </a:solidFill>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initial;</a:t>
            </a:r>
            <a:endParaRPr>
              <a:solidFill>
                <a:schemeClr val="accent2"/>
              </a:solidFill>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solidFill>
                  <a:schemeClr val="accent2"/>
                </a:solidFill>
                <a:latin typeface="Consolas"/>
                <a:ea typeface="Consolas"/>
                <a:cs typeface="Consolas"/>
                <a:sym typeface="Consolas"/>
              </a:rPr>
              <a:t>display: unset;</a:t>
            </a:r>
            <a:endParaRPr>
              <a:solidFill>
                <a:schemeClr val="accent2"/>
              </a:solidFill>
              <a:latin typeface="Consolas"/>
              <a:ea typeface="Consolas"/>
              <a:cs typeface="Consolas"/>
              <a:sym typeface="Consolas"/>
            </a:endParaRPr>
          </a:p>
        </p:txBody>
      </p:sp>
      <p:sp>
        <p:nvSpPr>
          <p:cNvPr id="432" name="Google Shape;432;p45"/>
          <p:cNvSpPr txBox="1"/>
          <p:nvPr/>
        </p:nvSpPr>
        <p:spPr>
          <a:xfrm>
            <a:off x="7410400" y="3665700"/>
            <a:ext cx="4437300" cy="2124000"/>
          </a:xfrm>
          <a:prstGeom prst="rect">
            <a:avLst/>
          </a:prstGeom>
          <a:noFill/>
          <a:ln>
            <a:noFill/>
          </a:ln>
        </p:spPr>
        <p:txBody>
          <a:bodyPr anchorCtr="0" anchor="t" bIns="91425" lIns="91425" spcFirstLastPara="1" rIns="91425" wrap="square" tIns="91425">
            <a:spAutoFit/>
          </a:bodyPr>
          <a:lstStyle/>
          <a:p>
            <a:pPr indent="0" lvl="0" marL="0" marR="139700" rtl="0" algn="l">
              <a:spcBef>
                <a:spcPts val="0"/>
              </a:spcBef>
              <a:spcAft>
                <a:spcPts val="0"/>
              </a:spcAft>
              <a:buClr>
                <a:schemeClr val="dk1"/>
              </a:buClr>
              <a:buSzPts val="1200"/>
              <a:buFont typeface="Arial"/>
              <a:buNone/>
            </a:pPr>
            <a:r>
              <a:rPr b="1" lang="en-US">
                <a:solidFill>
                  <a:schemeClr val="accent2"/>
                </a:solidFill>
              </a:rPr>
              <a:t>Display Internal Values:</a:t>
            </a:r>
            <a:endParaRPr>
              <a:solidFill>
                <a:schemeClr val="accent2"/>
              </a:solidFill>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table-row-group;</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table-header-group;</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table-footer-group;</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table-row;</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table-cell;</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table-column-group;</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table-column;</a:t>
            </a:r>
            <a:endParaRPr>
              <a:latin typeface="Consolas"/>
              <a:ea typeface="Consolas"/>
              <a:cs typeface="Consolas"/>
              <a:sym typeface="Consolas"/>
            </a:endParaRPr>
          </a:p>
          <a:p>
            <a:pPr indent="-317500" lvl="0" marL="457200" marR="139700" rtl="0" algn="l">
              <a:spcBef>
                <a:spcPts val="0"/>
              </a:spcBef>
              <a:spcAft>
                <a:spcPts val="0"/>
              </a:spcAft>
              <a:buClr>
                <a:schemeClr val="accent4"/>
              </a:buClr>
              <a:buSzPts val="1400"/>
              <a:buFont typeface="Consolas"/>
              <a:buChar char="●"/>
            </a:pPr>
            <a:r>
              <a:rPr lang="en-US">
                <a:latin typeface="Consolas"/>
                <a:ea typeface="Consolas"/>
                <a:cs typeface="Consolas"/>
                <a:sym typeface="Consolas"/>
              </a:rPr>
              <a:t>display: table-caption;</a:t>
            </a:r>
            <a:endParaRPr>
              <a:solidFill>
                <a:schemeClr val="accent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Display </a:t>
            </a:r>
            <a:r>
              <a:rPr lang="en-US"/>
              <a:t>Example: inline block </a:t>
            </a:r>
            <a:endParaRPr/>
          </a:p>
        </p:txBody>
      </p:sp>
      <p:sp>
        <p:nvSpPr>
          <p:cNvPr id="439" name="Google Shape;439;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40" name="Google Shape;440;p46"/>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FF0000"/>
                </a:solidFill>
              </a:rPr>
              <a:t>Use the provided</a:t>
            </a:r>
            <a:r>
              <a:rPr lang="en-US" sz="1800">
                <a:solidFill>
                  <a:schemeClr val="accent4"/>
                </a:solidFill>
              </a:rPr>
              <a:t> </a:t>
            </a:r>
            <a:r>
              <a:rPr b="1" lang="en-US" sz="1800" u="sng">
                <a:solidFill>
                  <a:schemeClr val="hlink"/>
                </a:solidFill>
                <a:hlinkClick r:id="rId3"/>
              </a:rPr>
              <a:t>inline.html</a:t>
            </a:r>
            <a:r>
              <a:rPr lang="en-US" sz="1800">
                <a:solidFill>
                  <a:srgbClr val="FF0000"/>
                </a:solidFill>
              </a:rPr>
              <a:t> file.</a:t>
            </a:r>
            <a:endParaRPr sz="1800">
              <a:solidFill>
                <a:srgbClr val="FF0000"/>
              </a:solidFill>
            </a:endParaRPr>
          </a:p>
          <a:p>
            <a:pPr indent="0" lvl="0" marL="0" rtl="0" algn="l">
              <a:spcBef>
                <a:spcPts val="0"/>
              </a:spcBef>
              <a:spcAft>
                <a:spcPts val="0"/>
              </a:spcAft>
              <a:buNone/>
            </a:pPr>
            <a:r>
              <a:t/>
            </a:r>
            <a:endParaRPr sz="18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b="1" lang="en-US" sz="1800">
                <a:solidFill>
                  <a:schemeClr val="accent2"/>
                </a:solidFill>
                <a:latin typeface="Consolas"/>
                <a:ea typeface="Consolas"/>
                <a:cs typeface="Consolas"/>
                <a:sym typeface="Consolas"/>
              </a:rPr>
              <a:t>Inline block</a:t>
            </a:r>
            <a:r>
              <a:rPr lang="en-US" sz="1800">
                <a:solidFill>
                  <a:schemeClr val="accent2"/>
                </a:solidFill>
              </a:rPr>
              <a:t> allows other boxes to sit right next to each other. If the box with this display property does not fit in the space available, it will break to a new line.</a:t>
            </a:r>
            <a:endParaRPr sz="1800">
              <a:solidFill>
                <a:schemeClr val="accent2"/>
              </a:solidFill>
            </a:endParaRPr>
          </a:p>
          <a:p>
            <a:pPr indent="0" lvl="0" marL="457200" rtl="0" algn="l">
              <a:spcBef>
                <a:spcPts val="0"/>
              </a:spcBef>
              <a:spcAft>
                <a:spcPts val="0"/>
              </a:spcAft>
              <a:buNone/>
            </a:pPr>
            <a:r>
              <a:t/>
            </a:r>
            <a:endParaRPr sz="1800">
              <a:solidFill>
                <a:schemeClr val="accent2"/>
              </a:solidFill>
              <a:highlight>
                <a:schemeClr val="lt1"/>
              </a:highlight>
            </a:endParaRPr>
          </a:p>
          <a:p>
            <a:pPr indent="-342900" lvl="0" marL="457200" rtl="0" algn="l">
              <a:spcBef>
                <a:spcPts val="0"/>
              </a:spcBef>
              <a:spcAft>
                <a:spcPts val="0"/>
              </a:spcAft>
              <a:buSzPts val="1800"/>
              <a:buChar char="➢"/>
            </a:pPr>
            <a:r>
              <a:rPr lang="en-US" sz="1800">
                <a:solidFill>
                  <a:schemeClr val="accent2"/>
                </a:solidFill>
                <a:highlight>
                  <a:schemeClr val="lt1"/>
                </a:highlight>
              </a:rPr>
              <a:t>The parent div has the dashed border and its measurements are 210 x 205 pixels. </a:t>
            </a:r>
            <a:endParaRPr sz="1800">
              <a:solidFill>
                <a:schemeClr val="accent2"/>
              </a:solidFill>
              <a:highlight>
                <a:schemeClr val="lt1"/>
              </a:highlight>
            </a:endParaRPr>
          </a:p>
          <a:p>
            <a:pPr indent="-342900" lvl="0" marL="457200" rtl="0" algn="l">
              <a:spcBef>
                <a:spcPts val="1000"/>
              </a:spcBef>
              <a:spcAft>
                <a:spcPts val="0"/>
              </a:spcAft>
              <a:buSzPts val="1800"/>
              <a:buChar char="➢"/>
            </a:pPr>
            <a:r>
              <a:rPr lang="en-US" sz="1800">
                <a:solidFill>
                  <a:schemeClr val="accent2"/>
                </a:solidFill>
                <a:highlight>
                  <a:schemeClr val="lt1"/>
                </a:highlight>
              </a:rPr>
              <a:t>The inner divs, or child divs, have a width and height of 100px. Also, we have to take into account the border width.</a:t>
            </a:r>
            <a:endParaRPr sz="1800">
              <a:solidFill>
                <a:schemeClr val="accent2"/>
              </a:solidFill>
              <a:highlight>
                <a:schemeClr val="lt1"/>
              </a:highlight>
            </a:endParaRPr>
          </a:p>
          <a:p>
            <a:pPr indent="-342900" lvl="0" marL="457200" rtl="0" algn="l">
              <a:spcBef>
                <a:spcPts val="1000"/>
              </a:spcBef>
              <a:spcAft>
                <a:spcPts val="0"/>
              </a:spcAft>
              <a:buSzPts val="1800"/>
              <a:buChar char="➢"/>
            </a:pPr>
            <a:r>
              <a:rPr lang="en-US" sz="1800">
                <a:solidFill>
                  <a:schemeClr val="accent2"/>
                </a:solidFill>
                <a:highlight>
                  <a:schemeClr val="lt1"/>
                </a:highlight>
              </a:rPr>
              <a:t>Uncomment the second and third child div.</a:t>
            </a:r>
            <a:r>
              <a:rPr lang="en-US" sz="1800">
                <a:solidFill>
                  <a:schemeClr val="accent2"/>
                </a:solidFill>
                <a:highlight>
                  <a:schemeClr val="lt1"/>
                </a:highlight>
              </a:rPr>
              <a:t> The second child div will sit right next to the first because of the space available. The third child div will create a new line.</a:t>
            </a:r>
            <a:endParaRPr sz="1800">
              <a:solidFill>
                <a:schemeClr val="accent2"/>
              </a:solidFill>
              <a:highlight>
                <a:schemeClr val="lt1"/>
              </a:highlight>
            </a:endParaRPr>
          </a:p>
          <a:p>
            <a:pPr indent="-342900" lvl="0" marL="457200" rtl="0" algn="l">
              <a:spcBef>
                <a:spcPts val="1000"/>
              </a:spcBef>
              <a:spcAft>
                <a:spcPts val="0"/>
              </a:spcAft>
              <a:buSzPts val="1800"/>
              <a:buChar char="➢"/>
            </a:pPr>
            <a:r>
              <a:rPr lang="en-US" sz="1800">
                <a:solidFill>
                  <a:schemeClr val="accent2"/>
                </a:solidFill>
                <a:highlight>
                  <a:schemeClr val="lt1"/>
                </a:highlight>
              </a:rPr>
              <a:t>Change the width of the parent div from 210px to 400px.</a:t>
            </a:r>
            <a:endParaRPr sz="1800">
              <a:solidFill>
                <a:schemeClr val="accent2"/>
              </a:solidFill>
              <a:highlight>
                <a:schemeClr val="lt1"/>
              </a:highlight>
            </a:endParaRPr>
          </a:p>
          <a:p>
            <a:pPr indent="-342900" lvl="0" marL="457200" rtl="0" algn="l">
              <a:spcBef>
                <a:spcPts val="1000"/>
              </a:spcBef>
              <a:spcAft>
                <a:spcPts val="1000"/>
              </a:spcAft>
              <a:buSzPts val="1800"/>
              <a:buChar char="➢"/>
            </a:pPr>
            <a:r>
              <a:rPr lang="en-US" sz="1800">
                <a:solidFill>
                  <a:schemeClr val="accent2"/>
                </a:solidFill>
                <a:highlight>
                  <a:schemeClr val="lt1"/>
                </a:highlight>
              </a:rPr>
              <a:t>Now all of the child divs fit on the same line.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Display </a:t>
            </a:r>
            <a:r>
              <a:rPr lang="en-US"/>
              <a:t>Example: block</a:t>
            </a:r>
            <a:r>
              <a:rPr lang="en-US"/>
              <a:t> </a:t>
            </a:r>
            <a:endParaRPr/>
          </a:p>
        </p:txBody>
      </p:sp>
      <p:sp>
        <p:nvSpPr>
          <p:cNvPr id="447" name="Google Shape;447;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48" name="Google Shape;448;p47"/>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US" sz="1800">
                <a:solidFill>
                  <a:srgbClr val="FF0000"/>
                </a:solidFill>
              </a:rPr>
              <a:t>Use the provided</a:t>
            </a:r>
            <a:r>
              <a:rPr b="1" lang="en-US" sz="1800">
                <a:solidFill>
                  <a:srgbClr val="FF0000"/>
                </a:solidFill>
              </a:rPr>
              <a:t> </a:t>
            </a:r>
            <a:r>
              <a:rPr b="1" lang="en-US" sz="1800" u="sng">
                <a:solidFill>
                  <a:schemeClr val="hlink"/>
                </a:solidFill>
                <a:hlinkClick r:id="rId3"/>
              </a:rPr>
              <a:t>block.html</a:t>
            </a:r>
            <a:r>
              <a:rPr lang="en-US" sz="1800">
                <a:solidFill>
                  <a:srgbClr val="FF0000"/>
                </a:solidFill>
              </a:rPr>
              <a:t> file.</a:t>
            </a:r>
            <a:endParaRPr sz="1800">
              <a:solidFill>
                <a:srgbClr val="FF0000"/>
              </a:solidFill>
            </a:endParaRPr>
          </a:p>
          <a:p>
            <a:pPr indent="0" lvl="0" marL="0" rtl="0" algn="l">
              <a:spcBef>
                <a:spcPts val="1100"/>
              </a:spcBef>
              <a:spcAft>
                <a:spcPts val="0"/>
              </a:spcAft>
              <a:buNone/>
            </a:pPr>
            <a:r>
              <a:rPr b="1" lang="en-US" sz="1800">
                <a:latin typeface="Consolas"/>
                <a:ea typeface="Consolas"/>
                <a:cs typeface="Consolas"/>
                <a:sym typeface="Consolas"/>
              </a:rPr>
              <a:t>Block</a:t>
            </a:r>
            <a:r>
              <a:rPr lang="en-US" sz="1800"/>
              <a:t> does not allow other boxes to sit right next to each other. If the box with this display property does not fit in the space available, it will try to fit some of its content, and whatever does not fit goes to a new line. To do this, shrink your browser and see it break, and then toggle between </a:t>
            </a:r>
            <a:r>
              <a:rPr b="1" lang="en-US" sz="1800">
                <a:latin typeface="Consolas"/>
                <a:ea typeface="Consolas"/>
                <a:cs typeface="Consolas"/>
                <a:sym typeface="Consolas"/>
              </a:rPr>
              <a:t>block</a:t>
            </a:r>
            <a:r>
              <a:rPr lang="en-US" sz="1800"/>
              <a:t> and </a:t>
            </a:r>
            <a:r>
              <a:rPr b="1" lang="en-US" sz="1800">
                <a:latin typeface="Consolas"/>
                <a:ea typeface="Consolas"/>
                <a:cs typeface="Consolas"/>
                <a:sym typeface="Consolas"/>
              </a:rPr>
              <a:t>inline block</a:t>
            </a:r>
            <a:r>
              <a:rPr lang="en-US" sz="1800"/>
              <a:t> to see the difference. </a:t>
            </a:r>
            <a:endParaRPr sz="1800"/>
          </a:p>
          <a:p>
            <a:pPr indent="-342900" lvl="0" marL="457200" rtl="0" algn="l">
              <a:spcBef>
                <a:spcPts val="1100"/>
              </a:spcBef>
              <a:spcAft>
                <a:spcPts val="0"/>
              </a:spcAft>
              <a:buSzPts val="1800"/>
              <a:buChar char="➢"/>
            </a:pPr>
            <a:r>
              <a:rPr lang="en-US" sz="1800"/>
              <a:t>The parent div has the dashed border and it's measurements are 210 x 205</a:t>
            </a:r>
            <a:endParaRPr sz="1800"/>
          </a:p>
          <a:p>
            <a:pPr indent="-342900" lvl="0" marL="457200" rtl="0" algn="l">
              <a:spcBef>
                <a:spcPts val="1100"/>
              </a:spcBef>
              <a:spcAft>
                <a:spcPts val="0"/>
              </a:spcAft>
              <a:buSzPts val="1800"/>
              <a:buChar char="➢"/>
            </a:pPr>
            <a:r>
              <a:rPr lang="en-US" sz="1800"/>
              <a:t>The child divs have a width and height of 100px. Also, we have to take into account the border width.</a:t>
            </a:r>
            <a:endParaRPr sz="1800"/>
          </a:p>
          <a:p>
            <a:pPr indent="-342900" lvl="0" marL="457200" rtl="0" algn="l">
              <a:spcBef>
                <a:spcPts val="1100"/>
              </a:spcBef>
              <a:spcAft>
                <a:spcPts val="0"/>
              </a:spcAft>
              <a:buSzPts val="1800"/>
              <a:buChar char="➢"/>
            </a:pPr>
            <a:r>
              <a:rPr lang="en-US" sz="1800"/>
              <a:t>Comment out the width of the child divs and its size will become the width of the container.</a:t>
            </a:r>
            <a:endParaRPr sz="1800"/>
          </a:p>
          <a:p>
            <a:pPr indent="-342900" lvl="0" marL="457200" rtl="0" algn="l">
              <a:spcBef>
                <a:spcPts val="1100"/>
              </a:spcBef>
              <a:spcAft>
                <a:spcPts val="0"/>
              </a:spcAft>
              <a:buSzPts val="1800"/>
              <a:buChar char="➢"/>
            </a:pPr>
            <a:r>
              <a:rPr lang="en-US" sz="1800"/>
              <a:t>Shrink your browser and you will see the text break into a new line.</a:t>
            </a:r>
            <a:endParaRPr sz="1800"/>
          </a:p>
          <a:p>
            <a:pPr indent="-342900" lvl="0" marL="457200" rtl="0" algn="l">
              <a:spcBef>
                <a:spcPts val="1100"/>
              </a:spcBef>
              <a:spcAft>
                <a:spcPts val="0"/>
              </a:spcAft>
              <a:buSzPts val="1800"/>
              <a:buChar char="➢"/>
            </a:pPr>
            <a:r>
              <a:rPr lang="en-US" sz="1800"/>
              <a:t>Comment out the span’s </a:t>
            </a:r>
            <a:r>
              <a:rPr b="1" lang="en-US" sz="1800">
                <a:latin typeface="Consolas"/>
                <a:ea typeface="Consolas"/>
                <a:cs typeface="Consolas"/>
                <a:sym typeface="Consolas"/>
              </a:rPr>
              <a:t>display</a:t>
            </a:r>
            <a:r>
              <a:rPr lang="en-US" sz="1800"/>
              <a:t> property and value, and you will see that it no longer creates a new line because </a:t>
            </a:r>
            <a:r>
              <a:rPr b="1" lang="en-US" sz="1800">
                <a:latin typeface="Consolas"/>
                <a:ea typeface="Consolas"/>
                <a:cs typeface="Consolas"/>
                <a:sym typeface="Consolas"/>
              </a:rPr>
              <a:t>span</a:t>
            </a:r>
            <a:r>
              <a:rPr lang="en-US" sz="1800"/>
              <a:t> is </a:t>
            </a:r>
            <a:r>
              <a:rPr b="1" lang="en-US" sz="1800">
                <a:latin typeface="Consolas"/>
                <a:ea typeface="Consolas"/>
                <a:cs typeface="Consolas"/>
                <a:sym typeface="Consolas"/>
              </a:rPr>
              <a:t>inline</a:t>
            </a:r>
            <a:r>
              <a:rPr lang="en-US" sz="1800"/>
              <a:t> by default.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000000"/>
                </a:solidFill>
              </a:rPr>
              <a:t>The </a:t>
            </a:r>
            <a:r>
              <a:rPr b="1" lang="en-US" sz="1700">
                <a:solidFill>
                  <a:srgbClr val="000000"/>
                </a:solidFill>
                <a:latin typeface="Consolas"/>
                <a:ea typeface="Consolas"/>
                <a:cs typeface="Consolas"/>
                <a:sym typeface="Consolas"/>
              </a:rPr>
              <a:t>position</a:t>
            </a:r>
            <a:r>
              <a:rPr lang="en-US" sz="1700">
                <a:solidFill>
                  <a:srgbClr val="000000"/>
                </a:solidFill>
              </a:rPr>
              <a:t> property is used to align elements on the page and organize content. It can accept many different values. For now, we are going to look a four values; later, we are going to specifically look at </a:t>
            </a:r>
            <a:r>
              <a:rPr b="1" lang="en-US" sz="1700">
                <a:solidFill>
                  <a:srgbClr val="000000"/>
                </a:solidFill>
                <a:latin typeface="Consolas"/>
                <a:ea typeface="Consolas"/>
                <a:cs typeface="Consolas"/>
                <a:sym typeface="Consolas"/>
              </a:rPr>
              <a:t>flex</a:t>
            </a:r>
            <a:r>
              <a:rPr lang="en-US" sz="1700">
                <a:solidFill>
                  <a:srgbClr val="000000"/>
                </a:solidFill>
              </a:rPr>
              <a:t>.</a:t>
            </a:r>
            <a:endParaRPr sz="1700">
              <a:solidFill>
                <a:srgbClr val="000000"/>
              </a:solidFill>
            </a:endParaRPr>
          </a:p>
          <a:p>
            <a:pPr indent="-336550" lvl="0" marL="457200" rtl="0" algn="l">
              <a:spcBef>
                <a:spcPts val="1000"/>
              </a:spcBef>
              <a:spcAft>
                <a:spcPts val="0"/>
              </a:spcAft>
              <a:buClr>
                <a:srgbClr val="FF9900"/>
              </a:buClr>
              <a:buSzPts val="1700"/>
              <a:buFont typeface="Century Gothic"/>
              <a:buChar char="➢"/>
            </a:pPr>
            <a:r>
              <a:rPr b="1" lang="en-US" sz="1700">
                <a:solidFill>
                  <a:srgbClr val="000000"/>
                </a:solidFill>
                <a:latin typeface="Consolas"/>
                <a:ea typeface="Consolas"/>
                <a:cs typeface="Consolas"/>
                <a:sym typeface="Consolas"/>
              </a:rPr>
              <a:t>static</a:t>
            </a:r>
            <a:r>
              <a:rPr lang="en-US" sz="1700">
                <a:solidFill>
                  <a:srgbClr val="000000"/>
                </a:solidFill>
              </a:rPr>
              <a:t>: Static is the default position for HTML elements. Elements with </a:t>
            </a:r>
            <a:r>
              <a:rPr b="1" lang="en-US" sz="1700">
                <a:solidFill>
                  <a:srgbClr val="000000"/>
                </a:solidFill>
                <a:latin typeface="Consolas"/>
                <a:ea typeface="Consolas"/>
                <a:cs typeface="Consolas"/>
                <a:sym typeface="Consolas"/>
              </a:rPr>
              <a:t>position: static</a:t>
            </a:r>
            <a:r>
              <a:rPr lang="en-US" sz="1700">
                <a:solidFill>
                  <a:srgbClr val="000000"/>
                </a:solidFill>
              </a:rPr>
              <a:t> are positioned based on the normal flow of the page, as you would expect them to be without any CSS styling. They are not affected by the </a:t>
            </a:r>
            <a:r>
              <a:rPr b="1" lang="en-US" sz="1700">
                <a:solidFill>
                  <a:srgbClr val="000000"/>
                </a:solidFill>
                <a:latin typeface="Consolas"/>
                <a:ea typeface="Consolas"/>
                <a:cs typeface="Consolas"/>
                <a:sym typeface="Consolas"/>
              </a:rPr>
              <a:t>top</a:t>
            </a:r>
            <a:r>
              <a:rPr lang="en-US" sz="1700">
                <a:solidFill>
                  <a:srgbClr val="000000"/>
                </a:solidFill>
              </a:rPr>
              <a:t>, </a:t>
            </a:r>
            <a:r>
              <a:rPr b="1" lang="en-US" sz="1700">
                <a:solidFill>
                  <a:srgbClr val="000000"/>
                </a:solidFill>
                <a:latin typeface="Consolas"/>
                <a:ea typeface="Consolas"/>
                <a:cs typeface="Consolas"/>
                <a:sym typeface="Consolas"/>
              </a:rPr>
              <a:t>right</a:t>
            </a:r>
            <a:r>
              <a:rPr lang="en-US" sz="1700">
                <a:solidFill>
                  <a:srgbClr val="000000"/>
                </a:solidFill>
              </a:rPr>
              <a:t>, </a:t>
            </a:r>
            <a:r>
              <a:rPr b="1" lang="en-US" sz="1700">
                <a:solidFill>
                  <a:srgbClr val="000000"/>
                </a:solidFill>
                <a:latin typeface="Consolas"/>
                <a:ea typeface="Consolas"/>
                <a:cs typeface="Consolas"/>
                <a:sym typeface="Consolas"/>
              </a:rPr>
              <a:t>bottom</a:t>
            </a:r>
            <a:r>
              <a:rPr lang="en-US" sz="1700">
                <a:solidFill>
                  <a:srgbClr val="000000"/>
                </a:solidFill>
              </a:rPr>
              <a:t>, or </a:t>
            </a:r>
            <a:r>
              <a:rPr b="1" lang="en-US" sz="1700">
                <a:solidFill>
                  <a:srgbClr val="000000"/>
                </a:solidFill>
                <a:latin typeface="Consolas"/>
                <a:ea typeface="Consolas"/>
                <a:cs typeface="Consolas"/>
                <a:sym typeface="Consolas"/>
              </a:rPr>
              <a:t>left</a:t>
            </a:r>
            <a:r>
              <a:rPr b="1" lang="en-US" sz="1700">
                <a:solidFill>
                  <a:srgbClr val="000000"/>
                </a:solidFill>
              </a:rPr>
              <a:t> </a:t>
            </a:r>
            <a:r>
              <a:rPr lang="en-US" sz="1700">
                <a:solidFill>
                  <a:srgbClr val="000000"/>
                </a:solidFill>
              </a:rPr>
              <a:t>properties. </a:t>
            </a:r>
            <a:r>
              <a:rPr b="1" lang="en-US" sz="1700">
                <a:solidFill>
                  <a:srgbClr val="000000"/>
                </a:solidFill>
                <a:uFill>
                  <a:noFill/>
                </a:uFill>
                <a:latin typeface="Consolas"/>
                <a:ea typeface="Consolas"/>
                <a:cs typeface="Consolas"/>
                <a:sym typeface="Consolas"/>
                <a:hlinkClick r:id="rId3">
                  <a:extLst>
                    <a:ext uri="{A12FA001-AC4F-418D-AE19-62706E023703}">
                      <ahyp:hlinkClr val="tx"/>
                    </a:ext>
                  </a:extLst>
                </a:hlinkClick>
              </a:rPr>
              <a:t>Z-index</a:t>
            </a:r>
            <a:r>
              <a:rPr lang="en-US" sz="1700">
                <a:solidFill>
                  <a:srgbClr val="000000"/>
                </a:solidFill>
              </a:rPr>
              <a:t> also does not apply to static elements.</a:t>
            </a:r>
            <a:endParaRPr sz="1700">
              <a:solidFill>
                <a:srgbClr val="000000"/>
              </a:solidFill>
            </a:endParaRPr>
          </a:p>
          <a:p>
            <a:pPr indent="-336550" lvl="0" marL="457200" rtl="0" algn="l">
              <a:spcBef>
                <a:spcPts val="1000"/>
              </a:spcBef>
              <a:spcAft>
                <a:spcPts val="0"/>
              </a:spcAft>
              <a:buClr>
                <a:srgbClr val="FF9900"/>
              </a:buClr>
              <a:buSzPts val="1700"/>
              <a:buFont typeface="Century Gothic"/>
              <a:buChar char="➢"/>
            </a:pPr>
            <a:r>
              <a:rPr b="1" lang="en-US" sz="1700">
                <a:solidFill>
                  <a:srgbClr val="000000"/>
                </a:solidFill>
                <a:latin typeface="Consolas"/>
                <a:ea typeface="Consolas"/>
                <a:cs typeface="Consolas"/>
                <a:sym typeface="Consolas"/>
              </a:rPr>
              <a:t>relative</a:t>
            </a:r>
            <a:r>
              <a:rPr lang="en-US" sz="1700">
                <a:solidFill>
                  <a:srgbClr val="000000"/>
                </a:solidFill>
              </a:rPr>
              <a:t>: Displayed as a static box; the relative position is </a:t>
            </a:r>
            <a:r>
              <a:rPr lang="en-US" sz="1700">
                <a:solidFill>
                  <a:srgbClr val="000000"/>
                </a:solidFill>
              </a:rPr>
              <a:t>relative to the parent container. However, with </a:t>
            </a:r>
            <a:r>
              <a:rPr b="1" lang="en-US" sz="1700">
                <a:solidFill>
                  <a:srgbClr val="000000"/>
                </a:solidFill>
                <a:latin typeface="Consolas"/>
                <a:ea typeface="Consolas"/>
                <a:cs typeface="Consolas"/>
                <a:sym typeface="Consolas"/>
              </a:rPr>
              <a:t>relative</a:t>
            </a:r>
            <a:r>
              <a:rPr b="1" lang="en-US" sz="1700">
                <a:solidFill>
                  <a:srgbClr val="000000"/>
                </a:solidFill>
              </a:rPr>
              <a:t> </a:t>
            </a:r>
            <a:r>
              <a:rPr lang="en-US" sz="1700">
                <a:solidFill>
                  <a:srgbClr val="000000"/>
                </a:solidFill>
              </a:rPr>
              <a:t>or any value other than </a:t>
            </a:r>
            <a:r>
              <a:rPr b="1" lang="en-US" sz="1700">
                <a:solidFill>
                  <a:srgbClr val="000000"/>
                </a:solidFill>
                <a:latin typeface="Consolas"/>
                <a:ea typeface="Consolas"/>
                <a:cs typeface="Consolas"/>
                <a:sym typeface="Consolas"/>
              </a:rPr>
              <a:t>st</a:t>
            </a:r>
            <a:r>
              <a:rPr b="1" lang="en-US" sz="1700">
                <a:solidFill>
                  <a:srgbClr val="000000"/>
                </a:solidFill>
                <a:latin typeface="Consolas"/>
                <a:ea typeface="Consolas"/>
                <a:cs typeface="Consolas"/>
                <a:sym typeface="Consolas"/>
              </a:rPr>
              <a:t>atic</a:t>
            </a:r>
            <a:r>
              <a:rPr lang="en-US" sz="1700">
                <a:solidFill>
                  <a:srgbClr val="000000"/>
                </a:solidFill>
              </a:rPr>
              <a:t>, you have access to additional properties such as: </a:t>
            </a:r>
            <a:r>
              <a:rPr b="1" lang="en-US" sz="1700">
                <a:solidFill>
                  <a:srgbClr val="000000"/>
                </a:solidFill>
                <a:latin typeface="Consolas"/>
                <a:ea typeface="Consolas"/>
                <a:cs typeface="Consolas"/>
                <a:sym typeface="Consolas"/>
              </a:rPr>
              <a:t>top</a:t>
            </a:r>
            <a:r>
              <a:rPr lang="en-US" sz="1700">
                <a:solidFill>
                  <a:srgbClr val="000000"/>
                </a:solidFill>
              </a:rPr>
              <a:t>, </a:t>
            </a:r>
            <a:r>
              <a:rPr b="1" lang="en-US" sz="1700">
                <a:solidFill>
                  <a:srgbClr val="000000"/>
                </a:solidFill>
                <a:latin typeface="Consolas"/>
                <a:ea typeface="Consolas"/>
                <a:cs typeface="Consolas"/>
                <a:sym typeface="Consolas"/>
              </a:rPr>
              <a:t>left</a:t>
            </a:r>
            <a:r>
              <a:rPr lang="en-US" sz="1700">
                <a:solidFill>
                  <a:srgbClr val="000000"/>
                </a:solidFill>
              </a:rPr>
              <a:t>, </a:t>
            </a:r>
            <a:r>
              <a:rPr b="1" lang="en-US" sz="1700">
                <a:solidFill>
                  <a:srgbClr val="000000"/>
                </a:solidFill>
                <a:latin typeface="Consolas"/>
                <a:ea typeface="Consolas"/>
                <a:cs typeface="Consolas"/>
                <a:sym typeface="Consolas"/>
              </a:rPr>
              <a:t>right</a:t>
            </a:r>
            <a:r>
              <a:rPr lang="en-US" sz="1700">
                <a:solidFill>
                  <a:srgbClr val="000000"/>
                </a:solidFill>
              </a:rPr>
              <a:t>, and</a:t>
            </a:r>
            <a:r>
              <a:rPr lang="en-US" sz="1700">
                <a:solidFill>
                  <a:srgbClr val="000000"/>
                </a:solidFill>
                <a:latin typeface="Consolas"/>
                <a:ea typeface="Consolas"/>
                <a:cs typeface="Consolas"/>
                <a:sym typeface="Consolas"/>
              </a:rPr>
              <a:t> </a:t>
            </a:r>
            <a:r>
              <a:rPr b="1" lang="en-US" sz="1700">
                <a:solidFill>
                  <a:srgbClr val="000000"/>
                </a:solidFill>
                <a:latin typeface="Consolas"/>
                <a:ea typeface="Consolas"/>
                <a:cs typeface="Consolas"/>
                <a:sym typeface="Consolas"/>
              </a:rPr>
              <a:t>bottom</a:t>
            </a:r>
            <a:r>
              <a:rPr lang="en-US" sz="1700">
                <a:solidFill>
                  <a:srgbClr val="000000"/>
                </a:solidFill>
              </a:rPr>
              <a:t>, which allows you to modify the actual position of the box.</a:t>
            </a:r>
            <a:endParaRPr b="1" sz="1700">
              <a:solidFill>
                <a:srgbClr val="000000"/>
              </a:solidFill>
            </a:endParaRPr>
          </a:p>
          <a:p>
            <a:pPr indent="-336550" lvl="0" marL="457200" rtl="0" algn="l">
              <a:spcBef>
                <a:spcPts val="1000"/>
              </a:spcBef>
              <a:spcAft>
                <a:spcPts val="0"/>
              </a:spcAft>
              <a:buClr>
                <a:srgbClr val="FF9900"/>
              </a:buClr>
              <a:buSzPts val="1700"/>
              <a:buChar char="➢"/>
            </a:pPr>
            <a:r>
              <a:rPr b="1" lang="en-US" sz="1700">
                <a:solidFill>
                  <a:srgbClr val="000000"/>
                </a:solidFill>
                <a:latin typeface="Consolas"/>
                <a:ea typeface="Consolas"/>
                <a:cs typeface="Consolas"/>
                <a:sym typeface="Consolas"/>
              </a:rPr>
              <a:t>fixed</a:t>
            </a:r>
            <a:r>
              <a:rPr lang="en-US" sz="1700">
                <a:solidFill>
                  <a:srgbClr val="000000"/>
                </a:solidFill>
              </a:rPr>
              <a:t>: A fixed element is positioned relative to the viewport, which means it always stays in the same place even if the page is scrolled.</a:t>
            </a:r>
            <a:endParaRPr sz="1700">
              <a:solidFill>
                <a:srgbClr val="000000"/>
              </a:solidFill>
            </a:endParaRPr>
          </a:p>
          <a:p>
            <a:pPr indent="-336550" lvl="0" marL="457200" rtl="0" algn="l">
              <a:spcBef>
                <a:spcPts val="1000"/>
              </a:spcBef>
              <a:spcAft>
                <a:spcPts val="1000"/>
              </a:spcAft>
              <a:buClr>
                <a:srgbClr val="FF9900"/>
              </a:buClr>
              <a:buSzPts val="1700"/>
              <a:buFont typeface="Century Gothic"/>
              <a:buChar char="➢"/>
            </a:pPr>
            <a:r>
              <a:rPr b="1" lang="en-US" sz="1700">
                <a:solidFill>
                  <a:srgbClr val="000000"/>
                </a:solidFill>
                <a:latin typeface="Consolas"/>
                <a:ea typeface="Consolas"/>
                <a:cs typeface="Consolas"/>
                <a:sym typeface="Consolas"/>
              </a:rPr>
              <a:t>absolute</a:t>
            </a:r>
            <a:r>
              <a:rPr lang="en-US" sz="1700">
                <a:solidFill>
                  <a:srgbClr val="000000"/>
                </a:solidFill>
              </a:rPr>
              <a:t>: The element is removed from the normal document flow, and no space is created for the element in the page layout. It is positioned relative to its closest positioned ancestor, if any; otherwise, it is placed relative to the initial containing block. Its final position is determined by the values of </a:t>
            </a:r>
            <a:r>
              <a:rPr b="1" lang="en-US" sz="1700">
                <a:solidFill>
                  <a:srgbClr val="000000"/>
                </a:solidFill>
                <a:latin typeface="Consolas"/>
                <a:ea typeface="Consolas"/>
                <a:cs typeface="Consolas"/>
                <a:sym typeface="Consolas"/>
              </a:rPr>
              <a:t>top</a:t>
            </a:r>
            <a:r>
              <a:rPr lang="en-US" sz="1700">
                <a:solidFill>
                  <a:srgbClr val="000000"/>
                </a:solidFill>
              </a:rPr>
              <a:t>, </a:t>
            </a:r>
            <a:r>
              <a:rPr b="1" lang="en-US" sz="1700">
                <a:solidFill>
                  <a:srgbClr val="000000"/>
                </a:solidFill>
                <a:latin typeface="Consolas"/>
                <a:ea typeface="Consolas"/>
                <a:cs typeface="Consolas"/>
                <a:sym typeface="Consolas"/>
              </a:rPr>
              <a:t>right</a:t>
            </a:r>
            <a:r>
              <a:rPr lang="en-US" sz="1700">
                <a:solidFill>
                  <a:srgbClr val="000000"/>
                </a:solidFill>
              </a:rPr>
              <a:t>, </a:t>
            </a:r>
            <a:r>
              <a:rPr b="1" lang="en-US" sz="1700">
                <a:solidFill>
                  <a:srgbClr val="000000"/>
                </a:solidFill>
                <a:latin typeface="Consolas"/>
                <a:ea typeface="Consolas"/>
                <a:cs typeface="Consolas"/>
                <a:sym typeface="Consolas"/>
              </a:rPr>
              <a:t>bottom</a:t>
            </a:r>
            <a:r>
              <a:rPr lang="en-US" sz="1700">
                <a:solidFill>
                  <a:srgbClr val="000000"/>
                </a:solidFill>
              </a:rPr>
              <a:t>, and </a:t>
            </a:r>
            <a:r>
              <a:rPr b="1" lang="en-US" sz="1700">
                <a:solidFill>
                  <a:srgbClr val="000000"/>
                </a:solidFill>
                <a:latin typeface="Consolas"/>
                <a:ea typeface="Consolas"/>
                <a:cs typeface="Consolas"/>
                <a:sym typeface="Consolas"/>
              </a:rPr>
              <a:t>left</a:t>
            </a:r>
            <a:r>
              <a:rPr lang="en-US" sz="1700">
                <a:solidFill>
                  <a:srgbClr val="000000"/>
                </a:solidFill>
              </a:rPr>
              <a:t>.</a:t>
            </a:r>
            <a:endParaRPr sz="1700"/>
          </a:p>
        </p:txBody>
      </p:sp>
      <p:sp>
        <p:nvSpPr>
          <p:cNvPr id="455" name="Google Shape;455;p4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Properties: </a:t>
            </a:r>
            <a:r>
              <a:rPr lang="en-US"/>
              <a:t>Position</a:t>
            </a:r>
            <a:endParaRPr/>
          </a:p>
        </p:txBody>
      </p:sp>
      <p:sp>
        <p:nvSpPr>
          <p:cNvPr id="456" name="Google Shape;456;p4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Relative Positioning</a:t>
            </a:r>
            <a:endParaRPr/>
          </a:p>
        </p:txBody>
      </p:sp>
      <p:sp>
        <p:nvSpPr>
          <p:cNvPr id="463" name="Google Shape;463;p4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64" name="Google Shape;464;p49"/>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FF0000"/>
                </a:solidFill>
              </a:rPr>
              <a:t>Use the provided </a:t>
            </a:r>
            <a:r>
              <a:rPr b="1" lang="en-US" sz="1800" u="sng">
                <a:solidFill>
                  <a:schemeClr val="hlink"/>
                </a:solidFill>
                <a:hlinkClick r:id="rId3"/>
              </a:rPr>
              <a:t>relative.html</a:t>
            </a:r>
            <a:r>
              <a:rPr lang="en-US" sz="1800">
                <a:solidFill>
                  <a:srgbClr val="FF0000"/>
                </a:solidFill>
              </a:rPr>
              <a:t> file.</a:t>
            </a:r>
            <a:endParaRPr sz="1800">
              <a:solidFill>
                <a:schemeClr val="accent2"/>
              </a:solidFill>
            </a:endParaRPr>
          </a:p>
          <a:p>
            <a:pPr indent="0" lvl="0" marL="0" rtl="0" algn="l">
              <a:spcBef>
                <a:spcPts val="1000"/>
              </a:spcBef>
              <a:spcAft>
                <a:spcPts val="0"/>
              </a:spcAft>
              <a:buNone/>
            </a:pPr>
            <a:r>
              <a:rPr lang="en-US" sz="1700">
                <a:solidFill>
                  <a:srgbClr val="000000"/>
                </a:solidFill>
              </a:rPr>
              <a:t>Displayed as a static box; the element’s position is </a:t>
            </a:r>
            <a:r>
              <a:rPr lang="en-US" sz="1700">
                <a:solidFill>
                  <a:srgbClr val="000000"/>
                </a:solidFill>
              </a:rPr>
              <a:t>relative to the parent container. However, with </a:t>
            </a:r>
            <a:r>
              <a:rPr b="1" lang="en-US" sz="1700">
                <a:solidFill>
                  <a:srgbClr val="000000"/>
                </a:solidFill>
                <a:latin typeface="Consolas"/>
                <a:ea typeface="Consolas"/>
                <a:cs typeface="Consolas"/>
                <a:sym typeface="Consolas"/>
              </a:rPr>
              <a:t>relative</a:t>
            </a:r>
            <a:r>
              <a:rPr b="1" lang="en-US" sz="1700">
                <a:solidFill>
                  <a:srgbClr val="000000"/>
                </a:solidFill>
              </a:rPr>
              <a:t> </a:t>
            </a:r>
            <a:r>
              <a:rPr lang="en-US" sz="1700">
                <a:solidFill>
                  <a:srgbClr val="000000"/>
                </a:solidFill>
              </a:rPr>
              <a:t>or any value other than </a:t>
            </a:r>
            <a:r>
              <a:rPr b="1" lang="en-US" sz="1700">
                <a:solidFill>
                  <a:srgbClr val="000000"/>
                </a:solidFill>
                <a:latin typeface="Consolas"/>
                <a:ea typeface="Consolas"/>
                <a:cs typeface="Consolas"/>
                <a:sym typeface="Consolas"/>
              </a:rPr>
              <a:t>st</a:t>
            </a:r>
            <a:r>
              <a:rPr b="1" lang="en-US" sz="1700">
                <a:solidFill>
                  <a:srgbClr val="000000"/>
                </a:solidFill>
                <a:latin typeface="Consolas"/>
                <a:ea typeface="Consolas"/>
                <a:cs typeface="Consolas"/>
                <a:sym typeface="Consolas"/>
              </a:rPr>
              <a:t>atic</a:t>
            </a:r>
            <a:r>
              <a:rPr lang="en-US" sz="1700">
                <a:solidFill>
                  <a:srgbClr val="000000"/>
                </a:solidFill>
              </a:rPr>
              <a:t>, you have access to additional properties such as: </a:t>
            </a:r>
            <a:r>
              <a:rPr b="1" lang="en-US" sz="1700">
                <a:solidFill>
                  <a:srgbClr val="000000"/>
                </a:solidFill>
                <a:latin typeface="Consolas"/>
                <a:ea typeface="Consolas"/>
                <a:cs typeface="Consolas"/>
                <a:sym typeface="Consolas"/>
              </a:rPr>
              <a:t>top</a:t>
            </a:r>
            <a:r>
              <a:rPr lang="en-US" sz="1700">
                <a:solidFill>
                  <a:srgbClr val="000000"/>
                </a:solidFill>
              </a:rPr>
              <a:t>, </a:t>
            </a:r>
            <a:r>
              <a:rPr b="1" lang="en-US" sz="1700">
                <a:solidFill>
                  <a:srgbClr val="000000"/>
                </a:solidFill>
                <a:latin typeface="Consolas"/>
                <a:ea typeface="Consolas"/>
                <a:cs typeface="Consolas"/>
                <a:sym typeface="Consolas"/>
              </a:rPr>
              <a:t>left</a:t>
            </a:r>
            <a:r>
              <a:rPr lang="en-US" sz="1700">
                <a:solidFill>
                  <a:srgbClr val="000000"/>
                </a:solidFill>
              </a:rPr>
              <a:t>, </a:t>
            </a:r>
            <a:r>
              <a:rPr b="1" lang="en-US" sz="1700">
                <a:solidFill>
                  <a:srgbClr val="000000"/>
                </a:solidFill>
                <a:latin typeface="Consolas"/>
                <a:ea typeface="Consolas"/>
                <a:cs typeface="Consolas"/>
                <a:sym typeface="Consolas"/>
              </a:rPr>
              <a:t>right</a:t>
            </a:r>
            <a:r>
              <a:rPr lang="en-US" sz="1700">
                <a:solidFill>
                  <a:srgbClr val="000000"/>
                </a:solidFill>
              </a:rPr>
              <a:t>, and</a:t>
            </a:r>
            <a:r>
              <a:rPr lang="en-US" sz="1700">
                <a:solidFill>
                  <a:srgbClr val="000000"/>
                </a:solidFill>
                <a:latin typeface="Consolas"/>
                <a:ea typeface="Consolas"/>
                <a:cs typeface="Consolas"/>
                <a:sym typeface="Consolas"/>
              </a:rPr>
              <a:t> </a:t>
            </a:r>
            <a:r>
              <a:rPr b="1" lang="en-US" sz="1700">
                <a:solidFill>
                  <a:srgbClr val="000000"/>
                </a:solidFill>
                <a:latin typeface="Consolas"/>
                <a:ea typeface="Consolas"/>
                <a:cs typeface="Consolas"/>
                <a:sym typeface="Consolas"/>
              </a:rPr>
              <a:t>bottom</a:t>
            </a:r>
            <a:r>
              <a:rPr lang="en-US" sz="1700">
                <a:solidFill>
                  <a:srgbClr val="000000"/>
                </a:solidFill>
              </a:rPr>
              <a:t>, which allows you to modify the actual position of the box.</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Open your developer tools (browser inspector) and select the third div to see the position added to the box model. Its position is currently set to zero.</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In the </a:t>
            </a:r>
            <a:r>
              <a:rPr b="1" lang="en-US" sz="1800">
                <a:solidFill>
                  <a:schemeClr val="accent2"/>
                </a:solidFill>
              </a:rPr>
              <a:t>relative.html</a:t>
            </a:r>
            <a:r>
              <a:rPr lang="en-US" sz="1800">
                <a:solidFill>
                  <a:schemeClr val="accent2"/>
                </a:solidFill>
              </a:rPr>
              <a:t> page, go to the class </a:t>
            </a:r>
            <a:r>
              <a:rPr b="1" lang="en-US" sz="1800">
                <a:solidFill>
                  <a:schemeClr val="accent2"/>
                </a:solidFill>
                <a:latin typeface="Consolas"/>
                <a:ea typeface="Consolas"/>
                <a:cs typeface="Consolas"/>
                <a:sym typeface="Consolas"/>
              </a:rPr>
              <a:t>exampleBox</a:t>
            </a:r>
            <a:r>
              <a:rPr b="1" lang="en-US" sz="1800">
                <a:solidFill>
                  <a:schemeClr val="accent2"/>
                </a:solidFill>
              </a:rPr>
              <a:t> </a:t>
            </a:r>
            <a:r>
              <a:rPr lang="en-US" sz="1800">
                <a:solidFill>
                  <a:schemeClr val="accent2"/>
                </a:solidFill>
              </a:rPr>
              <a:t>code block in the style tag.</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Add one or more of these properties: </a:t>
            </a:r>
            <a:r>
              <a:rPr b="1" lang="en-US" sz="1800">
                <a:solidFill>
                  <a:schemeClr val="accent2"/>
                </a:solidFill>
                <a:latin typeface="Consolas"/>
                <a:ea typeface="Consolas"/>
                <a:cs typeface="Consolas"/>
                <a:sym typeface="Consolas"/>
              </a:rPr>
              <a:t>top</a:t>
            </a:r>
            <a:r>
              <a:rPr lang="en-US" sz="1800">
                <a:solidFill>
                  <a:schemeClr val="accent2"/>
                </a:solidFill>
              </a:rPr>
              <a:t>, </a:t>
            </a:r>
            <a:r>
              <a:rPr b="1" lang="en-US" sz="1800">
                <a:solidFill>
                  <a:schemeClr val="accent2"/>
                </a:solidFill>
                <a:latin typeface="Consolas"/>
                <a:ea typeface="Consolas"/>
                <a:cs typeface="Consolas"/>
                <a:sym typeface="Consolas"/>
              </a:rPr>
              <a:t>left</a:t>
            </a:r>
            <a:r>
              <a:rPr lang="en-US" sz="1800">
                <a:solidFill>
                  <a:schemeClr val="accent2"/>
                </a:solidFill>
              </a:rPr>
              <a:t>, </a:t>
            </a:r>
            <a:r>
              <a:rPr b="1" lang="en-US" sz="1800">
                <a:solidFill>
                  <a:schemeClr val="accent2"/>
                </a:solidFill>
                <a:latin typeface="Consolas"/>
                <a:ea typeface="Consolas"/>
                <a:cs typeface="Consolas"/>
                <a:sym typeface="Consolas"/>
              </a:rPr>
              <a:t>right</a:t>
            </a:r>
            <a:r>
              <a:rPr lang="en-US" sz="1800">
                <a:solidFill>
                  <a:schemeClr val="accent2"/>
                </a:solidFill>
              </a:rPr>
              <a:t>, or </a:t>
            </a:r>
            <a:r>
              <a:rPr b="1" lang="en-US" sz="1800">
                <a:solidFill>
                  <a:schemeClr val="accent2"/>
                </a:solidFill>
                <a:latin typeface="Consolas"/>
                <a:ea typeface="Consolas"/>
                <a:cs typeface="Consolas"/>
                <a:sym typeface="Consolas"/>
              </a:rPr>
              <a:t>bottom</a:t>
            </a:r>
            <a:r>
              <a:rPr lang="en-US" sz="1800">
                <a:solidFill>
                  <a:schemeClr val="accent2"/>
                </a:solidFill>
              </a:rPr>
              <a:t> with values.</a:t>
            </a:r>
            <a:endParaRPr sz="1800">
              <a:solidFill>
                <a:schemeClr val="accent2"/>
              </a:solidFill>
            </a:endParaRPr>
          </a:p>
          <a:p>
            <a:pPr indent="-342900" lvl="0" marL="457200" rtl="0" algn="l">
              <a:spcBef>
                <a:spcPts val="1000"/>
              </a:spcBef>
              <a:spcAft>
                <a:spcPts val="0"/>
              </a:spcAft>
              <a:buClr>
                <a:schemeClr val="accent4"/>
              </a:buClr>
              <a:buSzPts val="1800"/>
              <a:buChar char="➢"/>
            </a:pPr>
            <a:r>
              <a:rPr lang="en-US" sz="1800">
                <a:solidFill>
                  <a:schemeClr val="accent2"/>
                </a:solidFill>
              </a:rPr>
              <a:t>The div with the class </a:t>
            </a:r>
            <a:r>
              <a:rPr b="1" lang="en-US" sz="1800">
                <a:solidFill>
                  <a:schemeClr val="accent2"/>
                </a:solidFill>
                <a:latin typeface="Consolas"/>
                <a:ea typeface="Consolas"/>
                <a:cs typeface="Consolas"/>
                <a:sym typeface="Consolas"/>
              </a:rPr>
              <a:t>exampleBox</a:t>
            </a:r>
            <a:r>
              <a:rPr lang="en-US" sz="1800">
                <a:solidFill>
                  <a:schemeClr val="accent2"/>
                </a:solidFill>
              </a:rPr>
              <a:t> will move only relative to the flow of the documents, which means that the div will only move from where it is currently positioned.</a:t>
            </a:r>
            <a:endParaRPr sz="1800">
              <a:solidFill>
                <a:schemeClr val="accent2"/>
              </a:solidFill>
            </a:endParaRPr>
          </a:p>
          <a:p>
            <a:pPr indent="-342900" lvl="0" marL="457200" rtl="0" algn="l">
              <a:spcBef>
                <a:spcPts val="1000"/>
              </a:spcBef>
              <a:spcAft>
                <a:spcPts val="1000"/>
              </a:spcAft>
              <a:buClr>
                <a:schemeClr val="accent4"/>
              </a:buClr>
              <a:buSzPts val="1800"/>
              <a:buChar char="➢"/>
            </a:pPr>
            <a:r>
              <a:rPr lang="en-US" sz="1800">
                <a:solidFill>
                  <a:schemeClr val="accent2"/>
                </a:solidFill>
              </a:rPr>
              <a:t>Depending on the property used, your value will change the div from a position of zero, moving from its current position to the new value.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