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D3F91D-6B44-47FB-B749-B0718613AE45}">
  <a:tblStyle styleId="{D8D3F91D-6B44-47FB-B749-B0718613AE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c8330a608_0_9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403" name="Google Shape;403;g15c8330a608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5c8330a608_0_8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5c8330a608_0_87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15c8330a608_0_8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18f5351e13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18f5351e13_0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218f5351e13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18f5351e13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g218f5351e13_0_5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9" name="Google Shape;509;g218f5351e13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18f5351e13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218f5351e13_0_7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0" name="Google Shape;520;g218f5351e13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18f5351e1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g218f5351e13_0_6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1" name="Google Shape;531;g218f5351e13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18f5351e13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g218f5351e13_0_1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0" name="Google Shape;540;g218f5351e13_0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18f5351e13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g218f5351e13_0_8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0" name="Google Shape;550;g218f5351e13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18f5351e13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g218f5351e13_0_10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0" name="Google Shape;560;g218f5351e13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5c8330a608_0_1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5c8330a608_0_11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15c8330a608_0_1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8f5351e13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g218f5351e13_0_13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1" name="Google Shape;581;g218f5351e13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5c8330a608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5c8330a608_0_3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5c8330a608_0_3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5c8330a608_0_1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5c8330a608_0_11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15c8330a608_0_1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5c8330a608_0_1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5c8330a608_0_11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15c8330a608_0_1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5c8330a608_0_1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5c8330a608_0_11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15c8330a608_0_1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18f5351e13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18f5351e13_0_1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218f5351e13_0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5c8330a608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5c8330a608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5c8330a608_0_6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5c8330a608_0_6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g15c8330a608_0_6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8" name="Google Shape;648;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5c8330a608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15c8330a608_0_3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8" name="Google Shape;418;g15c8330a608_0_3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lang="en-US" sz="1150">
                <a:highlight>
                  <a:srgbClr val="FFFFFF"/>
                </a:highlight>
                <a:latin typeface="Verdana"/>
                <a:ea typeface="Verdana"/>
                <a:cs typeface="Verdana"/>
                <a:sym typeface="Verdana"/>
              </a:rPr>
              <a:t>Before the Flexbox Layout module, there were four layout modes:</a:t>
            </a:r>
            <a:endParaRPr sz="1150">
              <a:highlight>
                <a:srgbClr val="FFFFFF"/>
              </a:highlight>
              <a:latin typeface="Verdana"/>
              <a:ea typeface="Verdana"/>
              <a:cs typeface="Verdana"/>
              <a:sym typeface="Verdana"/>
            </a:endParaRPr>
          </a:p>
          <a:p>
            <a:pPr indent="-301625" lvl="0" marL="457200" rtl="0" algn="l">
              <a:lnSpc>
                <a:spcPct val="100000"/>
              </a:lnSpc>
              <a:spcBef>
                <a:spcPts val="0"/>
              </a:spcBef>
              <a:spcAft>
                <a:spcPts val="0"/>
              </a:spcAft>
              <a:buClr>
                <a:schemeClr val="dk1"/>
              </a:buClr>
              <a:buSzPts val="1150"/>
              <a:buFont typeface="Verdana"/>
              <a:buChar char="●"/>
            </a:pPr>
            <a:r>
              <a:rPr lang="en-US" sz="1150">
                <a:highlight>
                  <a:srgbClr val="FFFFFF"/>
                </a:highlight>
                <a:latin typeface="Verdana"/>
                <a:ea typeface="Verdana"/>
                <a:cs typeface="Verdana"/>
                <a:sym typeface="Verdana"/>
              </a:rPr>
              <a:t>Block, for sections in a webpage</a:t>
            </a:r>
            <a:endParaRPr sz="1150">
              <a:highlight>
                <a:srgbClr val="FFFFFF"/>
              </a:highlight>
              <a:latin typeface="Verdana"/>
              <a:ea typeface="Verdana"/>
              <a:cs typeface="Verdana"/>
              <a:sym typeface="Verdana"/>
            </a:endParaRPr>
          </a:p>
          <a:p>
            <a:pPr indent="-301625" lvl="0" marL="457200" rtl="0" algn="l">
              <a:lnSpc>
                <a:spcPct val="100000"/>
              </a:lnSpc>
              <a:spcBef>
                <a:spcPts val="1100"/>
              </a:spcBef>
              <a:spcAft>
                <a:spcPts val="0"/>
              </a:spcAft>
              <a:buClr>
                <a:schemeClr val="dk1"/>
              </a:buClr>
              <a:buSzPts val="1150"/>
              <a:buFont typeface="Verdana"/>
              <a:buChar char="●"/>
            </a:pPr>
            <a:r>
              <a:rPr lang="en-US" sz="1150">
                <a:highlight>
                  <a:srgbClr val="FFFFFF"/>
                </a:highlight>
                <a:latin typeface="Verdana"/>
                <a:ea typeface="Verdana"/>
                <a:cs typeface="Verdana"/>
                <a:sym typeface="Verdana"/>
              </a:rPr>
              <a:t>Inline, for text</a:t>
            </a:r>
            <a:endParaRPr sz="1150">
              <a:highlight>
                <a:srgbClr val="FFFFFF"/>
              </a:highlight>
              <a:latin typeface="Verdana"/>
              <a:ea typeface="Verdana"/>
              <a:cs typeface="Verdana"/>
              <a:sym typeface="Verdana"/>
            </a:endParaRPr>
          </a:p>
          <a:p>
            <a:pPr indent="-301625" lvl="0" marL="457200" rtl="0" algn="l">
              <a:lnSpc>
                <a:spcPct val="100000"/>
              </a:lnSpc>
              <a:spcBef>
                <a:spcPts val="0"/>
              </a:spcBef>
              <a:spcAft>
                <a:spcPts val="0"/>
              </a:spcAft>
              <a:buClr>
                <a:schemeClr val="dk1"/>
              </a:buClr>
              <a:buSzPts val="1150"/>
              <a:buFont typeface="Verdana"/>
              <a:buChar char="●"/>
            </a:pPr>
            <a:r>
              <a:rPr lang="en-US" sz="1150">
                <a:highlight>
                  <a:srgbClr val="FFFFFF"/>
                </a:highlight>
                <a:latin typeface="Verdana"/>
                <a:ea typeface="Verdana"/>
                <a:cs typeface="Verdana"/>
                <a:sym typeface="Verdana"/>
              </a:rPr>
              <a:t>Table, for two-dimensional table data</a:t>
            </a:r>
            <a:endParaRPr sz="1150">
              <a:highlight>
                <a:srgbClr val="FFFFFF"/>
              </a:highlight>
              <a:latin typeface="Verdana"/>
              <a:ea typeface="Verdana"/>
              <a:cs typeface="Verdana"/>
              <a:sym typeface="Verdana"/>
            </a:endParaRPr>
          </a:p>
          <a:p>
            <a:pPr indent="-301625" lvl="0" marL="457200" rtl="0" algn="l">
              <a:lnSpc>
                <a:spcPct val="100000"/>
              </a:lnSpc>
              <a:spcBef>
                <a:spcPts val="0"/>
              </a:spcBef>
              <a:spcAft>
                <a:spcPts val="0"/>
              </a:spcAft>
              <a:buClr>
                <a:schemeClr val="dk1"/>
              </a:buClr>
              <a:buSzPts val="1150"/>
              <a:buFont typeface="Verdana"/>
              <a:buChar char="●"/>
            </a:pPr>
            <a:r>
              <a:rPr lang="en-US" sz="1150">
                <a:highlight>
                  <a:srgbClr val="FFFFFF"/>
                </a:highlight>
                <a:latin typeface="Verdana"/>
                <a:ea typeface="Verdana"/>
                <a:cs typeface="Verdana"/>
                <a:sym typeface="Verdana"/>
              </a:rPr>
              <a:t>Positioned, for explicit position of an element</a:t>
            </a:r>
            <a:endParaRPr sz="1150">
              <a:highlight>
                <a:srgbClr val="FFFFFF"/>
              </a:highlight>
              <a:latin typeface="Verdana"/>
              <a:ea typeface="Verdana"/>
              <a:cs typeface="Verdana"/>
              <a:sym typeface="Verdana"/>
            </a:endParaRPr>
          </a:p>
          <a:p>
            <a:pPr indent="0" lvl="0" marL="0" rtl="0" algn="l">
              <a:lnSpc>
                <a:spcPct val="100000"/>
              </a:lnSpc>
              <a:spcBef>
                <a:spcPts val="1400"/>
              </a:spcBef>
              <a:spcAft>
                <a:spcPts val="1400"/>
              </a:spcAft>
              <a:buSzPts val="1100"/>
              <a:buNone/>
            </a:pPr>
            <a:r>
              <a:rPr lang="en-US" sz="1150">
                <a:highlight>
                  <a:srgbClr val="FFFFFF"/>
                </a:highlight>
                <a:latin typeface="Verdana"/>
                <a:ea typeface="Verdana"/>
                <a:cs typeface="Verdana"/>
                <a:sym typeface="Verdana"/>
              </a:rPr>
              <a:t>The Flexible Box Layout Module, makes it easier to design flexible responsive layout structure without using float or positioning.</a:t>
            </a:r>
            <a:endParaRPr/>
          </a:p>
        </p:txBody>
      </p:sp>
      <p:sp>
        <p:nvSpPr>
          <p:cNvPr id="426" name="Google Shape;42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d6f97115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5d6f97115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15d6f97115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5c8330a608_0_8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5c8330a608_0_8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15c8330a608_0_8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5" name="Google Shape;45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18f5351e1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218f5351e13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5" name="Google Shape;465;g218f5351e13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18f5351e1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218f5351e13_0_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5" name="Google Shape;475;g218f5351e13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42" name="Shape 42"/>
        <p:cNvGrpSpPr/>
        <p:nvPr/>
      </p:nvGrpSpPr>
      <p:grpSpPr>
        <a:xfrm>
          <a:off x="0" y="0"/>
          <a:ext cx="0" cy="0"/>
          <a:chOff x="0" y="0"/>
          <a:chExt cx="0" cy="0"/>
        </a:xfrm>
      </p:grpSpPr>
      <p:sp>
        <p:nvSpPr>
          <p:cNvPr id="43" name="Google Shape;43;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2"/>
          <p:cNvSpPr txBox="1"/>
          <p:nvPr>
            <p:ph type="title"/>
          </p:nvPr>
        </p:nvSpPr>
        <p:spPr>
          <a:xfrm>
            <a:off x="1054950" y="2303500"/>
            <a:ext cx="100821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3800"/>
              <a:buFont typeface="Century Gothic"/>
              <a:buNone/>
              <a:defRPr b="1" sz="3800">
                <a:solidFill>
                  <a:srgbClr val="FEC14F"/>
                </a:solidFill>
                <a:latin typeface="Century Gothic"/>
                <a:ea typeface="Century Gothic"/>
                <a:cs typeface="Century Gothic"/>
                <a:sym typeface="Century Gothic"/>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5" name="Google Shape;45;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5" name="Shape 95"/>
        <p:cNvGrpSpPr/>
        <p:nvPr/>
      </p:nvGrpSpPr>
      <p:grpSpPr>
        <a:xfrm>
          <a:off x="0" y="0"/>
          <a:ext cx="0" cy="0"/>
          <a:chOff x="0" y="0"/>
          <a:chExt cx="0" cy="0"/>
        </a:xfrm>
      </p:grpSpPr>
      <p:sp>
        <p:nvSpPr>
          <p:cNvPr id="96" name="Google Shape;96;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7" name="Google Shape;97;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p:nvPr/>
        </p:nvSpPr>
        <p:spPr>
          <a:xfrm>
            <a:off x="4125567" y="1970433"/>
            <a:ext cx="73893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11"/>
          <p:cNvSpPr/>
          <p:nvPr>
            <p:ph idx="2" type="pic"/>
          </p:nvPr>
        </p:nvSpPr>
        <p:spPr>
          <a:xfrm>
            <a:off x="1149400" y="2421967"/>
            <a:ext cx="2258100" cy="2853300"/>
          </a:xfrm>
          <a:prstGeom prst="roundRect">
            <a:avLst>
              <a:gd fmla="val 16667" name="adj"/>
            </a:avLst>
          </a:prstGeom>
          <a:noFill/>
          <a:ln>
            <a:noFill/>
          </a:ln>
        </p:spPr>
      </p:sp>
      <p:sp>
        <p:nvSpPr>
          <p:cNvPr id="100" name="Google Shape;100;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101" name="Google Shape;101;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5" name="Google Shape;105;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descr="Celestia-R1---OverlayTitleHD.png" id="111" name="Google Shape;111;p14"/>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12" name="Google Shape;112;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defRPr>
            </a:lvl9pPr>
          </a:lstStyle>
          <a:p/>
        </p:txBody>
      </p:sp>
      <p:sp>
        <p:nvSpPr>
          <p:cNvPr id="113" name="Google Shape;113;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4" name="Google Shape;114;p1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5" name="Google Shape;115;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16" name="Google Shape;116;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7" name="Shape 117"/>
        <p:cNvGrpSpPr/>
        <p:nvPr/>
      </p:nvGrpSpPr>
      <p:grpSpPr>
        <a:xfrm>
          <a:off x="0" y="0"/>
          <a:ext cx="0" cy="0"/>
          <a:chOff x="0" y="0"/>
          <a:chExt cx="0" cy="0"/>
        </a:xfrm>
      </p:grpSpPr>
      <p:grpSp>
        <p:nvGrpSpPr>
          <p:cNvPr id="118" name="Google Shape;118;p15"/>
          <p:cNvGrpSpPr/>
          <p:nvPr/>
        </p:nvGrpSpPr>
        <p:grpSpPr>
          <a:xfrm>
            <a:off x="0" y="-2373"/>
            <a:ext cx="12192000" cy="6867714"/>
            <a:chOff x="0" y="-2373"/>
            <a:chExt cx="12192000" cy="6867027"/>
          </a:xfrm>
        </p:grpSpPr>
        <p:sp>
          <p:nvSpPr>
            <p:cNvPr id="119" name="Google Shape;119;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4" name="Google Shape;124;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5" name="Google Shape;125;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6" name="Google Shape;126;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7" name="Google Shape;127;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8" name="Google Shape;128;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9" name="Google Shape;129;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0" name="Google Shape;130;p1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31" name="Google Shape;131;p1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2" name="Google Shape;132;p1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33" name="Google Shape;133;p1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4" name="Google Shape;134;p1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100"/>
              <a:buNone/>
              <a:defRPr b="1" i="0" sz="3100" u="none" cap="none" strike="noStrike"/>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37" name="Google Shape;137;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100"/>
              </a:spcBef>
              <a:spcAft>
                <a:spcPts val="0"/>
              </a:spcAft>
              <a:buClr>
                <a:srgbClr val="FF9900"/>
              </a:buClr>
              <a:buSzPts val="1500"/>
              <a:buChar char="❑"/>
              <a:defRPr i="0" sz="1900" u="none" cap="none" strike="noStrike">
                <a:solidFill>
                  <a:srgbClr val="222222"/>
                </a:solidFill>
              </a:defRPr>
            </a:lvl1pPr>
            <a:lvl2pPr indent="-311150" lvl="1" marL="914400" marR="0" rtl="0" algn="l">
              <a:lnSpc>
                <a:spcPct val="100000"/>
              </a:lnSpc>
              <a:spcBef>
                <a:spcPts val="11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100"/>
              </a:spcBef>
              <a:spcAft>
                <a:spcPts val="0"/>
              </a:spcAft>
              <a:buClr>
                <a:srgbClr val="E69138"/>
              </a:buClr>
              <a:buSzPts val="1100"/>
              <a:buChar char="▶"/>
              <a:defRPr i="0" sz="1500" u="none" cap="none" strike="noStrike">
                <a:solidFill>
                  <a:srgbClr val="222222"/>
                </a:solidFill>
              </a:defRPr>
            </a:lvl3pPr>
            <a:lvl4pPr indent="-298450" lvl="3" marL="1828800" marR="0" rtl="0" algn="l">
              <a:lnSpc>
                <a:spcPct val="100000"/>
              </a:lnSpc>
              <a:spcBef>
                <a:spcPts val="1100"/>
              </a:spcBef>
              <a:spcAft>
                <a:spcPts val="0"/>
              </a:spcAft>
              <a:buClr>
                <a:srgbClr val="B45F06"/>
              </a:buClr>
              <a:buSzPts val="1100"/>
              <a:buChar char="▶"/>
              <a:defRPr i="0" sz="1200" u="none" cap="none" strike="noStrike">
                <a:solidFill>
                  <a:srgbClr val="222222"/>
                </a:solidFill>
              </a:defRPr>
            </a:lvl4pPr>
            <a:lvl5pPr indent="-298450" lvl="4" marL="2286000" marR="0" rtl="0" algn="l">
              <a:lnSpc>
                <a:spcPct val="100000"/>
              </a:lnSpc>
              <a:spcBef>
                <a:spcPts val="1100"/>
              </a:spcBef>
              <a:spcAft>
                <a:spcPts val="0"/>
              </a:spcAft>
              <a:buClr>
                <a:srgbClr val="222222"/>
              </a:buClr>
              <a:buSzPts val="1100"/>
              <a:buChar char="▶"/>
              <a:defRPr i="0" sz="1200" u="none" cap="none" strike="noStrike">
                <a:solidFill>
                  <a:srgbClr val="222222"/>
                </a:solidFill>
              </a:defRPr>
            </a:lvl5pPr>
            <a:lvl6pPr indent="-298450" lvl="5" marL="2743200" marR="0" rtl="0" algn="l">
              <a:lnSpc>
                <a:spcPct val="100000"/>
              </a:lnSpc>
              <a:spcBef>
                <a:spcPts val="1100"/>
              </a:spcBef>
              <a:spcAft>
                <a:spcPts val="0"/>
              </a:spcAft>
              <a:buClr>
                <a:srgbClr val="222222"/>
              </a:buClr>
              <a:buSzPts val="1100"/>
              <a:buChar char="▶"/>
              <a:defRPr i="0" sz="1200" u="none" cap="none" strike="noStrike">
                <a:solidFill>
                  <a:srgbClr val="222222"/>
                </a:solidFill>
              </a:defRPr>
            </a:lvl6pPr>
            <a:lvl7pPr indent="-298450" lvl="6" marL="3200400" marR="0" rtl="0" algn="l">
              <a:lnSpc>
                <a:spcPct val="100000"/>
              </a:lnSpc>
              <a:spcBef>
                <a:spcPts val="1100"/>
              </a:spcBef>
              <a:spcAft>
                <a:spcPts val="0"/>
              </a:spcAft>
              <a:buClr>
                <a:srgbClr val="222222"/>
              </a:buClr>
              <a:buSzPts val="1100"/>
              <a:buChar char="▶"/>
              <a:defRPr i="0" sz="1200" u="none" cap="none" strike="noStrike">
                <a:solidFill>
                  <a:srgbClr val="222222"/>
                </a:solidFill>
              </a:defRPr>
            </a:lvl7pPr>
            <a:lvl8pPr indent="-298450" lvl="7" marL="3657600" marR="0" rtl="0" algn="l">
              <a:lnSpc>
                <a:spcPct val="100000"/>
              </a:lnSpc>
              <a:spcBef>
                <a:spcPts val="1100"/>
              </a:spcBef>
              <a:spcAft>
                <a:spcPts val="0"/>
              </a:spcAft>
              <a:buClr>
                <a:srgbClr val="222222"/>
              </a:buClr>
              <a:buSzPts val="1100"/>
              <a:buChar char="▶"/>
              <a:defRPr i="0" sz="1200" u="none" cap="none" strike="noStrike">
                <a:solidFill>
                  <a:srgbClr val="222222"/>
                </a:solidFill>
              </a:defRPr>
            </a:lvl8pPr>
            <a:lvl9pPr indent="-298450" lvl="8" marL="4114800" marR="0" rtl="0" algn="l">
              <a:lnSpc>
                <a:spcPct val="100000"/>
              </a:lnSpc>
              <a:spcBef>
                <a:spcPts val="1100"/>
              </a:spcBef>
              <a:spcAft>
                <a:spcPts val="0"/>
              </a:spcAft>
              <a:buClr>
                <a:srgbClr val="222222"/>
              </a:buClr>
              <a:buSzPts val="1100"/>
              <a:buChar char="▶"/>
              <a:defRPr i="0" sz="1200" u="none" cap="none" strike="noStrike">
                <a:solidFill>
                  <a:srgbClr val="222222"/>
                </a:solidFill>
              </a:defRPr>
            </a:lvl9pPr>
          </a:lstStyle>
          <a:p/>
        </p:txBody>
      </p:sp>
      <p:sp>
        <p:nvSpPr>
          <p:cNvPr id="138" name="Google Shape;138;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9" name="Google Shape;139;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40" name="Shape 140"/>
        <p:cNvGrpSpPr/>
        <p:nvPr/>
      </p:nvGrpSpPr>
      <p:grpSpPr>
        <a:xfrm>
          <a:off x="0" y="0"/>
          <a:ext cx="0" cy="0"/>
          <a:chOff x="0" y="0"/>
          <a:chExt cx="0" cy="0"/>
        </a:xfrm>
      </p:grpSpPr>
      <p:sp>
        <p:nvSpPr>
          <p:cNvPr id="141" name="Google Shape;141;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42" name="Google Shape;142;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900"/>
              <a:buNone/>
              <a:defRPr sz="2400"/>
            </a:lvl1pPr>
            <a:lvl2pPr lvl="1" rtl="0" algn="ctr">
              <a:lnSpc>
                <a:spcPct val="100000"/>
              </a:lnSpc>
              <a:spcBef>
                <a:spcPts val="1100"/>
              </a:spcBef>
              <a:spcAft>
                <a:spcPts val="0"/>
              </a:spcAft>
              <a:buSzPts val="1600"/>
              <a:buNone/>
              <a:defRPr sz="2100"/>
            </a:lvl2pPr>
            <a:lvl3pPr lvl="2" rtl="0" algn="ctr">
              <a:lnSpc>
                <a:spcPct val="100000"/>
              </a:lnSpc>
              <a:spcBef>
                <a:spcPts val="1100"/>
              </a:spcBef>
              <a:spcAft>
                <a:spcPts val="0"/>
              </a:spcAft>
              <a:buSzPts val="1500"/>
              <a:buNone/>
              <a:defRPr sz="1900"/>
            </a:lvl3pPr>
            <a:lvl4pPr lvl="3" rtl="0" algn="ctr">
              <a:lnSpc>
                <a:spcPct val="100000"/>
              </a:lnSpc>
              <a:spcBef>
                <a:spcPts val="1100"/>
              </a:spcBef>
              <a:spcAft>
                <a:spcPts val="0"/>
              </a:spcAft>
              <a:buSzPts val="1200"/>
              <a:buNone/>
              <a:defRPr sz="1600"/>
            </a:lvl4pPr>
            <a:lvl5pPr lvl="4" rtl="0" algn="ctr">
              <a:lnSpc>
                <a:spcPct val="100000"/>
              </a:lnSpc>
              <a:spcBef>
                <a:spcPts val="1100"/>
              </a:spcBef>
              <a:spcAft>
                <a:spcPts val="0"/>
              </a:spcAft>
              <a:buSzPts val="1200"/>
              <a:buNone/>
              <a:defRPr sz="1600"/>
            </a:lvl5pPr>
            <a:lvl6pPr lvl="5" rtl="0" algn="ctr">
              <a:lnSpc>
                <a:spcPct val="100000"/>
              </a:lnSpc>
              <a:spcBef>
                <a:spcPts val="1100"/>
              </a:spcBef>
              <a:spcAft>
                <a:spcPts val="0"/>
              </a:spcAft>
              <a:buSzPts val="1200"/>
              <a:buNone/>
              <a:defRPr sz="1600"/>
            </a:lvl6pPr>
            <a:lvl7pPr lvl="6" rtl="0" algn="ctr">
              <a:lnSpc>
                <a:spcPct val="100000"/>
              </a:lnSpc>
              <a:spcBef>
                <a:spcPts val="1100"/>
              </a:spcBef>
              <a:spcAft>
                <a:spcPts val="0"/>
              </a:spcAft>
              <a:buSzPts val="1200"/>
              <a:buNone/>
              <a:defRPr sz="1600"/>
            </a:lvl7pPr>
            <a:lvl8pPr lvl="7" rtl="0" algn="ctr">
              <a:lnSpc>
                <a:spcPct val="100000"/>
              </a:lnSpc>
              <a:spcBef>
                <a:spcPts val="1100"/>
              </a:spcBef>
              <a:spcAft>
                <a:spcPts val="0"/>
              </a:spcAft>
              <a:buSzPts val="1200"/>
              <a:buNone/>
              <a:defRPr sz="1600"/>
            </a:lvl8pPr>
            <a:lvl9pPr lvl="8" rtl="0" algn="ctr">
              <a:lnSpc>
                <a:spcPct val="100000"/>
              </a:lnSpc>
              <a:spcBef>
                <a:spcPts val="1100"/>
              </a:spcBef>
              <a:spcAft>
                <a:spcPts val="1100"/>
              </a:spcAft>
              <a:buSzPts val="1200"/>
              <a:buNone/>
              <a:defRPr sz="1600"/>
            </a:lvl9pPr>
          </a:lstStyle>
          <a:p/>
        </p:txBody>
      </p:sp>
      <p:sp>
        <p:nvSpPr>
          <p:cNvPr id="143" name="Google Shape;143;p17"/>
          <p:cNvSpPr txBox="1"/>
          <p:nvPr>
            <p:ph idx="10" type="dt"/>
          </p:nvPr>
        </p:nvSpPr>
        <p:spPr>
          <a:xfrm>
            <a:off x="8589660" y="5870575"/>
            <a:ext cx="16005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4" name="Google Shape;144;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5" name="Google Shape;145;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a:lvl1pPr>
            <a:lvl2pPr indent="0" lvl="1" marL="0" marR="0" rtl="0" algn="r">
              <a:lnSpc>
                <a:spcPct val="100000"/>
              </a:lnSpc>
              <a:spcBef>
                <a:spcPts val="0"/>
              </a:spcBef>
              <a:spcAft>
                <a:spcPts val="0"/>
              </a:spcAft>
              <a:buClr>
                <a:srgbClr val="000000"/>
              </a:buClr>
              <a:buSzPts val="1100"/>
              <a:buFont typeface="Arial"/>
              <a:buNone/>
              <a:defRPr/>
            </a:lvl2pPr>
            <a:lvl3pPr indent="0" lvl="2" marL="0" marR="0" rtl="0" algn="r">
              <a:lnSpc>
                <a:spcPct val="100000"/>
              </a:lnSpc>
              <a:spcBef>
                <a:spcPts val="0"/>
              </a:spcBef>
              <a:spcAft>
                <a:spcPts val="0"/>
              </a:spcAft>
              <a:buClr>
                <a:srgbClr val="000000"/>
              </a:buClr>
              <a:buSzPts val="1100"/>
              <a:buFont typeface="Arial"/>
              <a:buNone/>
              <a:defRPr/>
            </a:lvl3pPr>
            <a:lvl4pPr indent="0" lvl="3" marL="0" marR="0" rtl="0" algn="r">
              <a:lnSpc>
                <a:spcPct val="100000"/>
              </a:lnSpc>
              <a:spcBef>
                <a:spcPts val="0"/>
              </a:spcBef>
              <a:spcAft>
                <a:spcPts val="0"/>
              </a:spcAft>
              <a:buClr>
                <a:srgbClr val="000000"/>
              </a:buClr>
              <a:buSzPts val="1100"/>
              <a:buFont typeface="Arial"/>
              <a:buNone/>
              <a:defRPr/>
            </a:lvl4pPr>
            <a:lvl5pPr indent="0" lvl="4" marL="0" marR="0" rtl="0" algn="r">
              <a:lnSpc>
                <a:spcPct val="100000"/>
              </a:lnSpc>
              <a:spcBef>
                <a:spcPts val="0"/>
              </a:spcBef>
              <a:spcAft>
                <a:spcPts val="0"/>
              </a:spcAft>
              <a:buClr>
                <a:srgbClr val="000000"/>
              </a:buClr>
              <a:buSzPts val="1100"/>
              <a:buFont typeface="Arial"/>
              <a:buNone/>
              <a:defRPr/>
            </a:lvl5pPr>
            <a:lvl6pPr indent="0" lvl="5" marL="0" marR="0" rtl="0" algn="r">
              <a:lnSpc>
                <a:spcPct val="100000"/>
              </a:lnSpc>
              <a:spcBef>
                <a:spcPts val="0"/>
              </a:spcBef>
              <a:spcAft>
                <a:spcPts val="0"/>
              </a:spcAft>
              <a:buClr>
                <a:srgbClr val="000000"/>
              </a:buClr>
              <a:buSzPts val="1100"/>
              <a:buFont typeface="Arial"/>
              <a:buNone/>
              <a:defRPr/>
            </a:lvl6pPr>
            <a:lvl7pPr indent="0" lvl="6" marL="0" marR="0" rtl="0" algn="r">
              <a:lnSpc>
                <a:spcPct val="100000"/>
              </a:lnSpc>
              <a:spcBef>
                <a:spcPts val="0"/>
              </a:spcBef>
              <a:spcAft>
                <a:spcPts val="0"/>
              </a:spcAft>
              <a:buClr>
                <a:srgbClr val="000000"/>
              </a:buClr>
              <a:buSzPts val="1100"/>
              <a:buFont typeface="Arial"/>
              <a:buNone/>
              <a:defRPr/>
            </a:lvl7pPr>
            <a:lvl8pPr indent="0" lvl="7" marL="0" marR="0" rtl="0" algn="r">
              <a:lnSpc>
                <a:spcPct val="100000"/>
              </a:lnSpc>
              <a:spcBef>
                <a:spcPts val="0"/>
              </a:spcBef>
              <a:spcAft>
                <a:spcPts val="0"/>
              </a:spcAft>
              <a:buClr>
                <a:srgbClr val="000000"/>
              </a:buClr>
              <a:buSzPts val="1100"/>
              <a:buFont typeface="Arial"/>
              <a:buNone/>
              <a:defRPr/>
            </a:lvl8pPr>
            <a:lvl9pPr indent="0" lvl="8" marL="0" marR="0" rtl="0" algn="r">
              <a:lnSpc>
                <a:spcPct val="100000"/>
              </a:lnSpc>
              <a:spcBef>
                <a:spcPts val="0"/>
              </a:spcBef>
              <a:spcAft>
                <a:spcPts val="0"/>
              </a:spcAft>
              <a:buClr>
                <a:srgbClr val="000000"/>
              </a:buClr>
              <a:buSzPts val="11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6" name="Shape 146"/>
        <p:cNvGrpSpPr/>
        <p:nvPr/>
      </p:nvGrpSpPr>
      <p:grpSpPr>
        <a:xfrm>
          <a:off x="0" y="0"/>
          <a:ext cx="0" cy="0"/>
          <a:chOff x="0" y="0"/>
          <a:chExt cx="0" cy="0"/>
        </a:xfrm>
      </p:grpSpPr>
      <p:grpSp>
        <p:nvGrpSpPr>
          <p:cNvPr id="147" name="Google Shape;147;p18"/>
          <p:cNvGrpSpPr/>
          <p:nvPr/>
        </p:nvGrpSpPr>
        <p:grpSpPr>
          <a:xfrm>
            <a:off x="0" y="-2373"/>
            <a:ext cx="12192000" cy="6867714"/>
            <a:chOff x="0" y="-2373"/>
            <a:chExt cx="12192000" cy="6867027"/>
          </a:xfrm>
        </p:grpSpPr>
        <p:sp>
          <p:nvSpPr>
            <p:cNvPr id="148" name="Google Shape;148;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3" name="Google Shape;153;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4" name="Google Shape;154;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5" name="Google Shape;155;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6" name="Google Shape;156;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7" name="Google Shape;157;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8" name="Google Shape;158;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59" name="Google Shape;159;p1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60" name="Google Shape;160;p1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1" name="Google Shape;161;p1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62" name="Google Shape;162;p1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3" name="Google Shape;163;p18"/>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4" name="Shape 164"/>
        <p:cNvGrpSpPr/>
        <p:nvPr/>
      </p:nvGrpSpPr>
      <p:grpSpPr>
        <a:xfrm>
          <a:off x="0" y="0"/>
          <a:ext cx="0" cy="0"/>
          <a:chOff x="0" y="0"/>
          <a:chExt cx="0" cy="0"/>
        </a:xfrm>
      </p:grpSpPr>
      <p:sp>
        <p:nvSpPr>
          <p:cNvPr id="165" name="Google Shape;165;p1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100">
                <a:solidFill>
                  <a:schemeClr val="dk1"/>
                </a:solidFill>
              </a:rPr>
              <a:t>Questions?</a:t>
            </a:r>
            <a:endParaRPr sz="3100">
              <a:solidFill>
                <a:schemeClr val="dk1"/>
              </a:solidFill>
            </a:endParaRPr>
          </a:p>
        </p:txBody>
      </p:sp>
      <p:pic>
        <p:nvPicPr>
          <p:cNvPr id="167" name="Google Shape;167;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descr="Celestia-R1---OverlayTitleHD.png" id="169" name="Google Shape;169;p20"/>
          <p:cNvPicPr preferRelativeResize="0"/>
          <p:nvPr/>
        </p:nvPicPr>
        <p:blipFill rotWithShape="1">
          <a:blip r:embed="rId3">
            <a:alphaModFix/>
          </a:blip>
          <a:srcRect b="0" l="0" r="0" t="0"/>
          <a:stretch/>
        </p:blipFill>
        <p:spPr>
          <a:xfrm>
            <a:off x="1" y="0"/>
            <a:ext cx="12187848" cy="6855719"/>
          </a:xfrm>
          <a:prstGeom prst="rect">
            <a:avLst/>
          </a:prstGeom>
          <a:noFill/>
          <a:ln>
            <a:noFill/>
          </a:ln>
        </p:spPr>
      </p:pic>
      <p:sp>
        <p:nvSpPr>
          <p:cNvPr id="170" name="Google Shape;170;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171" name="Google Shape;171;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72" name="Google Shape;172;p20"/>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3" name="Google Shape;173;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174" name="Google Shape;174;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8" name="Google Shape;48;p3"/>
          <p:cNvGrpSpPr/>
          <p:nvPr/>
        </p:nvGrpSpPr>
        <p:grpSpPr>
          <a:xfrm>
            <a:off x="122817" y="2363843"/>
            <a:ext cx="10656633" cy="2129806"/>
            <a:chOff x="1032650" y="1735501"/>
            <a:chExt cx="2458221" cy="2138575"/>
          </a:xfrm>
        </p:grpSpPr>
        <p:sp>
          <p:nvSpPr>
            <p:cNvPr id="49" name="Google Shape;49;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4" name="Google Shape;54;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5" name="Shape 175"/>
        <p:cNvGrpSpPr/>
        <p:nvPr/>
      </p:nvGrpSpPr>
      <p:grpSpPr>
        <a:xfrm>
          <a:off x="0" y="0"/>
          <a:ext cx="0" cy="0"/>
          <a:chOff x="0" y="0"/>
          <a:chExt cx="0" cy="0"/>
        </a:xfrm>
      </p:grpSpPr>
      <p:grpSp>
        <p:nvGrpSpPr>
          <p:cNvPr id="176" name="Google Shape;176;p21"/>
          <p:cNvGrpSpPr/>
          <p:nvPr/>
        </p:nvGrpSpPr>
        <p:grpSpPr>
          <a:xfrm>
            <a:off x="0" y="-2373"/>
            <a:ext cx="12192000" cy="6867714"/>
            <a:chOff x="0" y="-2373"/>
            <a:chExt cx="12192000" cy="6867027"/>
          </a:xfrm>
        </p:grpSpPr>
        <p:sp>
          <p:nvSpPr>
            <p:cNvPr id="177" name="Google Shape;177;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3" name="Google Shape;183;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4" name="Google Shape;184;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5" name="Google Shape;185;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6" name="Google Shape;186;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7" name="Google Shape;187;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188" name="Google Shape;188;p2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9" name="Google Shape;189;p2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0" name="Google Shape;190;p2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191" name="Google Shape;191;p2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2" name="Google Shape;192;p2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3" name="Shape 193"/>
        <p:cNvGrpSpPr/>
        <p:nvPr/>
      </p:nvGrpSpPr>
      <p:grpSpPr>
        <a:xfrm>
          <a:off x="0" y="0"/>
          <a:ext cx="0" cy="0"/>
          <a:chOff x="0" y="0"/>
          <a:chExt cx="0" cy="0"/>
        </a:xfrm>
      </p:grpSpPr>
      <p:sp>
        <p:nvSpPr>
          <p:cNvPr id="194" name="Google Shape;194;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5" name="Google Shape;195;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6" name="Shape 196"/>
        <p:cNvGrpSpPr/>
        <p:nvPr/>
      </p:nvGrpSpPr>
      <p:grpSpPr>
        <a:xfrm>
          <a:off x="0" y="0"/>
          <a:ext cx="0" cy="0"/>
          <a:chOff x="0" y="0"/>
          <a:chExt cx="0" cy="0"/>
        </a:xfrm>
      </p:grpSpPr>
      <p:grpSp>
        <p:nvGrpSpPr>
          <p:cNvPr id="197" name="Google Shape;197;p23"/>
          <p:cNvGrpSpPr/>
          <p:nvPr/>
        </p:nvGrpSpPr>
        <p:grpSpPr>
          <a:xfrm>
            <a:off x="0" y="-2373"/>
            <a:ext cx="12192000" cy="6867714"/>
            <a:chOff x="0" y="-2373"/>
            <a:chExt cx="12192000" cy="6867027"/>
          </a:xfrm>
        </p:grpSpPr>
        <p:sp>
          <p:nvSpPr>
            <p:cNvPr id="198" name="Google Shape;198;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3" name="Google Shape;203;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4" name="Google Shape;204;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5" name="Google Shape;205;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6" name="Google Shape;206;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7" name="Google Shape;207;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8" name="Google Shape;208;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09" name="Google Shape;209;p2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10" name="Google Shape;210;p2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1" name="Google Shape;211;p2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12" name="Google Shape;212;p2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3" name="Google Shape;213;p2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4" name="Shape 214"/>
        <p:cNvGrpSpPr/>
        <p:nvPr/>
      </p:nvGrpSpPr>
      <p:grpSpPr>
        <a:xfrm>
          <a:off x="0" y="0"/>
          <a:ext cx="0" cy="0"/>
          <a:chOff x="0" y="0"/>
          <a:chExt cx="0" cy="0"/>
        </a:xfrm>
      </p:grpSpPr>
      <p:sp>
        <p:nvSpPr>
          <p:cNvPr id="215" name="Google Shape;215;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6" name="Google Shape;216;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pic>
        <p:nvPicPr>
          <p:cNvPr id="217" name="Google Shape;217;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8" name="Shape 218"/>
        <p:cNvGrpSpPr/>
        <p:nvPr/>
      </p:nvGrpSpPr>
      <p:grpSpPr>
        <a:xfrm>
          <a:off x="0" y="0"/>
          <a:ext cx="0" cy="0"/>
          <a:chOff x="0" y="0"/>
          <a:chExt cx="0" cy="0"/>
        </a:xfrm>
      </p:grpSpPr>
      <p:grpSp>
        <p:nvGrpSpPr>
          <p:cNvPr id="219" name="Google Shape;219;p25"/>
          <p:cNvGrpSpPr/>
          <p:nvPr/>
        </p:nvGrpSpPr>
        <p:grpSpPr>
          <a:xfrm>
            <a:off x="0" y="-2373"/>
            <a:ext cx="12192000" cy="6867714"/>
            <a:chOff x="0" y="-2373"/>
            <a:chExt cx="12192000" cy="6867027"/>
          </a:xfrm>
        </p:grpSpPr>
        <p:sp>
          <p:nvSpPr>
            <p:cNvPr id="220" name="Google Shape;22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5" name="Google Shape;225;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6" name="Google Shape;226;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7" name="Google Shape;227;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8" name="Google Shape;228;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9" name="Google Shape;229;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30" name="Google Shape;230;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31" name="Google Shape;231;p2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32" name="Google Shape;232;p2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34" name="Google Shape;234;p2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5" name="Google Shape;235;p2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6" name="Shape 236"/>
        <p:cNvGrpSpPr/>
        <p:nvPr/>
      </p:nvGrpSpPr>
      <p:grpSpPr>
        <a:xfrm>
          <a:off x="0" y="0"/>
          <a:ext cx="0" cy="0"/>
          <a:chOff x="0" y="0"/>
          <a:chExt cx="0" cy="0"/>
        </a:xfrm>
      </p:grpSpPr>
      <p:sp>
        <p:nvSpPr>
          <p:cNvPr id="237" name="Google Shape;237;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8" name="Google Shape;238;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2373"/>
            <a:ext cx="12192000" cy="6867714"/>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52" name="Google Shape;252;p27"/>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9" name="Google Shape;259;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2373"/>
            <a:ext cx="12192000" cy="6867714"/>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77" name="Google Shape;277;p29"/>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3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4" name="Google Shape;284;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300"/>
              <a:buChar char="●"/>
              <a:defRPr/>
            </a:lvl1pPr>
            <a:lvl2pPr lvl="1" rtl="0" algn="l">
              <a:lnSpc>
                <a:spcPct val="90000"/>
              </a:lnSpc>
              <a:spcBef>
                <a:spcPts val="1600"/>
              </a:spcBef>
              <a:spcAft>
                <a:spcPts val="0"/>
              </a:spcAft>
              <a:buClr>
                <a:schemeClr val="dk1"/>
              </a:buClr>
              <a:buSzPts val="2300"/>
              <a:buChar char="○"/>
              <a:defRPr/>
            </a:lvl2pPr>
            <a:lvl3pPr lvl="2" rtl="0" algn="l">
              <a:lnSpc>
                <a:spcPct val="90000"/>
              </a:lnSpc>
              <a:spcBef>
                <a:spcPts val="1600"/>
              </a:spcBef>
              <a:spcAft>
                <a:spcPts val="0"/>
              </a:spcAft>
              <a:buClr>
                <a:schemeClr val="dk1"/>
              </a:buClr>
              <a:buSzPts val="2300"/>
              <a:buChar char="■"/>
              <a:defRPr/>
            </a:lvl3pPr>
            <a:lvl4pPr lvl="3" rtl="0" algn="l">
              <a:lnSpc>
                <a:spcPct val="90000"/>
              </a:lnSpc>
              <a:spcBef>
                <a:spcPts val="1600"/>
              </a:spcBef>
              <a:spcAft>
                <a:spcPts val="0"/>
              </a:spcAft>
              <a:buClr>
                <a:schemeClr val="dk1"/>
              </a:buClr>
              <a:buSzPts val="2300"/>
              <a:buChar char="●"/>
              <a:defRPr/>
            </a:lvl4pPr>
            <a:lvl5pPr lvl="4" rtl="0" algn="l">
              <a:lnSpc>
                <a:spcPct val="90000"/>
              </a:lnSpc>
              <a:spcBef>
                <a:spcPts val="1600"/>
              </a:spcBef>
              <a:spcAft>
                <a:spcPts val="0"/>
              </a:spcAft>
              <a:buClr>
                <a:schemeClr val="dk1"/>
              </a:buClr>
              <a:buSzPts val="2300"/>
              <a:buChar char="○"/>
              <a:defRPr/>
            </a:lvl5pPr>
            <a:lvl6pPr lvl="5" rtl="0" algn="l">
              <a:lnSpc>
                <a:spcPct val="90000"/>
              </a:lnSpc>
              <a:spcBef>
                <a:spcPts val="1600"/>
              </a:spcBef>
              <a:spcAft>
                <a:spcPts val="0"/>
              </a:spcAft>
              <a:buClr>
                <a:schemeClr val="dk1"/>
              </a:buClr>
              <a:buSzPts val="2300"/>
              <a:buChar char="■"/>
              <a:defRPr/>
            </a:lvl6pPr>
            <a:lvl7pPr lvl="6" rtl="0" algn="l">
              <a:lnSpc>
                <a:spcPct val="90000"/>
              </a:lnSpc>
              <a:spcBef>
                <a:spcPts val="1600"/>
              </a:spcBef>
              <a:spcAft>
                <a:spcPts val="0"/>
              </a:spcAft>
              <a:buClr>
                <a:schemeClr val="dk1"/>
              </a:buClr>
              <a:buSzPts val="2300"/>
              <a:buChar char="●"/>
              <a:defRPr/>
            </a:lvl7pPr>
            <a:lvl8pPr lvl="7" rtl="0" algn="l">
              <a:lnSpc>
                <a:spcPct val="90000"/>
              </a:lnSpc>
              <a:spcBef>
                <a:spcPts val="1600"/>
              </a:spcBef>
              <a:spcAft>
                <a:spcPts val="0"/>
              </a:spcAft>
              <a:buClr>
                <a:schemeClr val="dk1"/>
              </a:buClr>
              <a:buSzPts val="2300"/>
              <a:buChar char="○"/>
              <a:defRPr/>
            </a:lvl8pPr>
            <a:lvl9pPr lvl="8" rtl="0" algn="l">
              <a:lnSpc>
                <a:spcPct val="90000"/>
              </a:lnSpc>
              <a:spcBef>
                <a:spcPts val="1600"/>
              </a:spcBef>
              <a:spcAft>
                <a:spcPts val="1600"/>
              </a:spcAft>
              <a:buClr>
                <a:schemeClr val="dk1"/>
              </a:buClr>
              <a:buSzPts val="23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
        <p:nvSpPr>
          <p:cNvPr id="57" name="Google Shape;57;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8" name="Google Shape;58;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9" name="Google Shape;59;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60" name="Google Shape;60;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61" name="Google Shape;61;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5" name="Shape 285"/>
        <p:cNvGrpSpPr/>
        <p:nvPr/>
      </p:nvGrpSpPr>
      <p:grpSpPr>
        <a:xfrm>
          <a:off x="0" y="0"/>
          <a:ext cx="0" cy="0"/>
          <a:chOff x="0" y="0"/>
          <a:chExt cx="0" cy="0"/>
        </a:xfrm>
      </p:grpSpPr>
      <p:grpSp>
        <p:nvGrpSpPr>
          <p:cNvPr id="286" name="Google Shape;286;p31"/>
          <p:cNvGrpSpPr/>
          <p:nvPr/>
        </p:nvGrpSpPr>
        <p:grpSpPr>
          <a:xfrm>
            <a:off x="0" y="-2373"/>
            <a:ext cx="12192000" cy="6867714"/>
            <a:chOff x="0" y="-2373"/>
            <a:chExt cx="12192000" cy="6867027"/>
          </a:xfrm>
        </p:grpSpPr>
        <p:sp>
          <p:nvSpPr>
            <p:cNvPr id="287" name="Google Shape;287;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2" name="Google Shape;292;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3" name="Google Shape;293;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4" name="Google Shape;294;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5" name="Google Shape;295;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6" name="Google Shape;296;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7" name="Google Shape;297;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298" name="Google Shape;298;p31"/>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9" name="Google Shape;299;p31"/>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0" name="Google Shape;300;p31"/>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2" name="Google Shape;302;p31"/>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3" name="Shape 303"/>
        <p:cNvGrpSpPr/>
        <p:nvPr/>
      </p:nvGrpSpPr>
      <p:grpSpPr>
        <a:xfrm>
          <a:off x="0" y="0"/>
          <a:ext cx="0" cy="0"/>
          <a:chOff x="0" y="0"/>
          <a:chExt cx="0" cy="0"/>
        </a:xfrm>
      </p:grpSpPr>
      <p:pic>
        <p:nvPicPr>
          <p:cNvPr descr="Celestia-R1---OverlayTitleHD.png" id="304" name="Google Shape;304;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5" name="Google Shape;305;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06" name="Google Shape;306;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7" name="Google Shape;307;p32"/>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8" name="Google Shape;308;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09" name="Google Shape;309;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0" name="Shape 310"/>
        <p:cNvGrpSpPr/>
        <p:nvPr/>
      </p:nvGrpSpPr>
      <p:grpSpPr>
        <a:xfrm>
          <a:off x="0" y="0"/>
          <a:ext cx="0" cy="0"/>
          <a:chOff x="0" y="0"/>
          <a:chExt cx="0" cy="0"/>
        </a:xfrm>
      </p:grpSpPr>
      <p:grpSp>
        <p:nvGrpSpPr>
          <p:cNvPr id="311" name="Google Shape;311;p33"/>
          <p:cNvGrpSpPr/>
          <p:nvPr/>
        </p:nvGrpSpPr>
        <p:grpSpPr>
          <a:xfrm>
            <a:off x="0" y="-2373"/>
            <a:ext cx="12192000" cy="6867714"/>
            <a:chOff x="0" y="-2373"/>
            <a:chExt cx="12192000" cy="6867027"/>
          </a:xfrm>
        </p:grpSpPr>
        <p:sp>
          <p:nvSpPr>
            <p:cNvPr id="312" name="Google Shape;312;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7" name="Google Shape;317;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8" name="Google Shape;318;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9" name="Google Shape;319;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0" name="Google Shape;320;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1" name="Google Shape;321;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2" name="Google Shape;322;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23" name="Google Shape;323;p33"/>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4" name="Google Shape;324;p33"/>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5" name="Google Shape;325;p33"/>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7" name="Google Shape;327;p33"/>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8" name="Shape 328"/>
        <p:cNvGrpSpPr/>
        <p:nvPr/>
      </p:nvGrpSpPr>
      <p:grpSpPr>
        <a:xfrm>
          <a:off x="0" y="0"/>
          <a:ext cx="0" cy="0"/>
          <a:chOff x="0" y="0"/>
          <a:chExt cx="0" cy="0"/>
        </a:xfrm>
      </p:grpSpPr>
      <p:pic>
        <p:nvPicPr>
          <p:cNvPr descr="Celestia-R1---OverlayTitleHD.png" id="329" name="Google Shape;329;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30" name="Google Shape;330;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31" name="Google Shape;331;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32" name="Google Shape;332;p34"/>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3" name="Google Shape;333;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34" name="Google Shape;334;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5" name="Shape 335"/>
        <p:cNvGrpSpPr/>
        <p:nvPr/>
      </p:nvGrpSpPr>
      <p:grpSpPr>
        <a:xfrm>
          <a:off x="0" y="0"/>
          <a:ext cx="0" cy="0"/>
          <a:chOff x="0" y="0"/>
          <a:chExt cx="0" cy="0"/>
        </a:xfrm>
      </p:grpSpPr>
      <p:grpSp>
        <p:nvGrpSpPr>
          <p:cNvPr id="336" name="Google Shape;336;p35"/>
          <p:cNvGrpSpPr/>
          <p:nvPr/>
        </p:nvGrpSpPr>
        <p:grpSpPr>
          <a:xfrm>
            <a:off x="0" y="-2373"/>
            <a:ext cx="12192000" cy="6867714"/>
            <a:chOff x="0" y="-2373"/>
            <a:chExt cx="12192000" cy="6867027"/>
          </a:xfrm>
        </p:grpSpPr>
        <p:sp>
          <p:nvSpPr>
            <p:cNvPr id="337" name="Google Shape;337;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2" name="Google Shape;342;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3" name="Google Shape;343;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4" name="Google Shape;344;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5" name="Google Shape;345;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6" name="Google Shape;346;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7" name="Google Shape;347;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48" name="Google Shape;348;p35"/>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11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9" name="Google Shape;349;p35"/>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0" name="Google Shape;350;p35"/>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52" name="Google Shape;352;p35"/>
          <p:cNvSpPr txBox="1"/>
          <p:nvPr>
            <p:ph idx="12" type="sldNum"/>
          </p:nvPr>
        </p:nvSpPr>
        <p:spPr>
          <a:xfrm>
            <a:off x="10352540" y="295729"/>
            <a:ext cx="8385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5" name="Google Shape;355;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6" name="Google Shape;356;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8450" lvl="3" marL="18288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8450" lvl="4" marL="2286000" marR="0" rtl="0" algn="l">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8450" lvl="5" marL="27432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8450" lvl="6" marL="32004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8450" lvl="7" marL="36576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8450" lvl="8" marL="4114800" marR="0" rtl="0" algn="l">
              <a:lnSpc>
                <a:spcPct val="100000"/>
              </a:lnSpc>
              <a:spcBef>
                <a:spcPts val="700"/>
              </a:spcBef>
              <a:spcAft>
                <a:spcPts val="0"/>
              </a:spcAft>
              <a:buClr>
                <a:schemeClr val="accent1"/>
              </a:buClr>
              <a:buSzPts val="11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12" type="sldNum"/>
          </p:nvPr>
        </p:nvSpPr>
        <p:spPr>
          <a:xfrm>
            <a:off x="10352088" y="295275"/>
            <a:ext cx="838500" cy="7683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8" name="Shape 358"/>
        <p:cNvGrpSpPr/>
        <p:nvPr/>
      </p:nvGrpSpPr>
      <p:grpSpPr>
        <a:xfrm>
          <a:off x="0" y="0"/>
          <a:ext cx="0" cy="0"/>
          <a:chOff x="0" y="0"/>
          <a:chExt cx="0" cy="0"/>
        </a:xfrm>
      </p:grpSpPr>
      <p:sp>
        <p:nvSpPr>
          <p:cNvPr id="359" name="Google Shape;359;p37"/>
          <p:cNvSpPr txBox="1"/>
          <p:nvPr>
            <p:ph type="title"/>
          </p:nvPr>
        </p:nvSpPr>
        <p:spPr>
          <a:xfrm>
            <a:off x="644769" y="2311643"/>
            <a:ext cx="10902900" cy="135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500"/>
              <a:buChar char="●"/>
              <a:defRPr/>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360" name="Google Shape;360;p37"/>
          <p:cNvSpPr txBox="1"/>
          <p:nvPr>
            <p:ph idx="1" type="body"/>
          </p:nvPr>
        </p:nvSpPr>
        <p:spPr>
          <a:xfrm>
            <a:off x="615950" y="3895725"/>
            <a:ext cx="10958400" cy="706500"/>
          </a:xfrm>
          <a:prstGeom prst="rect">
            <a:avLst/>
          </a:prstGeom>
          <a:noFill/>
          <a:ln>
            <a:noFill/>
          </a:ln>
        </p:spPr>
        <p:txBody>
          <a:bodyPr anchorCtr="0" anchor="ctr" bIns="91425" lIns="91425" spcFirstLastPara="1" rIns="91425" wrap="square" tIns="91425">
            <a:normAutofit/>
          </a:bodyPr>
          <a:lstStyle>
            <a:lvl1pPr indent="-228600" lvl="0" marL="457200" rtl="0" algn="ctr">
              <a:lnSpc>
                <a:spcPct val="100000"/>
              </a:lnSpc>
              <a:spcBef>
                <a:spcPts val="0"/>
              </a:spcBef>
              <a:spcAft>
                <a:spcPts val="0"/>
              </a:spcAft>
              <a:buSzPts val="1900"/>
              <a:buNone/>
              <a:defRPr sz="2400"/>
            </a:lvl1pPr>
            <a:lvl2pPr indent="-330200" lvl="1" marL="914400" rtl="0" algn="l">
              <a:lnSpc>
                <a:spcPct val="100000"/>
              </a:lnSpc>
              <a:spcBef>
                <a:spcPts val="1100"/>
              </a:spcBef>
              <a:spcAft>
                <a:spcPts val="0"/>
              </a:spcAft>
              <a:buSzPts val="1600"/>
              <a:buChar char="○"/>
              <a:defRPr/>
            </a:lvl2pPr>
            <a:lvl3pPr indent="-323850" lvl="2" marL="1371600" rtl="0" algn="l">
              <a:lnSpc>
                <a:spcPct val="100000"/>
              </a:lnSpc>
              <a:spcBef>
                <a:spcPts val="1100"/>
              </a:spcBef>
              <a:spcAft>
                <a:spcPts val="0"/>
              </a:spcAft>
              <a:buSzPts val="1500"/>
              <a:buChar char="■"/>
              <a:defRPr/>
            </a:lvl3pPr>
            <a:lvl4pPr indent="-304800" lvl="3" marL="1828800" rtl="0" algn="l">
              <a:lnSpc>
                <a:spcPct val="100000"/>
              </a:lnSpc>
              <a:spcBef>
                <a:spcPts val="1100"/>
              </a:spcBef>
              <a:spcAft>
                <a:spcPts val="0"/>
              </a:spcAft>
              <a:buSzPts val="1200"/>
              <a:buChar char="●"/>
              <a:defRPr/>
            </a:lvl4pPr>
            <a:lvl5pPr indent="-304800" lvl="4" marL="2286000" rtl="0" algn="l">
              <a:lnSpc>
                <a:spcPct val="100000"/>
              </a:lnSpc>
              <a:spcBef>
                <a:spcPts val="1100"/>
              </a:spcBef>
              <a:spcAft>
                <a:spcPts val="0"/>
              </a:spcAft>
              <a:buSzPts val="1200"/>
              <a:buChar char="○"/>
              <a:defRPr/>
            </a:lvl5pPr>
            <a:lvl6pPr indent="-304800" lvl="5" marL="2743200" rtl="0" algn="l">
              <a:lnSpc>
                <a:spcPct val="100000"/>
              </a:lnSpc>
              <a:spcBef>
                <a:spcPts val="1100"/>
              </a:spcBef>
              <a:spcAft>
                <a:spcPts val="0"/>
              </a:spcAft>
              <a:buSzPts val="1200"/>
              <a:buChar char="■"/>
              <a:defRPr/>
            </a:lvl6pPr>
            <a:lvl7pPr indent="-304800" lvl="6" marL="3200400" rtl="0" algn="l">
              <a:lnSpc>
                <a:spcPct val="100000"/>
              </a:lnSpc>
              <a:spcBef>
                <a:spcPts val="1100"/>
              </a:spcBef>
              <a:spcAft>
                <a:spcPts val="0"/>
              </a:spcAft>
              <a:buSzPts val="1200"/>
              <a:buChar char="●"/>
              <a:defRPr/>
            </a:lvl7pPr>
            <a:lvl8pPr indent="-304800" lvl="7" marL="3657600" rtl="0" algn="l">
              <a:lnSpc>
                <a:spcPct val="100000"/>
              </a:lnSpc>
              <a:spcBef>
                <a:spcPts val="1100"/>
              </a:spcBef>
              <a:spcAft>
                <a:spcPts val="0"/>
              </a:spcAft>
              <a:buSzPts val="1200"/>
              <a:buChar char="○"/>
              <a:defRPr/>
            </a:lvl8pPr>
            <a:lvl9pPr indent="-304800" lvl="8" marL="4114800" rtl="0" algn="l">
              <a:lnSpc>
                <a:spcPct val="100000"/>
              </a:lnSpc>
              <a:spcBef>
                <a:spcPts val="1100"/>
              </a:spcBef>
              <a:spcAft>
                <a:spcPts val="11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1" name="Shape 361"/>
        <p:cNvGrpSpPr/>
        <p:nvPr/>
      </p:nvGrpSpPr>
      <p:grpSpPr>
        <a:xfrm>
          <a:off x="0" y="0"/>
          <a:ext cx="0" cy="0"/>
          <a:chOff x="0" y="0"/>
          <a:chExt cx="0" cy="0"/>
        </a:xfrm>
      </p:grpSpPr>
      <p:grpSp>
        <p:nvGrpSpPr>
          <p:cNvPr id="362" name="Google Shape;362;p38"/>
          <p:cNvGrpSpPr/>
          <p:nvPr/>
        </p:nvGrpSpPr>
        <p:grpSpPr>
          <a:xfrm>
            <a:off x="0" y="-2373"/>
            <a:ext cx="12192000" cy="6867027"/>
            <a:chOff x="0" y="-2373"/>
            <a:chExt cx="12192000" cy="6867027"/>
          </a:xfrm>
        </p:grpSpPr>
        <p:sp>
          <p:nvSpPr>
            <p:cNvPr id="363" name="Google Shape;36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4" name="Google Shape;364;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5" name="Google Shape;365;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6" name="Google Shape;366;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7" name="Google Shape;367;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8" name="Google Shape;368;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9" name="Google Shape;369;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0" name="Google Shape;370;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1" name="Google Shape;371;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2" name="Google Shape;372;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3" name="Google Shape;373;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74" name="Google Shape;374;p3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5" name="Google Shape;375;p3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6" name="Google Shape;376;p3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7" name="Google Shape;377;p3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8" name="Google Shape;378;p3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379" name="Shape 379"/>
        <p:cNvGrpSpPr/>
        <p:nvPr/>
      </p:nvGrpSpPr>
      <p:grpSpPr>
        <a:xfrm>
          <a:off x="0" y="0"/>
          <a:ext cx="0" cy="0"/>
          <a:chOff x="0" y="0"/>
          <a:chExt cx="0" cy="0"/>
        </a:xfrm>
      </p:grpSpPr>
      <p:pic>
        <p:nvPicPr>
          <p:cNvPr descr="Celestia-R1---OverlayTitleHD.png" id="380" name="Google Shape;380;p39"/>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81" name="Google Shape;381;p39"/>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82" name="Google Shape;382;p39"/>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83" name="Google Shape;383;p39"/>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4" name="Google Shape;384;p39"/>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85" name="Google Shape;385;p39"/>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386" name="Shape 386"/>
        <p:cNvGrpSpPr/>
        <p:nvPr/>
      </p:nvGrpSpPr>
      <p:grpSpPr>
        <a:xfrm>
          <a:off x="0" y="0"/>
          <a:ext cx="0" cy="0"/>
          <a:chOff x="0" y="0"/>
          <a:chExt cx="0" cy="0"/>
        </a:xfrm>
      </p:grpSpPr>
      <p:sp>
        <p:nvSpPr>
          <p:cNvPr id="387" name="Google Shape;387;p4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88" name="Google Shape;388;p40"/>
          <p:cNvSpPr txBox="1"/>
          <p:nvPr/>
        </p:nvSpPr>
        <p:spPr>
          <a:xfrm>
            <a:off x="486999" y="501650"/>
            <a:ext cx="9865500" cy="70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2"/>
                </a:solidFill>
                <a:latin typeface="Century Gothic"/>
                <a:ea typeface="Century Gothic"/>
                <a:cs typeface="Century Gothic"/>
                <a:sym typeface="Century Gothic"/>
              </a:rPr>
              <a:t>Questions?</a:t>
            </a:r>
            <a:endParaRPr b="0" i="0" sz="3600" u="none" cap="none" strike="noStrike">
              <a:solidFill>
                <a:schemeClr val="lt2"/>
              </a:solidFill>
              <a:latin typeface="Century Gothic"/>
              <a:ea typeface="Century Gothic"/>
              <a:cs typeface="Century Gothic"/>
              <a:sym typeface="Century Gothic"/>
            </a:endParaRPr>
          </a:p>
        </p:txBody>
      </p:sp>
      <p:pic>
        <p:nvPicPr>
          <p:cNvPr id="389" name="Google Shape;389;p40"/>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62" name="Shape 62"/>
        <p:cNvGrpSpPr/>
        <p:nvPr/>
      </p:nvGrpSpPr>
      <p:grpSpPr>
        <a:xfrm>
          <a:off x="0" y="0"/>
          <a:ext cx="0" cy="0"/>
          <a:chOff x="0" y="0"/>
          <a:chExt cx="0" cy="0"/>
        </a:xfrm>
      </p:grpSpPr>
      <p:sp>
        <p:nvSpPr>
          <p:cNvPr id="63" name="Google Shape;63;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4" name="Google Shape;64;p5"/>
          <p:cNvSpPr/>
          <p:nvPr>
            <p:ph idx="2" type="pic"/>
          </p:nvPr>
        </p:nvSpPr>
        <p:spPr>
          <a:xfrm>
            <a:off x="7614667" y="1663033"/>
            <a:ext cx="3873600" cy="4286400"/>
          </a:xfrm>
          <a:prstGeom prst="rect">
            <a:avLst/>
          </a:prstGeom>
          <a:noFill/>
          <a:ln>
            <a:noFill/>
          </a:ln>
        </p:spPr>
      </p:sp>
      <p:sp>
        <p:nvSpPr>
          <p:cNvPr id="65" name="Google Shape;65;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6" name="Google Shape;66;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390" name="Shape 390"/>
        <p:cNvGrpSpPr/>
        <p:nvPr/>
      </p:nvGrpSpPr>
      <p:grpSpPr>
        <a:xfrm>
          <a:off x="0" y="0"/>
          <a:ext cx="0" cy="0"/>
          <a:chOff x="0" y="0"/>
          <a:chExt cx="0" cy="0"/>
        </a:xfrm>
      </p:grpSpPr>
      <p:pic>
        <p:nvPicPr>
          <p:cNvPr descr="Celestia-R1---OverlayTitleHD.png" id="391" name="Google Shape;391;p41"/>
          <p:cNvPicPr preferRelativeResize="0"/>
          <p:nvPr/>
        </p:nvPicPr>
        <p:blipFill rotWithShape="1">
          <a:blip r:embed="rId3">
            <a:alphaModFix/>
          </a:blip>
          <a:srcRect b="0" l="0" r="0" t="0"/>
          <a:stretch/>
        </p:blipFill>
        <p:spPr>
          <a:xfrm>
            <a:off x="1" y="0"/>
            <a:ext cx="12188698" cy="6856199"/>
          </a:xfrm>
          <a:prstGeom prst="rect">
            <a:avLst/>
          </a:prstGeom>
          <a:noFill/>
          <a:ln>
            <a:noFill/>
          </a:ln>
        </p:spPr>
      </p:pic>
      <p:sp>
        <p:nvSpPr>
          <p:cNvPr id="392" name="Google Shape;392;p41"/>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900" u="none" cap="none" strike="noStrike">
                <a:solidFill>
                  <a:schemeClr val="lt2"/>
                </a:solidFill>
                <a:latin typeface="Arial"/>
                <a:ea typeface="Arial"/>
                <a:cs typeface="Arial"/>
                <a:sym typeface="Arial"/>
              </a:defRPr>
            </a:lvl9pPr>
          </a:lstStyle>
          <a:p/>
        </p:txBody>
      </p:sp>
      <p:sp>
        <p:nvSpPr>
          <p:cNvPr id="393" name="Google Shape;393;p41"/>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900"/>
              <a:buFont typeface="Arial"/>
              <a:buNone/>
              <a:defRPr b="0" i="0" sz="1900" u="none" cap="none" strike="noStrike">
                <a:solidFill>
                  <a:schemeClr val="lt1"/>
                </a:solidFill>
                <a:latin typeface="Calibri"/>
                <a:ea typeface="Calibri"/>
                <a:cs typeface="Calibri"/>
                <a:sym typeface="Calibri"/>
              </a:defRPr>
            </a:lvl1pPr>
            <a:lvl2pPr lvl="1" marR="0" rtl="0" algn="ctr">
              <a:lnSpc>
                <a:spcPct val="100000"/>
              </a:lnSpc>
              <a:spcBef>
                <a:spcPts val="11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1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1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100"/>
              </a:spcBef>
              <a:spcAft>
                <a:spcPts val="11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94" name="Google Shape;394;p41"/>
          <p:cNvSpPr txBox="1"/>
          <p:nvPr>
            <p:ph idx="10" type="dt"/>
          </p:nvPr>
        </p:nvSpPr>
        <p:spPr>
          <a:xfrm>
            <a:off x="8932557" y="5870575"/>
            <a:ext cx="16005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95" name="Google Shape;395;p41"/>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1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900" u="none" cap="none" strike="noStrike">
                <a:solidFill>
                  <a:schemeClr val="lt1"/>
                </a:solidFill>
                <a:latin typeface="Calibri"/>
                <a:ea typeface="Calibri"/>
                <a:cs typeface="Calibri"/>
                <a:sym typeface="Calibri"/>
              </a:defRPr>
            </a:lvl9pPr>
          </a:lstStyle>
          <a:p/>
        </p:txBody>
      </p:sp>
      <p:sp>
        <p:nvSpPr>
          <p:cNvPr id="396" name="Google Shape;396;p41"/>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2">
  <p:cSld name="CUSTOM_5">
    <p:spTree>
      <p:nvGrpSpPr>
        <p:cNvPr id="397" name="Shape 397"/>
        <p:cNvGrpSpPr/>
        <p:nvPr/>
      </p:nvGrpSpPr>
      <p:grpSpPr>
        <a:xfrm>
          <a:off x="0" y="0"/>
          <a:ext cx="0" cy="0"/>
          <a:chOff x="0" y="0"/>
          <a:chExt cx="0" cy="0"/>
        </a:xfrm>
      </p:grpSpPr>
      <p:sp>
        <p:nvSpPr>
          <p:cNvPr id="398" name="Google Shape;398;p4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99" name="Google Shape;399;p42"/>
          <p:cNvSpPr txBox="1"/>
          <p:nvPr/>
        </p:nvSpPr>
        <p:spPr>
          <a:xfrm>
            <a:off x="486999" y="501650"/>
            <a:ext cx="9865500" cy="70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2"/>
                </a:solidFill>
                <a:latin typeface="Century Gothic"/>
                <a:ea typeface="Century Gothic"/>
                <a:cs typeface="Century Gothic"/>
                <a:sym typeface="Century Gothic"/>
              </a:rPr>
              <a:t>Questions?</a:t>
            </a:r>
            <a:endParaRPr b="0" i="0" sz="3600" u="none" cap="none" strike="noStrike">
              <a:solidFill>
                <a:schemeClr val="lt2"/>
              </a:solidFill>
              <a:latin typeface="Century Gothic"/>
              <a:ea typeface="Century Gothic"/>
              <a:cs typeface="Century Gothic"/>
              <a:sym typeface="Century Gothic"/>
            </a:endParaRPr>
          </a:p>
        </p:txBody>
      </p:sp>
      <p:pic>
        <p:nvPicPr>
          <p:cNvPr id="400" name="Google Shape;400;p42"/>
          <p:cNvPicPr preferRelativeResize="0"/>
          <p:nvPr/>
        </p:nvPicPr>
        <p:blipFill rotWithShape="1">
          <a:blip r:embed="rId2">
            <a:alphaModFix/>
          </a:blip>
          <a:srcRect b="0" l="0" r="0" t="0"/>
          <a:stretch/>
        </p:blipFill>
        <p:spPr>
          <a:xfrm>
            <a:off x="3690860" y="2228809"/>
            <a:ext cx="3537275" cy="3537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8" name="Shape 68"/>
        <p:cNvGrpSpPr/>
        <p:nvPr/>
      </p:nvGrpSpPr>
      <p:grpSpPr>
        <a:xfrm>
          <a:off x="0" y="0"/>
          <a:ext cx="0" cy="0"/>
          <a:chOff x="0" y="0"/>
          <a:chExt cx="0" cy="0"/>
        </a:xfrm>
      </p:grpSpPr>
      <p:sp>
        <p:nvSpPr>
          <p:cNvPr id="69" name="Google Shape;69;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0" name="Google Shape;70;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71" name="Google Shape;71;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3" name="Shape 73"/>
        <p:cNvGrpSpPr/>
        <p:nvPr/>
      </p:nvGrpSpPr>
      <p:grpSpPr>
        <a:xfrm>
          <a:off x="0" y="0"/>
          <a:ext cx="0" cy="0"/>
          <a:chOff x="0" y="0"/>
          <a:chExt cx="0" cy="0"/>
        </a:xfrm>
      </p:grpSpPr>
      <p:sp>
        <p:nvSpPr>
          <p:cNvPr id="74" name="Google Shape;74;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5" name="Google Shape;75;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7" name="Google Shape;77;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9" name="Google Shape;79;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80" name="Shape 80"/>
        <p:cNvGrpSpPr/>
        <p:nvPr/>
      </p:nvGrpSpPr>
      <p:grpSpPr>
        <a:xfrm>
          <a:off x="0" y="0"/>
          <a:ext cx="0" cy="0"/>
          <a:chOff x="0" y="0"/>
          <a:chExt cx="0" cy="0"/>
        </a:xfrm>
      </p:grpSpPr>
      <p:sp>
        <p:nvSpPr>
          <p:cNvPr id="81" name="Google Shape;81;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2" name="Google Shape;82;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83" name="Google Shape;83;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7" name="Google Shape;87;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8" name="Google Shape;88;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93" name="Google Shape;93;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2.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11" name="Google Shape;11;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12" name="Google Shape;12;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13" name="Google Shape;13;p1"/>
          <p:cNvGrpSpPr/>
          <p:nvPr/>
        </p:nvGrpSpPr>
        <p:grpSpPr>
          <a:xfrm rot="5400000">
            <a:off x="680399" y="5765331"/>
            <a:ext cx="303670" cy="1663144"/>
            <a:chOff x="327125" y="2375600"/>
            <a:chExt cx="536425" cy="2953025"/>
          </a:xfrm>
        </p:grpSpPr>
        <p:sp>
          <p:nvSpPr>
            <p:cNvPr id="14" name="Google Shape;1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5" name="Google Shape;15;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6" name="Google Shape;1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7" name="Google Shape;27;p1"/>
          <p:cNvGrpSpPr/>
          <p:nvPr/>
        </p:nvGrpSpPr>
        <p:grpSpPr>
          <a:xfrm flipH="1" rot="-5400000">
            <a:off x="9718265" y="-1794016"/>
            <a:ext cx="582933" cy="4364402"/>
            <a:chOff x="327125" y="2375600"/>
            <a:chExt cx="536425" cy="2976473"/>
          </a:xfrm>
        </p:grpSpPr>
        <p:sp>
          <p:nvSpPr>
            <p:cNvPr id="28" name="Google Shape;28;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9" name="Google Shape;29;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 name="Google Shape;30;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1" name="Google Shape;31;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6" name="Google Shape;36;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41" name="Google Shape;41;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drive.google.com/file/d/125R8cD-qWRCq2JFlqjUULK4NclK_g2h5/view?usp=share_link" TargetMode="External"/><Relationship Id="rId4" Type="http://schemas.openxmlformats.org/officeDocument/2006/relationships/image" Target="../media/image38.png"/><Relationship Id="rId5" Type="http://schemas.openxmlformats.org/officeDocument/2006/relationships/image" Target="../media/image33.png"/><Relationship Id="rId6" Type="http://schemas.openxmlformats.org/officeDocument/2006/relationships/image" Target="../media/image35.png"/><Relationship Id="rId7"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s://drive.google.com/file/d/125R8cD-qWRCq2JFlqjUULK4NclK_g2h5/view?usp=share_link" TargetMode="External"/><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9.png"/><Relationship Id="rId7"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eveloper.mozilla.org/en-US/docs/Web/CSS/align-items" TargetMode="External"/><Relationship Id="rId4" Type="http://schemas.openxmlformats.org/officeDocument/2006/relationships/hyperlink" Target="https://developer.mozilla.org/en-US/docs/Web/CSS/align-self" TargetMode="External"/><Relationship Id="rId5" Type="http://schemas.openxmlformats.org/officeDocument/2006/relationships/image" Target="../media/image49.png"/><Relationship Id="rId6" Type="http://schemas.openxmlformats.org/officeDocument/2006/relationships/image" Target="../media/image52.png"/><Relationship Id="rId7"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eveloper.mozilla.org/en-US/docs/Web/CSS/align-content" TargetMode="External"/><Relationship Id="rId4" Type="http://schemas.openxmlformats.org/officeDocument/2006/relationships/image" Target="../media/image58.png"/><Relationship Id="rId5" Type="http://schemas.openxmlformats.org/officeDocument/2006/relationships/image" Target="../media/image51.png"/><Relationship Id="rId6"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developer.mozilla.org/en-US/docs/Web/CSS/flex-grow" TargetMode="Externa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developer.mozilla.org/en-US/docs/Web/CSS/flex-direction" TargetMode="Externa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developer.mozilla.org/en-US/docs/Web/CSS/flex-wrap" TargetMode="External"/><Relationship Id="rId4" Type="http://schemas.openxmlformats.org/officeDocument/2006/relationships/image" Target="../media/image57.png"/><Relationship Id="rId5" Type="http://schemas.openxmlformats.org/officeDocument/2006/relationships/image" Target="../media/image5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eveloper.mozilla.org/en-US/docs/Web/CSS/flex-flow" TargetMode="External"/><Relationship Id="rId4" Type="http://schemas.openxmlformats.org/officeDocument/2006/relationships/image" Target="../media/image59.png"/><Relationship Id="rId5" Type="http://schemas.openxmlformats.org/officeDocument/2006/relationships/image" Target="../media/image5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developer.mozilla.org/en-US/docs/Web/CSS/or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5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docs.google.com/document/d/1dW4wWS4bqg0Te-hkXwA4tfjoDTgMGKtm5IsDPur709Q/edit?usp=sharing" TargetMode="External"/><Relationship Id="rId4" Type="http://schemas.openxmlformats.org/officeDocument/2006/relationships/hyperlink" Target="https://flexboxfroggy.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developer.mozilla.org/en-US/docs/Learn/CSS/CSS_layout/Flexbox" TargetMode="External"/><Relationship Id="rId4" Type="http://schemas.openxmlformats.org/officeDocument/2006/relationships/hyperlink" Target="https://developer.mozilla.org/en-US/docs/Learn/CSS/CSS_layout/Flexbo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hyperlink" Target="https://drive.google.com/file/d/1sWXC5AUyk93ImAyeN8Yf_62JtiexYPiS/view?usp=shar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2.png"/><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developer.mozilla.org/en-US/docs/Web/CSS/justify-content" TargetMode="External"/><Relationship Id="rId4" Type="http://schemas.openxmlformats.org/officeDocument/2006/relationships/image" Target="../media/image40.png"/><Relationship Id="rId5"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eveloper.mozilla.org/en-US/docs/Web/CSS/justify-content" TargetMode="External"/><Relationship Id="rId4" Type="http://schemas.openxmlformats.org/officeDocument/2006/relationships/image" Target="../media/image47.png"/><Relationship Id="rId5"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developer.mozilla.org/en-US/docs/Web/CSS/justify-content" TargetMode="External"/><Relationship Id="rId4" Type="http://schemas.openxmlformats.org/officeDocument/2006/relationships/image" Target="../media/image48.png"/><Relationship Id="rId5"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nvSpPr>
        <p:spPr>
          <a:xfrm>
            <a:off x="10608950" y="490925"/>
            <a:ext cx="4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FFFFFF"/>
                </a:solidFill>
                <a:latin typeface="Century Gothic"/>
                <a:ea typeface="Century Gothic"/>
                <a:cs typeface="Century Gothic"/>
                <a:sym typeface="Century Gothic"/>
              </a:rPr>
              <a:t>1</a:t>
            </a:r>
            <a:endParaRPr b="1" sz="2100">
              <a:solidFill>
                <a:srgbClr val="FFFFFF"/>
              </a:solidFill>
              <a:latin typeface="Century Gothic"/>
              <a:ea typeface="Century Gothic"/>
              <a:cs typeface="Century Gothic"/>
              <a:sym typeface="Century Gothic"/>
            </a:endParaRPr>
          </a:p>
        </p:txBody>
      </p:sp>
      <p:sp>
        <p:nvSpPr>
          <p:cNvPr id="406" name="Google Shape;406;p43"/>
          <p:cNvSpPr txBox="1"/>
          <p:nvPr/>
        </p:nvSpPr>
        <p:spPr>
          <a:xfrm>
            <a:off x="0" y="2800533"/>
            <a:ext cx="12192000" cy="19176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5000">
                <a:solidFill>
                  <a:srgbClr val="FEC14F"/>
                </a:solidFill>
                <a:latin typeface="Century Gothic"/>
                <a:ea typeface="Century Gothic"/>
                <a:cs typeface="Century Gothic"/>
                <a:sym typeface="Century Gothic"/>
              </a:rPr>
              <a:t>CSS Flexible Box Layout</a:t>
            </a:r>
            <a:endParaRPr b="1" sz="5300">
              <a:solidFill>
                <a:srgbClr val="FEC14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2"/>
          <p:cNvSpPr txBox="1"/>
          <p:nvPr>
            <p:ph idx="1" type="body"/>
          </p:nvPr>
        </p:nvSpPr>
        <p:spPr>
          <a:xfrm>
            <a:off x="698500" y="1720800"/>
            <a:ext cx="10915500" cy="110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800">
                <a:solidFill>
                  <a:srgbClr val="000000"/>
                </a:solidFill>
              </a:rPr>
              <a:t>Use the provided </a:t>
            </a:r>
            <a:r>
              <a:rPr b="1" lang="en-US" sz="1800" u="sng">
                <a:solidFill>
                  <a:schemeClr val="accent5"/>
                </a:solidFill>
                <a:hlinkClick r:id="rId3">
                  <a:extLst>
                    <a:ext uri="{A12FA001-AC4F-418D-AE19-62706E023703}">
                      <ahyp:hlinkClr val="tx"/>
                    </a:ext>
                  </a:extLst>
                </a:hlinkClick>
              </a:rPr>
              <a:t>navigation.html</a:t>
            </a:r>
            <a:r>
              <a:rPr b="1" lang="en-US" sz="1800">
                <a:solidFill>
                  <a:schemeClr val="accent3"/>
                </a:solidFill>
                <a:latin typeface="Century Gothic"/>
                <a:ea typeface="Century Gothic"/>
                <a:cs typeface="Century Gothic"/>
                <a:sym typeface="Century Gothic"/>
              </a:rPr>
              <a:t> </a:t>
            </a:r>
            <a:r>
              <a:rPr lang="en-US" sz="1800">
                <a:solidFill>
                  <a:srgbClr val="000000"/>
                </a:solidFill>
              </a:rPr>
              <a:t>file to recreate the following layouts. Note that by adding </a:t>
            </a:r>
            <a:r>
              <a:rPr b="1" lang="en-US" sz="1800">
                <a:solidFill>
                  <a:srgbClr val="000000"/>
                </a:solidFill>
                <a:latin typeface="Consolas"/>
                <a:ea typeface="Consolas"/>
                <a:cs typeface="Consolas"/>
                <a:sym typeface="Consolas"/>
              </a:rPr>
              <a:t>display:flex</a:t>
            </a:r>
            <a:r>
              <a:rPr lang="en-US" sz="1800">
                <a:solidFill>
                  <a:srgbClr val="000000"/>
                </a:solidFill>
              </a:rPr>
              <a:t> to the </a:t>
            </a:r>
            <a:r>
              <a:rPr b="1" lang="en-US" sz="1800">
                <a:solidFill>
                  <a:srgbClr val="000000"/>
                </a:solidFill>
                <a:latin typeface="Consolas"/>
                <a:ea typeface="Consolas"/>
                <a:cs typeface="Consolas"/>
                <a:sym typeface="Consolas"/>
              </a:rPr>
              <a:t>&lt;ul&gt;</a:t>
            </a:r>
            <a:r>
              <a:rPr lang="en-US" sz="1800">
                <a:solidFill>
                  <a:srgbClr val="000000"/>
                </a:solidFill>
              </a:rPr>
              <a:t> element, the </a:t>
            </a:r>
            <a:r>
              <a:rPr b="1" lang="en-US" sz="1800">
                <a:solidFill>
                  <a:srgbClr val="000000"/>
                </a:solidFill>
                <a:latin typeface="Consolas"/>
                <a:ea typeface="Consolas"/>
                <a:cs typeface="Consolas"/>
                <a:sym typeface="Consolas"/>
              </a:rPr>
              <a:t>&lt;ul&gt;</a:t>
            </a:r>
            <a:r>
              <a:rPr lang="en-US" sz="1800">
                <a:solidFill>
                  <a:srgbClr val="000000"/>
                </a:solidFill>
              </a:rPr>
              <a:t> element becomes our flex container, and each </a:t>
            </a:r>
            <a:r>
              <a:rPr b="1" lang="en-US" sz="1800">
                <a:solidFill>
                  <a:srgbClr val="000000"/>
                </a:solidFill>
                <a:latin typeface="Consolas"/>
                <a:ea typeface="Consolas"/>
                <a:cs typeface="Consolas"/>
                <a:sym typeface="Consolas"/>
              </a:rPr>
              <a:t>&lt;li&gt;</a:t>
            </a:r>
            <a:r>
              <a:rPr lang="en-US" sz="1800">
                <a:solidFill>
                  <a:srgbClr val="000000"/>
                </a:solidFill>
              </a:rPr>
              <a:t> element is a flex item. </a:t>
            </a:r>
            <a:endParaRPr/>
          </a:p>
        </p:txBody>
      </p:sp>
      <p:sp>
        <p:nvSpPr>
          <p:cNvPr id="488" name="Google Shape;488;p5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Activity: Navigation Bar</a:t>
            </a:r>
            <a:r>
              <a:rPr lang="en-US"/>
              <a:t> Alignment – Part One</a:t>
            </a:r>
            <a:endParaRPr/>
          </a:p>
        </p:txBody>
      </p:sp>
      <p:sp>
        <p:nvSpPr>
          <p:cNvPr id="489" name="Google Shape;489;p5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90" name="Google Shape;490;p52"/>
          <p:cNvPicPr preferRelativeResize="0"/>
          <p:nvPr/>
        </p:nvPicPr>
        <p:blipFill>
          <a:blip r:embed="rId4">
            <a:alphaModFix/>
          </a:blip>
          <a:stretch>
            <a:fillRect/>
          </a:stretch>
        </p:blipFill>
        <p:spPr>
          <a:xfrm>
            <a:off x="638250" y="2829294"/>
            <a:ext cx="10915498" cy="752406"/>
          </a:xfrm>
          <a:prstGeom prst="rect">
            <a:avLst/>
          </a:prstGeom>
          <a:noFill/>
          <a:ln>
            <a:noFill/>
          </a:ln>
        </p:spPr>
      </p:pic>
      <p:pic>
        <p:nvPicPr>
          <p:cNvPr id="491" name="Google Shape;491;p52"/>
          <p:cNvPicPr preferRelativeResize="0"/>
          <p:nvPr/>
        </p:nvPicPr>
        <p:blipFill>
          <a:blip r:embed="rId5">
            <a:alphaModFix/>
          </a:blip>
          <a:stretch>
            <a:fillRect/>
          </a:stretch>
        </p:blipFill>
        <p:spPr>
          <a:xfrm>
            <a:off x="638233" y="3637337"/>
            <a:ext cx="10915531" cy="752400"/>
          </a:xfrm>
          <a:prstGeom prst="rect">
            <a:avLst/>
          </a:prstGeom>
          <a:noFill/>
          <a:ln>
            <a:noFill/>
          </a:ln>
        </p:spPr>
      </p:pic>
      <p:pic>
        <p:nvPicPr>
          <p:cNvPr id="492" name="Google Shape;492;p52"/>
          <p:cNvPicPr preferRelativeResize="0"/>
          <p:nvPr/>
        </p:nvPicPr>
        <p:blipFill>
          <a:blip r:embed="rId6">
            <a:alphaModFix/>
          </a:blip>
          <a:stretch>
            <a:fillRect/>
          </a:stretch>
        </p:blipFill>
        <p:spPr>
          <a:xfrm>
            <a:off x="684750" y="4389737"/>
            <a:ext cx="10822501" cy="745988"/>
          </a:xfrm>
          <a:prstGeom prst="rect">
            <a:avLst/>
          </a:prstGeom>
          <a:noFill/>
          <a:ln>
            <a:noFill/>
          </a:ln>
        </p:spPr>
      </p:pic>
      <p:pic>
        <p:nvPicPr>
          <p:cNvPr id="493" name="Google Shape;493;p52"/>
          <p:cNvPicPr preferRelativeResize="0"/>
          <p:nvPr/>
        </p:nvPicPr>
        <p:blipFill>
          <a:blip r:embed="rId7">
            <a:alphaModFix/>
          </a:blip>
          <a:stretch>
            <a:fillRect/>
          </a:stretch>
        </p:blipFill>
        <p:spPr>
          <a:xfrm>
            <a:off x="684657" y="5197750"/>
            <a:ext cx="10822679" cy="74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3"/>
          <p:cNvSpPr txBox="1"/>
          <p:nvPr>
            <p:ph idx="1" type="body"/>
          </p:nvPr>
        </p:nvSpPr>
        <p:spPr>
          <a:xfrm>
            <a:off x="698500" y="1720800"/>
            <a:ext cx="10915500" cy="1108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1800">
                <a:solidFill>
                  <a:srgbClr val="000000"/>
                </a:solidFill>
              </a:rPr>
              <a:t>Use the provided </a:t>
            </a:r>
            <a:r>
              <a:rPr b="1" lang="en-US" sz="1800" u="sng">
                <a:solidFill>
                  <a:schemeClr val="accent5"/>
                </a:solidFill>
                <a:hlinkClick r:id="rId3">
                  <a:extLst>
                    <a:ext uri="{A12FA001-AC4F-418D-AE19-62706E023703}">
                      <ahyp:hlinkClr val="tx"/>
                    </a:ext>
                  </a:extLst>
                </a:hlinkClick>
              </a:rPr>
              <a:t>navigation.html</a:t>
            </a:r>
            <a:r>
              <a:rPr b="1" lang="en-US" sz="1800">
                <a:solidFill>
                  <a:schemeClr val="accent3"/>
                </a:solidFill>
                <a:latin typeface="Century Gothic"/>
                <a:ea typeface="Century Gothic"/>
                <a:cs typeface="Century Gothic"/>
                <a:sym typeface="Century Gothic"/>
              </a:rPr>
              <a:t> </a:t>
            </a:r>
            <a:r>
              <a:rPr lang="en-US" sz="1800">
                <a:solidFill>
                  <a:srgbClr val="000000"/>
                </a:solidFill>
              </a:rPr>
              <a:t>file to recreate the following layouts. Note that by adding </a:t>
            </a:r>
            <a:r>
              <a:rPr b="1" lang="en-US" sz="1800">
                <a:solidFill>
                  <a:srgbClr val="000000"/>
                </a:solidFill>
                <a:latin typeface="Consolas"/>
                <a:ea typeface="Consolas"/>
                <a:cs typeface="Consolas"/>
                <a:sym typeface="Consolas"/>
              </a:rPr>
              <a:t>display:flex</a:t>
            </a:r>
            <a:r>
              <a:rPr lang="en-US" sz="1800">
                <a:solidFill>
                  <a:srgbClr val="000000"/>
                </a:solidFill>
              </a:rPr>
              <a:t> to the </a:t>
            </a:r>
            <a:r>
              <a:rPr b="1" lang="en-US" sz="1800">
                <a:solidFill>
                  <a:srgbClr val="000000"/>
                </a:solidFill>
                <a:latin typeface="Consolas"/>
                <a:ea typeface="Consolas"/>
                <a:cs typeface="Consolas"/>
                <a:sym typeface="Consolas"/>
              </a:rPr>
              <a:t>&lt;ul&gt;</a:t>
            </a:r>
            <a:r>
              <a:rPr lang="en-US" sz="1800">
                <a:solidFill>
                  <a:srgbClr val="000000"/>
                </a:solidFill>
              </a:rPr>
              <a:t> element, the </a:t>
            </a:r>
            <a:r>
              <a:rPr b="1" lang="en-US" sz="1800">
                <a:solidFill>
                  <a:srgbClr val="000000"/>
                </a:solidFill>
                <a:latin typeface="Consolas"/>
                <a:ea typeface="Consolas"/>
                <a:cs typeface="Consolas"/>
                <a:sym typeface="Consolas"/>
              </a:rPr>
              <a:t>&lt;ul&gt;</a:t>
            </a:r>
            <a:r>
              <a:rPr lang="en-US" sz="1800">
                <a:solidFill>
                  <a:srgbClr val="000000"/>
                </a:solidFill>
              </a:rPr>
              <a:t> element becomes our flex container, and each </a:t>
            </a:r>
            <a:r>
              <a:rPr b="1" lang="en-US" sz="1800">
                <a:solidFill>
                  <a:srgbClr val="000000"/>
                </a:solidFill>
                <a:latin typeface="Consolas"/>
                <a:ea typeface="Consolas"/>
                <a:cs typeface="Consolas"/>
                <a:sym typeface="Consolas"/>
              </a:rPr>
              <a:t>&lt;li&gt;</a:t>
            </a:r>
            <a:r>
              <a:rPr lang="en-US" sz="1800">
                <a:solidFill>
                  <a:srgbClr val="000000"/>
                </a:solidFill>
              </a:rPr>
              <a:t> element is a flex item. </a:t>
            </a:r>
            <a:endParaRPr/>
          </a:p>
        </p:txBody>
      </p:sp>
      <p:sp>
        <p:nvSpPr>
          <p:cNvPr id="500" name="Google Shape;500;p5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Activity: Navigation Bar Alignment – Part Two</a:t>
            </a:r>
            <a:endParaRPr/>
          </a:p>
        </p:txBody>
      </p:sp>
      <p:sp>
        <p:nvSpPr>
          <p:cNvPr id="501" name="Google Shape;501;p5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None/>
            </a:pPr>
            <a:fld id="{00000000-1234-1234-1234-123412341234}" type="slidenum">
              <a:rPr lang="en-US"/>
              <a:t>‹#›</a:t>
            </a:fld>
            <a:endParaRPr/>
          </a:p>
        </p:txBody>
      </p:sp>
      <p:pic>
        <p:nvPicPr>
          <p:cNvPr id="502" name="Google Shape;502;p53"/>
          <p:cNvPicPr preferRelativeResize="0"/>
          <p:nvPr/>
        </p:nvPicPr>
        <p:blipFill>
          <a:blip r:embed="rId4">
            <a:alphaModFix/>
          </a:blip>
          <a:stretch>
            <a:fillRect/>
          </a:stretch>
        </p:blipFill>
        <p:spPr>
          <a:xfrm>
            <a:off x="638250" y="2800550"/>
            <a:ext cx="10915498" cy="752355"/>
          </a:xfrm>
          <a:prstGeom prst="rect">
            <a:avLst/>
          </a:prstGeom>
          <a:noFill/>
          <a:ln>
            <a:noFill/>
          </a:ln>
        </p:spPr>
      </p:pic>
      <p:pic>
        <p:nvPicPr>
          <p:cNvPr id="503" name="Google Shape;503;p53"/>
          <p:cNvPicPr preferRelativeResize="0"/>
          <p:nvPr/>
        </p:nvPicPr>
        <p:blipFill>
          <a:blip r:embed="rId5">
            <a:alphaModFix/>
          </a:blip>
          <a:stretch>
            <a:fillRect/>
          </a:stretch>
        </p:blipFill>
        <p:spPr>
          <a:xfrm>
            <a:off x="684663" y="3567968"/>
            <a:ext cx="10822674" cy="745981"/>
          </a:xfrm>
          <a:prstGeom prst="rect">
            <a:avLst/>
          </a:prstGeom>
          <a:noFill/>
          <a:ln>
            <a:noFill/>
          </a:ln>
        </p:spPr>
      </p:pic>
      <p:pic>
        <p:nvPicPr>
          <p:cNvPr id="504" name="Google Shape;504;p53"/>
          <p:cNvPicPr preferRelativeResize="0"/>
          <p:nvPr/>
        </p:nvPicPr>
        <p:blipFill>
          <a:blip r:embed="rId6">
            <a:alphaModFix/>
          </a:blip>
          <a:stretch>
            <a:fillRect/>
          </a:stretch>
        </p:blipFill>
        <p:spPr>
          <a:xfrm>
            <a:off x="684651" y="4313951"/>
            <a:ext cx="10822674" cy="761670"/>
          </a:xfrm>
          <a:prstGeom prst="rect">
            <a:avLst/>
          </a:prstGeom>
          <a:noFill/>
          <a:ln>
            <a:noFill/>
          </a:ln>
        </p:spPr>
      </p:pic>
      <p:pic>
        <p:nvPicPr>
          <p:cNvPr id="505" name="Google Shape;505;p53"/>
          <p:cNvPicPr preferRelativeResize="0"/>
          <p:nvPr/>
        </p:nvPicPr>
        <p:blipFill>
          <a:blip r:embed="rId7">
            <a:alphaModFix/>
          </a:blip>
          <a:stretch>
            <a:fillRect/>
          </a:stretch>
        </p:blipFill>
        <p:spPr>
          <a:xfrm>
            <a:off x="684826" y="5052624"/>
            <a:ext cx="10822501" cy="7616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4"/>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align-items</a:t>
            </a:r>
            <a:r>
              <a:rPr lang="en-US" sz="1800">
                <a:solidFill>
                  <a:srgbClr val="000000"/>
                </a:solidFill>
              </a:rPr>
              <a:t> property sets the </a:t>
            </a:r>
            <a:r>
              <a:rPr b="1" lang="en-US" sz="1800" u="sng">
                <a:solidFill>
                  <a:schemeClr val="hlink"/>
                </a:solidFill>
                <a:latin typeface="Consolas"/>
                <a:ea typeface="Consolas"/>
                <a:cs typeface="Consolas"/>
                <a:sym typeface="Consolas"/>
                <a:hlinkClick r:id="rId4"/>
              </a:rPr>
              <a:t>align-self</a:t>
            </a:r>
            <a:r>
              <a:rPr lang="en-US" sz="1800">
                <a:solidFill>
                  <a:srgbClr val="000000"/>
                </a:solidFill>
              </a:rPr>
              <a:t> value on all direct children of the element. In flexbox</a:t>
            </a:r>
            <a:r>
              <a:rPr lang="en-US" sz="1800">
                <a:solidFill>
                  <a:srgbClr val="000000"/>
                </a:solidFill>
              </a:rPr>
              <a:t>,</a:t>
            </a:r>
            <a:r>
              <a:rPr lang="en-US" sz="1800">
                <a:solidFill>
                  <a:srgbClr val="000000"/>
                </a:solidFill>
              </a:rPr>
              <a:t> it controls the alignment of items on the cross axis.</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flex-end</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cross-end margin edges of the flex items are flushed with the cross-end edge of the line.</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center</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flex item margin boxes are centered within the line on the cross axis. If the cross-size of an item is larger than the flex container, it will overflow equally in both directions.</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stretch</a:t>
            </a:r>
            <a:endParaRPr b="1" sz="1800">
              <a:solidFill>
                <a:srgbClr val="000000"/>
              </a:solidFill>
              <a:latin typeface="Consolas"/>
              <a:ea typeface="Consolas"/>
              <a:cs typeface="Consolas"/>
              <a:sym typeface="Consolas"/>
            </a:endParaRPr>
          </a:p>
          <a:p>
            <a:pPr indent="0" lvl="0" marL="0" rtl="0" algn="l">
              <a:spcBef>
                <a:spcPts val="1000"/>
              </a:spcBef>
              <a:spcAft>
                <a:spcPts val="1000"/>
              </a:spcAft>
              <a:buNone/>
            </a:pPr>
            <a:r>
              <a:rPr lang="en-US" sz="1800">
                <a:solidFill>
                  <a:srgbClr val="000000"/>
                </a:solidFill>
              </a:rPr>
              <a:t>Flex items are stretched such that the cross-size of the item’s margin box is the same as the line, while respecting width and height constraints.</a:t>
            </a:r>
            <a:endParaRPr sz="1800">
              <a:solidFill>
                <a:srgbClr val="000000"/>
              </a:solidFill>
            </a:endParaRPr>
          </a:p>
        </p:txBody>
      </p:sp>
      <p:sp>
        <p:nvSpPr>
          <p:cNvPr id="512" name="Google Shape;512;p54"/>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Align-Items  </a:t>
            </a:r>
            <a:endParaRPr/>
          </a:p>
        </p:txBody>
      </p:sp>
      <p:sp>
        <p:nvSpPr>
          <p:cNvPr id="513" name="Google Shape;513;p54"/>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14" name="Google Shape;514;p54"/>
          <p:cNvPicPr preferRelativeResize="0"/>
          <p:nvPr/>
        </p:nvPicPr>
        <p:blipFill>
          <a:blip r:embed="rId5">
            <a:alphaModFix/>
          </a:blip>
          <a:stretch>
            <a:fillRect/>
          </a:stretch>
        </p:blipFill>
        <p:spPr>
          <a:xfrm>
            <a:off x="9833651" y="2355200"/>
            <a:ext cx="1273849" cy="1308545"/>
          </a:xfrm>
          <a:prstGeom prst="rect">
            <a:avLst/>
          </a:prstGeom>
          <a:noFill/>
          <a:ln>
            <a:noFill/>
          </a:ln>
        </p:spPr>
      </p:pic>
      <p:pic>
        <p:nvPicPr>
          <p:cNvPr id="515" name="Google Shape;515;p54"/>
          <p:cNvPicPr preferRelativeResize="0"/>
          <p:nvPr/>
        </p:nvPicPr>
        <p:blipFill>
          <a:blip r:embed="rId6">
            <a:alphaModFix/>
          </a:blip>
          <a:stretch>
            <a:fillRect/>
          </a:stretch>
        </p:blipFill>
        <p:spPr>
          <a:xfrm>
            <a:off x="9833651" y="3663740"/>
            <a:ext cx="1273849" cy="1308545"/>
          </a:xfrm>
          <a:prstGeom prst="rect">
            <a:avLst/>
          </a:prstGeom>
          <a:noFill/>
          <a:ln>
            <a:noFill/>
          </a:ln>
        </p:spPr>
      </p:pic>
      <p:pic>
        <p:nvPicPr>
          <p:cNvPr id="516" name="Google Shape;516;p54"/>
          <p:cNvPicPr preferRelativeResize="0"/>
          <p:nvPr/>
        </p:nvPicPr>
        <p:blipFill>
          <a:blip r:embed="rId7">
            <a:alphaModFix/>
          </a:blip>
          <a:stretch>
            <a:fillRect/>
          </a:stretch>
        </p:blipFill>
        <p:spPr>
          <a:xfrm>
            <a:off x="9833600" y="4972280"/>
            <a:ext cx="1273849" cy="13085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5"/>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align-content</a:t>
            </a:r>
            <a:r>
              <a:rPr lang="en-US" sz="1800">
                <a:solidFill>
                  <a:srgbClr val="000000"/>
                </a:solidFill>
              </a:rPr>
              <a:t> property sets distribution of space between and around content items along a flexbox cross axis or a grid’s block axis.</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space-between</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spacing between each pair of adjacent elements is the same. The first item is flush with the start edge of the alignment container in the cross axis, and the last item is flush with the end edge of the alignment container in the cross axis.</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space-around</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spacing between each pair of adjacent elements is the same. The empty space before and after the last item equals half of the space between each pair of items.</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space-evenly</a:t>
            </a:r>
            <a:endParaRPr b="1" sz="1800">
              <a:solidFill>
                <a:srgbClr val="000000"/>
              </a:solidFill>
              <a:latin typeface="Consolas"/>
              <a:ea typeface="Consolas"/>
              <a:cs typeface="Consolas"/>
              <a:sym typeface="Consolas"/>
            </a:endParaRPr>
          </a:p>
          <a:p>
            <a:pPr indent="0" lvl="0" marL="0" rtl="0" algn="l">
              <a:spcBef>
                <a:spcPts val="1000"/>
              </a:spcBef>
              <a:spcAft>
                <a:spcPts val="1000"/>
              </a:spcAft>
              <a:buNone/>
            </a:pPr>
            <a:r>
              <a:rPr lang="en-US" sz="1800">
                <a:solidFill>
                  <a:srgbClr val="000000"/>
                </a:solidFill>
              </a:rPr>
              <a:t>The spacing between each pair of adjacent items, the start edge and the first item, and the end edge and the last item, are all exactly the same.</a:t>
            </a:r>
            <a:endParaRPr sz="1800">
              <a:solidFill>
                <a:srgbClr val="000000"/>
              </a:solidFill>
            </a:endParaRPr>
          </a:p>
        </p:txBody>
      </p:sp>
      <p:sp>
        <p:nvSpPr>
          <p:cNvPr id="523" name="Google Shape;523;p5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Align-Content  </a:t>
            </a:r>
            <a:endParaRPr/>
          </a:p>
        </p:txBody>
      </p:sp>
      <p:sp>
        <p:nvSpPr>
          <p:cNvPr id="524" name="Google Shape;524;p5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25" name="Google Shape;525;p55"/>
          <p:cNvPicPr preferRelativeResize="0"/>
          <p:nvPr/>
        </p:nvPicPr>
        <p:blipFill>
          <a:blip r:embed="rId4">
            <a:alphaModFix/>
          </a:blip>
          <a:stretch>
            <a:fillRect/>
          </a:stretch>
        </p:blipFill>
        <p:spPr>
          <a:xfrm>
            <a:off x="9833600" y="1799675"/>
            <a:ext cx="1273851" cy="1586305"/>
          </a:xfrm>
          <a:prstGeom prst="rect">
            <a:avLst/>
          </a:prstGeom>
          <a:noFill/>
          <a:ln>
            <a:noFill/>
          </a:ln>
        </p:spPr>
      </p:pic>
      <p:pic>
        <p:nvPicPr>
          <p:cNvPr id="526" name="Google Shape;526;p55"/>
          <p:cNvPicPr preferRelativeResize="0"/>
          <p:nvPr/>
        </p:nvPicPr>
        <p:blipFill>
          <a:blip r:embed="rId5">
            <a:alphaModFix/>
          </a:blip>
          <a:stretch>
            <a:fillRect/>
          </a:stretch>
        </p:blipFill>
        <p:spPr>
          <a:xfrm>
            <a:off x="9833600" y="4972275"/>
            <a:ext cx="1273851" cy="1586305"/>
          </a:xfrm>
          <a:prstGeom prst="rect">
            <a:avLst/>
          </a:prstGeom>
          <a:noFill/>
          <a:ln>
            <a:noFill/>
          </a:ln>
        </p:spPr>
      </p:pic>
      <p:pic>
        <p:nvPicPr>
          <p:cNvPr id="527" name="Google Shape;527;p55"/>
          <p:cNvPicPr preferRelativeResize="0"/>
          <p:nvPr/>
        </p:nvPicPr>
        <p:blipFill>
          <a:blip r:embed="rId6">
            <a:alphaModFix/>
          </a:blip>
          <a:stretch>
            <a:fillRect/>
          </a:stretch>
        </p:blipFill>
        <p:spPr>
          <a:xfrm>
            <a:off x="9833600" y="3385975"/>
            <a:ext cx="1273851" cy="15863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6"/>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flex-grow</a:t>
            </a:r>
            <a:r>
              <a:rPr lang="en-US" sz="1800">
                <a:solidFill>
                  <a:srgbClr val="000000"/>
                </a:solidFill>
              </a:rPr>
              <a:t> property sets the flex grow factor of a flex item’s main size. Elements within the container split the remaining space of their container by a ratio of their assigned </a:t>
            </a:r>
            <a:r>
              <a:rPr b="1" lang="en-US" sz="1800">
                <a:solidFill>
                  <a:srgbClr val="000000"/>
                </a:solidFill>
                <a:latin typeface="Consolas"/>
                <a:ea typeface="Consolas"/>
                <a:cs typeface="Consolas"/>
                <a:sym typeface="Consolas"/>
              </a:rPr>
              <a:t>flex-grow</a:t>
            </a:r>
            <a:r>
              <a:rPr lang="en-US" sz="1800">
                <a:solidFill>
                  <a:srgbClr val="000000"/>
                </a:solidFill>
              </a:rPr>
              <a:t> values.</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flex-grow: 1</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When all elements are assigned an equal value of one, they split the space of their container evenly.</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flex-grow: 2</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W</a:t>
            </a:r>
            <a:r>
              <a:rPr lang="en-US" sz="1800">
                <a:solidFill>
                  <a:srgbClr val="000000"/>
                </a:solidFill>
              </a:rPr>
              <a:t>hen one element is set to </a:t>
            </a:r>
            <a:r>
              <a:rPr b="1" lang="en-US" sz="1800">
                <a:solidFill>
                  <a:srgbClr val="000000"/>
                </a:solidFill>
                <a:latin typeface="Consolas"/>
                <a:ea typeface="Consolas"/>
                <a:cs typeface="Consolas"/>
                <a:sym typeface="Consolas"/>
              </a:rPr>
              <a:t>flex-grow: 2</a:t>
            </a:r>
            <a:r>
              <a:rPr lang="en-US" sz="1800">
                <a:solidFill>
                  <a:srgbClr val="000000"/>
                </a:solidFill>
              </a:rPr>
              <a:t>, in the case of the example to the right, </a:t>
            </a:r>
            <a:br>
              <a:rPr lang="en-US" sz="1800">
                <a:solidFill>
                  <a:srgbClr val="000000"/>
                </a:solidFill>
              </a:rPr>
            </a:br>
            <a:r>
              <a:rPr lang="en-US" sz="1800">
                <a:solidFill>
                  <a:srgbClr val="000000"/>
                </a:solidFill>
              </a:rPr>
              <a:t>it occupies 2/(1 + 2 + 1), or 50%, of the available space.</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flex-grow: ...</a:t>
            </a:r>
            <a:endParaRPr b="1" sz="1800">
              <a:solidFill>
                <a:srgbClr val="000000"/>
              </a:solidFill>
              <a:latin typeface="Consolas"/>
              <a:ea typeface="Consolas"/>
              <a:cs typeface="Consolas"/>
              <a:sym typeface="Consolas"/>
            </a:endParaRPr>
          </a:p>
          <a:p>
            <a:pPr indent="0" lvl="0" marL="0" rtl="0" algn="l">
              <a:spcBef>
                <a:spcPts val="1000"/>
              </a:spcBef>
              <a:spcAft>
                <a:spcPts val="1000"/>
              </a:spcAft>
              <a:buNone/>
            </a:pPr>
            <a:r>
              <a:rPr lang="en-US" sz="1800">
                <a:solidFill>
                  <a:srgbClr val="000000"/>
                </a:solidFill>
              </a:rPr>
              <a:t>These values can be whatever you want to create the layout of your choice.</a:t>
            </a:r>
            <a:endParaRPr sz="1800">
              <a:solidFill>
                <a:srgbClr val="000000"/>
              </a:solidFill>
            </a:endParaRPr>
          </a:p>
        </p:txBody>
      </p:sp>
      <p:sp>
        <p:nvSpPr>
          <p:cNvPr id="534" name="Google Shape;534;p5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Flex-Grow  </a:t>
            </a:r>
            <a:endParaRPr/>
          </a:p>
        </p:txBody>
      </p:sp>
      <p:sp>
        <p:nvSpPr>
          <p:cNvPr id="535" name="Google Shape;535;p5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36" name="Google Shape;536;p56"/>
          <p:cNvPicPr preferRelativeResize="0"/>
          <p:nvPr/>
        </p:nvPicPr>
        <p:blipFill>
          <a:blip r:embed="rId4">
            <a:alphaModFix/>
          </a:blip>
          <a:stretch>
            <a:fillRect/>
          </a:stretch>
        </p:blipFill>
        <p:spPr>
          <a:xfrm>
            <a:off x="9420100" y="2693988"/>
            <a:ext cx="2072550" cy="258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txBox="1"/>
          <p:nvPr>
            <p:ph idx="1" type="body"/>
          </p:nvPr>
        </p:nvSpPr>
        <p:spPr>
          <a:xfrm>
            <a:off x="698500" y="1720800"/>
            <a:ext cx="8721600" cy="452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flex-direction</a:t>
            </a:r>
            <a:r>
              <a:rPr lang="en-US" sz="1800">
                <a:solidFill>
                  <a:srgbClr val="000000"/>
                </a:solidFill>
              </a:rPr>
              <a:t> property sets how items are placed in the flex container, defining the main axis and the direction (normal or reversed). </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row</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flex container’s main axis is defined to be the same as the text direction. The main-startpoint and the main-endpoint are the same as the content direction.</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row-reverse</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Behaves the same as </a:t>
            </a:r>
            <a:r>
              <a:rPr b="1" lang="en-US" sz="1800">
                <a:solidFill>
                  <a:srgbClr val="000000"/>
                </a:solidFill>
                <a:latin typeface="Consolas"/>
                <a:ea typeface="Consolas"/>
                <a:cs typeface="Consolas"/>
                <a:sym typeface="Consolas"/>
              </a:rPr>
              <a:t>row</a:t>
            </a:r>
            <a:r>
              <a:rPr lang="en-US" sz="1800">
                <a:solidFill>
                  <a:srgbClr val="000000"/>
                </a:solidFill>
              </a:rPr>
              <a:t>, but the main-startpoint and the main-endpoint are opposite.</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column</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flex container’s main axis is the same as the block axis. The main-startpoint and main-endpoint are the same as the before and after points of the writing mode.</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column-reverse</a:t>
            </a:r>
            <a:endParaRPr b="1" sz="1800">
              <a:solidFill>
                <a:srgbClr val="000000"/>
              </a:solidFill>
              <a:latin typeface="Consolas"/>
              <a:ea typeface="Consolas"/>
              <a:cs typeface="Consolas"/>
              <a:sym typeface="Consolas"/>
            </a:endParaRPr>
          </a:p>
          <a:p>
            <a:pPr indent="0" lvl="0" marL="0" rtl="0" algn="l">
              <a:spcBef>
                <a:spcPts val="1000"/>
              </a:spcBef>
              <a:spcAft>
                <a:spcPts val="1000"/>
              </a:spcAft>
              <a:buNone/>
            </a:pPr>
            <a:r>
              <a:rPr lang="en-US" sz="1800">
                <a:solidFill>
                  <a:srgbClr val="000000"/>
                </a:solidFill>
              </a:rPr>
              <a:t>Behaves the same as </a:t>
            </a:r>
            <a:r>
              <a:rPr b="1" lang="en-US" sz="1800">
                <a:solidFill>
                  <a:srgbClr val="000000"/>
                </a:solidFill>
                <a:latin typeface="Consolas"/>
                <a:ea typeface="Consolas"/>
                <a:cs typeface="Consolas"/>
                <a:sym typeface="Consolas"/>
              </a:rPr>
              <a:t>column</a:t>
            </a:r>
            <a:r>
              <a:rPr lang="en-US" sz="1800">
                <a:solidFill>
                  <a:srgbClr val="000000"/>
                </a:solidFill>
              </a:rPr>
              <a:t>, but the main-startpoint and main-endpoint are opposite.</a:t>
            </a:r>
            <a:endParaRPr sz="1800">
              <a:solidFill>
                <a:srgbClr val="000000"/>
              </a:solidFill>
            </a:endParaRPr>
          </a:p>
        </p:txBody>
      </p:sp>
      <p:sp>
        <p:nvSpPr>
          <p:cNvPr id="543" name="Google Shape;543;p57"/>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Flex-Direction  </a:t>
            </a:r>
            <a:endParaRPr/>
          </a:p>
        </p:txBody>
      </p:sp>
      <p:sp>
        <p:nvSpPr>
          <p:cNvPr id="544" name="Google Shape;544;p57"/>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45" name="Google Shape;545;p57"/>
          <p:cNvPicPr preferRelativeResize="0"/>
          <p:nvPr/>
        </p:nvPicPr>
        <p:blipFill>
          <a:blip r:embed="rId4">
            <a:alphaModFix/>
          </a:blip>
          <a:stretch>
            <a:fillRect/>
          </a:stretch>
        </p:blipFill>
        <p:spPr>
          <a:xfrm>
            <a:off x="9420175" y="2232425"/>
            <a:ext cx="1866325" cy="1877325"/>
          </a:xfrm>
          <a:prstGeom prst="rect">
            <a:avLst/>
          </a:prstGeom>
          <a:noFill/>
          <a:ln cap="flat" cmpd="sng" w="9525">
            <a:solidFill>
              <a:schemeClr val="lt1"/>
            </a:solidFill>
            <a:prstDash val="solid"/>
            <a:round/>
            <a:headEnd len="sm" w="sm" type="none"/>
            <a:tailEnd len="sm" w="sm" type="none"/>
          </a:ln>
        </p:spPr>
      </p:pic>
      <p:pic>
        <p:nvPicPr>
          <p:cNvPr id="546" name="Google Shape;546;p57"/>
          <p:cNvPicPr preferRelativeResize="0"/>
          <p:nvPr/>
        </p:nvPicPr>
        <p:blipFill>
          <a:blip r:embed="rId4">
            <a:alphaModFix/>
          </a:blip>
          <a:stretch>
            <a:fillRect/>
          </a:stretch>
        </p:blipFill>
        <p:spPr>
          <a:xfrm flipH="1" rot="-5400000">
            <a:off x="9420175" y="4180449"/>
            <a:ext cx="1866325" cy="18773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8"/>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flex-wrap</a:t>
            </a:r>
            <a:r>
              <a:rPr lang="en-US" sz="1800">
                <a:solidFill>
                  <a:srgbClr val="000000"/>
                </a:solidFill>
              </a:rPr>
              <a:t> property sets </a:t>
            </a:r>
            <a:r>
              <a:rPr lang="en-US" sz="1800">
                <a:solidFill>
                  <a:srgbClr val="000000"/>
                </a:solidFill>
              </a:rPr>
              <a:t>whether</a:t>
            </a:r>
            <a:r>
              <a:rPr lang="en-US" sz="1800">
                <a:solidFill>
                  <a:srgbClr val="000000"/>
                </a:solidFill>
              </a:rPr>
              <a:t> flex items are forced onto one line or can wrap onto multiple lines. If wrapping is allowed, it sets the direction that lines are stacked.</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nowrap</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Without flex wrapping, flex items can be </a:t>
            </a:r>
            <a:r>
              <a:rPr i="1" lang="en-US" sz="1800">
                <a:solidFill>
                  <a:srgbClr val="000000"/>
                </a:solidFill>
              </a:rPr>
              <a:t>squished</a:t>
            </a:r>
            <a:r>
              <a:rPr lang="en-US" sz="1800">
                <a:solidFill>
                  <a:srgbClr val="000000"/>
                </a:solidFill>
              </a:rPr>
              <a:t> into one line within their parent.</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wrap</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With wrapping enabled, if a box does not fit within the remaining space, it will be placed on a new line.</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wrap-reverse</a:t>
            </a:r>
            <a:endParaRPr b="1" sz="1800">
              <a:solidFill>
                <a:srgbClr val="000000"/>
              </a:solidFill>
              <a:latin typeface="Consolas"/>
              <a:ea typeface="Consolas"/>
              <a:cs typeface="Consolas"/>
              <a:sym typeface="Consolas"/>
            </a:endParaRPr>
          </a:p>
          <a:p>
            <a:pPr indent="0" lvl="0" marL="0" rtl="0" algn="l">
              <a:spcBef>
                <a:spcPts val="1000"/>
              </a:spcBef>
              <a:spcAft>
                <a:spcPts val="1000"/>
              </a:spcAft>
              <a:buNone/>
            </a:pPr>
            <a:r>
              <a:rPr lang="en-US" sz="1800">
                <a:solidFill>
                  <a:srgbClr val="000000"/>
                </a:solidFill>
              </a:rPr>
              <a:t>A reverse wrap behaves the same way as a regular wrap, but the cross-start and cross-end are permuted.</a:t>
            </a:r>
            <a:endParaRPr sz="1800">
              <a:solidFill>
                <a:srgbClr val="000000"/>
              </a:solidFill>
            </a:endParaRPr>
          </a:p>
        </p:txBody>
      </p:sp>
      <p:sp>
        <p:nvSpPr>
          <p:cNvPr id="553" name="Google Shape;553;p58"/>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Flex-Wrap  </a:t>
            </a:r>
            <a:endParaRPr/>
          </a:p>
        </p:txBody>
      </p:sp>
      <p:sp>
        <p:nvSpPr>
          <p:cNvPr id="554" name="Google Shape;554;p58"/>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55" name="Google Shape;555;p58"/>
          <p:cNvPicPr preferRelativeResize="0"/>
          <p:nvPr/>
        </p:nvPicPr>
        <p:blipFill>
          <a:blip r:embed="rId4">
            <a:alphaModFix/>
          </a:blip>
          <a:stretch>
            <a:fillRect/>
          </a:stretch>
        </p:blipFill>
        <p:spPr>
          <a:xfrm>
            <a:off x="9420175" y="1598446"/>
            <a:ext cx="1866324" cy="2386003"/>
          </a:xfrm>
          <a:prstGeom prst="rect">
            <a:avLst/>
          </a:prstGeom>
          <a:noFill/>
          <a:ln>
            <a:noFill/>
          </a:ln>
        </p:spPr>
      </p:pic>
      <p:pic>
        <p:nvPicPr>
          <p:cNvPr id="556" name="Google Shape;556;p58"/>
          <p:cNvPicPr preferRelativeResize="0"/>
          <p:nvPr/>
        </p:nvPicPr>
        <p:blipFill>
          <a:blip r:embed="rId5">
            <a:alphaModFix/>
          </a:blip>
          <a:stretch>
            <a:fillRect/>
          </a:stretch>
        </p:blipFill>
        <p:spPr>
          <a:xfrm>
            <a:off x="9420175" y="3984450"/>
            <a:ext cx="1866324" cy="23860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9"/>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flex-flow</a:t>
            </a:r>
            <a:r>
              <a:rPr lang="en-US" sz="1800">
                <a:solidFill>
                  <a:srgbClr val="000000"/>
                </a:solidFill>
              </a:rPr>
              <a:t> property specifies the direction of a flex container, as well as its wrapping behavior. </a:t>
            </a:r>
            <a:r>
              <a:rPr b="1" lang="en-US" sz="1800">
                <a:solidFill>
                  <a:srgbClr val="000000"/>
                </a:solidFill>
                <a:latin typeface="Consolas"/>
                <a:ea typeface="Consolas"/>
                <a:cs typeface="Consolas"/>
                <a:sym typeface="Consolas"/>
              </a:rPr>
              <a:t>f</a:t>
            </a:r>
            <a:r>
              <a:rPr b="1" lang="en-US" sz="1800">
                <a:solidFill>
                  <a:srgbClr val="000000"/>
                </a:solidFill>
                <a:latin typeface="Consolas"/>
                <a:ea typeface="Consolas"/>
                <a:cs typeface="Consolas"/>
                <a:sym typeface="Consolas"/>
              </a:rPr>
              <a:t>lex-flow</a:t>
            </a:r>
            <a:r>
              <a:rPr lang="en-US" sz="1800">
                <a:solidFill>
                  <a:srgbClr val="000000"/>
                </a:solidFill>
              </a:rPr>
              <a:t> is a shorthand property that represents both </a:t>
            </a:r>
            <a:r>
              <a:rPr b="1" lang="en-US" sz="1800">
                <a:solidFill>
                  <a:srgbClr val="000000"/>
                </a:solidFill>
                <a:latin typeface="Consolas"/>
                <a:ea typeface="Consolas"/>
                <a:cs typeface="Consolas"/>
                <a:sym typeface="Consolas"/>
              </a:rPr>
              <a:t>flex-direction</a:t>
            </a:r>
            <a:r>
              <a:rPr lang="en-US" sz="1800">
                <a:solidFill>
                  <a:srgbClr val="000000"/>
                </a:solidFill>
              </a:rPr>
              <a:t> and </a:t>
            </a:r>
            <a:r>
              <a:rPr b="1" lang="en-US" sz="1800">
                <a:solidFill>
                  <a:srgbClr val="000000"/>
                </a:solidFill>
                <a:latin typeface="Consolas"/>
                <a:ea typeface="Consolas"/>
                <a:cs typeface="Consolas"/>
                <a:sym typeface="Consolas"/>
              </a:rPr>
              <a:t>flex-wrap</a:t>
            </a:r>
            <a:r>
              <a:rPr lang="en-US" sz="1800">
                <a:solidFill>
                  <a:srgbClr val="000000"/>
                </a:solidFill>
              </a:rPr>
              <a:t>. </a:t>
            </a:r>
            <a:endParaRPr sz="1800">
              <a:solidFill>
                <a:srgbClr val="000000"/>
              </a:solidFill>
            </a:endParaRPr>
          </a:p>
          <a:p>
            <a:pPr indent="0" lvl="0" marL="0" rtl="0" algn="l">
              <a:spcBef>
                <a:spcPts val="1000"/>
              </a:spcBef>
              <a:spcAft>
                <a:spcPts val="0"/>
              </a:spcAft>
              <a:buNone/>
            </a:pPr>
            <a:r>
              <a:rPr lang="en-US" sz="1800">
                <a:solidFill>
                  <a:srgbClr val="000000"/>
                </a:solidFill>
              </a:rPr>
              <a:t>A complete </a:t>
            </a:r>
            <a:r>
              <a:rPr b="1" lang="en-US" sz="1800">
                <a:solidFill>
                  <a:srgbClr val="000000"/>
                </a:solidFill>
                <a:latin typeface="Consolas"/>
                <a:ea typeface="Consolas"/>
                <a:cs typeface="Consolas"/>
                <a:sym typeface="Consolas"/>
              </a:rPr>
              <a:t>flex-flow</a:t>
            </a:r>
            <a:r>
              <a:rPr lang="en-US" sz="1800">
                <a:solidFill>
                  <a:srgbClr val="000000"/>
                </a:solidFill>
              </a:rPr>
              <a:t> value includes:</a:t>
            </a:r>
            <a:endParaRPr sz="1800">
              <a:solidFill>
                <a:srgbClr val="000000"/>
              </a:solidFill>
            </a:endParaRPr>
          </a:p>
          <a:p>
            <a:pPr indent="-342900" lvl="0" marL="457200" rtl="0" algn="l">
              <a:spcBef>
                <a:spcPts val="1000"/>
              </a:spcBef>
              <a:spcAft>
                <a:spcPts val="0"/>
              </a:spcAft>
              <a:buClr>
                <a:schemeClr val="accent4"/>
              </a:buClr>
              <a:buSzPts val="1800"/>
              <a:buChar char="➢"/>
            </a:pPr>
            <a:r>
              <a:rPr lang="en-US" sz="1800">
                <a:solidFill>
                  <a:srgbClr val="000000"/>
                </a:solidFill>
              </a:rPr>
              <a:t>A </a:t>
            </a:r>
            <a:r>
              <a:rPr b="1" lang="en-US" sz="1800">
                <a:solidFill>
                  <a:srgbClr val="000000"/>
                </a:solidFill>
                <a:latin typeface="Consolas"/>
                <a:ea typeface="Consolas"/>
                <a:cs typeface="Consolas"/>
                <a:sym typeface="Consolas"/>
              </a:rPr>
              <a:t>flex-wrap</a:t>
            </a:r>
            <a:r>
              <a:rPr lang="en-US" sz="1800">
                <a:solidFill>
                  <a:srgbClr val="000000"/>
                </a:solidFill>
              </a:rPr>
              <a:t> value:</a:t>
            </a:r>
            <a:endParaRPr sz="1800">
              <a:solidFill>
                <a:srgbClr val="000000"/>
              </a:solidFill>
            </a:endParaRPr>
          </a:p>
          <a:p>
            <a:pPr indent="-342900" lvl="1" marL="914400" rtl="0" algn="l">
              <a:spcBef>
                <a:spcPts val="0"/>
              </a:spcBef>
              <a:spcAft>
                <a:spcPts val="0"/>
              </a:spcAft>
              <a:buClr>
                <a:schemeClr val="accent4"/>
              </a:buClr>
              <a:buSzPts val="1800"/>
              <a:buFont typeface="Consolas"/>
              <a:buChar char="○"/>
            </a:pPr>
            <a:r>
              <a:rPr b="1" lang="en-US" sz="1800">
                <a:solidFill>
                  <a:srgbClr val="000000"/>
                </a:solidFill>
                <a:latin typeface="Consolas"/>
                <a:ea typeface="Consolas"/>
                <a:cs typeface="Consolas"/>
                <a:sym typeface="Consolas"/>
              </a:rPr>
              <a:t>nowrap</a:t>
            </a:r>
            <a:endParaRPr b="1" sz="1800">
              <a:solidFill>
                <a:srgbClr val="000000"/>
              </a:solidFill>
              <a:latin typeface="Consolas"/>
              <a:ea typeface="Consolas"/>
              <a:cs typeface="Consolas"/>
              <a:sym typeface="Consolas"/>
            </a:endParaRPr>
          </a:p>
          <a:p>
            <a:pPr indent="-342900" lvl="1" marL="914400" rtl="0" algn="l">
              <a:spcBef>
                <a:spcPts val="0"/>
              </a:spcBef>
              <a:spcAft>
                <a:spcPts val="0"/>
              </a:spcAft>
              <a:buClr>
                <a:schemeClr val="accent4"/>
              </a:buClr>
              <a:buSzPts val="1800"/>
              <a:buFont typeface="Consolas"/>
              <a:buChar char="○"/>
            </a:pPr>
            <a:r>
              <a:rPr b="1" lang="en-US" sz="1800">
                <a:solidFill>
                  <a:srgbClr val="000000"/>
                </a:solidFill>
                <a:latin typeface="Consolas"/>
                <a:ea typeface="Consolas"/>
                <a:cs typeface="Consolas"/>
                <a:sym typeface="Consolas"/>
              </a:rPr>
              <a:t>wrap</a:t>
            </a:r>
            <a:endParaRPr b="1" sz="1800">
              <a:solidFill>
                <a:srgbClr val="000000"/>
              </a:solidFill>
              <a:latin typeface="Consolas"/>
              <a:ea typeface="Consolas"/>
              <a:cs typeface="Consolas"/>
              <a:sym typeface="Consolas"/>
            </a:endParaRPr>
          </a:p>
          <a:p>
            <a:pPr indent="-342900" lvl="1" marL="914400" rtl="0" algn="l">
              <a:spcBef>
                <a:spcPts val="0"/>
              </a:spcBef>
              <a:spcAft>
                <a:spcPts val="0"/>
              </a:spcAft>
              <a:buClr>
                <a:schemeClr val="accent4"/>
              </a:buClr>
              <a:buSzPts val="1800"/>
              <a:buFont typeface="Consolas"/>
              <a:buChar char="○"/>
            </a:pPr>
            <a:r>
              <a:rPr b="1" lang="en-US" sz="1800">
                <a:solidFill>
                  <a:srgbClr val="000000"/>
                </a:solidFill>
                <a:latin typeface="Consolas"/>
                <a:ea typeface="Consolas"/>
                <a:cs typeface="Consolas"/>
                <a:sym typeface="Consolas"/>
              </a:rPr>
              <a:t>wrap-reverse</a:t>
            </a:r>
            <a:endParaRPr b="1" sz="1800">
              <a:solidFill>
                <a:srgbClr val="000000"/>
              </a:solidFill>
              <a:latin typeface="Consolas"/>
              <a:ea typeface="Consolas"/>
              <a:cs typeface="Consolas"/>
              <a:sym typeface="Consolas"/>
            </a:endParaRPr>
          </a:p>
          <a:p>
            <a:pPr indent="-342900" lvl="0" marL="457200" rtl="0" algn="l">
              <a:spcBef>
                <a:spcPts val="0"/>
              </a:spcBef>
              <a:spcAft>
                <a:spcPts val="0"/>
              </a:spcAft>
              <a:buClr>
                <a:schemeClr val="accent4"/>
              </a:buClr>
              <a:buSzPts val="1800"/>
              <a:buChar char="➢"/>
            </a:pPr>
            <a:r>
              <a:rPr lang="en-US" sz="1800">
                <a:solidFill>
                  <a:srgbClr val="000000"/>
                </a:solidFill>
              </a:rPr>
              <a:t>A </a:t>
            </a:r>
            <a:r>
              <a:rPr b="1" lang="en-US" sz="1800">
                <a:solidFill>
                  <a:srgbClr val="000000"/>
                </a:solidFill>
                <a:latin typeface="Consolas"/>
                <a:ea typeface="Consolas"/>
                <a:cs typeface="Consolas"/>
                <a:sym typeface="Consolas"/>
              </a:rPr>
              <a:t>flex-direction</a:t>
            </a:r>
            <a:r>
              <a:rPr lang="en-US" sz="1800">
                <a:solidFill>
                  <a:srgbClr val="000000"/>
                </a:solidFill>
              </a:rPr>
              <a:t> value:</a:t>
            </a:r>
            <a:endParaRPr sz="1800">
              <a:solidFill>
                <a:srgbClr val="000000"/>
              </a:solidFill>
            </a:endParaRPr>
          </a:p>
          <a:p>
            <a:pPr indent="-342900" lvl="1" marL="914400" rtl="0" algn="l">
              <a:spcBef>
                <a:spcPts val="0"/>
              </a:spcBef>
              <a:spcAft>
                <a:spcPts val="0"/>
              </a:spcAft>
              <a:buClr>
                <a:schemeClr val="accent4"/>
              </a:buClr>
              <a:buSzPts val="1800"/>
              <a:buFont typeface="Consolas"/>
              <a:buChar char="○"/>
            </a:pPr>
            <a:r>
              <a:rPr b="1" lang="en-US" sz="1800">
                <a:solidFill>
                  <a:srgbClr val="000000"/>
                </a:solidFill>
                <a:latin typeface="Consolas"/>
                <a:ea typeface="Consolas"/>
                <a:cs typeface="Consolas"/>
                <a:sym typeface="Consolas"/>
              </a:rPr>
              <a:t>row</a:t>
            </a:r>
            <a:endParaRPr b="1" sz="1800">
              <a:solidFill>
                <a:srgbClr val="000000"/>
              </a:solidFill>
              <a:latin typeface="Consolas"/>
              <a:ea typeface="Consolas"/>
              <a:cs typeface="Consolas"/>
              <a:sym typeface="Consolas"/>
            </a:endParaRPr>
          </a:p>
          <a:p>
            <a:pPr indent="-342900" lvl="1" marL="914400" rtl="0" algn="l">
              <a:spcBef>
                <a:spcPts val="0"/>
              </a:spcBef>
              <a:spcAft>
                <a:spcPts val="0"/>
              </a:spcAft>
              <a:buClr>
                <a:schemeClr val="accent4"/>
              </a:buClr>
              <a:buSzPts val="1800"/>
              <a:buFont typeface="Consolas"/>
              <a:buChar char="○"/>
            </a:pPr>
            <a:r>
              <a:rPr b="1" lang="en-US" sz="1800">
                <a:solidFill>
                  <a:srgbClr val="000000"/>
                </a:solidFill>
                <a:latin typeface="Consolas"/>
                <a:ea typeface="Consolas"/>
                <a:cs typeface="Consolas"/>
                <a:sym typeface="Consolas"/>
              </a:rPr>
              <a:t>row-reverse</a:t>
            </a:r>
            <a:endParaRPr b="1" sz="1800">
              <a:solidFill>
                <a:srgbClr val="000000"/>
              </a:solidFill>
              <a:latin typeface="Consolas"/>
              <a:ea typeface="Consolas"/>
              <a:cs typeface="Consolas"/>
              <a:sym typeface="Consolas"/>
            </a:endParaRPr>
          </a:p>
          <a:p>
            <a:pPr indent="-342900" lvl="1" marL="914400" rtl="0" algn="l">
              <a:spcBef>
                <a:spcPts val="0"/>
              </a:spcBef>
              <a:spcAft>
                <a:spcPts val="0"/>
              </a:spcAft>
              <a:buClr>
                <a:schemeClr val="accent4"/>
              </a:buClr>
              <a:buSzPts val="1800"/>
              <a:buFont typeface="Consolas"/>
              <a:buChar char="○"/>
            </a:pPr>
            <a:r>
              <a:rPr b="1" lang="en-US" sz="1800">
                <a:solidFill>
                  <a:srgbClr val="000000"/>
                </a:solidFill>
                <a:latin typeface="Consolas"/>
                <a:ea typeface="Consolas"/>
                <a:cs typeface="Consolas"/>
                <a:sym typeface="Consolas"/>
              </a:rPr>
              <a:t>column</a:t>
            </a:r>
            <a:endParaRPr b="1" sz="1800">
              <a:solidFill>
                <a:srgbClr val="000000"/>
              </a:solidFill>
              <a:latin typeface="Consolas"/>
              <a:ea typeface="Consolas"/>
              <a:cs typeface="Consolas"/>
              <a:sym typeface="Consolas"/>
            </a:endParaRPr>
          </a:p>
          <a:p>
            <a:pPr indent="-342900" lvl="1" marL="914400" rtl="0" algn="l">
              <a:spcBef>
                <a:spcPts val="0"/>
              </a:spcBef>
              <a:spcAft>
                <a:spcPts val="0"/>
              </a:spcAft>
              <a:buClr>
                <a:schemeClr val="accent4"/>
              </a:buClr>
              <a:buSzPts val="1800"/>
              <a:buFont typeface="Consolas"/>
              <a:buChar char="○"/>
            </a:pPr>
            <a:r>
              <a:rPr b="1" lang="en-US" sz="1800">
                <a:solidFill>
                  <a:srgbClr val="000000"/>
                </a:solidFill>
                <a:latin typeface="Consolas"/>
                <a:ea typeface="Consolas"/>
                <a:cs typeface="Consolas"/>
                <a:sym typeface="Consolas"/>
              </a:rPr>
              <a:t>column-reverse</a:t>
            </a:r>
            <a:endParaRPr b="1" sz="1800">
              <a:solidFill>
                <a:srgbClr val="000000"/>
              </a:solidFill>
              <a:latin typeface="Consolas"/>
              <a:ea typeface="Consolas"/>
              <a:cs typeface="Consolas"/>
              <a:sym typeface="Consolas"/>
            </a:endParaRPr>
          </a:p>
        </p:txBody>
      </p:sp>
      <p:sp>
        <p:nvSpPr>
          <p:cNvPr id="563" name="Google Shape;563;p59"/>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Flex-Flow  </a:t>
            </a:r>
            <a:endParaRPr/>
          </a:p>
        </p:txBody>
      </p:sp>
      <p:sp>
        <p:nvSpPr>
          <p:cNvPr id="564" name="Google Shape;564;p5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65" name="Google Shape;565;p59"/>
          <p:cNvPicPr preferRelativeResize="0"/>
          <p:nvPr/>
        </p:nvPicPr>
        <p:blipFill>
          <a:blip r:embed="rId4">
            <a:alphaModFix/>
          </a:blip>
          <a:stretch>
            <a:fillRect/>
          </a:stretch>
        </p:blipFill>
        <p:spPr>
          <a:xfrm>
            <a:off x="5913675" y="2799780"/>
            <a:ext cx="1756625" cy="2245750"/>
          </a:xfrm>
          <a:prstGeom prst="rect">
            <a:avLst/>
          </a:prstGeom>
          <a:noFill/>
          <a:ln>
            <a:noFill/>
          </a:ln>
        </p:spPr>
      </p:pic>
      <p:pic>
        <p:nvPicPr>
          <p:cNvPr id="566" name="Google Shape;566;p59"/>
          <p:cNvPicPr preferRelativeResize="0"/>
          <p:nvPr/>
        </p:nvPicPr>
        <p:blipFill>
          <a:blip r:embed="rId5">
            <a:alphaModFix/>
          </a:blip>
          <a:stretch>
            <a:fillRect/>
          </a:stretch>
        </p:blipFill>
        <p:spPr>
          <a:xfrm>
            <a:off x="8240000" y="2799775"/>
            <a:ext cx="1756625" cy="2245769"/>
          </a:xfrm>
          <a:prstGeom prst="rect">
            <a:avLst/>
          </a:prstGeom>
          <a:noFill/>
          <a:ln>
            <a:noFill/>
          </a:ln>
        </p:spPr>
      </p:pic>
      <p:sp>
        <p:nvSpPr>
          <p:cNvPr id="567" name="Google Shape;567;p59"/>
          <p:cNvSpPr txBox="1"/>
          <p:nvPr/>
        </p:nvSpPr>
        <p:spPr>
          <a:xfrm>
            <a:off x="8240000" y="5045525"/>
            <a:ext cx="17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entury Gothic"/>
                <a:ea typeface="Century Gothic"/>
                <a:cs typeface="Century Gothic"/>
                <a:sym typeface="Century Gothic"/>
              </a:rPr>
              <a:t>Reversed</a:t>
            </a:r>
            <a:endParaRPr b="1">
              <a:latin typeface="Century Gothic"/>
              <a:ea typeface="Century Gothic"/>
              <a:cs typeface="Century Gothic"/>
              <a:sym typeface="Century Gothic"/>
            </a:endParaRPr>
          </a:p>
        </p:txBody>
      </p:sp>
      <p:sp>
        <p:nvSpPr>
          <p:cNvPr id="568" name="Google Shape;568;p59"/>
          <p:cNvSpPr txBox="1"/>
          <p:nvPr/>
        </p:nvSpPr>
        <p:spPr>
          <a:xfrm>
            <a:off x="5913775" y="5045525"/>
            <a:ext cx="175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Initial Order</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0"/>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Activity:</a:t>
            </a:r>
            <a:r>
              <a:rPr lang="en-US"/>
              <a:t> Flexbox Layout</a:t>
            </a:r>
            <a:endParaRPr/>
          </a:p>
        </p:txBody>
      </p:sp>
      <p:sp>
        <p:nvSpPr>
          <p:cNvPr id="575" name="Google Shape;575;p6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576" name="Google Shape;576;p60"/>
          <p:cNvPicPr preferRelativeResize="0"/>
          <p:nvPr/>
        </p:nvPicPr>
        <p:blipFill>
          <a:blip r:embed="rId3">
            <a:alphaModFix/>
          </a:blip>
          <a:stretch>
            <a:fillRect/>
          </a:stretch>
        </p:blipFill>
        <p:spPr>
          <a:xfrm>
            <a:off x="3189650" y="2219700"/>
            <a:ext cx="5812680" cy="4304525"/>
          </a:xfrm>
          <a:prstGeom prst="rect">
            <a:avLst/>
          </a:prstGeom>
          <a:noFill/>
          <a:ln>
            <a:noFill/>
          </a:ln>
        </p:spPr>
      </p:pic>
      <p:sp>
        <p:nvSpPr>
          <p:cNvPr id="577" name="Google Shape;577;p60"/>
          <p:cNvSpPr txBox="1"/>
          <p:nvPr>
            <p:ph idx="1" type="body"/>
          </p:nvPr>
        </p:nvSpPr>
        <p:spPr>
          <a:xfrm>
            <a:off x="698500" y="1720800"/>
            <a:ext cx="10915500" cy="6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2000">
                <a:solidFill>
                  <a:srgbClr val="000000"/>
                </a:solidFill>
              </a:rPr>
              <a:t>Use what you have learned to create the following layout.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1"/>
          <p:cNvSpPr txBox="1"/>
          <p:nvPr>
            <p:ph idx="1" type="body"/>
          </p:nvPr>
        </p:nvSpPr>
        <p:spPr>
          <a:xfrm>
            <a:off x="698500" y="1720800"/>
            <a:ext cx="8721600" cy="24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order</a:t>
            </a:r>
            <a:r>
              <a:rPr lang="en-US" sz="1800">
                <a:solidFill>
                  <a:srgbClr val="000000"/>
                </a:solidFill>
              </a:rPr>
              <a:t> property sets the order to lay out an item in a flex or grid container. Items in a container are sorted by ascending </a:t>
            </a:r>
            <a:r>
              <a:rPr b="1" lang="en-US" sz="1800">
                <a:solidFill>
                  <a:srgbClr val="000000"/>
                </a:solidFill>
                <a:latin typeface="Consolas"/>
                <a:ea typeface="Consolas"/>
                <a:cs typeface="Consolas"/>
                <a:sym typeface="Consolas"/>
              </a:rPr>
              <a:t>order</a:t>
            </a:r>
            <a:r>
              <a:rPr lang="en-US" sz="1800">
                <a:solidFill>
                  <a:srgbClr val="000000"/>
                </a:solidFill>
              </a:rPr>
              <a:t> values, and then by their order within the source code. </a:t>
            </a:r>
            <a:endParaRPr sz="1800">
              <a:solidFill>
                <a:srgbClr val="000000"/>
              </a:solidFill>
            </a:endParaRPr>
          </a:p>
          <a:p>
            <a:pPr indent="0" lvl="0" marL="0" rtl="0" algn="l">
              <a:spcBef>
                <a:spcPts val="1000"/>
              </a:spcBef>
              <a:spcAft>
                <a:spcPts val="0"/>
              </a:spcAft>
              <a:buNone/>
            </a:pPr>
            <a:r>
              <a:rPr lang="en-US" sz="1800">
                <a:solidFill>
                  <a:srgbClr val="000000"/>
                </a:solidFill>
              </a:rPr>
              <a:t>By setting an </a:t>
            </a:r>
            <a:r>
              <a:rPr b="1" lang="en-US" sz="1800">
                <a:solidFill>
                  <a:srgbClr val="000000"/>
                </a:solidFill>
                <a:latin typeface="Consolas"/>
                <a:ea typeface="Consolas"/>
                <a:cs typeface="Consolas"/>
                <a:sym typeface="Consolas"/>
              </a:rPr>
              <a:t>order</a:t>
            </a:r>
            <a:r>
              <a:rPr lang="en-US" sz="1800">
                <a:solidFill>
                  <a:srgbClr val="000000"/>
                </a:solidFill>
              </a:rPr>
              <a:t> v</a:t>
            </a:r>
            <a:r>
              <a:rPr lang="en-US" sz="1800">
                <a:solidFill>
                  <a:srgbClr val="000000"/>
                </a:solidFill>
              </a:rPr>
              <a:t>alue on elements within a flex container, you can organize those elements via CSS without editing the HTML structure. </a:t>
            </a:r>
            <a:endParaRPr sz="1800">
              <a:solidFill>
                <a:srgbClr val="000000"/>
              </a:solidFill>
            </a:endParaRPr>
          </a:p>
          <a:p>
            <a:pPr indent="0" lvl="0" marL="0" rtl="0" algn="l">
              <a:spcBef>
                <a:spcPts val="1000"/>
              </a:spcBef>
              <a:spcAft>
                <a:spcPts val="1000"/>
              </a:spcAft>
              <a:buNone/>
            </a:pPr>
            <a:r>
              <a:rPr lang="en-US" sz="1800">
                <a:solidFill>
                  <a:srgbClr val="000000"/>
                </a:solidFill>
              </a:rPr>
              <a:t>For example, the following layouts can all be achieved with the exact same HTML source code by changing the </a:t>
            </a:r>
            <a:r>
              <a:rPr b="1" lang="en-US" sz="1800">
                <a:solidFill>
                  <a:srgbClr val="000000"/>
                </a:solidFill>
                <a:latin typeface="Consolas"/>
                <a:ea typeface="Consolas"/>
                <a:cs typeface="Consolas"/>
                <a:sym typeface="Consolas"/>
              </a:rPr>
              <a:t>order</a:t>
            </a:r>
            <a:r>
              <a:rPr lang="en-US" sz="1800">
                <a:solidFill>
                  <a:srgbClr val="000000"/>
                </a:solidFill>
              </a:rPr>
              <a:t> value for the orange block.</a:t>
            </a:r>
            <a:endParaRPr sz="1800">
              <a:solidFill>
                <a:srgbClr val="000000"/>
              </a:solidFill>
            </a:endParaRPr>
          </a:p>
        </p:txBody>
      </p:sp>
      <p:sp>
        <p:nvSpPr>
          <p:cNvPr id="584" name="Google Shape;584;p61"/>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Order  </a:t>
            </a:r>
            <a:endParaRPr/>
          </a:p>
        </p:txBody>
      </p:sp>
      <p:sp>
        <p:nvSpPr>
          <p:cNvPr id="585" name="Google Shape;585;p6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586" name="Google Shape;586;p61"/>
          <p:cNvGraphicFramePr/>
          <p:nvPr/>
        </p:nvGraphicFramePr>
        <p:xfrm>
          <a:off x="921800" y="4805225"/>
          <a:ext cx="3000000" cy="3000000"/>
        </p:xfrm>
        <a:graphic>
          <a:graphicData uri="http://schemas.openxmlformats.org/drawingml/2006/table">
            <a:tbl>
              <a:tblPr>
                <a:noFill/>
                <a:tableStyleId>{D8D3F91D-6B44-47FB-B749-B0718613AE45}</a:tableStyleId>
              </a:tblPr>
              <a:tblGrid>
                <a:gridCol w="382850"/>
                <a:gridCol w="382850"/>
                <a:gridCol w="382850"/>
                <a:gridCol w="382850"/>
                <a:gridCol w="382850"/>
              </a:tblGrid>
              <a:tr h="381000">
                <a:tc>
                  <a:txBody>
                    <a:bodyPr/>
                    <a:lstStyle/>
                    <a:p>
                      <a:pPr indent="0" lvl="0" marL="0" rtl="0" algn="ctr">
                        <a:spcBef>
                          <a:spcPts val="0"/>
                        </a:spcBef>
                        <a:spcAft>
                          <a:spcPts val="0"/>
                        </a:spcAft>
                        <a:buNone/>
                      </a:pPr>
                      <a:r>
                        <a:rPr b="1" lang="en-US"/>
                        <a:t>1</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a:t>2</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a:t>3</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US"/>
                        <a:t>4</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US"/>
                        <a:t>5</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5"/>
                    </a:solidFill>
                  </a:tcPr>
                </a:tc>
              </a:tr>
            </a:tbl>
          </a:graphicData>
        </a:graphic>
      </p:graphicFrame>
      <p:graphicFrame>
        <p:nvGraphicFramePr>
          <p:cNvPr id="587" name="Google Shape;587;p61"/>
          <p:cNvGraphicFramePr/>
          <p:nvPr/>
        </p:nvGraphicFramePr>
        <p:xfrm>
          <a:off x="3042050" y="4805225"/>
          <a:ext cx="3000000" cy="3000000"/>
        </p:xfrm>
        <a:graphic>
          <a:graphicData uri="http://schemas.openxmlformats.org/drawingml/2006/table">
            <a:tbl>
              <a:tblPr>
                <a:noFill/>
                <a:tableStyleId>{D8D3F91D-6B44-47FB-B749-B0718613AE45}</a:tableStyleId>
              </a:tblPr>
              <a:tblGrid>
                <a:gridCol w="382850"/>
                <a:gridCol w="382850"/>
                <a:gridCol w="382850"/>
                <a:gridCol w="382850"/>
                <a:gridCol w="382850"/>
              </a:tblGrid>
              <a:tr h="381000">
                <a:tc>
                  <a:txBody>
                    <a:bodyPr/>
                    <a:lstStyle/>
                    <a:p>
                      <a:pPr indent="0" lvl="0" marL="0" rtl="0" algn="ctr">
                        <a:spcBef>
                          <a:spcPts val="0"/>
                        </a:spcBef>
                        <a:spcAft>
                          <a:spcPts val="0"/>
                        </a:spcAft>
                        <a:buNone/>
                      </a:pPr>
                      <a:r>
                        <a:rPr b="1" lang="en-US"/>
                        <a:t>1</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a:t>2</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a:t>3</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US"/>
                        <a:t>5</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US"/>
                        <a:t>6</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4"/>
                    </a:solidFill>
                  </a:tcPr>
                </a:tc>
              </a:tr>
            </a:tbl>
          </a:graphicData>
        </a:graphic>
      </p:graphicFrame>
      <p:graphicFrame>
        <p:nvGraphicFramePr>
          <p:cNvPr id="588" name="Google Shape;588;p61"/>
          <p:cNvGraphicFramePr/>
          <p:nvPr/>
        </p:nvGraphicFramePr>
        <p:xfrm>
          <a:off x="5162300" y="4805225"/>
          <a:ext cx="3000000" cy="3000000"/>
        </p:xfrm>
        <a:graphic>
          <a:graphicData uri="http://schemas.openxmlformats.org/drawingml/2006/table">
            <a:tbl>
              <a:tblPr>
                <a:noFill/>
                <a:tableStyleId>{D8D3F91D-6B44-47FB-B749-B0718613AE45}</a:tableStyleId>
              </a:tblPr>
              <a:tblGrid>
                <a:gridCol w="382850"/>
                <a:gridCol w="382850"/>
                <a:gridCol w="382850"/>
                <a:gridCol w="382850"/>
                <a:gridCol w="382850"/>
              </a:tblGrid>
              <a:tr h="381000">
                <a:tc>
                  <a:txBody>
                    <a:bodyPr/>
                    <a:lstStyle/>
                    <a:p>
                      <a:pPr indent="0" lvl="0" marL="0" rtl="0" algn="ctr">
                        <a:spcBef>
                          <a:spcPts val="0"/>
                        </a:spcBef>
                        <a:spcAft>
                          <a:spcPts val="0"/>
                        </a:spcAft>
                        <a:buNone/>
                      </a:pPr>
                      <a:r>
                        <a:rPr b="1" lang="en-US"/>
                        <a:t>0</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US"/>
                        <a:t>1</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a:t>2</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a:t>3</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US"/>
                        <a:t>5</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5"/>
                    </a:solidFill>
                  </a:tcPr>
                </a:tc>
              </a:tr>
            </a:tbl>
          </a:graphicData>
        </a:graphic>
      </p:graphicFrame>
      <p:graphicFrame>
        <p:nvGraphicFramePr>
          <p:cNvPr id="589" name="Google Shape;589;p61"/>
          <p:cNvGraphicFramePr/>
          <p:nvPr/>
        </p:nvGraphicFramePr>
        <p:xfrm>
          <a:off x="7282550" y="4805225"/>
          <a:ext cx="3000000" cy="3000000"/>
        </p:xfrm>
        <a:graphic>
          <a:graphicData uri="http://schemas.openxmlformats.org/drawingml/2006/table">
            <a:tbl>
              <a:tblPr>
                <a:noFill/>
                <a:tableStyleId>{D8D3F91D-6B44-47FB-B749-B0718613AE45}</a:tableStyleId>
              </a:tblPr>
              <a:tblGrid>
                <a:gridCol w="382850"/>
                <a:gridCol w="382850"/>
                <a:gridCol w="382850"/>
                <a:gridCol w="382850"/>
                <a:gridCol w="382850"/>
              </a:tblGrid>
              <a:tr h="381000">
                <a:tc>
                  <a:txBody>
                    <a:bodyPr/>
                    <a:lstStyle/>
                    <a:p>
                      <a:pPr indent="0" lvl="0" marL="0" rtl="0" algn="ctr">
                        <a:spcBef>
                          <a:spcPts val="0"/>
                        </a:spcBef>
                        <a:spcAft>
                          <a:spcPts val="0"/>
                        </a:spcAft>
                        <a:buNone/>
                      </a:pPr>
                      <a:r>
                        <a:rPr b="1" lang="en-US"/>
                        <a:t>1</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a:t>2</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US"/>
                        <a:t>2</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US"/>
                        <a:t>3</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US"/>
                        <a:t>5</a:t>
                      </a:r>
                      <a:endParaRPr b="1"/>
                    </a:p>
                  </a:txBody>
                  <a:tcPr marT="91425" marB="9142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5"/>
                    </a:solidFill>
                  </a:tcPr>
                </a:tc>
              </a:tr>
            </a:tbl>
          </a:graphicData>
        </a:graphic>
      </p:graphicFrame>
      <p:sp>
        <p:nvSpPr>
          <p:cNvPr id="590" name="Google Shape;590;p61"/>
          <p:cNvSpPr txBox="1"/>
          <p:nvPr/>
        </p:nvSpPr>
        <p:spPr>
          <a:xfrm>
            <a:off x="921775" y="4405025"/>
            <a:ext cx="19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Default</a:t>
            </a:r>
            <a:endParaRPr b="1"/>
          </a:p>
        </p:txBody>
      </p:sp>
      <p:sp>
        <p:nvSpPr>
          <p:cNvPr id="591" name="Google Shape;591;p61"/>
          <p:cNvSpPr txBox="1"/>
          <p:nvPr/>
        </p:nvSpPr>
        <p:spPr>
          <a:xfrm>
            <a:off x="3042025" y="4405025"/>
            <a:ext cx="19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onsolas"/>
                <a:ea typeface="Consolas"/>
                <a:cs typeface="Consolas"/>
                <a:sym typeface="Consolas"/>
              </a:rPr>
              <a:t>order: 6</a:t>
            </a:r>
            <a:endParaRPr b="1">
              <a:latin typeface="Consolas"/>
              <a:ea typeface="Consolas"/>
              <a:cs typeface="Consolas"/>
              <a:sym typeface="Consolas"/>
            </a:endParaRPr>
          </a:p>
        </p:txBody>
      </p:sp>
      <p:sp>
        <p:nvSpPr>
          <p:cNvPr id="592" name="Google Shape;592;p61"/>
          <p:cNvSpPr txBox="1"/>
          <p:nvPr/>
        </p:nvSpPr>
        <p:spPr>
          <a:xfrm>
            <a:off x="5162275" y="4405025"/>
            <a:ext cx="19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onsolas"/>
                <a:ea typeface="Consolas"/>
                <a:cs typeface="Consolas"/>
                <a:sym typeface="Consolas"/>
              </a:rPr>
              <a:t>order: 0</a:t>
            </a:r>
            <a:endParaRPr b="1">
              <a:latin typeface="Consolas"/>
              <a:ea typeface="Consolas"/>
              <a:cs typeface="Consolas"/>
              <a:sym typeface="Consolas"/>
            </a:endParaRPr>
          </a:p>
        </p:txBody>
      </p:sp>
      <p:sp>
        <p:nvSpPr>
          <p:cNvPr id="593" name="Google Shape;593;p61"/>
          <p:cNvSpPr txBox="1"/>
          <p:nvPr/>
        </p:nvSpPr>
        <p:spPr>
          <a:xfrm>
            <a:off x="7282525" y="4405025"/>
            <a:ext cx="1914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onsolas"/>
                <a:ea typeface="Consolas"/>
                <a:cs typeface="Consolas"/>
                <a:sym typeface="Consolas"/>
              </a:rPr>
              <a:t>order: 2</a:t>
            </a:r>
            <a:endParaRPr b="1">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Learning Objectives</a:t>
            </a:r>
            <a:endParaRPr/>
          </a:p>
        </p:txBody>
      </p:sp>
      <p:sp>
        <p:nvSpPr>
          <p:cNvPr id="413" name="Google Shape;413;p44"/>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US">
                <a:solidFill>
                  <a:schemeClr val="accent2"/>
                </a:solidFill>
                <a:highlight>
                  <a:schemeClr val="lt1"/>
                </a:highlight>
              </a:rPr>
              <a:t>This lesson provides an overview of the CSS Flexible Box Layout, commonly referred to as “flexbox.” By the end of this lesson, learners will be able to:</a:t>
            </a:r>
            <a:endParaRPr/>
          </a:p>
          <a:p>
            <a:pPr indent="-349250" lvl="1" marL="927100" rtl="0" algn="l">
              <a:spcBef>
                <a:spcPts val="1600"/>
              </a:spcBef>
              <a:spcAft>
                <a:spcPts val="0"/>
              </a:spcAft>
              <a:buClr>
                <a:schemeClr val="accent1"/>
              </a:buClr>
              <a:buSzPts val="1900"/>
              <a:buChar char="○"/>
            </a:pPr>
            <a:r>
              <a:rPr lang="en-US" sz="1900"/>
              <a:t>Apply the following flexbox properties and values to HTML pages:</a:t>
            </a:r>
            <a:endParaRPr sz="1900"/>
          </a:p>
          <a:p>
            <a:pPr indent="-361950" lvl="2" marL="1371600" rtl="0" algn="l">
              <a:lnSpc>
                <a:spcPct val="115000"/>
              </a:lnSpc>
              <a:spcBef>
                <a:spcPts val="1000"/>
              </a:spcBef>
              <a:spcAft>
                <a:spcPts val="0"/>
              </a:spcAft>
              <a:buClr>
                <a:schemeClr val="accent1"/>
              </a:buClr>
              <a:buSzPts val="1900"/>
              <a:buFont typeface="Consolas"/>
              <a:buChar char="■"/>
            </a:pPr>
            <a:r>
              <a:rPr lang="en-US" sz="1900">
                <a:latin typeface="Consolas"/>
                <a:ea typeface="Consolas"/>
                <a:cs typeface="Consolas"/>
                <a:sym typeface="Consolas"/>
              </a:rPr>
              <a:t>flex</a:t>
            </a:r>
            <a:endParaRPr sz="1900">
              <a:latin typeface="Consolas"/>
              <a:ea typeface="Consolas"/>
              <a:cs typeface="Consolas"/>
              <a:sym typeface="Consolas"/>
            </a:endParaRPr>
          </a:p>
          <a:p>
            <a:pPr indent="-361950" lvl="2" marL="1371600" rtl="0" algn="l">
              <a:lnSpc>
                <a:spcPct val="115000"/>
              </a:lnSpc>
              <a:spcBef>
                <a:spcPts val="0"/>
              </a:spcBef>
              <a:spcAft>
                <a:spcPts val="0"/>
              </a:spcAft>
              <a:buClr>
                <a:schemeClr val="accent1"/>
              </a:buClr>
              <a:buSzPts val="1900"/>
              <a:buFont typeface="Consolas"/>
              <a:buChar char="■"/>
            </a:pPr>
            <a:r>
              <a:rPr lang="en-US" sz="1900">
                <a:latin typeface="Consolas"/>
                <a:ea typeface="Consolas"/>
                <a:cs typeface="Consolas"/>
                <a:sym typeface="Consolas"/>
              </a:rPr>
              <a:t>justify-content</a:t>
            </a:r>
            <a:endParaRPr sz="1900">
              <a:latin typeface="Consolas"/>
              <a:ea typeface="Consolas"/>
              <a:cs typeface="Consolas"/>
              <a:sym typeface="Consolas"/>
            </a:endParaRPr>
          </a:p>
          <a:p>
            <a:pPr indent="-361950" lvl="2" marL="1371600" rtl="0" algn="l">
              <a:lnSpc>
                <a:spcPct val="115000"/>
              </a:lnSpc>
              <a:spcBef>
                <a:spcPts val="0"/>
              </a:spcBef>
              <a:spcAft>
                <a:spcPts val="0"/>
              </a:spcAft>
              <a:buClr>
                <a:schemeClr val="accent1"/>
              </a:buClr>
              <a:buSzPts val="1900"/>
              <a:buFont typeface="Consolas"/>
              <a:buChar char="■"/>
            </a:pPr>
            <a:r>
              <a:rPr lang="en-US" sz="1900">
                <a:latin typeface="Consolas"/>
                <a:ea typeface="Consolas"/>
                <a:cs typeface="Consolas"/>
                <a:sym typeface="Consolas"/>
              </a:rPr>
              <a:t>align-</a:t>
            </a:r>
            <a:r>
              <a:rPr lang="en-US" sz="1900">
                <a:latin typeface="Consolas"/>
                <a:ea typeface="Consolas"/>
                <a:cs typeface="Consolas"/>
                <a:sym typeface="Consolas"/>
              </a:rPr>
              <a:t>items</a:t>
            </a:r>
            <a:endParaRPr sz="1900">
              <a:latin typeface="Consolas"/>
              <a:ea typeface="Consolas"/>
              <a:cs typeface="Consolas"/>
              <a:sym typeface="Consolas"/>
            </a:endParaRPr>
          </a:p>
          <a:p>
            <a:pPr indent="-361950" lvl="2" marL="1371600" rtl="0" algn="l">
              <a:lnSpc>
                <a:spcPct val="115000"/>
              </a:lnSpc>
              <a:spcBef>
                <a:spcPts val="0"/>
              </a:spcBef>
              <a:spcAft>
                <a:spcPts val="0"/>
              </a:spcAft>
              <a:buClr>
                <a:schemeClr val="accent1"/>
              </a:buClr>
              <a:buSzPts val="1900"/>
              <a:buFont typeface="Consolas"/>
              <a:buChar char="■"/>
            </a:pPr>
            <a:r>
              <a:rPr lang="en-US" sz="1900">
                <a:latin typeface="Consolas"/>
                <a:ea typeface="Consolas"/>
                <a:cs typeface="Consolas"/>
                <a:sym typeface="Consolas"/>
              </a:rPr>
              <a:t>align-content</a:t>
            </a:r>
            <a:endParaRPr sz="1900">
              <a:latin typeface="Consolas"/>
              <a:ea typeface="Consolas"/>
              <a:cs typeface="Consolas"/>
              <a:sym typeface="Consolas"/>
            </a:endParaRPr>
          </a:p>
          <a:p>
            <a:pPr indent="-361950" lvl="2" marL="1371600" rtl="0" algn="l">
              <a:lnSpc>
                <a:spcPct val="115000"/>
              </a:lnSpc>
              <a:spcBef>
                <a:spcPts val="0"/>
              </a:spcBef>
              <a:spcAft>
                <a:spcPts val="0"/>
              </a:spcAft>
              <a:buClr>
                <a:schemeClr val="accent1"/>
              </a:buClr>
              <a:buSzPts val="1900"/>
              <a:buFont typeface="Consolas"/>
              <a:buChar char="■"/>
            </a:pPr>
            <a:r>
              <a:rPr lang="en-US" sz="1900">
                <a:latin typeface="Consolas"/>
                <a:ea typeface="Consolas"/>
                <a:cs typeface="Consolas"/>
                <a:sym typeface="Consolas"/>
              </a:rPr>
              <a:t>flex-wrap</a:t>
            </a:r>
            <a:endParaRPr sz="1900">
              <a:latin typeface="Consolas"/>
              <a:ea typeface="Consolas"/>
              <a:cs typeface="Consolas"/>
              <a:sym typeface="Consolas"/>
            </a:endParaRPr>
          </a:p>
          <a:p>
            <a:pPr indent="-361950" lvl="2" marL="1371600" rtl="0" algn="l">
              <a:lnSpc>
                <a:spcPct val="115000"/>
              </a:lnSpc>
              <a:spcBef>
                <a:spcPts val="0"/>
              </a:spcBef>
              <a:spcAft>
                <a:spcPts val="0"/>
              </a:spcAft>
              <a:buClr>
                <a:schemeClr val="accent1"/>
              </a:buClr>
              <a:buSzPts val="1900"/>
              <a:buFont typeface="Consolas"/>
              <a:buChar char="■"/>
            </a:pPr>
            <a:r>
              <a:rPr lang="en-US" sz="1900">
                <a:latin typeface="Consolas"/>
                <a:ea typeface="Consolas"/>
                <a:cs typeface="Consolas"/>
                <a:sym typeface="Consolas"/>
              </a:rPr>
              <a:t>flex-direction</a:t>
            </a:r>
            <a:endParaRPr sz="1900">
              <a:latin typeface="Consolas"/>
              <a:ea typeface="Consolas"/>
              <a:cs typeface="Consolas"/>
              <a:sym typeface="Consolas"/>
            </a:endParaRPr>
          </a:p>
          <a:p>
            <a:pPr indent="-361950" lvl="2" marL="1371600" rtl="0" algn="l">
              <a:lnSpc>
                <a:spcPct val="115000"/>
              </a:lnSpc>
              <a:spcBef>
                <a:spcPts val="0"/>
              </a:spcBef>
              <a:spcAft>
                <a:spcPts val="0"/>
              </a:spcAft>
              <a:buClr>
                <a:schemeClr val="accent1"/>
              </a:buClr>
              <a:buSzPts val="1900"/>
              <a:buFont typeface="Consolas"/>
              <a:buChar char="■"/>
            </a:pPr>
            <a:r>
              <a:rPr lang="en-US" sz="1900">
                <a:latin typeface="Consolas"/>
                <a:ea typeface="Consolas"/>
                <a:cs typeface="Consolas"/>
                <a:sym typeface="Consolas"/>
              </a:rPr>
              <a:t>f</a:t>
            </a:r>
            <a:r>
              <a:rPr lang="en-US" sz="1900">
                <a:latin typeface="Consolas"/>
                <a:ea typeface="Consolas"/>
                <a:cs typeface="Consolas"/>
                <a:sym typeface="Consolas"/>
              </a:rPr>
              <a:t>lex-grow</a:t>
            </a:r>
            <a:endParaRPr sz="1900">
              <a:latin typeface="Consolas"/>
              <a:ea typeface="Consolas"/>
              <a:cs typeface="Consolas"/>
              <a:sym typeface="Consolas"/>
            </a:endParaRPr>
          </a:p>
          <a:p>
            <a:pPr indent="-361950" lvl="2" marL="1371600" rtl="0" algn="l">
              <a:lnSpc>
                <a:spcPct val="115000"/>
              </a:lnSpc>
              <a:spcBef>
                <a:spcPts val="0"/>
              </a:spcBef>
              <a:spcAft>
                <a:spcPts val="0"/>
              </a:spcAft>
              <a:buClr>
                <a:schemeClr val="accent1"/>
              </a:buClr>
              <a:buSzPts val="1900"/>
              <a:buFont typeface="Consolas"/>
              <a:buChar char="■"/>
            </a:pPr>
            <a:r>
              <a:rPr lang="en-US" sz="1900">
                <a:latin typeface="Consolas"/>
                <a:ea typeface="Consolas"/>
                <a:cs typeface="Consolas"/>
                <a:sym typeface="Consolas"/>
              </a:rPr>
              <a:t>o</a:t>
            </a:r>
            <a:r>
              <a:rPr lang="en-US" sz="1900">
                <a:latin typeface="Consolas"/>
                <a:ea typeface="Consolas"/>
                <a:cs typeface="Consolas"/>
                <a:sym typeface="Consolas"/>
              </a:rPr>
              <a:t>rder</a:t>
            </a:r>
            <a:endParaRPr sz="1900">
              <a:latin typeface="Consolas"/>
              <a:ea typeface="Consolas"/>
              <a:cs typeface="Consolas"/>
              <a:sym typeface="Consolas"/>
            </a:endParaRPr>
          </a:p>
        </p:txBody>
      </p:sp>
      <p:sp>
        <p:nvSpPr>
          <p:cNvPr id="414" name="Google Shape;414;p4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2"/>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following HTML and CSS show how to create a basic card structure using flexbox.</a:t>
            </a:r>
            <a:endParaRPr sz="1800"/>
          </a:p>
        </p:txBody>
      </p:sp>
      <p:sp>
        <p:nvSpPr>
          <p:cNvPr id="600" name="Google Shape;600;p6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Flexbox Example: </a:t>
            </a:r>
            <a:r>
              <a:rPr lang="en-US"/>
              <a:t>Basic</a:t>
            </a:r>
            <a:r>
              <a:rPr lang="en-US"/>
              <a:t> Card</a:t>
            </a:r>
            <a:endParaRPr/>
          </a:p>
        </p:txBody>
      </p:sp>
      <p:sp>
        <p:nvSpPr>
          <p:cNvPr id="601" name="Google Shape;601;p6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602" name="Google Shape;602;p62"/>
          <p:cNvPicPr preferRelativeResize="0"/>
          <p:nvPr/>
        </p:nvPicPr>
        <p:blipFill rotWithShape="1">
          <a:blip r:embed="rId3">
            <a:alphaModFix/>
          </a:blip>
          <a:srcRect b="0" l="1448" r="0" t="0"/>
          <a:stretch/>
        </p:blipFill>
        <p:spPr>
          <a:xfrm>
            <a:off x="6389550" y="2122404"/>
            <a:ext cx="3620850" cy="4274901"/>
          </a:xfrm>
          <a:prstGeom prst="rect">
            <a:avLst/>
          </a:prstGeom>
          <a:noFill/>
          <a:ln>
            <a:noFill/>
          </a:ln>
        </p:spPr>
      </p:pic>
      <p:sp>
        <p:nvSpPr>
          <p:cNvPr id="603" name="Google Shape;603;p62"/>
          <p:cNvSpPr txBox="1"/>
          <p:nvPr/>
        </p:nvSpPr>
        <p:spPr>
          <a:xfrm>
            <a:off x="1079500" y="2207350"/>
            <a:ext cx="5021400" cy="14922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 </a:t>
            </a:r>
            <a:r>
              <a:rPr lang="en-US" sz="1200">
                <a:solidFill>
                  <a:srgbClr val="174AD4"/>
                </a:solidFill>
                <a:highlight>
                  <a:srgbClr val="FFFFFF"/>
                </a:highlight>
                <a:latin typeface="Consolas"/>
                <a:ea typeface="Consolas"/>
                <a:cs typeface="Consolas"/>
                <a:sym typeface="Consolas"/>
              </a:rPr>
              <a:t>class</a:t>
            </a:r>
            <a:r>
              <a:rPr lang="en-US" sz="1200">
                <a:solidFill>
                  <a:srgbClr val="067D17"/>
                </a:solidFill>
                <a:highlight>
                  <a:srgbClr val="FFFFFF"/>
                </a:highlight>
                <a:latin typeface="Consolas"/>
                <a:ea typeface="Consolas"/>
                <a:cs typeface="Consolas"/>
                <a:sym typeface="Consolas"/>
              </a:rPr>
              <a:t>="card-body"</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&lt;</a:t>
            </a:r>
            <a:r>
              <a:rPr lang="en-US" sz="1200">
                <a:solidFill>
                  <a:srgbClr val="0033B3"/>
                </a:solidFill>
                <a:highlight>
                  <a:srgbClr val="FFFFFF"/>
                </a:highlight>
                <a:latin typeface="Consolas"/>
                <a:ea typeface="Consolas"/>
                <a:cs typeface="Consolas"/>
                <a:sym typeface="Consolas"/>
              </a:rPr>
              <a:t>div </a:t>
            </a:r>
            <a:r>
              <a:rPr lang="en-US" sz="1200">
                <a:solidFill>
                  <a:srgbClr val="174AD4"/>
                </a:solidFill>
                <a:highlight>
                  <a:srgbClr val="FFFFFF"/>
                </a:highlight>
                <a:latin typeface="Consolas"/>
                <a:ea typeface="Consolas"/>
                <a:cs typeface="Consolas"/>
                <a:sym typeface="Consolas"/>
              </a:rPr>
              <a:t>class</a:t>
            </a:r>
            <a:r>
              <a:rPr lang="en-US" sz="1200">
                <a:solidFill>
                  <a:srgbClr val="067D17"/>
                </a:solidFill>
                <a:highlight>
                  <a:srgbClr val="FFFFFF"/>
                </a:highlight>
                <a:latin typeface="Consolas"/>
                <a:ea typeface="Consolas"/>
                <a:cs typeface="Consolas"/>
                <a:sym typeface="Consolas"/>
              </a:rPr>
              <a:t>="img-container"</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&lt;</a:t>
            </a:r>
            <a:r>
              <a:rPr lang="en-US" sz="1200">
                <a:solidFill>
                  <a:srgbClr val="0033B3"/>
                </a:solidFill>
                <a:highlight>
                  <a:srgbClr val="FFFFFF"/>
                </a:highlight>
                <a:latin typeface="Consolas"/>
                <a:ea typeface="Consolas"/>
                <a:cs typeface="Consolas"/>
                <a:sym typeface="Consolas"/>
              </a:rPr>
              <a:t>img </a:t>
            </a:r>
            <a:r>
              <a:rPr lang="en-US" sz="1200">
                <a:solidFill>
                  <a:srgbClr val="174AD4"/>
                </a:solidFill>
                <a:highlight>
                  <a:srgbClr val="FFFFFF"/>
                </a:highlight>
                <a:latin typeface="Consolas"/>
                <a:ea typeface="Consolas"/>
                <a:cs typeface="Consolas"/>
                <a:sym typeface="Consolas"/>
              </a:rPr>
              <a:t>src</a:t>
            </a:r>
            <a:r>
              <a:rPr lang="en-US" sz="1200">
                <a:solidFill>
                  <a:srgbClr val="067D17"/>
                </a:solidFill>
                <a:highlight>
                  <a:srgbClr val="FFFFFF"/>
                </a:highlight>
                <a:latin typeface="Consolas"/>
                <a:ea typeface="Consolas"/>
                <a:cs typeface="Consolas"/>
                <a:sym typeface="Consolas"/>
              </a:rPr>
              <a:t>="/images/image-example.svg" </a:t>
            </a:r>
            <a:r>
              <a:rPr lang="en-US" sz="1200">
                <a:solidFill>
                  <a:srgbClr val="174AD4"/>
                </a:solidFill>
                <a:highlight>
                  <a:srgbClr val="FFFFFF"/>
                </a:highlight>
                <a:latin typeface="Consolas"/>
                <a:ea typeface="Consolas"/>
                <a:cs typeface="Consolas"/>
                <a:sym typeface="Consolas"/>
              </a:rPr>
              <a:t>alt</a:t>
            </a:r>
            <a:r>
              <a:rPr lang="en-US" sz="1200">
                <a:solidFill>
                  <a:srgbClr val="067D17"/>
                </a:solidFill>
                <a:highlight>
                  <a:srgbClr val="FFFFFF"/>
                </a:highlight>
                <a:latin typeface="Consolas"/>
                <a:ea typeface="Consolas"/>
                <a:cs typeface="Consolas"/>
                <a:sym typeface="Consolas"/>
              </a:rPr>
              <a:t>=""</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&lt;</a:t>
            </a:r>
            <a:r>
              <a:rPr lang="en-US" sz="1200">
                <a:solidFill>
                  <a:srgbClr val="0033B3"/>
                </a:solidFill>
                <a:highlight>
                  <a:srgbClr val="FFFFFF"/>
                </a:highlight>
                <a:latin typeface="Consolas"/>
                <a:ea typeface="Consolas"/>
                <a:cs typeface="Consolas"/>
                <a:sym typeface="Consolas"/>
              </a:rPr>
              <a:t>h1</a:t>
            </a:r>
            <a:r>
              <a:rPr lang="en-US" sz="1200">
                <a:solidFill>
                  <a:srgbClr val="080808"/>
                </a:solidFill>
                <a:highlight>
                  <a:srgbClr val="FFFFFF"/>
                </a:highlight>
                <a:latin typeface="Consolas"/>
                <a:ea typeface="Consolas"/>
                <a:cs typeface="Consolas"/>
                <a:sym typeface="Consolas"/>
              </a:rPr>
              <a:t>&gt;Heading&lt;/</a:t>
            </a:r>
            <a:r>
              <a:rPr lang="en-US" sz="1200">
                <a:solidFill>
                  <a:srgbClr val="0033B3"/>
                </a:solidFill>
                <a:highlight>
                  <a:srgbClr val="FFFFFF"/>
                </a:highlight>
                <a:latin typeface="Consolas"/>
                <a:ea typeface="Consolas"/>
                <a:cs typeface="Consolas"/>
                <a:sym typeface="Consolas"/>
              </a:rPr>
              <a:t>h1</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&lt;</a:t>
            </a:r>
            <a:r>
              <a:rPr lang="en-US" sz="1200">
                <a:solidFill>
                  <a:srgbClr val="0033B3"/>
                </a:solidFill>
                <a:highlight>
                  <a:srgbClr val="FFFFFF"/>
                </a:highlight>
                <a:latin typeface="Consolas"/>
                <a:ea typeface="Consolas"/>
                <a:cs typeface="Consolas"/>
                <a:sym typeface="Consolas"/>
              </a:rPr>
              <a:t>p</a:t>
            </a:r>
            <a:r>
              <a:rPr lang="en-US" sz="1200">
                <a:solidFill>
                  <a:srgbClr val="080808"/>
                </a:solidFill>
                <a:highlight>
                  <a:srgbClr val="FFFFFF"/>
                </a:highlight>
                <a:latin typeface="Consolas"/>
                <a:ea typeface="Consolas"/>
                <a:cs typeface="Consolas"/>
                <a:sym typeface="Consolas"/>
              </a:rPr>
              <a:t>&gt;Lorem ipsum ..&lt;/</a:t>
            </a:r>
            <a:r>
              <a:rPr lang="en-US" sz="1200">
                <a:solidFill>
                  <a:srgbClr val="0033B3"/>
                </a:solidFill>
                <a:highlight>
                  <a:srgbClr val="FFFFFF"/>
                </a:highlight>
                <a:latin typeface="Consolas"/>
                <a:ea typeface="Consolas"/>
                <a:cs typeface="Consolas"/>
                <a:sym typeface="Consolas"/>
              </a:rPr>
              <a:t>p</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&lt;/</a:t>
            </a:r>
            <a:r>
              <a:rPr lang="en-US" sz="1200">
                <a:solidFill>
                  <a:srgbClr val="0033B3"/>
                </a:solidFill>
                <a:highlight>
                  <a:srgbClr val="FFFFFF"/>
                </a:highlight>
                <a:latin typeface="Consolas"/>
                <a:ea typeface="Consolas"/>
                <a:cs typeface="Consolas"/>
                <a:sym typeface="Consolas"/>
              </a:rPr>
              <a:t>div</a:t>
            </a:r>
            <a:r>
              <a:rPr lang="en-US" sz="1200">
                <a:solidFill>
                  <a:srgbClr val="080808"/>
                </a:solidFill>
                <a:highlight>
                  <a:srgbClr val="FFFFFF"/>
                </a:highlight>
                <a:latin typeface="Consolas"/>
                <a:ea typeface="Consolas"/>
                <a:cs typeface="Consolas"/>
                <a:sym typeface="Consolas"/>
              </a:rPr>
              <a:t>&gt;</a:t>
            </a:r>
            <a:endParaRPr sz="1200">
              <a:solidFill>
                <a:srgbClr val="080808"/>
              </a:solidFill>
              <a:highlight>
                <a:srgbClr val="FFFFFF"/>
              </a:highlight>
              <a:latin typeface="Consolas"/>
              <a:ea typeface="Consolas"/>
              <a:cs typeface="Consolas"/>
              <a:sym typeface="Consolas"/>
            </a:endParaRPr>
          </a:p>
        </p:txBody>
      </p:sp>
      <p:sp>
        <p:nvSpPr>
          <p:cNvPr id="604" name="Google Shape;604;p62"/>
          <p:cNvSpPr txBox="1"/>
          <p:nvPr/>
        </p:nvSpPr>
        <p:spPr>
          <a:xfrm>
            <a:off x="1079500" y="3770150"/>
            <a:ext cx="5021400" cy="2588100"/>
          </a:xfrm>
          <a:prstGeom prst="rect">
            <a:avLst/>
          </a:prstGeom>
          <a:noFill/>
          <a:ln cap="flat" cmpd="sng" w="9525">
            <a:solidFill>
              <a:schemeClr val="accent2"/>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r>
              <a:rPr lang="en-US" sz="1200">
                <a:solidFill>
                  <a:srgbClr val="0033B3"/>
                </a:solidFill>
                <a:highlight>
                  <a:srgbClr val="FFFFFF"/>
                </a:highlight>
                <a:latin typeface="Consolas"/>
                <a:ea typeface="Consolas"/>
                <a:cs typeface="Consolas"/>
                <a:sym typeface="Consolas"/>
              </a:rPr>
              <a:t>card-body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border</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rgbClr val="FFFFFF"/>
                </a:highlight>
                <a:latin typeface="Consolas"/>
                <a:ea typeface="Consolas"/>
                <a:cs typeface="Consolas"/>
                <a:sym typeface="Consolas"/>
              </a:rPr>
              <a:t>1</a:t>
            </a:r>
            <a:r>
              <a:rPr lang="en-US" sz="1200">
                <a:solidFill>
                  <a:srgbClr val="067D17"/>
                </a:solidFill>
                <a:highlight>
                  <a:srgbClr val="FFFFFF"/>
                </a:highlight>
                <a:latin typeface="Consolas"/>
                <a:ea typeface="Consolas"/>
                <a:cs typeface="Consolas"/>
                <a:sym typeface="Consolas"/>
              </a:rPr>
              <a:t>px solid </a:t>
            </a:r>
            <a:r>
              <a:rPr lang="en-US" sz="1200">
                <a:solidFill>
                  <a:srgbClr val="0033B3"/>
                </a:solidFill>
                <a:highlight>
                  <a:srgbClr val="FFFFFF"/>
                </a:highlight>
                <a:latin typeface="Consolas"/>
                <a:ea typeface="Consolas"/>
                <a:cs typeface="Consolas"/>
                <a:sym typeface="Consolas"/>
              </a:rPr>
              <a:t>black</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width</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rgbClr val="FFFFFF"/>
                </a:highlight>
                <a:latin typeface="Consolas"/>
                <a:ea typeface="Consolas"/>
                <a:cs typeface="Consolas"/>
                <a:sym typeface="Consolas"/>
              </a:rPr>
              <a:t>300</a:t>
            </a:r>
            <a:r>
              <a:rPr lang="en-US" sz="1200">
                <a:solidFill>
                  <a:srgbClr val="067D17"/>
                </a:solidFill>
                <a:highlight>
                  <a:srgbClr val="FFFFFF"/>
                </a:highlight>
                <a:latin typeface="Consolas"/>
                <a:ea typeface="Consolas"/>
                <a:cs typeface="Consolas"/>
                <a:sym typeface="Consolas"/>
              </a:rPr>
              <a:t>px</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r>
              <a:rPr lang="en-US" sz="1200">
                <a:solidFill>
                  <a:srgbClr val="0033B3"/>
                </a:solidFill>
                <a:highlight>
                  <a:srgbClr val="FFFFFF"/>
                </a:highlight>
                <a:latin typeface="Consolas"/>
                <a:ea typeface="Consolas"/>
                <a:cs typeface="Consolas"/>
                <a:sym typeface="Consolas"/>
              </a:rPr>
              <a:t>img-container img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max-width</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rgbClr val="FFFFFF"/>
                </a:highlight>
                <a:latin typeface="Consolas"/>
                <a:ea typeface="Consolas"/>
                <a:cs typeface="Consolas"/>
                <a:sym typeface="Consolas"/>
              </a:rPr>
              <a:t>100</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height</a:t>
            </a:r>
            <a:r>
              <a:rPr lang="en-US" sz="1200">
                <a:solidFill>
                  <a:srgbClr val="080808"/>
                </a:solidFill>
                <a:highlight>
                  <a:srgbClr val="FFFFFF"/>
                </a:highlight>
                <a:latin typeface="Consolas"/>
                <a:ea typeface="Consolas"/>
                <a:cs typeface="Consolas"/>
                <a:sym typeface="Consolas"/>
              </a:rPr>
              <a:t>: </a:t>
            </a:r>
            <a:r>
              <a:rPr lang="en-US" sz="1200">
                <a:solidFill>
                  <a:srgbClr val="067D17"/>
                </a:solidFill>
                <a:highlight>
                  <a:srgbClr val="FFFFFF"/>
                </a:highlight>
                <a:latin typeface="Consolas"/>
                <a:ea typeface="Consolas"/>
                <a:cs typeface="Consolas"/>
                <a:sym typeface="Consolas"/>
              </a:rPr>
              <a:t>auto</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r>
              <a:rPr lang="en-US" sz="1200">
                <a:solidFill>
                  <a:srgbClr val="0033B3"/>
                </a:solidFill>
                <a:highlight>
                  <a:srgbClr val="FFFFFF"/>
                </a:highlight>
                <a:latin typeface="Consolas"/>
                <a:ea typeface="Consolas"/>
                <a:cs typeface="Consolas"/>
                <a:sym typeface="Consolas"/>
              </a:rPr>
              <a:t>card-body p</a:t>
            </a:r>
            <a:r>
              <a:rPr lang="en-US" sz="1200">
                <a:solidFill>
                  <a:srgbClr val="080808"/>
                </a:solidFill>
                <a:highlight>
                  <a:srgbClr val="FFFFFF"/>
                </a:highlight>
                <a:latin typeface="Consolas"/>
                <a:ea typeface="Consolas"/>
                <a:cs typeface="Consolas"/>
                <a:sym typeface="Consolas"/>
              </a:rPr>
              <a:t>, .</a:t>
            </a:r>
            <a:r>
              <a:rPr lang="en-US" sz="1200">
                <a:solidFill>
                  <a:srgbClr val="0033B3"/>
                </a:solidFill>
                <a:highlight>
                  <a:srgbClr val="FFFFFF"/>
                </a:highlight>
                <a:latin typeface="Consolas"/>
                <a:ea typeface="Consolas"/>
                <a:cs typeface="Consolas"/>
                <a:sym typeface="Consolas"/>
              </a:rPr>
              <a:t>card-body h1 </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   </a:t>
            </a:r>
            <a:r>
              <a:rPr lang="en-US" sz="1200">
                <a:solidFill>
                  <a:srgbClr val="174AD4"/>
                </a:solidFill>
                <a:highlight>
                  <a:srgbClr val="FFFFFF"/>
                </a:highlight>
                <a:latin typeface="Consolas"/>
                <a:ea typeface="Consolas"/>
                <a:cs typeface="Consolas"/>
                <a:sym typeface="Consolas"/>
              </a:rPr>
              <a:t>margin</a:t>
            </a:r>
            <a:r>
              <a:rPr lang="en-US" sz="1200">
                <a:solidFill>
                  <a:srgbClr val="080808"/>
                </a:solidFill>
                <a:highlight>
                  <a:srgbClr val="FFFFFF"/>
                </a:highlight>
                <a:latin typeface="Consolas"/>
                <a:ea typeface="Consolas"/>
                <a:cs typeface="Consolas"/>
                <a:sym typeface="Consolas"/>
              </a:rPr>
              <a:t>: </a:t>
            </a:r>
            <a:r>
              <a:rPr lang="en-US" sz="1200">
                <a:solidFill>
                  <a:srgbClr val="1750EB"/>
                </a:solidFill>
                <a:highlight>
                  <a:srgbClr val="FFFFFF"/>
                </a:highlight>
                <a:latin typeface="Consolas"/>
                <a:ea typeface="Consolas"/>
                <a:cs typeface="Consolas"/>
                <a:sym typeface="Consolas"/>
              </a:rPr>
              <a:t>8</a:t>
            </a:r>
            <a:r>
              <a:rPr lang="en-US" sz="1200">
                <a:solidFill>
                  <a:srgbClr val="067D17"/>
                </a:solidFill>
                <a:highlight>
                  <a:srgbClr val="FFFFFF"/>
                </a:highlight>
                <a:latin typeface="Consolas"/>
                <a:ea typeface="Consolas"/>
                <a:cs typeface="Consolas"/>
                <a:sym typeface="Consolas"/>
              </a:rPr>
              <a:t>px</a:t>
            </a: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a:p>
            <a:pPr indent="0" lvl="0" marL="0" rtl="0" algn="l">
              <a:spcBef>
                <a:spcPts val="0"/>
              </a:spcBef>
              <a:spcAft>
                <a:spcPts val="0"/>
              </a:spcAft>
              <a:buNone/>
            </a:pPr>
            <a:r>
              <a:rPr lang="en-US" sz="1200">
                <a:solidFill>
                  <a:srgbClr val="080808"/>
                </a:solidFill>
                <a:highlight>
                  <a:srgbClr val="FFFFFF"/>
                </a:highlight>
                <a:latin typeface="Consolas"/>
                <a:ea typeface="Consolas"/>
                <a:cs typeface="Consolas"/>
                <a:sym typeface="Consolas"/>
              </a:rPr>
              <a:t>}</a:t>
            </a:r>
            <a:endParaRPr sz="1200">
              <a:solidFill>
                <a:srgbClr val="080808"/>
              </a:solidFill>
              <a:highlight>
                <a:srgbClr val="FFFFFF"/>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3"/>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Basic Card Code Break Down</a:t>
            </a:r>
            <a:endParaRPr/>
          </a:p>
        </p:txBody>
      </p:sp>
      <p:sp>
        <p:nvSpPr>
          <p:cNvPr id="611" name="Google Shape;611;p6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612" name="Google Shape;612;p63"/>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E69138"/>
              </a:buClr>
              <a:buSzPts val="1400"/>
              <a:buChar char="➢"/>
            </a:pPr>
            <a:r>
              <a:rPr lang="en-US" sz="1800">
                <a:solidFill>
                  <a:srgbClr val="000000"/>
                </a:solidFill>
              </a:rPr>
              <a:t>The HTML code contains two </a:t>
            </a:r>
            <a:r>
              <a:rPr b="1" lang="en-US" sz="1800">
                <a:solidFill>
                  <a:srgbClr val="000000"/>
                </a:solidFill>
                <a:latin typeface="Consolas"/>
                <a:ea typeface="Consolas"/>
                <a:cs typeface="Consolas"/>
                <a:sym typeface="Consolas"/>
              </a:rPr>
              <a:t>&lt;div&gt;</a:t>
            </a:r>
            <a:r>
              <a:rPr lang="en-US" sz="1800">
                <a:solidFill>
                  <a:srgbClr val="000000"/>
                </a:solidFill>
              </a:rPr>
              <a:t> elements. The first div is the container and has a class attribute of </a:t>
            </a:r>
            <a:r>
              <a:rPr b="1" lang="en-US" sz="1800">
                <a:solidFill>
                  <a:srgbClr val="000000"/>
                </a:solidFill>
                <a:latin typeface="Consolas"/>
                <a:ea typeface="Consolas"/>
                <a:cs typeface="Consolas"/>
                <a:sym typeface="Consolas"/>
              </a:rPr>
              <a:t>card-body</a:t>
            </a:r>
            <a:r>
              <a:rPr lang="en-US" sz="1800">
                <a:solidFill>
                  <a:srgbClr val="000000"/>
                </a:solidFill>
              </a:rPr>
              <a:t>. It holds the image and text for the card.</a:t>
            </a:r>
            <a:endParaRPr sz="1800">
              <a:solidFill>
                <a:srgbClr val="000000"/>
              </a:solidFill>
            </a:endParaRPr>
          </a:p>
          <a:p>
            <a:pPr indent="-317500" lvl="0" marL="457200" rtl="0" algn="l">
              <a:spcBef>
                <a:spcPts val="1000"/>
              </a:spcBef>
              <a:spcAft>
                <a:spcPts val="0"/>
              </a:spcAft>
              <a:buClr>
                <a:srgbClr val="E69138"/>
              </a:buClr>
              <a:buSzPts val="1400"/>
              <a:buChar char="➢"/>
            </a:pPr>
            <a:r>
              <a:rPr lang="en-US" sz="1800">
                <a:solidFill>
                  <a:srgbClr val="000000"/>
                </a:solidFill>
              </a:rPr>
              <a:t>The second div has a class attribute of </a:t>
            </a:r>
            <a:r>
              <a:rPr b="1" lang="en-US" sz="1800">
                <a:solidFill>
                  <a:srgbClr val="000000"/>
                </a:solidFill>
                <a:latin typeface="Consolas"/>
                <a:ea typeface="Consolas"/>
                <a:cs typeface="Consolas"/>
                <a:sym typeface="Consolas"/>
              </a:rPr>
              <a:t>img-container</a:t>
            </a:r>
            <a:r>
              <a:rPr lang="en-US" sz="1800">
                <a:solidFill>
                  <a:srgbClr val="000000"/>
                </a:solidFill>
              </a:rPr>
              <a:t> and holds the image for the card. Inside the </a:t>
            </a:r>
            <a:r>
              <a:rPr b="1" lang="en-US" sz="1800">
                <a:solidFill>
                  <a:srgbClr val="000000"/>
                </a:solidFill>
                <a:latin typeface="Consolas"/>
                <a:ea typeface="Consolas"/>
                <a:cs typeface="Consolas"/>
                <a:sym typeface="Consolas"/>
              </a:rPr>
              <a:t>img-container</a:t>
            </a:r>
            <a:r>
              <a:rPr lang="en-US" sz="1800">
                <a:solidFill>
                  <a:srgbClr val="000000"/>
                </a:solidFill>
              </a:rPr>
              <a:t> class is an image for demonstration purposes only.</a:t>
            </a:r>
            <a:endParaRPr sz="1800">
              <a:solidFill>
                <a:srgbClr val="000000"/>
              </a:solidFill>
            </a:endParaRPr>
          </a:p>
          <a:p>
            <a:pPr indent="-317500" lvl="0" marL="457200" rtl="0" algn="l">
              <a:spcBef>
                <a:spcPts val="1000"/>
              </a:spcBef>
              <a:spcAft>
                <a:spcPts val="0"/>
              </a:spcAft>
              <a:buClr>
                <a:srgbClr val="E69138"/>
              </a:buClr>
              <a:buSzPts val="1400"/>
              <a:buChar char="➢"/>
            </a:pPr>
            <a:r>
              <a:rPr lang="en-US" sz="1800">
                <a:solidFill>
                  <a:srgbClr val="000000"/>
                </a:solidFill>
              </a:rPr>
              <a:t>The CSS code starts with the </a:t>
            </a:r>
            <a:r>
              <a:rPr b="1" lang="en-US" sz="1800">
                <a:solidFill>
                  <a:srgbClr val="000000"/>
                </a:solidFill>
                <a:latin typeface="Consolas"/>
                <a:ea typeface="Consolas"/>
                <a:cs typeface="Consolas"/>
                <a:sym typeface="Consolas"/>
              </a:rPr>
              <a:t>card-body</a:t>
            </a:r>
            <a:r>
              <a:rPr lang="en-US" sz="1800">
                <a:solidFill>
                  <a:srgbClr val="000000"/>
                </a:solidFill>
              </a:rPr>
              <a:t> class, and has a </a:t>
            </a:r>
            <a:r>
              <a:rPr b="1" lang="en-US" sz="1800">
                <a:solidFill>
                  <a:srgbClr val="000000"/>
                </a:solidFill>
                <a:latin typeface="Consolas"/>
                <a:ea typeface="Consolas"/>
                <a:cs typeface="Consolas"/>
                <a:sym typeface="Consolas"/>
              </a:rPr>
              <a:t>border</a:t>
            </a:r>
            <a:r>
              <a:rPr lang="en-US" sz="1800">
                <a:solidFill>
                  <a:srgbClr val="000000"/>
                </a:solidFill>
              </a:rPr>
              <a:t> shorthand property and a </a:t>
            </a:r>
            <a:r>
              <a:rPr b="1" lang="en-US" sz="1800">
                <a:solidFill>
                  <a:srgbClr val="000000"/>
                </a:solidFill>
                <a:latin typeface="Consolas"/>
                <a:ea typeface="Consolas"/>
                <a:cs typeface="Consolas"/>
                <a:sym typeface="Consolas"/>
              </a:rPr>
              <a:t>width</a:t>
            </a:r>
            <a:r>
              <a:rPr lang="en-US" sz="1800">
                <a:solidFill>
                  <a:srgbClr val="000000"/>
                </a:solidFill>
              </a:rPr>
              <a:t> value of </a:t>
            </a:r>
            <a:r>
              <a:rPr b="1" lang="en-US" sz="1800">
                <a:solidFill>
                  <a:srgbClr val="000000"/>
                </a:solidFill>
                <a:latin typeface="Consolas"/>
                <a:ea typeface="Consolas"/>
                <a:cs typeface="Consolas"/>
                <a:sym typeface="Consolas"/>
              </a:rPr>
              <a:t>300px</a:t>
            </a:r>
            <a:r>
              <a:rPr lang="en-US" sz="1800">
                <a:solidFill>
                  <a:srgbClr val="000000"/>
                </a:solidFill>
              </a:rPr>
              <a:t>.</a:t>
            </a:r>
            <a:endParaRPr sz="1800">
              <a:solidFill>
                <a:srgbClr val="000000"/>
              </a:solidFill>
            </a:endParaRPr>
          </a:p>
          <a:p>
            <a:pPr indent="-317500" lvl="0" marL="457200" rtl="0" algn="l">
              <a:spcBef>
                <a:spcPts val="1000"/>
              </a:spcBef>
              <a:spcAft>
                <a:spcPts val="0"/>
              </a:spcAft>
              <a:buClr>
                <a:srgbClr val="E69138"/>
              </a:buClr>
              <a:buSzPts val="1400"/>
              <a:buChar char="➢"/>
            </a:pPr>
            <a:r>
              <a:rPr lang="en-US" sz="1800">
                <a:solidFill>
                  <a:srgbClr val="000000"/>
                </a:solidFill>
              </a:rPr>
              <a:t>The </a:t>
            </a:r>
            <a:r>
              <a:rPr b="1" lang="en-US" sz="1800">
                <a:solidFill>
                  <a:srgbClr val="000000"/>
                </a:solidFill>
                <a:latin typeface="Consolas"/>
                <a:ea typeface="Consolas"/>
                <a:cs typeface="Consolas"/>
                <a:sym typeface="Consolas"/>
              </a:rPr>
              <a:t>img-container</a:t>
            </a:r>
            <a:r>
              <a:rPr lang="en-US" sz="1800">
                <a:solidFill>
                  <a:srgbClr val="000000"/>
                </a:solidFill>
              </a:rPr>
              <a:t> class is using a descendant selector to select the </a:t>
            </a:r>
            <a:r>
              <a:rPr b="1" lang="en-US" sz="1800">
                <a:solidFill>
                  <a:srgbClr val="000000"/>
                </a:solidFill>
                <a:latin typeface="Consolas"/>
                <a:ea typeface="Consolas"/>
                <a:cs typeface="Consolas"/>
                <a:sym typeface="Consolas"/>
              </a:rPr>
              <a:t>img</a:t>
            </a:r>
            <a:r>
              <a:rPr lang="en-US" sz="1800">
                <a:solidFill>
                  <a:srgbClr val="000000"/>
                </a:solidFill>
              </a:rPr>
              <a:t> with class </a:t>
            </a:r>
            <a:r>
              <a:rPr b="1" lang="en-US" sz="1800">
                <a:solidFill>
                  <a:srgbClr val="000000"/>
                </a:solidFill>
                <a:latin typeface="Consolas"/>
                <a:ea typeface="Consolas"/>
                <a:cs typeface="Consolas"/>
                <a:sym typeface="Consolas"/>
              </a:rPr>
              <a:t>img-container</a:t>
            </a:r>
            <a:r>
              <a:rPr lang="en-US" sz="1800">
                <a:solidFill>
                  <a:srgbClr val="000000"/>
                </a:solidFill>
              </a:rPr>
              <a:t>. It has a </a:t>
            </a:r>
            <a:r>
              <a:rPr b="1" lang="en-US" sz="1800">
                <a:solidFill>
                  <a:srgbClr val="000000"/>
                </a:solidFill>
                <a:latin typeface="Consolas"/>
                <a:ea typeface="Consolas"/>
                <a:cs typeface="Consolas"/>
                <a:sym typeface="Consolas"/>
              </a:rPr>
              <a:t>max-width</a:t>
            </a:r>
            <a:r>
              <a:rPr lang="en-US" sz="1800">
                <a:solidFill>
                  <a:srgbClr val="000000"/>
                </a:solidFill>
              </a:rPr>
              <a:t> of one hundred percent (</a:t>
            </a:r>
            <a:r>
              <a:rPr b="1" lang="en-US" sz="1800">
                <a:solidFill>
                  <a:srgbClr val="000000"/>
                </a:solidFill>
                <a:latin typeface="Consolas"/>
                <a:ea typeface="Consolas"/>
                <a:cs typeface="Consolas"/>
                <a:sym typeface="Consolas"/>
              </a:rPr>
              <a:t>100%</a:t>
            </a:r>
            <a:r>
              <a:rPr lang="en-US" sz="1800">
                <a:solidFill>
                  <a:srgbClr val="000000"/>
                </a:solidFill>
              </a:rPr>
              <a:t>) with a </a:t>
            </a:r>
            <a:r>
              <a:rPr b="1" lang="en-US" sz="1800">
                <a:solidFill>
                  <a:srgbClr val="000000"/>
                </a:solidFill>
                <a:latin typeface="Consolas"/>
                <a:ea typeface="Consolas"/>
                <a:cs typeface="Consolas"/>
                <a:sym typeface="Consolas"/>
              </a:rPr>
              <a:t>height</a:t>
            </a:r>
            <a:r>
              <a:rPr lang="en-US" sz="1800">
                <a:solidFill>
                  <a:srgbClr val="000000"/>
                </a:solidFill>
              </a:rPr>
              <a:t> of </a:t>
            </a:r>
            <a:r>
              <a:rPr b="1" lang="en-US" sz="1800">
                <a:solidFill>
                  <a:srgbClr val="000000"/>
                </a:solidFill>
                <a:latin typeface="Consolas"/>
                <a:ea typeface="Consolas"/>
                <a:cs typeface="Consolas"/>
                <a:sym typeface="Consolas"/>
              </a:rPr>
              <a:t>auto</a:t>
            </a:r>
            <a:r>
              <a:rPr lang="en-US" sz="1800">
                <a:solidFill>
                  <a:srgbClr val="000000"/>
                </a:solidFill>
              </a:rPr>
              <a:t>, which will help with responsiveness.</a:t>
            </a:r>
            <a:endParaRPr sz="1800">
              <a:solidFill>
                <a:srgbClr val="000000"/>
              </a:solidFill>
            </a:endParaRPr>
          </a:p>
          <a:p>
            <a:pPr indent="-317500" lvl="0" marL="457200" rtl="0" algn="l">
              <a:spcBef>
                <a:spcPts val="1000"/>
              </a:spcBef>
              <a:spcAft>
                <a:spcPts val="1000"/>
              </a:spcAft>
              <a:buClr>
                <a:srgbClr val="E69138"/>
              </a:buClr>
              <a:buSzPts val="1400"/>
              <a:buChar char="➢"/>
            </a:pPr>
            <a:r>
              <a:rPr lang="en-US" sz="1800">
                <a:solidFill>
                  <a:srgbClr val="000000"/>
                </a:solidFill>
              </a:rPr>
              <a:t>The </a:t>
            </a:r>
            <a:r>
              <a:rPr b="1" lang="en-US" sz="1800">
                <a:solidFill>
                  <a:srgbClr val="000000"/>
                </a:solidFill>
                <a:latin typeface="Consolas"/>
                <a:ea typeface="Consolas"/>
                <a:cs typeface="Consolas"/>
                <a:sym typeface="Consolas"/>
              </a:rPr>
              <a:t>card-body</a:t>
            </a:r>
            <a:r>
              <a:rPr b="1" lang="en-US" sz="1800">
                <a:solidFill>
                  <a:srgbClr val="000000"/>
                </a:solidFill>
              </a:rPr>
              <a:t> </a:t>
            </a:r>
            <a:r>
              <a:rPr b="1" lang="en-US" sz="1800">
                <a:solidFill>
                  <a:srgbClr val="000000"/>
                </a:solidFill>
                <a:latin typeface="Consolas"/>
                <a:ea typeface="Consolas"/>
                <a:cs typeface="Consolas"/>
                <a:sym typeface="Consolas"/>
              </a:rPr>
              <a:t>p</a:t>
            </a:r>
            <a:r>
              <a:rPr lang="en-US" sz="1800">
                <a:solidFill>
                  <a:srgbClr val="000000"/>
                </a:solidFill>
              </a:rPr>
              <a:t> and </a:t>
            </a:r>
            <a:r>
              <a:rPr b="1" lang="en-US" sz="1800">
                <a:solidFill>
                  <a:srgbClr val="000000"/>
                </a:solidFill>
                <a:latin typeface="Consolas"/>
                <a:ea typeface="Consolas"/>
                <a:cs typeface="Consolas"/>
                <a:sym typeface="Consolas"/>
              </a:rPr>
              <a:t>h</a:t>
            </a:r>
            <a:r>
              <a:rPr lang="en-US" sz="1800">
                <a:solidFill>
                  <a:srgbClr val="000000"/>
                </a:solidFill>
              </a:rPr>
              <a:t> tags both have margins of </a:t>
            </a:r>
            <a:r>
              <a:rPr b="1" lang="en-US" sz="1800">
                <a:solidFill>
                  <a:srgbClr val="000000"/>
                </a:solidFill>
                <a:latin typeface="Consolas"/>
                <a:ea typeface="Consolas"/>
                <a:cs typeface="Consolas"/>
                <a:sym typeface="Consolas"/>
              </a:rPr>
              <a:t>8px</a:t>
            </a:r>
            <a:r>
              <a:rPr lang="en-US" sz="1800">
                <a:solidFill>
                  <a:srgbClr val="000000"/>
                </a:solidFill>
              </a:rPr>
              <a:t> to give space to the text.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Activity: </a:t>
            </a:r>
            <a:r>
              <a:rPr lang="en-US"/>
              <a:t>Flexbox Basic Cards</a:t>
            </a:r>
            <a:endParaRPr/>
          </a:p>
        </p:txBody>
      </p:sp>
      <p:sp>
        <p:nvSpPr>
          <p:cNvPr id="619" name="Google Shape;619;p6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latin typeface="Arial"/>
                <a:ea typeface="Arial"/>
                <a:cs typeface="Arial"/>
                <a:sym typeface="Arial"/>
              </a:rPr>
              <a:t>‹#›</a:t>
            </a:fld>
            <a:endParaRPr sz="1600">
              <a:solidFill>
                <a:srgbClr val="222222"/>
              </a:solidFill>
              <a:latin typeface="Arial"/>
              <a:ea typeface="Arial"/>
              <a:cs typeface="Arial"/>
              <a:sym typeface="Arial"/>
            </a:endParaRPr>
          </a:p>
        </p:txBody>
      </p:sp>
      <p:sp>
        <p:nvSpPr>
          <p:cNvPr id="620" name="Google Shape;620;p64"/>
          <p:cNvSpPr txBox="1"/>
          <p:nvPr/>
        </p:nvSpPr>
        <p:spPr>
          <a:xfrm>
            <a:off x="741525" y="1691075"/>
            <a:ext cx="1084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Using what you have learned, create the following layout using the card example from previous slides.</a:t>
            </a:r>
            <a:endParaRPr sz="1800"/>
          </a:p>
        </p:txBody>
      </p:sp>
      <p:pic>
        <p:nvPicPr>
          <p:cNvPr id="621" name="Google Shape;621;p64"/>
          <p:cNvPicPr preferRelativeResize="0"/>
          <p:nvPr/>
        </p:nvPicPr>
        <p:blipFill rotWithShape="1">
          <a:blip r:embed="rId3">
            <a:alphaModFix/>
          </a:blip>
          <a:srcRect b="15117" l="0" r="0" t="0"/>
          <a:stretch/>
        </p:blipFill>
        <p:spPr>
          <a:xfrm>
            <a:off x="2570388" y="2163075"/>
            <a:ext cx="7051226" cy="43280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5"/>
          <p:cNvSpPr txBox="1"/>
          <p:nvPr>
            <p:ph type="title"/>
          </p:nvPr>
        </p:nvSpPr>
        <p:spPr>
          <a:xfrm>
            <a:off x="383550" y="872700"/>
            <a:ext cx="114249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600"/>
              <a:t>Practice Assignment: Design an Online Resume Using HTML and CSS</a:t>
            </a:r>
            <a:endParaRPr sz="2600"/>
          </a:p>
        </p:txBody>
      </p:sp>
      <p:sp>
        <p:nvSpPr>
          <p:cNvPr id="628" name="Google Shape;628;p65"/>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US" sz="2000">
                <a:solidFill>
                  <a:schemeClr val="accent2"/>
                </a:solidFill>
              </a:rPr>
              <a:t>Please follow the link below to the practice assignment for designing an online resume using HTML and CSS.</a:t>
            </a:r>
            <a:endParaRPr sz="2000">
              <a:solidFill>
                <a:schemeClr val="accent2"/>
              </a:solidFill>
            </a:endParaRPr>
          </a:p>
          <a:p>
            <a:pPr indent="-355600" lvl="0" marL="457200" rtl="0" algn="l">
              <a:lnSpc>
                <a:spcPct val="115000"/>
              </a:lnSpc>
              <a:spcBef>
                <a:spcPts val="1200"/>
              </a:spcBef>
              <a:spcAft>
                <a:spcPts val="0"/>
              </a:spcAft>
              <a:buClr>
                <a:schemeClr val="accent4"/>
              </a:buClr>
              <a:buSzPts val="2000"/>
              <a:buChar char="●"/>
            </a:pPr>
            <a:r>
              <a:rPr lang="en-US" sz="2000" u="sng">
                <a:solidFill>
                  <a:schemeClr val="hlink"/>
                </a:solidFill>
                <a:hlinkClick r:id="rId3"/>
              </a:rPr>
              <a:t>PA - 307.4.1 - Design an Online Resume using HTML and CSS</a:t>
            </a:r>
            <a:endParaRPr sz="2000">
              <a:solidFill>
                <a:schemeClr val="accent2"/>
              </a:solidFill>
            </a:endParaRPr>
          </a:p>
          <a:p>
            <a:pPr indent="-355600" lvl="0" marL="457200" rtl="0" algn="l">
              <a:spcBef>
                <a:spcPts val="1000"/>
              </a:spcBef>
              <a:spcAft>
                <a:spcPts val="0"/>
              </a:spcAft>
              <a:buClr>
                <a:schemeClr val="accent4"/>
              </a:buClr>
              <a:buSzPts val="2000"/>
              <a:buChar char="●"/>
            </a:pPr>
            <a:r>
              <a:rPr lang="en-US" sz="2000"/>
              <a:t>You can also find this assignment on Canvas under the Assignments section.</a:t>
            </a:r>
            <a:endParaRPr sz="2000"/>
          </a:p>
          <a:p>
            <a:pPr indent="-355600" lvl="0" marL="457200" rtl="0" algn="l">
              <a:spcBef>
                <a:spcPts val="1000"/>
              </a:spcBef>
              <a:spcAft>
                <a:spcPts val="0"/>
              </a:spcAft>
              <a:buClr>
                <a:schemeClr val="accent4"/>
              </a:buClr>
              <a:buSzPts val="2000"/>
              <a:buChar char="●"/>
            </a:pPr>
            <a:r>
              <a:rPr lang="en-US" sz="2000"/>
              <a:t>If you have technical questions while performing the activity, ask your instructors for assistance.</a:t>
            </a:r>
            <a:endParaRPr sz="2000"/>
          </a:p>
          <a:p>
            <a:pPr indent="-355600" lvl="0" marL="457200" rtl="0" algn="l">
              <a:spcBef>
                <a:spcPts val="1000"/>
              </a:spcBef>
              <a:spcAft>
                <a:spcPts val="1000"/>
              </a:spcAft>
              <a:buClr>
                <a:schemeClr val="accent4"/>
              </a:buClr>
              <a:buSzPts val="2000"/>
              <a:buChar char="●"/>
            </a:pPr>
            <a:r>
              <a:rPr lang="en-US" sz="2000"/>
              <a:t>When you are finished with your assignment, you can continue practicing your flexbox skills by </a:t>
            </a:r>
            <a:r>
              <a:rPr lang="en-US" sz="2000"/>
              <a:t>visiting</a:t>
            </a:r>
            <a:r>
              <a:rPr lang="en-US" sz="2000"/>
              <a:t> the following resource: </a:t>
            </a:r>
            <a:r>
              <a:rPr lang="en-US" sz="2000" u="sng">
                <a:solidFill>
                  <a:schemeClr val="hlink"/>
                </a:solidFill>
                <a:hlinkClick r:id="rId4"/>
              </a:rPr>
              <a:t>https://flexboxfroggy.com/</a:t>
            </a:r>
            <a:endParaRPr sz="2000"/>
          </a:p>
        </p:txBody>
      </p:sp>
      <p:sp>
        <p:nvSpPr>
          <p:cNvPr id="629" name="Google Shape;629;p6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6"/>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Knowledge Check</a:t>
            </a:r>
            <a:endParaRPr/>
          </a:p>
        </p:txBody>
      </p:sp>
      <p:sp>
        <p:nvSpPr>
          <p:cNvPr id="635" name="Google Shape;635;p66"/>
          <p:cNvSpPr txBox="1"/>
          <p:nvPr>
            <p:ph idx="1" type="body"/>
          </p:nvPr>
        </p:nvSpPr>
        <p:spPr>
          <a:xfrm>
            <a:off x="698500" y="1720800"/>
            <a:ext cx="10915500" cy="3945600"/>
          </a:xfrm>
          <a:prstGeom prst="rect">
            <a:avLst/>
          </a:prstGeom>
        </p:spPr>
        <p:txBody>
          <a:bodyPr anchorCtr="0" anchor="t" bIns="91425" lIns="91425" spcFirstLastPara="1" rIns="91425" wrap="square" tIns="91425">
            <a:spAutoFit/>
          </a:bodyPr>
          <a:lstStyle/>
          <a:p>
            <a:pPr indent="-400050" lvl="0" marL="609600" rtl="0" algn="l">
              <a:spcBef>
                <a:spcPts val="1100"/>
              </a:spcBef>
              <a:spcAft>
                <a:spcPts val="0"/>
              </a:spcAft>
              <a:buSzPts val="1500"/>
              <a:buChar char="➢"/>
            </a:pPr>
            <a:r>
              <a:rPr lang="en-US"/>
              <a:t>Name three of the five values for the </a:t>
            </a:r>
            <a:r>
              <a:rPr b="1" lang="en-US">
                <a:latin typeface="Consolas"/>
                <a:ea typeface="Consolas"/>
                <a:cs typeface="Consolas"/>
                <a:sym typeface="Consolas"/>
              </a:rPr>
              <a:t>justify-content</a:t>
            </a:r>
            <a:r>
              <a:rPr lang="en-US"/>
              <a:t> property.</a:t>
            </a:r>
            <a:endParaRPr/>
          </a:p>
          <a:p>
            <a:pPr indent="-400050" lvl="0" marL="609600" rtl="0" algn="l">
              <a:spcBef>
                <a:spcPts val="1100"/>
              </a:spcBef>
              <a:spcAft>
                <a:spcPts val="0"/>
              </a:spcAft>
              <a:buSzPts val="1500"/>
              <a:buChar char="➢"/>
            </a:pPr>
            <a:r>
              <a:rPr lang="en-US"/>
              <a:t>What do auto margins do?</a:t>
            </a:r>
            <a:endParaRPr/>
          </a:p>
          <a:p>
            <a:pPr indent="-400050" lvl="0" marL="609600" rtl="0" algn="l">
              <a:spcBef>
                <a:spcPts val="1100"/>
              </a:spcBef>
              <a:spcAft>
                <a:spcPts val="0"/>
              </a:spcAft>
              <a:buSzPts val="1500"/>
              <a:buChar char="➢"/>
            </a:pPr>
            <a:r>
              <a:rPr lang="en-US"/>
              <a:t>Name two values for </a:t>
            </a:r>
            <a:r>
              <a:rPr b="1" lang="en-US">
                <a:latin typeface="Consolas"/>
                <a:ea typeface="Consolas"/>
                <a:cs typeface="Consolas"/>
                <a:sym typeface="Consolas"/>
              </a:rPr>
              <a:t>align-items</a:t>
            </a:r>
            <a:r>
              <a:rPr lang="en-US"/>
              <a:t> property.</a:t>
            </a:r>
            <a:endParaRPr/>
          </a:p>
          <a:p>
            <a:pPr indent="-400050" lvl="0" marL="609600" rtl="0" algn="l">
              <a:spcBef>
                <a:spcPts val="1100"/>
              </a:spcBef>
              <a:spcAft>
                <a:spcPts val="0"/>
              </a:spcAft>
              <a:buSzPts val="1500"/>
              <a:buChar char="➢"/>
            </a:pPr>
            <a:r>
              <a:rPr lang="en-US"/>
              <a:t>Name two values for </a:t>
            </a:r>
            <a:r>
              <a:rPr b="1" lang="en-US">
                <a:latin typeface="Consolas"/>
                <a:ea typeface="Consolas"/>
                <a:cs typeface="Consolas"/>
                <a:sym typeface="Consolas"/>
              </a:rPr>
              <a:t>align-content</a:t>
            </a:r>
            <a:r>
              <a:rPr lang="en-US"/>
              <a:t> property.</a:t>
            </a:r>
            <a:endParaRPr/>
          </a:p>
          <a:p>
            <a:pPr indent="-400050" lvl="0" marL="609600" rtl="0" algn="l">
              <a:spcBef>
                <a:spcPts val="1100"/>
              </a:spcBef>
              <a:spcAft>
                <a:spcPts val="0"/>
              </a:spcAft>
              <a:buSzPts val="1500"/>
              <a:buChar char="➢"/>
            </a:pPr>
            <a:r>
              <a:rPr lang="en-US"/>
              <a:t>What does the </a:t>
            </a:r>
            <a:r>
              <a:rPr b="1" lang="en-US">
                <a:latin typeface="Consolas"/>
                <a:ea typeface="Consolas"/>
                <a:cs typeface="Consolas"/>
                <a:sym typeface="Consolas"/>
              </a:rPr>
              <a:t>flex-grow</a:t>
            </a:r>
            <a:r>
              <a:rPr lang="en-US"/>
              <a:t> property control?</a:t>
            </a:r>
            <a:endParaRPr/>
          </a:p>
          <a:p>
            <a:pPr indent="-400050" lvl="0" marL="609600" rtl="0" algn="l">
              <a:spcBef>
                <a:spcPts val="1100"/>
              </a:spcBef>
              <a:spcAft>
                <a:spcPts val="0"/>
              </a:spcAft>
              <a:buSzPts val="1500"/>
              <a:buChar char="➢"/>
            </a:pPr>
            <a:r>
              <a:rPr lang="en-US"/>
              <a:t>What does the </a:t>
            </a:r>
            <a:r>
              <a:rPr b="1" lang="en-US">
                <a:latin typeface="Consolas"/>
                <a:ea typeface="Consolas"/>
                <a:cs typeface="Consolas"/>
                <a:sym typeface="Consolas"/>
              </a:rPr>
              <a:t>flex-direction</a:t>
            </a:r>
            <a:r>
              <a:rPr lang="en-US"/>
              <a:t> property do?</a:t>
            </a:r>
            <a:endParaRPr/>
          </a:p>
          <a:p>
            <a:pPr indent="-400050" lvl="0" marL="609600" rtl="0" algn="l">
              <a:spcBef>
                <a:spcPts val="1100"/>
              </a:spcBef>
              <a:spcAft>
                <a:spcPts val="0"/>
              </a:spcAft>
              <a:buSzPts val="1500"/>
              <a:buChar char="➢"/>
            </a:pPr>
            <a:r>
              <a:rPr lang="en-US"/>
              <a:t>What is </a:t>
            </a:r>
            <a:r>
              <a:rPr b="1" lang="en-US">
                <a:latin typeface="Consolas"/>
                <a:ea typeface="Consolas"/>
                <a:cs typeface="Consolas"/>
                <a:sym typeface="Consolas"/>
              </a:rPr>
              <a:t>flex-wrap</a:t>
            </a:r>
            <a:r>
              <a:rPr lang="en-US"/>
              <a:t>, and how is it used?</a:t>
            </a:r>
            <a:endParaRPr/>
          </a:p>
          <a:p>
            <a:pPr indent="-400050" lvl="0" marL="609600" rtl="0" algn="l">
              <a:spcBef>
                <a:spcPts val="1100"/>
              </a:spcBef>
              <a:spcAft>
                <a:spcPts val="0"/>
              </a:spcAft>
              <a:buSzPts val="1500"/>
              <a:buChar char="➢"/>
            </a:pPr>
            <a:r>
              <a:rPr lang="en-US"/>
              <a:t>What is </a:t>
            </a:r>
            <a:r>
              <a:rPr b="1" lang="en-US">
                <a:latin typeface="Consolas"/>
                <a:ea typeface="Consolas"/>
                <a:cs typeface="Consolas"/>
                <a:sym typeface="Consolas"/>
              </a:rPr>
              <a:t>flex-flow</a:t>
            </a:r>
            <a:r>
              <a:rPr lang="en-US"/>
              <a:t> a shorthand property for?</a:t>
            </a:r>
            <a:endParaRPr/>
          </a:p>
          <a:p>
            <a:pPr indent="-400050" lvl="0" marL="609600" rtl="0" algn="l">
              <a:spcBef>
                <a:spcPts val="1100"/>
              </a:spcBef>
              <a:spcAft>
                <a:spcPts val="0"/>
              </a:spcAft>
              <a:buSzPts val="1500"/>
              <a:buChar char="➢"/>
            </a:pPr>
            <a:r>
              <a:rPr lang="en-US"/>
              <a:t>Why is the </a:t>
            </a:r>
            <a:r>
              <a:rPr b="1" lang="en-US">
                <a:latin typeface="Consolas"/>
                <a:ea typeface="Consolas"/>
                <a:cs typeface="Consolas"/>
                <a:sym typeface="Consolas"/>
              </a:rPr>
              <a:t>order</a:t>
            </a:r>
            <a:r>
              <a:rPr lang="en-US"/>
              <a:t> property useful for content organization?</a:t>
            </a:r>
            <a:endParaRPr/>
          </a:p>
        </p:txBody>
      </p:sp>
      <p:sp>
        <p:nvSpPr>
          <p:cNvPr id="636" name="Google Shape;636;p6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US"/>
              <a:t>Summary</a:t>
            </a:r>
            <a:endParaRPr/>
          </a:p>
        </p:txBody>
      </p:sp>
      <p:sp>
        <p:nvSpPr>
          <p:cNvPr id="643" name="Google Shape;643;p67"/>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lnSpc>
                <a:spcPct val="115000"/>
              </a:lnSpc>
              <a:spcBef>
                <a:spcPts val="1100"/>
              </a:spcBef>
              <a:spcAft>
                <a:spcPts val="0"/>
              </a:spcAft>
              <a:buNone/>
            </a:pPr>
            <a:r>
              <a:rPr lang="en-US">
                <a:solidFill>
                  <a:schemeClr val="accent2"/>
                </a:solidFill>
                <a:highlight>
                  <a:schemeClr val="lt1"/>
                </a:highlight>
              </a:rPr>
              <a:t>In this lesson, we explored </a:t>
            </a:r>
            <a:r>
              <a:rPr lang="en-US">
                <a:solidFill>
                  <a:schemeClr val="accent2"/>
                </a:solidFill>
                <a:highlight>
                  <a:schemeClr val="lt1"/>
                </a:highlight>
              </a:rPr>
              <a:t>the CSS Flexible Box Layout, commonly referred to as “flexbox.” </a:t>
            </a:r>
            <a:r>
              <a:rPr lang="en-US"/>
              <a:t>The CSS Flexible Box Layout is a powerful tool for </a:t>
            </a:r>
            <a:r>
              <a:rPr lang="en-US"/>
              <a:t>organizing</a:t>
            </a:r>
            <a:r>
              <a:rPr lang="en-US"/>
              <a:t> content on a webpage via CSS properties. Elements can be aligned along the main axis via the </a:t>
            </a:r>
            <a:r>
              <a:rPr b="1" lang="en-US">
                <a:latin typeface="Consolas"/>
                <a:ea typeface="Consolas"/>
                <a:cs typeface="Consolas"/>
                <a:sym typeface="Consolas"/>
              </a:rPr>
              <a:t>justify-content</a:t>
            </a:r>
            <a:r>
              <a:rPr lang="en-US"/>
              <a:t> property, and aligned along the cross axis via the </a:t>
            </a:r>
            <a:r>
              <a:rPr b="1" lang="en-US">
                <a:latin typeface="Consolas"/>
                <a:ea typeface="Consolas"/>
                <a:cs typeface="Consolas"/>
                <a:sym typeface="Consolas"/>
              </a:rPr>
              <a:t>align-items</a:t>
            </a:r>
            <a:r>
              <a:rPr lang="en-US"/>
              <a:t> and </a:t>
            </a:r>
            <a:r>
              <a:rPr b="1" lang="en-US">
                <a:latin typeface="Consolas"/>
                <a:ea typeface="Consolas"/>
                <a:cs typeface="Consolas"/>
                <a:sym typeface="Consolas"/>
              </a:rPr>
              <a:t>align-content</a:t>
            </a:r>
            <a:r>
              <a:rPr lang="en-US"/>
              <a:t> properties, and include:</a:t>
            </a:r>
            <a:endParaRPr/>
          </a:p>
          <a:p>
            <a:pPr indent="0" lvl="0" marL="0" rtl="0" algn="l">
              <a:lnSpc>
                <a:spcPct val="115000"/>
              </a:lnSpc>
              <a:spcBef>
                <a:spcPts val="1000"/>
              </a:spcBef>
              <a:spcAft>
                <a:spcPts val="0"/>
              </a:spcAft>
              <a:buNone/>
            </a:pPr>
            <a:r>
              <a:rPr lang="en-US"/>
              <a:t>The </a:t>
            </a:r>
            <a:r>
              <a:rPr lang="en-US"/>
              <a:t>flexbox properties and values can be applied to HTML pages:</a:t>
            </a:r>
            <a:endParaRPr/>
          </a:p>
          <a:p>
            <a:pPr indent="-323850" lvl="0" marL="457200" rtl="0" algn="l">
              <a:lnSpc>
                <a:spcPct val="115000"/>
              </a:lnSpc>
              <a:spcBef>
                <a:spcPts val="1000"/>
              </a:spcBef>
              <a:spcAft>
                <a:spcPts val="0"/>
              </a:spcAft>
              <a:buSzPts val="1500"/>
              <a:buChar char="➢"/>
            </a:pPr>
            <a:r>
              <a:rPr lang="en-US"/>
              <a:t>The </a:t>
            </a:r>
            <a:r>
              <a:rPr b="1" lang="en-US">
                <a:latin typeface="Consolas"/>
                <a:ea typeface="Consolas"/>
                <a:cs typeface="Consolas"/>
                <a:sym typeface="Consolas"/>
              </a:rPr>
              <a:t>flex-grow</a:t>
            </a:r>
            <a:r>
              <a:rPr lang="en-US"/>
              <a:t> property can be used to control the relative size of items in their containers.</a:t>
            </a:r>
            <a:endParaRPr/>
          </a:p>
          <a:p>
            <a:pPr indent="-323850" lvl="0" marL="457200" rtl="0" algn="l">
              <a:lnSpc>
                <a:spcPct val="115000"/>
              </a:lnSpc>
              <a:spcBef>
                <a:spcPts val="0"/>
              </a:spcBef>
              <a:spcAft>
                <a:spcPts val="0"/>
              </a:spcAft>
              <a:buSzPts val="1500"/>
              <a:buChar char="➢"/>
            </a:pPr>
            <a:r>
              <a:rPr lang="en-US"/>
              <a:t>The </a:t>
            </a:r>
            <a:r>
              <a:rPr b="1" lang="en-US">
                <a:latin typeface="Consolas"/>
                <a:ea typeface="Consolas"/>
                <a:cs typeface="Consolas"/>
                <a:sym typeface="Consolas"/>
              </a:rPr>
              <a:t>flex-direction</a:t>
            </a:r>
            <a:r>
              <a:rPr lang="en-US"/>
              <a:t> and </a:t>
            </a:r>
            <a:r>
              <a:rPr b="1" lang="en-US">
                <a:latin typeface="Consolas"/>
                <a:ea typeface="Consolas"/>
                <a:cs typeface="Consolas"/>
                <a:sym typeface="Consolas"/>
              </a:rPr>
              <a:t>flex-wrap</a:t>
            </a:r>
            <a:r>
              <a:rPr lang="en-US"/>
              <a:t> properties, combined within the shorthand </a:t>
            </a:r>
            <a:r>
              <a:rPr b="1" lang="en-US">
                <a:latin typeface="Consolas"/>
                <a:ea typeface="Consolas"/>
                <a:cs typeface="Consolas"/>
                <a:sym typeface="Consolas"/>
              </a:rPr>
              <a:t>flex-flow</a:t>
            </a:r>
            <a:r>
              <a:rPr lang="en-US"/>
              <a:t> property, can be used to modify the way items order themselves within their containers.</a:t>
            </a:r>
            <a:endParaRPr/>
          </a:p>
          <a:p>
            <a:pPr indent="-323850" lvl="0" marL="457200" rtl="0" algn="l">
              <a:lnSpc>
                <a:spcPct val="115000"/>
              </a:lnSpc>
              <a:spcBef>
                <a:spcPts val="0"/>
              </a:spcBef>
              <a:spcAft>
                <a:spcPts val="0"/>
              </a:spcAft>
              <a:buSzPts val="1500"/>
              <a:buChar char="➢"/>
            </a:pPr>
            <a:r>
              <a:rPr lang="en-US"/>
              <a:t>The </a:t>
            </a:r>
            <a:r>
              <a:rPr b="1" lang="en-US">
                <a:latin typeface="Consolas"/>
                <a:ea typeface="Consolas"/>
                <a:cs typeface="Consolas"/>
                <a:sym typeface="Consolas"/>
              </a:rPr>
              <a:t>order</a:t>
            </a:r>
            <a:r>
              <a:rPr lang="en-US"/>
              <a:t> property can further modify the order of individual items within a container.</a:t>
            </a:r>
            <a:endParaRPr/>
          </a:p>
        </p:txBody>
      </p:sp>
      <p:sp>
        <p:nvSpPr>
          <p:cNvPr id="644" name="Google Shape;644;p6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5"/>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Table of Contents</a:t>
            </a:r>
            <a:endParaRPr/>
          </a:p>
        </p:txBody>
      </p:sp>
      <p:sp>
        <p:nvSpPr>
          <p:cNvPr id="421" name="Google Shape;421;p45"/>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p>
            <a:pPr indent="-355600" lvl="1" marL="927100" rtl="0" algn="l">
              <a:spcBef>
                <a:spcPts val="0"/>
              </a:spcBef>
              <a:spcAft>
                <a:spcPts val="0"/>
              </a:spcAft>
              <a:buClr>
                <a:schemeClr val="accent1"/>
              </a:buClr>
              <a:buSzPts val="2000"/>
              <a:buChar char="➢"/>
            </a:pPr>
            <a:r>
              <a:rPr lang="en-US" sz="2000"/>
              <a:t>CSS Flexible Box Layout.</a:t>
            </a:r>
            <a:endParaRPr sz="2000"/>
          </a:p>
          <a:p>
            <a:pPr indent="-355600" lvl="1" marL="927100" rtl="0" algn="l">
              <a:spcBef>
                <a:spcPts val="0"/>
              </a:spcBef>
              <a:spcAft>
                <a:spcPts val="0"/>
              </a:spcAft>
              <a:buClr>
                <a:schemeClr val="accent1"/>
              </a:buClr>
              <a:buSzPts val="2000"/>
              <a:buChar char="➢"/>
            </a:pPr>
            <a:r>
              <a:rPr lang="en-US" sz="2000"/>
              <a:t>Flexbox Auto Margins</a:t>
            </a:r>
            <a:endParaRPr sz="2000"/>
          </a:p>
          <a:p>
            <a:pPr indent="-355600" lvl="1" marL="927100" rtl="0" algn="l">
              <a:spcBef>
                <a:spcPts val="0"/>
              </a:spcBef>
              <a:spcAft>
                <a:spcPts val="0"/>
              </a:spcAft>
              <a:buClr>
                <a:schemeClr val="accent1"/>
              </a:buClr>
              <a:buSzPts val="2000"/>
              <a:buChar char="➢"/>
            </a:pPr>
            <a:r>
              <a:rPr lang="en-US" sz="2000"/>
              <a:t>Flexbox Properties:</a:t>
            </a:r>
            <a:endParaRPr sz="2000"/>
          </a:p>
          <a:p>
            <a:pPr indent="-368300" lvl="2" marL="1371600" rtl="0" algn="l">
              <a:spcBef>
                <a:spcPts val="0"/>
              </a:spcBef>
              <a:spcAft>
                <a:spcPts val="0"/>
              </a:spcAft>
              <a:buClr>
                <a:schemeClr val="accent1"/>
              </a:buClr>
              <a:buSzPts val="2000"/>
              <a:buChar char="■"/>
            </a:pPr>
            <a:r>
              <a:rPr lang="en-US" sz="2000"/>
              <a:t>Justify-Content</a:t>
            </a:r>
            <a:endParaRPr sz="2000"/>
          </a:p>
          <a:p>
            <a:pPr indent="-368300" lvl="2" marL="1371600" rtl="0" algn="l">
              <a:spcBef>
                <a:spcPts val="0"/>
              </a:spcBef>
              <a:spcAft>
                <a:spcPts val="0"/>
              </a:spcAft>
              <a:buClr>
                <a:schemeClr val="accent1"/>
              </a:buClr>
              <a:buSzPts val="2000"/>
              <a:buChar char="■"/>
            </a:pPr>
            <a:r>
              <a:rPr lang="en-US" sz="2000"/>
              <a:t>Align-Items</a:t>
            </a:r>
            <a:endParaRPr sz="2000"/>
          </a:p>
          <a:p>
            <a:pPr indent="-368300" lvl="2" marL="1371600" rtl="0" algn="l">
              <a:spcBef>
                <a:spcPts val="0"/>
              </a:spcBef>
              <a:spcAft>
                <a:spcPts val="0"/>
              </a:spcAft>
              <a:buClr>
                <a:schemeClr val="accent1"/>
              </a:buClr>
              <a:buSzPts val="2000"/>
              <a:buChar char="■"/>
            </a:pPr>
            <a:r>
              <a:rPr lang="en-US" sz="2000"/>
              <a:t>Align-Content</a:t>
            </a:r>
            <a:endParaRPr sz="2000"/>
          </a:p>
          <a:p>
            <a:pPr indent="-368300" lvl="2" marL="1371600" rtl="0" algn="l">
              <a:spcBef>
                <a:spcPts val="0"/>
              </a:spcBef>
              <a:spcAft>
                <a:spcPts val="0"/>
              </a:spcAft>
              <a:buClr>
                <a:schemeClr val="accent1"/>
              </a:buClr>
              <a:buSzPts val="2000"/>
              <a:buChar char="■"/>
            </a:pPr>
            <a:r>
              <a:rPr lang="en-US" sz="2000"/>
              <a:t>Flex-Grow</a:t>
            </a:r>
            <a:endParaRPr sz="2000"/>
          </a:p>
          <a:p>
            <a:pPr indent="-368300" lvl="2" marL="1371600" rtl="0" algn="l">
              <a:spcBef>
                <a:spcPts val="0"/>
              </a:spcBef>
              <a:spcAft>
                <a:spcPts val="0"/>
              </a:spcAft>
              <a:buClr>
                <a:schemeClr val="accent1"/>
              </a:buClr>
              <a:buSzPts val="2000"/>
              <a:buChar char="■"/>
            </a:pPr>
            <a:r>
              <a:rPr lang="en-US" sz="2000"/>
              <a:t>Flex-Direction</a:t>
            </a:r>
            <a:endParaRPr sz="2000"/>
          </a:p>
          <a:p>
            <a:pPr indent="-368300" lvl="2" marL="1371600" rtl="0" algn="l">
              <a:spcBef>
                <a:spcPts val="0"/>
              </a:spcBef>
              <a:spcAft>
                <a:spcPts val="0"/>
              </a:spcAft>
              <a:buClr>
                <a:schemeClr val="accent1"/>
              </a:buClr>
              <a:buSzPts val="2000"/>
              <a:buChar char="■"/>
            </a:pPr>
            <a:r>
              <a:rPr lang="en-US" sz="2000"/>
              <a:t>Flex-Wrap</a:t>
            </a:r>
            <a:endParaRPr sz="2000"/>
          </a:p>
          <a:p>
            <a:pPr indent="-368300" lvl="2" marL="1371600" rtl="0" algn="l">
              <a:spcBef>
                <a:spcPts val="0"/>
              </a:spcBef>
              <a:spcAft>
                <a:spcPts val="0"/>
              </a:spcAft>
              <a:buClr>
                <a:schemeClr val="accent1"/>
              </a:buClr>
              <a:buSzPts val="2000"/>
              <a:buChar char="■"/>
            </a:pPr>
            <a:r>
              <a:rPr lang="en-US" sz="2000"/>
              <a:t>Flex-Flow</a:t>
            </a:r>
            <a:endParaRPr sz="2000"/>
          </a:p>
          <a:p>
            <a:pPr indent="-368300" lvl="2" marL="1371600" rtl="0" algn="l">
              <a:spcBef>
                <a:spcPts val="0"/>
              </a:spcBef>
              <a:spcAft>
                <a:spcPts val="0"/>
              </a:spcAft>
              <a:buClr>
                <a:schemeClr val="accent1"/>
              </a:buClr>
              <a:buSzPts val="2000"/>
              <a:buChar char="■"/>
            </a:pPr>
            <a:r>
              <a:rPr lang="en-US" sz="2000"/>
              <a:t>Order</a:t>
            </a:r>
            <a:endParaRPr sz="2000"/>
          </a:p>
        </p:txBody>
      </p:sp>
      <p:sp>
        <p:nvSpPr>
          <p:cNvPr id="422" name="Google Shape;422;p45"/>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CSS </a:t>
            </a:r>
            <a:r>
              <a:rPr lang="en-US"/>
              <a:t>Flexible Box Layout</a:t>
            </a:r>
            <a:endParaRPr/>
          </a:p>
        </p:txBody>
      </p:sp>
      <p:sp>
        <p:nvSpPr>
          <p:cNvPr id="429" name="Google Shape;429;p46"/>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30" name="Google Shape;430;p46"/>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marR="431800" rtl="0" algn="l">
              <a:spcBef>
                <a:spcPts val="1000"/>
              </a:spcBef>
              <a:spcAft>
                <a:spcPts val="0"/>
              </a:spcAft>
              <a:buNone/>
            </a:pPr>
            <a:r>
              <a:rPr lang="en-US">
                <a:solidFill>
                  <a:srgbClr val="000000"/>
                </a:solidFill>
              </a:rPr>
              <a:t>The </a:t>
            </a:r>
            <a:r>
              <a:rPr lang="en-US" u="sng">
                <a:solidFill>
                  <a:schemeClr val="hlink"/>
                </a:solidFill>
                <a:hlinkClick r:id="rId3"/>
              </a:rPr>
              <a:t>CSS </a:t>
            </a:r>
            <a:r>
              <a:rPr lang="en-US" u="sng">
                <a:solidFill>
                  <a:schemeClr val="hlink"/>
                </a:solidFill>
                <a:hlinkClick r:id="rId4"/>
              </a:rPr>
              <a:t>Flexible Box Layout</a:t>
            </a:r>
            <a:r>
              <a:rPr lang="en-US">
                <a:solidFill>
                  <a:srgbClr val="000000"/>
                </a:solidFill>
              </a:rPr>
              <a:t> (flexbox) was designed to achieve a complex layout model that the traditional </a:t>
            </a:r>
            <a:r>
              <a:rPr b="1" lang="en-US">
                <a:solidFill>
                  <a:srgbClr val="000000"/>
                </a:solidFill>
                <a:latin typeface="Consolas"/>
                <a:ea typeface="Consolas"/>
                <a:cs typeface="Consolas"/>
                <a:sym typeface="Consolas"/>
              </a:rPr>
              <a:t>float</a:t>
            </a:r>
            <a:r>
              <a:rPr lang="en-US">
                <a:solidFill>
                  <a:srgbClr val="000000"/>
                </a:solidFill>
              </a:rPr>
              <a:t> and </a:t>
            </a:r>
            <a:r>
              <a:rPr b="1" lang="en-US">
                <a:solidFill>
                  <a:srgbClr val="000000"/>
                </a:solidFill>
                <a:latin typeface="Consolas"/>
                <a:ea typeface="Consolas"/>
                <a:cs typeface="Consolas"/>
                <a:sym typeface="Consolas"/>
              </a:rPr>
              <a:t>position</a:t>
            </a:r>
            <a:r>
              <a:rPr lang="en-US">
                <a:solidFill>
                  <a:srgbClr val="000000"/>
                </a:solidFill>
              </a:rPr>
              <a:t> properties could not achieve easily. It is a one-dimensional layout method for arranging items into rows or columns. Items flex by expanding or shrinking to fit their available space.</a:t>
            </a:r>
            <a:endParaRPr>
              <a:solidFill>
                <a:srgbClr val="000000"/>
              </a:solidFill>
            </a:endParaRPr>
          </a:p>
          <a:p>
            <a:pPr indent="0" lvl="0" marL="0" marR="431800" rtl="0" algn="l">
              <a:spcBef>
                <a:spcPts val="1000"/>
              </a:spcBef>
              <a:spcAft>
                <a:spcPts val="0"/>
              </a:spcAft>
              <a:buNone/>
            </a:pPr>
            <a:r>
              <a:rPr lang="en-US">
                <a:solidFill>
                  <a:srgbClr val="000000"/>
                </a:solidFill>
              </a:rPr>
              <a:t>A flexbox consists of various properties that help us define two types of boxes:  </a:t>
            </a:r>
            <a:endParaRPr>
              <a:solidFill>
                <a:srgbClr val="000000"/>
              </a:solidFill>
            </a:endParaRPr>
          </a:p>
          <a:p>
            <a:pPr indent="-323850" lvl="0" marL="457200" marR="431800" rtl="0" algn="l">
              <a:spcBef>
                <a:spcPts val="1000"/>
              </a:spcBef>
              <a:spcAft>
                <a:spcPts val="0"/>
              </a:spcAft>
              <a:buClr>
                <a:srgbClr val="000000"/>
              </a:buClr>
              <a:buSzPts val="1500"/>
              <a:buChar char="➢"/>
            </a:pPr>
            <a:r>
              <a:rPr lang="en-US">
                <a:solidFill>
                  <a:srgbClr val="000000"/>
                </a:solidFill>
              </a:rPr>
              <a:t>Flex Containers have one or more flex items within them, and define how these flex items are positioned, ordered, and wrapped.</a:t>
            </a:r>
            <a:endParaRPr>
              <a:solidFill>
                <a:srgbClr val="000000"/>
              </a:solidFill>
            </a:endParaRPr>
          </a:p>
          <a:p>
            <a:pPr indent="-323850" lvl="0" marL="457200" marR="431800" rtl="0" algn="l">
              <a:spcBef>
                <a:spcPts val="0"/>
              </a:spcBef>
              <a:spcAft>
                <a:spcPts val="0"/>
              </a:spcAft>
              <a:buClr>
                <a:srgbClr val="000000"/>
              </a:buClr>
              <a:buSzPts val="1500"/>
              <a:buChar char="➢"/>
            </a:pPr>
            <a:r>
              <a:rPr lang="en-US">
                <a:solidFill>
                  <a:srgbClr val="000000"/>
                </a:solidFill>
              </a:rPr>
              <a:t>Flex Items contain the content itself.</a:t>
            </a:r>
            <a:endParaRPr sz="1900">
              <a:solidFill>
                <a:srgbClr val="000000"/>
              </a:solidFill>
            </a:endParaRPr>
          </a:p>
          <a:p>
            <a:pPr indent="0" lvl="0" marL="0" marR="431800" rtl="0" algn="l">
              <a:spcBef>
                <a:spcPts val="1000"/>
              </a:spcBef>
              <a:spcAft>
                <a:spcPts val="1000"/>
              </a:spcAft>
              <a:buNone/>
            </a:pPr>
            <a:r>
              <a:rPr lang="en-US">
                <a:solidFill>
                  <a:srgbClr val="000000"/>
                </a:solidFill>
              </a:rPr>
              <a:t>For example, a </a:t>
            </a:r>
            <a:r>
              <a:rPr b="1" lang="en-US">
                <a:solidFill>
                  <a:srgbClr val="000000"/>
                </a:solidFill>
                <a:latin typeface="Consolas"/>
                <a:ea typeface="Consolas"/>
                <a:cs typeface="Consolas"/>
                <a:sym typeface="Consolas"/>
              </a:rPr>
              <a:t>&lt;div&gt;</a:t>
            </a:r>
            <a:r>
              <a:rPr lang="en-US">
                <a:solidFill>
                  <a:srgbClr val="000000"/>
                </a:solidFill>
              </a:rPr>
              <a:t> container can be made into a flex container by providing the </a:t>
            </a:r>
            <a:r>
              <a:rPr b="1" lang="en-US">
                <a:solidFill>
                  <a:srgbClr val="000000"/>
                </a:solidFill>
                <a:latin typeface="Consolas"/>
                <a:ea typeface="Consolas"/>
                <a:cs typeface="Consolas"/>
                <a:sym typeface="Consolas"/>
              </a:rPr>
              <a:t>display</a:t>
            </a:r>
            <a:r>
              <a:rPr lang="en-US">
                <a:solidFill>
                  <a:srgbClr val="000000"/>
                </a:solidFill>
              </a:rPr>
              <a:t> property with a value of </a:t>
            </a:r>
            <a:r>
              <a:rPr b="1" lang="en-US">
                <a:solidFill>
                  <a:srgbClr val="000000"/>
                </a:solidFill>
                <a:latin typeface="Consolas"/>
                <a:ea typeface="Consolas"/>
                <a:cs typeface="Consolas"/>
                <a:sym typeface="Consolas"/>
              </a:rPr>
              <a:t>flex</a:t>
            </a:r>
            <a:r>
              <a:rPr lang="en-US">
                <a:solidFill>
                  <a:srgbClr val="000000"/>
                </a:solidFill>
              </a:rPr>
              <a:t> when styling the container. Any container inside is then considered a flex item.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7"/>
          <p:cNvSpPr txBox="1"/>
          <p:nvPr>
            <p:ph idx="1" type="body"/>
          </p:nvPr>
        </p:nvSpPr>
        <p:spPr>
          <a:xfrm>
            <a:off x="698500" y="1720800"/>
            <a:ext cx="7050600" cy="45273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US" sz="1600"/>
              <a:t>We will use Flexbox to design the following box layout in HTML with CSS.</a:t>
            </a:r>
            <a:endParaRPr sz="1600"/>
          </a:p>
          <a:p>
            <a:pPr indent="0" lvl="0" marL="0" rtl="0" algn="l">
              <a:spcBef>
                <a:spcPts val="1100"/>
              </a:spcBef>
              <a:spcAft>
                <a:spcPts val="0"/>
              </a:spcAft>
              <a:buNone/>
            </a:pPr>
            <a:r>
              <a:t/>
            </a:r>
            <a:endParaRPr sz="1600"/>
          </a:p>
          <a:p>
            <a:pPr indent="0" lvl="0" marL="0" rtl="0" algn="l">
              <a:spcBef>
                <a:spcPts val="1100"/>
              </a:spcBef>
              <a:spcAft>
                <a:spcPts val="0"/>
              </a:spcAft>
              <a:buNone/>
            </a:pPr>
            <a:r>
              <a:t/>
            </a:r>
            <a:endParaRPr sz="1600"/>
          </a:p>
          <a:p>
            <a:pPr indent="0" lvl="0" marL="0" rtl="0" algn="l">
              <a:spcBef>
                <a:spcPts val="1100"/>
              </a:spcBef>
              <a:spcAft>
                <a:spcPts val="0"/>
              </a:spcAft>
              <a:buNone/>
            </a:pPr>
            <a:r>
              <a:t/>
            </a:r>
            <a:endParaRPr sz="1600"/>
          </a:p>
          <a:p>
            <a:pPr indent="0" lvl="0" marL="0" rtl="0" algn="l">
              <a:spcBef>
                <a:spcPts val="1100"/>
              </a:spcBef>
              <a:spcAft>
                <a:spcPts val="0"/>
              </a:spcAft>
              <a:buNone/>
            </a:pPr>
            <a:r>
              <a:t/>
            </a:r>
            <a:endParaRPr sz="1600"/>
          </a:p>
          <a:p>
            <a:pPr indent="-330200" lvl="0" marL="457200" rtl="0" algn="l">
              <a:lnSpc>
                <a:spcPct val="115000"/>
              </a:lnSpc>
              <a:spcBef>
                <a:spcPts val="0"/>
              </a:spcBef>
              <a:spcAft>
                <a:spcPts val="0"/>
              </a:spcAft>
              <a:buClr>
                <a:schemeClr val="accent2"/>
              </a:buClr>
              <a:buSzPts val="1600"/>
              <a:buAutoNum type="arabicParenR"/>
            </a:pPr>
            <a:r>
              <a:rPr lang="en-US" sz="1600">
                <a:solidFill>
                  <a:schemeClr val="accent2"/>
                </a:solidFill>
                <a:highlight>
                  <a:schemeClr val="lt1"/>
                </a:highlight>
              </a:rPr>
              <a:t>Create a file called </a:t>
            </a:r>
            <a:r>
              <a:rPr b="1" lang="en-US" sz="1600">
                <a:solidFill>
                  <a:schemeClr val="accent2"/>
                </a:solidFill>
                <a:highlight>
                  <a:schemeClr val="lt1"/>
                </a:highlight>
              </a:rPr>
              <a:t>flexbox-examples.html</a:t>
            </a:r>
            <a:r>
              <a:rPr lang="en-US" sz="1600">
                <a:solidFill>
                  <a:schemeClr val="accent2"/>
                </a:solidFill>
                <a:highlight>
                  <a:schemeClr val="lt1"/>
                </a:highlight>
              </a:rPr>
              <a:t>.</a:t>
            </a:r>
            <a:endParaRPr sz="1600">
              <a:solidFill>
                <a:schemeClr val="accent2"/>
              </a:solidFill>
              <a:highlight>
                <a:schemeClr val="lt1"/>
              </a:highlight>
            </a:endParaRPr>
          </a:p>
          <a:p>
            <a:pPr indent="-330200" lvl="0" marL="457200" rtl="0" algn="l">
              <a:lnSpc>
                <a:spcPct val="115000"/>
              </a:lnSpc>
              <a:spcBef>
                <a:spcPts val="0"/>
              </a:spcBef>
              <a:spcAft>
                <a:spcPts val="0"/>
              </a:spcAft>
              <a:buClr>
                <a:schemeClr val="accent2"/>
              </a:buClr>
              <a:buSzPts val="1600"/>
              <a:buAutoNum type="arabicParenR"/>
            </a:pPr>
            <a:r>
              <a:rPr lang="en-US" sz="1600">
                <a:solidFill>
                  <a:schemeClr val="accent2"/>
                </a:solidFill>
                <a:highlight>
                  <a:schemeClr val="lt1"/>
                </a:highlight>
              </a:rPr>
              <a:t>Create a </a:t>
            </a:r>
            <a:r>
              <a:rPr b="1" lang="en-US" sz="1600">
                <a:solidFill>
                  <a:schemeClr val="accent2"/>
                </a:solidFill>
                <a:highlight>
                  <a:schemeClr val="lt1"/>
                </a:highlight>
                <a:latin typeface="Consolas"/>
                <a:ea typeface="Consolas"/>
                <a:cs typeface="Consolas"/>
                <a:sym typeface="Consolas"/>
              </a:rPr>
              <a:t>&lt;div&gt;</a:t>
            </a:r>
            <a:r>
              <a:rPr lang="en-US" sz="1600">
                <a:solidFill>
                  <a:schemeClr val="accent2"/>
                </a:solidFill>
                <a:highlight>
                  <a:schemeClr val="lt1"/>
                </a:highlight>
              </a:rPr>
              <a:t> with class container.</a:t>
            </a:r>
            <a:endParaRPr sz="1600">
              <a:solidFill>
                <a:schemeClr val="accent2"/>
              </a:solidFill>
              <a:highlight>
                <a:schemeClr val="lt1"/>
              </a:highlight>
            </a:endParaRPr>
          </a:p>
          <a:p>
            <a:pPr indent="-330200" lvl="0" marL="457200" rtl="0" algn="l">
              <a:lnSpc>
                <a:spcPct val="115000"/>
              </a:lnSpc>
              <a:spcBef>
                <a:spcPts val="0"/>
              </a:spcBef>
              <a:spcAft>
                <a:spcPts val="0"/>
              </a:spcAft>
              <a:buClr>
                <a:schemeClr val="accent2"/>
              </a:buClr>
              <a:buSzPts val="1600"/>
              <a:buAutoNum type="arabicParenR"/>
            </a:pPr>
            <a:r>
              <a:rPr lang="en-US" sz="1600">
                <a:solidFill>
                  <a:schemeClr val="accent2"/>
                </a:solidFill>
                <a:highlight>
                  <a:schemeClr val="lt1"/>
                </a:highlight>
              </a:rPr>
              <a:t>Create eight </a:t>
            </a:r>
            <a:r>
              <a:rPr b="1" lang="en-US" sz="1600">
                <a:solidFill>
                  <a:schemeClr val="accent2"/>
                </a:solidFill>
                <a:highlight>
                  <a:schemeClr val="lt1"/>
                </a:highlight>
                <a:latin typeface="Consolas"/>
                <a:ea typeface="Consolas"/>
                <a:cs typeface="Consolas"/>
                <a:sym typeface="Consolas"/>
              </a:rPr>
              <a:t>&lt;div&gt;</a:t>
            </a:r>
            <a:r>
              <a:rPr lang="en-US" sz="1600">
                <a:solidFill>
                  <a:schemeClr val="accent2"/>
                </a:solidFill>
                <a:highlight>
                  <a:schemeClr val="lt1"/>
                </a:highlight>
              </a:rPr>
              <a:t> elements with class boxes. </a:t>
            </a:r>
            <a:endParaRPr sz="1600">
              <a:solidFill>
                <a:schemeClr val="accent2"/>
              </a:solidFill>
              <a:highlight>
                <a:schemeClr val="lt1"/>
              </a:highlight>
            </a:endParaRPr>
          </a:p>
          <a:p>
            <a:pPr indent="-330200" lvl="1" marL="914400" rtl="0" algn="l">
              <a:lnSpc>
                <a:spcPct val="115000"/>
              </a:lnSpc>
              <a:spcBef>
                <a:spcPts val="0"/>
              </a:spcBef>
              <a:spcAft>
                <a:spcPts val="0"/>
              </a:spcAft>
              <a:buClr>
                <a:schemeClr val="accent2"/>
              </a:buClr>
              <a:buSzPts val="1600"/>
              <a:buAutoNum type="alphaLcParenR"/>
            </a:pPr>
            <a:r>
              <a:rPr lang="en-US">
                <a:solidFill>
                  <a:schemeClr val="accent2"/>
                </a:solidFill>
                <a:highlight>
                  <a:schemeClr val="lt1"/>
                </a:highlight>
              </a:rPr>
              <a:t>Each </a:t>
            </a:r>
            <a:r>
              <a:rPr b="1" lang="en-US">
                <a:solidFill>
                  <a:schemeClr val="accent2"/>
                </a:solidFill>
                <a:highlight>
                  <a:schemeClr val="lt1"/>
                </a:highlight>
                <a:latin typeface="Consolas"/>
                <a:ea typeface="Consolas"/>
                <a:cs typeface="Consolas"/>
                <a:sym typeface="Consolas"/>
              </a:rPr>
              <a:t>&lt;div&gt;</a:t>
            </a:r>
            <a:r>
              <a:rPr lang="en-US">
                <a:solidFill>
                  <a:schemeClr val="accent2"/>
                </a:solidFill>
                <a:highlight>
                  <a:schemeClr val="lt1"/>
                </a:highlight>
              </a:rPr>
              <a:t> will have an </a:t>
            </a:r>
            <a:r>
              <a:rPr b="1" lang="en-US">
                <a:solidFill>
                  <a:schemeClr val="accent2"/>
                </a:solidFill>
                <a:highlight>
                  <a:schemeClr val="lt1"/>
                </a:highlight>
                <a:latin typeface="Consolas"/>
                <a:ea typeface="Consolas"/>
                <a:cs typeface="Consolas"/>
                <a:sym typeface="Consolas"/>
              </a:rPr>
              <a:t>id</a:t>
            </a:r>
            <a:r>
              <a:rPr b="1" lang="en-US">
                <a:solidFill>
                  <a:schemeClr val="accent2"/>
                </a:solidFill>
                <a:highlight>
                  <a:schemeClr val="lt1"/>
                </a:highlight>
              </a:rPr>
              <a:t> </a:t>
            </a:r>
            <a:r>
              <a:rPr lang="en-US">
                <a:solidFill>
                  <a:schemeClr val="accent2"/>
                </a:solidFill>
                <a:highlight>
                  <a:schemeClr val="lt1"/>
                </a:highlight>
              </a:rPr>
              <a:t>of </a:t>
            </a:r>
            <a:r>
              <a:rPr b="1" lang="en-US">
                <a:solidFill>
                  <a:schemeClr val="accent2"/>
                </a:solidFill>
                <a:highlight>
                  <a:schemeClr val="lt1"/>
                </a:highlight>
                <a:latin typeface="Consolas"/>
                <a:ea typeface="Consolas"/>
                <a:cs typeface="Consolas"/>
                <a:sym typeface="Consolas"/>
              </a:rPr>
              <a:t>boxN</a:t>
            </a:r>
            <a:r>
              <a:rPr lang="en-US">
                <a:solidFill>
                  <a:schemeClr val="accent2"/>
                </a:solidFill>
                <a:highlight>
                  <a:schemeClr val="lt1"/>
                </a:highlight>
              </a:rPr>
              <a:t>, where </a:t>
            </a:r>
            <a:r>
              <a:rPr b="1" lang="en-US">
                <a:solidFill>
                  <a:schemeClr val="accent2"/>
                </a:solidFill>
                <a:highlight>
                  <a:schemeClr val="lt1"/>
                </a:highlight>
                <a:latin typeface="Consolas"/>
                <a:ea typeface="Consolas"/>
                <a:cs typeface="Consolas"/>
                <a:sym typeface="Consolas"/>
              </a:rPr>
              <a:t>N</a:t>
            </a:r>
            <a:r>
              <a:rPr lang="en-US">
                <a:solidFill>
                  <a:schemeClr val="accent2"/>
                </a:solidFill>
                <a:highlight>
                  <a:schemeClr val="lt1"/>
                </a:highlight>
              </a:rPr>
              <a:t> is an incrementing number from 1 to 8, e.g. </a:t>
            </a:r>
            <a:r>
              <a:rPr b="1" lang="en-US">
                <a:solidFill>
                  <a:schemeClr val="accent2"/>
                </a:solidFill>
                <a:highlight>
                  <a:schemeClr val="lt1"/>
                </a:highlight>
                <a:latin typeface="Consolas"/>
                <a:ea typeface="Consolas"/>
                <a:cs typeface="Consolas"/>
                <a:sym typeface="Consolas"/>
              </a:rPr>
              <a:t>box1</a:t>
            </a:r>
            <a:r>
              <a:rPr lang="en-US">
                <a:solidFill>
                  <a:schemeClr val="accent2"/>
                </a:solidFill>
                <a:highlight>
                  <a:schemeClr val="lt1"/>
                </a:highlight>
              </a:rPr>
              <a:t>, </a:t>
            </a:r>
            <a:r>
              <a:rPr b="1" lang="en-US">
                <a:solidFill>
                  <a:schemeClr val="accent2"/>
                </a:solidFill>
                <a:highlight>
                  <a:schemeClr val="lt1"/>
                </a:highlight>
                <a:latin typeface="Consolas"/>
                <a:ea typeface="Consolas"/>
                <a:cs typeface="Consolas"/>
                <a:sym typeface="Consolas"/>
              </a:rPr>
              <a:t>box2</a:t>
            </a:r>
            <a:r>
              <a:rPr lang="en-US">
                <a:solidFill>
                  <a:schemeClr val="accent2"/>
                </a:solidFill>
                <a:highlight>
                  <a:schemeClr val="lt1"/>
                </a:highlight>
              </a:rPr>
              <a:t>, </a:t>
            </a:r>
            <a:r>
              <a:rPr b="1" lang="en-US">
                <a:solidFill>
                  <a:schemeClr val="accent2"/>
                </a:solidFill>
                <a:highlight>
                  <a:schemeClr val="lt1"/>
                </a:highlight>
                <a:latin typeface="Consolas"/>
                <a:ea typeface="Consolas"/>
                <a:cs typeface="Consolas"/>
                <a:sym typeface="Consolas"/>
              </a:rPr>
              <a:t>box3</a:t>
            </a:r>
            <a:r>
              <a:rPr lang="en-US">
                <a:solidFill>
                  <a:schemeClr val="accent2"/>
                </a:solidFill>
                <a:highlight>
                  <a:schemeClr val="lt1"/>
                </a:highlight>
              </a:rPr>
              <a:t>, etc.</a:t>
            </a:r>
            <a:endParaRPr>
              <a:solidFill>
                <a:schemeClr val="accent2"/>
              </a:solidFill>
              <a:highlight>
                <a:schemeClr val="lt1"/>
              </a:highlight>
            </a:endParaRPr>
          </a:p>
          <a:p>
            <a:pPr indent="-330200" lvl="1" marL="914400" rtl="0" algn="l">
              <a:lnSpc>
                <a:spcPct val="115000"/>
              </a:lnSpc>
              <a:spcBef>
                <a:spcPts val="0"/>
              </a:spcBef>
              <a:spcAft>
                <a:spcPts val="0"/>
              </a:spcAft>
              <a:buClr>
                <a:schemeClr val="accent2"/>
              </a:buClr>
              <a:buSzPts val="1600"/>
              <a:buAutoNum type="alphaLcParenR"/>
            </a:pPr>
            <a:r>
              <a:rPr lang="en-US">
                <a:solidFill>
                  <a:schemeClr val="accent2"/>
                </a:solidFill>
                <a:highlight>
                  <a:schemeClr val="lt1"/>
                </a:highlight>
              </a:rPr>
              <a:t>Each </a:t>
            </a:r>
            <a:r>
              <a:rPr b="1" lang="en-US">
                <a:solidFill>
                  <a:schemeClr val="accent2"/>
                </a:solidFill>
                <a:highlight>
                  <a:schemeClr val="lt1"/>
                </a:highlight>
                <a:latin typeface="Consolas"/>
                <a:ea typeface="Consolas"/>
                <a:cs typeface="Consolas"/>
                <a:sym typeface="Consolas"/>
              </a:rPr>
              <a:t>&lt;div&gt;</a:t>
            </a:r>
            <a:r>
              <a:rPr lang="en-US">
                <a:solidFill>
                  <a:schemeClr val="accent2"/>
                </a:solidFill>
                <a:highlight>
                  <a:schemeClr val="lt1"/>
                </a:highlight>
              </a:rPr>
              <a:t> should contain its aforementioned incrementing number inside of it.</a:t>
            </a:r>
            <a:endParaRPr>
              <a:solidFill>
                <a:schemeClr val="accent2"/>
              </a:solidFill>
              <a:highlight>
                <a:schemeClr val="lt1"/>
              </a:highlight>
            </a:endParaRPr>
          </a:p>
          <a:p>
            <a:pPr indent="-330200" lvl="0" marL="457200" rtl="0" algn="l">
              <a:lnSpc>
                <a:spcPct val="115000"/>
              </a:lnSpc>
              <a:spcBef>
                <a:spcPts val="0"/>
              </a:spcBef>
              <a:spcAft>
                <a:spcPts val="0"/>
              </a:spcAft>
              <a:buClr>
                <a:schemeClr val="accent2"/>
              </a:buClr>
              <a:buSzPts val="1600"/>
              <a:buAutoNum type="arabicParenR"/>
            </a:pPr>
            <a:r>
              <a:rPr lang="en-US" sz="1600">
                <a:solidFill>
                  <a:schemeClr val="accent2"/>
                </a:solidFill>
                <a:highlight>
                  <a:schemeClr val="lt1"/>
                </a:highlight>
              </a:rPr>
              <a:t>The CSS to the right can be added to a </a:t>
            </a:r>
            <a:r>
              <a:rPr b="1" lang="en-US" sz="1600">
                <a:solidFill>
                  <a:schemeClr val="accent2"/>
                </a:solidFill>
                <a:highlight>
                  <a:schemeClr val="lt1"/>
                </a:highlight>
                <a:latin typeface="Consolas"/>
                <a:ea typeface="Consolas"/>
                <a:cs typeface="Consolas"/>
                <a:sym typeface="Consolas"/>
              </a:rPr>
              <a:t>&lt;style&gt;</a:t>
            </a:r>
            <a:r>
              <a:rPr lang="en-US" sz="1600">
                <a:solidFill>
                  <a:schemeClr val="accent2"/>
                </a:solidFill>
                <a:highlight>
                  <a:schemeClr val="lt1"/>
                </a:highlight>
              </a:rPr>
              <a:t> element within the </a:t>
            </a:r>
            <a:r>
              <a:rPr b="1" lang="en-US" sz="1600">
                <a:solidFill>
                  <a:schemeClr val="accent2"/>
                </a:solidFill>
                <a:highlight>
                  <a:schemeClr val="lt1"/>
                </a:highlight>
                <a:latin typeface="Consolas"/>
                <a:ea typeface="Consolas"/>
                <a:cs typeface="Consolas"/>
                <a:sym typeface="Consolas"/>
              </a:rPr>
              <a:t>&lt;head&gt;</a:t>
            </a:r>
            <a:r>
              <a:rPr lang="en-US" sz="1600">
                <a:solidFill>
                  <a:schemeClr val="accent2"/>
                </a:solidFill>
                <a:highlight>
                  <a:schemeClr val="lt1"/>
                </a:highlight>
              </a:rPr>
              <a:t> of your HTML file.</a:t>
            </a:r>
            <a:endParaRPr sz="1600"/>
          </a:p>
        </p:txBody>
      </p:sp>
      <p:sp>
        <p:nvSpPr>
          <p:cNvPr id="437" name="Google Shape;437;p4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Activity: Basic Flexbox</a:t>
            </a:r>
            <a:endParaRPr/>
          </a:p>
        </p:txBody>
      </p:sp>
      <p:sp>
        <p:nvSpPr>
          <p:cNvPr id="438" name="Google Shape;438;p4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39" name="Google Shape;439;p47"/>
          <p:cNvPicPr preferRelativeResize="0"/>
          <p:nvPr/>
        </p:nvPicPr>
        <p:blipFill rotWithShape="1">
          <a:blip r:embed="rId3">
            <a:alphaModFix/>
          </a:blip>
          <a:srcRect b="72357" l="0" r="56606" t="9817"/>
          <a:stretch/>
        </p:blipFill>
        <p:spPr>
          <a:xfrm>
            <a:off x="1426513" y="2116571"/>
            <a:ext cx="5594573" cy="1292649"/>
          </a:xfrm>
          <a:prstGeom prst="rect">
            <a:avLst/>
          </a:prstGeom>
          <a:noFill/>
          <a:ln>
            <a:noFill/>
          </a:ln>
        </p:spPr>
      </p:pic>
      <p:sp>
        <p:nvSpPr>
          <p:cNvPr id="440" name="Google Shape;440;p47"/>
          <p:cNvSpPr txBox="1"/>
          <p:nvPr/>
        </p:nvSpPr>
        <p:spPr>
          <a:xfrm>
            <a:off x="8040725" y="2575500"/>
            <a:ext cx="3349800" cy="2817900"/>
          </a:xfrm>
          <a:prstGeom prst="rect">
            <a:avLst/>
          </a:prstGeom>
          <a:solidFill>
            <a:schemeClr val="lt1"/>
          </a:solidFill>
          <a:ln cap="flat" cmpd="sng" w="9525">
            <a:solidFill>
              <a:schemeClr val="accent2"/>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a:t>
            </a:r>
            <a:r>
              <a:rPr lang="en-US" sz="1150">
                <a:solidFill>
                  <a:srgbClr val="0033B3"/>
                </a:solidFill>
                <a:highlight>
                  <a:srgbClr val="FFFFFF"/>
                </a:highlight>
                <a:latin typeface="Consolas"/>
                <a:ea typeface="Consolas"/>
                <a:cs typeface="Consolas"/>
                <a:sym typeface="Consolas"/>
              </a:rPr>
              <a:t>container </a:t>
            </a:r>
            <a:r>
              <a:rPr lang="en-US" sz="1150">
                <a:solidFill>
                  <a:srgbClr val="080808"/>
                </a:solidFill>
                <a:highlight>
                  <a:srgbClr val="FFFFFF"/>
                </a:highlight>
                <a:latin typeface="Consolas"/>
                <a:ea typeface="Consolas"/>
                <a:cs typeface="Consolas"/>
                <a:sym typeface="Consolas"/>
              </a:rPr>
              <a:t>{</a:t>
            </a:r>
            <a:r>
              <a:rPr lang="en-US" sz="1150">
                <a:solidFill>
                  <a:srgbClr val="8C8C8C"/>
                </a:solidFill>
                <a:highlight>
                  <a:srgbClr val="FFFFFF"/>
                </a:highlight>
                <a:latin typeface="Consolas"/>
                <a:ea typeface="Consolas"/>
                <a:cs typeface="Consolas"/>
                <a:sym typeface="Consolas"/>
              </a:rPr>
              <a:t>  </a:t>
            </a:r>
            <a:endParaRPr sz="1150">
              <a:solidFill>
                <a:srgbClr val="8C8C8C"/>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174AD4"/>
                </a:solidFill>
                <a:highlight>
                  <a:srgbClr val="FFFFFF"/>
                </a:highlight>
                <a:latin typeface="Consolas"/>
                <a:ea typeface="Consolas"/>
                <a:cs typeface="Consolas"/>
                <a:sym typeface="Consolas"/>
              </a:rPr>
              <a:t>   display</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flex</a:t>
            </a: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a:t>
            </a:r>
            <a:r>
              <a:rPr lang="en-US" sz="1150">
                <a:solidFill>
                  <a:srgbClr val="0033B3"/>
                </a:solidFill>
                <a:highlight>
                  <a:srgbClr val="FFFFFF"/>
                </a:highlight>
                <a:latin typeface="Consolas"/>
                <a:ea typeface="Consolas"/>
                <a:cs typeface="Consolas"/>
                <a:sym typeface="Consolas"/>
              </a:rPr>
              <a:t>boxes </a:t>
            </a: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border</a:t>
            </a:r>
            <a:r>
              <a:rPr lang="en-US" sz="1150">
                <a:solidFill>
                  <a:srgbClr val="080808"/>
                </a:solidFill>
                <a:highlight>
                  <a:srgbClr val="FFFFFF"/>
                </a:highlight>
                <a:latin typeface="Consolas"/>
                <a:ea typeface="Consolas"/>
                <a:cs typeface="Consolas"/>
                <a:sym typeface="Consolas"/>
              </a:rPr>
              <a:t>: </a:t>
            </a:r>
            <a:r>
              <a:rPr lang="en-US" sz="1150">
                <a:solidFill>
                  <a:srgbClr val="1750EB"/>
                </a:solidFill>
                <a:highlight>
                  <a:srgbClr val="FFFFFF"/>
                </a:highlight>
                <a:latin typeface="Consolas"/>
                <a:ea typeface="Consolas"/>
                <a:cs typeface="Consolas"/>
                <a:sym typeface="Consolas"/>
              </a:rPr>
              <a:t>.1</a:t>
            </a:r>
            <a:r>
              <a:rPr lang="en-US" sz="1150">
                <a:solidFill>
                  <a:srgbClr val="067D17"/>
                </a:solidFill>
                <a:highlight>
                  <a:srgbClr val="FFFFFF"/>
                </a:highlight>
                <a:latin typeface="Consolas"/>
                <a:ea typeface="Consolas"/>
                <a:cs typeface="Consolas"/>
                <a:sym typeface="Consolas"/>
              </a:rPr>
              <a:t>px solid</a:t>
            </a: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width</a:t>
            </a:r>
            <a:r>
              <a:rPr lang="en-US" sz="1150">
                <a:solidFill>
                  <a:srgbClr val="080808"/>
                </a:solidFill>
                <a:highlight>
                  <a:srgbClr val="FFFFFF"/>
                </a:highlight>
                <a:latin typeface="Consolas"/>
                <a:ea typeface="Consolas"/>
                <a:cs typeface="Consolas"/>
                <a:sym typeface="Consolas"/>
              </a:rPr>
              <a:t>: </a:t>
            </a:r>
            <a:r>
              <a:rPr lang="en-US" sz="1150">
                <a:solidFill>
                  <a:srgbClr val="1750EB"/>
                </a:solidFill>
                <a:highlight>
                  <a:srgbClr val="FFFFFF"/>
                </a:highlight>
                <a:latin typeface="Consolas"/>
                <a:ea typeface="Consolas"/>
                <a:cs typeface="Consolas"/>
                <a:sym typeface="Consolas"/>
              </a:rPr>
              <a:t>99</a:t>
            </a:r>
            <a:r>
              <a:rPr lang="en-US" sz="1150">
                <a:solidFill>
                  <a:srgbClr val="067D17"/>
                </a:solidFill>
                <a:highlight>
                  <a:srgbClr val="FFFFFF"/>
                </a:highlight>
                <a:latin typeface="Consolas"/>
                <a:ea typeface="Consolas"/>
                <a:cs typeface="Consolas"/>
                <a:sym typeface="Consolas"/>
              </a:rPr>
              <a:t>px</a:t>
            </a:r>
            <a:r>
              <a:rPr lang="en-US" sz="1150">
                <a:solidFill>
                  <a:srgbClr val="080808"/>
                </a:solidFill>
                <a:highlight>
                  <a:srgbClr val="FFFFFF"/>
                </a:highlight>
                <a:latin typeface="Consolas"/>
                <a:ea typeface="Consolas"/>
                <a:cs typeface="Consolas"/>
                <a:sym typeface="Consolas"/>
              </a:rPr>
              <a:t>;</a:t>
            </a:r>
            <a:endParaRPr sz="1150">
              <a:solidFill>
                <a:srgbClr val="8C8C8C"/>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8C8C8C"/>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height</a:t>
            </a:r>
            <a:r>
              <a:rPr lang="en-US" sz="1150">
                <a:solidFill>
                  <a:srgbClr val="080808"/>
                </a:solidFill>
                <a:highlight>
                  <a:srgbClr val="FFFFFF"/>
                </a:highlight>
                <a:latin typeface="Consolas"/>
                <a:ea typeface="Consolas"/>
                <a:cs typeface="Consolas"/>
                <a:sym typeface="Consolas"/>
              </a:rPr>
              <a:t>: </a:t>
            </a:r>
            <a:r>
              <a:rPr lang="en-US" sz="1150">
                <a:solidFill>
                  <a:srgbClr val="1750EB"/>
                </a:solidFill>
                <a:highlight>
                  <a:srgbClr val="FFFFFF"/>
                </a:highlight>
                <a:latin typeface="Consolas"/>
                <a:ea typeface="Consolas"/>
                <a:cs typeface="Consolas"/>
                <a:sym typeface="Consolas"/>
              </a:rPr>
              <a:t>99</a:t>
            </a:r>
            <a:r>
              <a:rPr lang="en-US" sz="1150">
                <a:solidFill>
                  <a:srgbClr val="067D17"/>
                </a:solidFill>
                <a:highlight>
                  <a:srgbClr val="FFFFFF"/>
                </a:highlight>
                <a:latin typeface="Consolas"/>
                <a:ea typeface="Consolas"/>
                <a:cs typeface="Consolas"/>
                <a:sym typeface="Consolas"/>
              </a:rPr>
              <a:t>px</a:t>
            </a: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text-align</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center</a:t>
            </a: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font-size</a:t>
            </a:r>
            <a:r>
              <a:rPr lang="en-US" sz="1150">
                <a:solidFill>
                  <a:srgbClr val="080808"/>
                </a:solidFill>
                <a:highlight>
                  <a:srgbClr val="FFFFFF"/>
                </a:highlight>
                <a:latin typeface="Consolas"/>
                <a:ea typeface="Consolas"/>
                <a:cs typeface="Consolas"/>
                <a:sym typeface="Consolas"/>
              </a:rPr>
              <a:t>: </a:t>
            </a:r>
            <a:r>
              <a:rPr lang="en-US" sz="1150">
                <a:solidFill>
                  <a:srgbClr val="1750EB"/>
                </a:solidFill>
                <a:highlight>
                  <a:srgbClr val="FFFFFF"/>
                </a:highlight>
                <a:latin typeface="Consolas"/>
                <a:ea typeface="Consolas"/>
                <a:cs typeface="Consolas"/>
                <a:sym typeface="Consolas"/>
              </a:rPr>
              <a:t>30</a:t>
            </a:r>
            <a:r>
              <a:rPr lang="en-US" sz="1150">
                <a:solidFill>
                  <a:srgbClr val="067D17"/>
                </a:solidFill>
                <a:highlight>
                  <a:srgbClr val="FFFFFF"/>
                </a:highlight>
                <a:latin typeface="Consolas"/>
                <a:ea typeface="Consolas"/>
                <a:cs typeface="Consolas"/>
                <a:sym typeface="Consolas"/>
              </a:rPr>
              <a:t>px</a:t>
            </a: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80808"/>
                </a:solidFill>
                <a:highlight>
                  <a:srgbClr val="FFFFFF"/>
                </a:highlight>
                <a:latin typeface="Consolas"/>
                <a:ea typeface="Consolas"/>
                <a:cs typeface="Consolas"/>
                <a:sym typeface="Consolas"/>
              </a:rPr>
              <a:t>}</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#box1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green</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#box2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yellow</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#box3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pink</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#box4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blue</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#box5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red</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#box6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orange</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#box7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a:t>
            </a:r>
            <a:r>
              <a:rPr lang="en-US" sz="1150">
                <a:solidFill>
                  <a:srgbClr val="067D17"/>
                </a:solidFill>
                <a:highlight>
                  <a:srgbClr val="FFFFFF"/>
                </a:highlight>
                <a:latin typeface="Consolas"/>
                <a:ea typeface="Consolas"/>
                <a:cs typeface="Consolas"/>
                <a:sym typeface="Consolas"/>
              </a:rPr>
              <a:t>beige</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a:p>
            <a:pPr indent="0" lvl="0" marL="0" rtl="0" algn="l">
              <a:lnSpc>
                <a:spcPct val="80000"/>
              </a:lnSpc>
              <a:spcBef>
                <a:spcPts val="0"/>
              </a:spcBef>
              <a:spcAft>
                <a:spcPts val="0"/>
              </a:spcAft>
              <a:buSzPts val="1018"/>
              <a:buNone/>
            </a:pPr>
            <a:r>
              <a:rPr lang="en-US" sz="1150">
                <a:solidFill>
                  <a:srgbClr val="0033B3"/>
                </a:solidFill>
                <a:highlight>
                  <a:srgbClr val="FFFFFF"/>
                </a:highlight>
                <a:latin typeface="Consolas"/>
                <a:ea typeface="Consolas"/>
                <a:cs typeface="Consolas"/>
                <a:sym typeface="Consolas"/>
              </a:rPr>
              <a:t>#box8 </a:t>
            </a:r>
            <a:r>
              <a:rPr lang="en-US" sz="1150">
                <a:solidFill>
                  <a:srgbClr val="080808"/>
                </a:solidFill>
                <a:highlight>
                  <a:srgbClr val="FFFFFF"/>
                </a:highlight>
                <a:latin typeface="Consolas"/>
                <a:ea typeface="Consolas"/>
                <a:cs typeface="Consolas"/>
                <a:sym typeface="Consolas"/>
              </a:rPr>
              <a:t>{ </a:t>
            </a:r>
            <a:r>
              <a:rPr lang="en-US" sz="1150">
                <a:solidFill>
                  <a:srgbClr val="174AD4"/>
                </a:solidFill>
                <a:highlight>
                  <a:srgbClr val="FFFFFF"/>
                </a:highlight>
                <a:latin typeface="Consolas"/>
                <a:ea typeface="Consolas"/>
                <a:cs typeface="Consolas"/>
                <a:sym typeface="Consolas"/>
              </a:rPr>
              <a:t>background-color</a:t>
            </a:r>
            <a:r>
              <a:rPr lang="en-US" sz="1150">
                <a:solidFill>
                  <a:srgbClr val="080808"/>
                </a:solidFill>
                <a:highlight>
                  <a:srgbClr val="FFFFFF"/>
                </a:highlight>
                <a:latin typeface="Consolas"/>
                <a:ea typeface="Consolas"/>
                <a:cs typeface="Consolas"/>
                <a:sym typeface="Consolas"/>
              </a:rPr>
              <a:t>: </a:t>
            </a:r>
            <a:r>
              <a:rPr lang="en-US" sz="1150">
                <a:solidFill>
                  <a:srgbClr val="067D17"/>
                </a:solidFill>
                <a:highlight>
                  <a:srgbClr val="FFFFFF"/>
                </a:highlight>
                <a:latin typeface="Consolas"/>
                <a:ea typeface="Consolas"/>
                <a:cs typeface="Consolas"/>
                <a:sym typeface="Consolas"/>
              </a:rPr>
              <a:t>lightgrey</a:t>
            </a:r>
            <a:r>
              <a:rPr lang="en-US" sz="1150">
                <a:solidFill>
                  <a:srgbClr val="080808"/>
                </a:solidFill>
                <a:highlight>
                  <a:srgbClr val="FFFFFF"/>
                </a:highlight>
                <a:latin typeface="Consolas"/>
                <a:ea typeface="Consolas"/>
                <a:cs typeface="Consolas"/>
                <a:sym typeface="Consolas"/>
              </a:rPr>
              <a:t>; }</a:t>
            </a:r>
            <a:endParaRPr sz="1150">
              <a:solidFill>
                <a:srgbClr val="080808"/>
              </a:solidFill>
              <a:highlight>
                <a:srgbClr val="FFFFFF"/>
              </a:highlight>
              <a:latin typeface="Consolas"/>
              <a:ea typeface="Consolas"/>
              <a:cs typeface="Consolas"/>
              <a:sym typeface="Consolas"/>
            </a:endParaRPr>
          </a:p>
        </p:txBody>
      </p:sp>
      <p:sp>
        <p:nvSpPr>
          <p:cNvPr id="441" name="Google Shape;441;p47"/>
          <p:cNvSpPr txBox="1"/>
          <p:nvPr/>
        </p:nvSpPr>
        <p:spPr>
          <a:xfrm>
            <a:off x="8040725" y="5393400"/>
            <a:ext cx="3349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u="sng">
                <a:solidFill>
                  <a:schemeClr val="hlink"/>
                </a:solidFill>
                <a:hlinkClick r:id="rId4"/>
              </a:rPr>
              <a:t>Completed File Download</a:t>
            </a:r>
            <a:endParaRPr b="1" sz="1500">
              <a:solidFill>
                <a:srgbClr val="F98C6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8"/>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You can use</a:t>
            </a:r>
            <a:r>
              <a:rPr lang="en-US" sz="1800">
                <a:solidFill>
                  <a:srgbClr val="000000"/>
                </a:solidFill>
              </a:rPr>
              <a:t> </a:t>
            </a:r>
            <a:r>
              <a:rPr b="1" lang="en-US" sz="1800">
                <a:solidFill>
                  <a:srgbClr val="000000"/>
                </a:solidFill>
              </a:rPr>
              <a:t>auto margins</a:t>
            </a:r>
            <a:r>
              <a:rPr lang="en-US" sz="1800">
                <a:solidFill>
                  <a:srgbClr val="000000"/>
                </a:solidFill>
              </a:rPr>
              <a:t> for main-axis alignment. Auto margins will take up all of the space that they can in their axis.</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margin-left: auto</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example to the right shows the left margin set to auto on the yellow box, pushing it and the pink box to the far right of the container.</a:t>
            </a:r>
            <a:br>
              <a:rPr lang="en-US" sz="1800">
                <a:solidFill>
                  <a:srgbClr val="000000"/>
                </a:solidFill>
              </a:rPr>
            </a:br>
            <a:br>
              <a:rPr lang="en-US" sz="1800">
                <a:solidFill>
                  <a:srgbClr val="000000"/>
                </a:solidFill>
              </a:rPr>
            </a:br>
            <a:endParaRPr sz="1800">
              <a:solidFill>
                <a:srgbClr val="1B1B1B"/>
              </a:solidFill>
              <a:highlight>
                <a:schemeClr val="lt1"/>
              </a:highlight>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margin-right: auto</a:t>
            </a:r>
            <a:endParaRPr b="1" sz="1800">
              <a:solidFill>
                <a:srgbClr val="000000"/>
              </a:solidFill>
              <a:latin typeface="Consolas"/>
              <a:ea typeface="Consolas"/>
              <a:cs typeface="Consolas"/>
              <a:sym typeface="Consolas"/>
            </a:endParaRPr>
          </a:p>
          <a:p>
            <a:pPr indent="0" lvl="0" marL="0" rtl="0" algn="l">
              <a:spcBef>
                <a:spcPts val="1000"/>
              </a:spcBef>
              <a:spcAft>
                <a:spcPts val="1000"/>
              </a:spcAft>
              <a:buNone/>
            </a:pPr>
            <a:r>
              <a:rPr lang="en-US" sz="1800">
                <a:solidFill>
                  <a:srgbClr val="000000"/>
                </a:solidFill>
              </a:rPr>
              <a:t>The example to the right shows the right margin set to auto on the yellow box, pushing the pink box to the far right of the container.</a:t>
            </a:r>
            <a:endParaRPr sz="1800">
              <a:solidFill>
                <a:srgbClr val="000000"/>
              </a:solidFill>
            </a:endParaRPr>
          </a:p>
        </p:txBody>
      </p:sp>
      <p:sp>
        <p:nvSpPr>
          <p:cNvPr id="448" name="Google Shape;448;p48"/>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Flexbox: Auto Margins </a:t>
            </a:r>
            <a:endParaRPr/>
          </a:p>
        </p:txBody>
      </p:sp>
      <p:sp>
        <p:nvSpPr>
          <p:cNvPr id="449" name="Google Shape;449;p4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50" name="Google Shape;450;p48"/>
          <p:cNvPicPr preferRelativeResize="0"/>
          <p:nvPr/>
        </p:nvPicPr>
        <p:blipFill>
          <a:blip r:embed="rId3">
            <a:alphaModFix/>
          </a:blip>
          <a:stretch>
            <a:fillRect/>
          </a:stretch>
        </p:blipFill>
        <p:spPr>
          <a:xfrm>
            <a:off x="9420175" y="2288250"/>
            <a:ext cx="1866325" cy="1877325"/>
          </a:xfrm>
          <a:prstGeom prst="rect">
            <a:avLst/>
          </a:prstGeom>
          <a:noFill/>
          <a:ln>
            <a:noFill/>
          </a:ln>
        </p:spPr>
      </p:pic>
      <p:pic>
        <p:nvPicPr>
          <p:cNvPr id="451" name="Google Shape;451;p48"/>
          <p:cNvPicPr preferRelativeResize="0"/>
          <p:nvPr/>
        </p:nvPicPr>
        <p:blipFill>
          <a:blip r:embed="rId4">
            <a:alphaModFix/>
          </a:blip>
          <a:stretch>
            <a:fillRect/>
          </a:stretch>
        </p:blipFill>
        <p:spPr>
          <a:xfrm>
            <a:off x="9420175" y="4184325"/>
            <a:ext cx="1866325" cy="187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9"/>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 </a:t>
            </a:r>
            <a:r>
              <a:rPr b="1" lang="en-US" sz="1800" u="sng">
                <a:solidFill>
                  <a:schemeClr val="hlink"/>
                </a:solidFill>
                <a:latin typeface="Consolas"/>
                <a:ea typeface="Consolas"/>
                <a:cs typeface="Consolas"/>
                <a:sym typeface="Consolas"/>
                <a:hlinkClick r:id="rId3"/>
              </a:rPr>
              <a:t>justify-content</a:t>
            </a:r>
            <a:r>
              <a:rPr lang="en-US" sz="1800">
                <a:solidFill>
                  <a:srgbClr val="000000"/>
                </a:solidFill>
              </a:rPr>
              <a:t> property defines how the browser distributes space between and around content items along the main axis of a flex container.</a:t>
            </a:r>
            <a:endParaRPr sz="1800">
              <a:solidFill>
                <a:srgbClr val="000000"/>
              </a:solidFill>
            </a:endParaRPr>
          </a:p>
          <a:p>
            <a:pPr indent="0" lvl="0" marL="0" rtl="0" algn="l">
              <a:spcBef>
                <a:spcPts val="1000"/>
              </a:spcBef>
              <a:spcAft>
                <a:spcPts val="0"/>
              </a:spcAft>
              <a:buClr>
                <a:schemeClr val="dk1"/>
              </a:buClr>
              <a:buSzPts val="1100"/>
              <a:buFont typeface="Arial"/>
              <a:buNone/>
            </a:pPr>
            <a:r>
              <a:rPr b="1" lang="en-US" sz="1800">
                <a:solidFill>
                  <a:srgbClr val="000000"/>
                </a:solidFill>
                <a:latin typeface="Consolas"/>
                <a:ea typeface="Consolas"/>
                <a:cs typeface="Consolas"/>
                <a:sym typeface="Consolas"/>
              </a:rPr>
              <a:t>flex-start</a:t>
            </a:r>
            <a:endParaRPr b="1" sz="1800">
              <a:solidFill>
                <a:srgbClr val="000000"/>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US" sz="1800">
                <a:solidFill>
                  <a:srgbClr val="000000"/>
                </a:solidFill>
              </a:rPr>
              <a:t>The items are packed flush to each other toward the edge of the alignment container depending on the flex container's main-start side. This only applies to flex layout items. For items that are not children of a flex container, this value is treated like </a:t>
            </a:r>
            <a:r>
              <a:rPr b="1" lang="en-US" sz="1800">
                <a:solidFill>
                  <a:srgbClr val="000000"/>
                </a:solidFill>
                <a:latin typeface="Consolas"/>
                <a:ea typeface="Consolas"/>
                <a:cs typeface="Consolas"/>
                <a:sym typeface="Consolas"/>
              </a:rPr>
              <a:t>start</a:t>
            </a:r>
            <a:r>
              <a:rPr lang="en-US" sz="1800">
                <a:solidFill>
                  <a:srgbClr val="000000"/>
                </a:solidFill>
              </a:rPr>
              <a:t>.</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flex-end</a:t>
            </a:r>
            <a:endParaRPr b="1" sz="1800">
              <a:solidFill>
                <a:srgbClr val="000000"/>
              </a:solidFill>
              <a:latin typeface="Consolas"/>
              <a:ea typeface="Consolas"/>
              <a:cs typeface="Consolas"/>
              <a:sym typeface="Consolas"/>
            </a:endParaRPr>
          </a:p>
          <a:p>
            <a:pPr indent="0" lvl="0" marL="0" rtl="0" algn="l">
              <a:spcBef>
                <a:spcPts val="1000"/>
              </a:spcBef>
              <a:spcAft>
                <a:spcPts val="1000"/>
              </a:spcAft>
              <a:buNone/>
            </a:pPr>
            <a:r>
              <a:rPr lang="en-US" sz="1800">
                <a:solidFill>
                  <a:srgbClr val="000000"/>
                </a:solidFill>
              </a:rPr>
              <a:t>The items are packed flush to each other toward the edge of the alignment container depending on the flex container's main-end side. This only applies to flex layout items. For items that are not children of a flex container, this value is treated like </a:t>
            </a:r>
            <a:r>
              <a:rPr b="1" lang="en-US" sz="1800">
                <a:solidFill>
                  <a:srgbClr val="000000"/>
                </a:solidFill>
                <a:latin typeface="Consolas"/>
                <a:ea typeface="Consolas"/>
                <a:cs typeface="Consolas"/>
                <a:sym typeface="Consolas"/>
              </a:rPr>
              <a:t>end</a:t>
            </a:r>
            <a:r>
              <a:rPr lang="en-US" sz="1800">
                <a:solidFill>
                  <a:srgbClr val="000000"/>
                </a:solidFill>
              </a:rPr>
              <a:t>.</a:t>
            </a:r>
            <a:endParaRPr sz="1700">
              <a:solidFill>
                <a:srgbClr val="000000"/>
              </a:solidFill>
            </a:endParaRPr>
          </a:p>
        </p:txBody>
      </p:sp>
      <p:sp>
        <p:nvSpPr>
          <p:cNvPr id="458" name="Google Shape;458;p49"/>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Justify-Content  </a:t>
            </a:r>
            <a:endParaRPr/>
          </a:p>
        </p:txBody>
      </p:sp>
      <p:sp>
        <p:nvSpPr>
          <p:cNvPr id="459" name="Google Shape;459;p49"/>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460" name="Google Shape;460;p49"/>
          <p:cNvPicPr preferRelativeResize="0"/>
          <p:nvPr/>
        </p:nvPicPr>
        <p:blipFill>
          <a:blip r:embed="rId4">
            <a:alphaModFix/>
          </a:blip>
          <a:stretch>
            <a:fillRect/>
          </a:stretch>
        </p:blipFill>
        <p:spPr>
          <a:xfrm>
            <a:off x="9420175" y="2353374"/>
            <a:ext cx="1866325" cy="1756375"/>
          </a:xfrm>
          <a:prstGeom prst="rect">
            <a:avLst/>
          </a:prstGeom>
          <a:noFill/>
          <a:ln cap="flat" cmpd="sng" w="9525">
            <a:solidFill>
              <a:schemeClr val="lt1"/>
            </a:solidFill>
            <a:prstDash val="solid"/>
            <a:round/>
            <a:headEnd len="sm" w="sm" type="none"/>
            <a:tailEnd len="sm" w="sm" type="none"/>
          </a:ln>
        </p:spPr>
      </p:pic>
      <p:pic>
        <p:nvPicPr>
          <p:cNvPr id="461" name="Google Shape;461;p49"/>
          <p:cNvPicPr preferRelativeResize="0"/>
          <p:nvPr/>
        </p:nvPicPr>
        <p:blipFill>
          <a:blip r:embed="rId5">
            <a:alphaModFix/>
          </a:blip>
          <a:stretch>
            <a:fillRect/>
          </a:stretch>
        </p:blipFill>
        <p:spPr>
          <a:xfrm>
            <a:off x="9420175" y="4165550"/>
            <a:ext cx="1866325" cy="175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 </a:t>
            </a:r>
            <a:r>
              <a:rPr b="1" lang="en-US" sz="1800" u="sng">
                <a:solidFill>
                  <a:schemeClr val="hlink"/>
                </a:solidFill>
                <a:latin typeface="Consolas"/>
                <a:ea typeface="Consolas"/>
                <a:cs typeface="Consolas"/>
                <a:sym typeface="Consolas"/>
                <a:hlinkClick r:id="rId3"/>
              </a:rPr>
              <a:t>justify-content</a:t>
            </a:r>
            <a:r>
              <a:rPr lang="en-US" sz="1800">
                <a:solidFill>
                  <a:srgbClr val="000000"/>
                </a:solidFill>
              </a:rPr>
              <a:t> property defines how the browser distributes space between and around content items along the main axis of a flex container.</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center</a:t>
            </a:r>
            <a:endParaRPr b="1" sz="1800">
              <a:solidFill>
                <a:srgbClr val="000000"/>
              </a:solidFill>
              <a:latin typeface="Consolas"/>
              <a:ea typeface="Consolas"/>
              <a:cs typeface="Consolas"/>
              <a:sym typeface="Consolas"/>
            </a:endParaRPr>
          </a:p>
          <a:p>
            <a:pPr indent="0" lvl="0" marL="0" rtl="0" algn="l">
              <a:lnSpc>
                <a:spcPct val="100000"/>
              </a:lnSpc>
              <a:spcBef>
                <a:spcPts val="1000"/>
              </a:spcBef>
              <a:spcAft>
                <a:spcPts val="0"/>
              </a:spcAft>
              <a:buNone/>
            </a:pPr>
            <a:r>
              <a:rPr lang="en-US" sz="1800">
                <a:solidFill>
                  <a:srgbClr val="1B1B1B"/>
                </a:solidFill>
                <a:highlight>
                  <a:schemeClr val="lt1"/>
                </a:highlight>
              </a:rPr>
              <a:t>The items are packed flush to each other toward the center of the alignment container along the main axis.</a:t>
            </a:r>
            <a:br>
              <a:rPr lang="en-US" sz="1800">
                <a:solidFill>
                  <a:srgbClr val="1B1B1B"/>
                </a:solidFill>
                <a:highlight>
                  <a:schemeClr val="lt1"/>
                </a:highlight>
              </a:rPr>
            </a:br>
            <a:br>
              <a:rPr lang="en-US" sz="1800">
                <a:solidFill>
                  <a:srgbClr val="1B1B1B"/>
                </a:solidFill>
                <a:highlight>
                  <a:schemeClr val="lt1"/>
                </a:highlight>
              </a:rPr>
            </a:br>
            <a:endParaRPr sz="1800">
              <a:solidFill>
                <a:srgbClr val="1B1B1B"/>
              </a:solidFill>
              <a:highlight>
                <a:schemeClr val="lt1"/>
              </a:highlight>
            </a:endParaRPr>
          </a:p>
          <a:p>
            <a:pPr indent="0" lvl="0" marL="0" rtl="0" algn="l">
              <a:lnSpc>
                <a:spcPct val="100000"/>
              </a:lnSpc>
              <a:spcBef>
                <a:spcPts val="1000"/>
              </a:spcBef>
              <a:spcAft>
                <a:spcPts val="0"/>
              </a:spcAft>
              <a:buNone/>
            </a:pPr>
            <a:r>
              <a:rPr b="1" lang="en-US" sz="1800">
                <a:solidFill>
                  <a:srgbClr val="000000"/>
                </a:solidFill>
                <a:latin typeface="Consolas"/>
                <a:ea typeface="Consolas"/>
                <a:cs typeface="Consolas"/>
                <a:sym typeface="Consolas"/>
              </a:rPr>
              <a:t>space-between</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items are evenly distributed within the alignment container along the main axis. The spacing between each pair of adjacent items is the same. The first item is flush with the main-start edge, and the last item is flush with the main-end edge.</a:t>
            </a:r>
            <a:endParaRPr sz="1700">
              <a:solidFill>
                <a:srgbClr val="000000"/>
              </a:solidFill>
            </a:endParaRPr>
          </a:p>
        </p:txBody>
      </p:sp>
      <p:sp>
        <p:nvSpPr>
          <p:cNvPr id="468" name="Google Shape;468;p50"/>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Justify-Content  (continued)</a:t>
            </a:r>
            <a:endParaRPr/>
          </a:p>
        </p:txBody>
      </p:sp>
      <p:sp>
        <p:nvSpPr>
          <p:cNvPr id="469" name="Google Shape;469;p50"/>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70" name="Google Shape;470;p50"/>
          <p:cNvPicPr preferRelativeResize="0"/>
          <p:nvPr/>
        </p:nvPicPr>
        <p:blipFill>
          <a:blip r:embed="rId4">
            <a:alphaModFix/>
          </a:blip>
          <a:stretch>
            <a:fillRect/>
          </a:stretch>
        </p:blipFill>
        <p:spPr>
          <a:xfrm>
            <a:off x="9420174" y="2288250"/>
            <a:ext cx="1866325" cy="1877304"/>
          </a:xfrm>
          <a:prstGeom prst="rect">
            <a:avLst/>
          </a:prstGeom>
          <a:noFill/>
          <a:ln>
            <a:noFill/>
          </a:ln>
        </p:spPr>
      </p:pic>
      <p:pic>
        <p:nvPicPr>
          <p:cNvPr id="471" name="Google Shape;471;p50"/>
          <p:cNvPicPr preferRelativeResize="0"/>
          <p:nvPr/>
        </p:nvPicPr>
        <p:blipFill>
          <a:blip r:embed="rId5">
            <a:alphaModFix/>
          </a:blip>
          <a:stretch>
            <a:fillRect/>
          </a:stretch>
        </p:blipFill>
        <p:spPr>
          <a:xfrm>
            <a:off x="9420175" y="4165550"/>
            <a:ext cx="1866325" cy="18773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1"/>
          <p:cNvSpPr txBox="1"/>
          <p:nvPr>
            <p:ph idx="1" type="body"/>
          </p:nvPr>
        </p:nvSpPr>
        <p:spPr>
          <a:xfrm>
            <a:off x="698500" y="1720800"/>
            <a:ext cx="87216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rgbClr val="000000"/>
                </a:solidFill>
              </a:rPr>
              <a:t>The CSS</a:t>
            </a:r>
            <a:r>
              <a:rPr lang="en-US" sz="1800">
                <a:solidFill>
                  <a:srgbClr val="000000"/>
                </a:solidFill>
                <a:latin typeface="Century Gothic"/>
                <a:ea typeface="Century Gothic"/>
                <a:cs typeface="Century Gothic"/>
                <a:sym typeface="Century Gothic"/>
              </a:rPr>
              <a:t> </a:t>
            </a:r>
            <a:r>
              <a:rPr b="1" lang="en-US" sz="1800" u="sng">
                <a:solidFill>
                  <a:schemeClr val="hlink"/>
                </a:solidFill>
                <a:latin typeface="Consolas"/>
                <a:ea typeface="Consolas"/>
                <a:cs typeface="Consolas"/>
                <a:sym typeface="Consolas"/>
                <a:hlinkClick r:id="rId3"/>
              </a:rPr>
              <a:t>justify-content</a:t>
            </a:r>
            <a:r>
              <a:rPr lang="en-US" sz="1800">
                <a:solidFill>
                  <a:srgbClr val="000000"/>
                </a:solidFill>
              </a:rPr>
              <a:t> property defines how the browser distributes space between and around content items along the main axis of a flex container.</a:t>
            </a:r>
            <a:endParaRPr sz="1800">
              <a:solidFill>
                <a:srgbClr val="000000"/>
              </a:solidFill>
            </a:endParaRPr>
          </a:p>
          <a:p>
            <a:pPr indent="0" lvl="0" marL="0" rtl="0" algn="l">
              <a:spcBef>
                <a:spcPts val="1000"/>
              </a:spcBef>
              <a:spcAft>
                <a:spcPts val="0"/>
              </a:spcAft>
              <a:buNone/>
            </a:pPr>
            <a:r>
              <a:rPr b="1" lang="en-US" sz="1800">
                <a:solidFill>
                  <a:srgbClr val="000000"/>
                </a:solidFill>
                <a:latin typeface="Consolas"/>
                <a:ea typeface="Consolas"/>
                <a:cs typeface="Consolas"/>
                <a:sym typeface="Consolas"/>
              </a:rPr>
              <a:t>space-around</a:t>
            </a:r>
            <a:endParaRPr b="1" sz="1800">
              <a:solidFill>
                <a:srgbClr val="000000"/>
              </a:solidFill>
              <a:latin typeface="Consolas"/>
              <a:ea typeface="Consolas"/>
              <a:cs typeface="Consolas"/>
              <a:sym typeface="Consolas"/>
            </a:endParaRPr>
          </a:p>
          <a:p>
            <a:pPr indent="0" lvl="0" marL="0" rtl="0" algn="l">
              <a:lnSpc>
                <a:spcPct val="100000"/>
              </a:lnSpc>
              <a:spcBef>
                <a:spcPts val="1000"/>
              </a:spcBef>
              <a:spcAft>
                <a:spcPts val="0"/>
              </a:spcAft>
              <a:buNone/>
            </a:pPr>
            <a:r>
              <a:rPr lang="en-US" sz="1800">
                <a:solidFill>
                  <a:srgbClr val="000000"/>
                </a:solidFill>
              </a:rPr>
              <a:t>The items are evenly distributed within the alignment container along the main axis. The spacing between each pair of adjacent items is the same. The empty space before the first and after the last item equals half of the space between each pair of adjacent items.</a:t>
            </a:r>
            <a:endParaRPr sz="1800">
              <a:solidFill>
                <a:srgbClr val="1B1B1B"/>
              </a:solidFill>
              <a:highlight>
                <a:schemeClr val="lt1"/>
              </a:highlight>
            </a:endParaRPr>
          </a:p>
          <a:p>
            <a:pPr indent="0" lvl="0" marL="0" rtl="0" algn="l">
              <a:lnSpc>
                <a:spcPct val="100000"/>
              </a:lnSpc>
              <a:spcBef>
                <a:spcPts val="1000"/>
              </a:spcBef>
              <a:spcAft>
                <a:spcPts val="0"/>
              </a:spcAft>
              <a:buNone/>
            </a:pPr>
            <a:r>
              <a:rPr b="1" lang="en-US" sz="1800">
                <a:solidFill>
                  <a:srgbClr val="000000"/>
                </a:solidFill>
                <a:latin typeface="Consolas"/>
                <a:ea typeface="Consolas"/>
                <a:cs typeface="Consolas"/>
                <a:sym typeface="Consolas"/>
              </a:rPr>
              <a:t>space-evenly</a:t>
            </a:r>
            <a:endParaRPr b="1" sz="1800">
              <a:solidFill>
                <a:srgbClr val="000000"/>
              </a:solidFill>
              <a:latin typeface="Consolas"/>
              <a:ea typeface="Consolas"/>
              <a:cs typeface="Consolas"/>
              <a:sym typeface="Consolas"/>
            </a:endParaRPr>
          </a:p>
          <a:p>
            <a:pPr indent="0" lvl="0" marL="0" rtl="0" algn="l">
              <a:spcBef>
                <a:spcPts val="1000"/>
              </a:spcBef>
              <a:spcAft>
                <a:spcPts val="0"/>
              </a:spcAft>
              <a:buNone/>
            </a:pPr>
            <a:r>
              <a:rPr lang="en-US" sz="1800">
                <a:solidFill>
                  <a:srgbClr val="000000"/>
                </a:solidFill>
              </a:rPr>
              <a:t>The items are evenly distributed within the alignment container along the main axis. The spacing between each pair of adjacent items, the main-start edge and the first item, and the main-end edge and the last item, are all exactly the same.</a:t>
            </a:r>
            <a:endParaRPr sz="1700">
              <a:solidFill>
                <a:srgbClr val="000000"/>
              </a:solidFill>
            </a:endParaRPr>
          </a:p>
        </p:txBody>
      </p:sp>
      <p:sp>
        <p:nvSpPr>
          <p:cNvPr id="478" name="Google Shape;478;p51"/>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400"/>
              <a:buNone/>
            </a:pPr>
            <a:r>
              <a:rPr lang="en-US"/>
              <a:t>Flexbox Properties: Justify-Content  (continued)</a:t>
            </a:r>
            <a:endParaRPr/>
          </a:p>
        </p:txBody>
      </p:sp>
      <p:sp>
        <p:nvSpPr>
          <p:cNvPr id="479" name="Google Shape;479;p51"/>
          <p:cNvSpPr txBox="1"/>
          <p:nvPr>
            <p:ph idx="12" type="sldNum"/>
          </p:nvPr>
        </p:nvSpPr>
        <p:spPr>
          <a:xfrm>
            <a:off x="11339974" y="6248151"/>
            <a:ext cx="777600" cy="540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80" name="Google Shape;480;p51"/>
          <p:cNvPicPr preferRelativeResize="0"/>
          <p:nvPr/>
        </p:nvPicPr>
        <p:blipFill>
          <a:blip r:embed="rId4">
            <a:alphaModFix/>
          </a:blip>
          <a:stretch>
            <a:fillRect/>
          </a:stretch>
        </p:blipFill>
        <p:spPr>
          <a:xfrm>
            <a:off x="9420175" y="2288250"/>
            <a:ext cx="1866325" cy="1877317"/>
          </a:xfrm>
          <a:prstGeom prst="rect">
            <a:avLst/>
          </a:prstGeom>
          <a:noFill/>
          <a:ln>
            <a:noFill/>
          </a:ln>
        </p:spPr>
      </p:pic>
      <p:pic>
        <p:nvPicPr>
          <p:cNvPr id="481" name="Google Shape;481;p51"/>
          <p:cNvPicPr preferRelativeResize="0"/>
          <p:nvPr/>
        </p:nvPicPr>
        <p:blipFill>
          <a:blip r:embed="rId5">
            <a:alphaModFix/>
          </a:blip>
          <a:stretch>
            <a:fillRect/>
          </a:stretch>
        </p:blipFill>
        <p:spPr>
          <a:xfrm>
            <a:off x="9420175" y="4165550"/>
            <a:ext cx="1866325" cy="196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