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90ff5aad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590ff5aad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c7a52ac7b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5c7a52ac7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g5c7a52ac7b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c86ebbe6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5c86ebbe6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5c86ebbe6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c7a52ac7b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5c7a52ac7b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g5c7a52ac7b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c86ebbe6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5c86ebbe6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5c86ebbe6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dd03220d1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5dd03220d1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5dd03220d1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c7a52ac7b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5c7a52ac7b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g5c7a52ac7b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c7a52ac7b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5c7a52ac7b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5c7a52ac7b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c86ebbe6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5c86ebbe6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g5c86ebbe66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c7a52ac7b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5c7a52ac7b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5c7a52ac7b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f002d3d5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f002d3d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5f002d3d5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c7a52ac7b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5c7a52ac7b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5c7a52ac7b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c7a52ac7b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5c7a52ac7b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g5c7a52ac7b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c7a52ac7b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5c7a52ac7b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5c7a52ac7b_0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c7a52ac7b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5c7a52ac7b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g5c7a52ac7b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035f9108bb_0_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035f9108bb_0_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035f9108bb_0_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d0c46d57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d0c46d57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1d0c46d57f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5f002d3d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5f002d3d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5f002d3d50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5f002d3d50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15f002d3d50_0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fd486800eb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fd486800eb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fd486800eb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c1e496d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5c1e496d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5c1e496d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0" y="1572833"/>
            <a:ext cx="12192000" cy="412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type="title"/>
          </p:nvPr>
        </p:nvSpPr>
        <p:spPr>
          <a:xfrm>
            <a:off x="1054950" y="2303500"/>
            <a:ext cx="10082100" cy="191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800"/>
              <a:buFont typeface="Century Gothic"/>
              <a:buNone/>
              <a:defRPr b="1" sz="3800">
                <a:solidFill>
                  <a:srgbClr val="FEC14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800"/>
              <a:buNone/>
              <a:defRPr sz="4800">
                <a:solidFill>
                  <a:srgbClr val="FEC14F"/>
                </a:solidFill>
              </a:defRPr>
            </a:lvl9pPr>
          </a:lstStyle>
          <a:p/>
        </p:txBody>
      </p:sp>
      <p:sp>
        <p:nvSpPr>
          <p:cNvPr id="45" name="Google Shape;45;p2"/>
          <p:cNvSpPr/>
          <p:nvPr/>
        </p:nvSpPr>
        <p:spPr>
          <a:xfrm rot="10800000">
            <a:off x="3562533" y="4262593"/>
            <a:ext cx="4862564" cy="15785"/>
          </a:xfrm>
          <a:custGeom>
            <a:rect b="b" l="l" r="r" t="t"/>
            <a:pathLst>
              <a:path extrusionOk="0" h="389" w="119834">
                <a:moveTo>
                  <a:pt x="183" y="1"/>
                </a:moveTo>
                <a:cubicBezTo>
                  <a:pt x="69" y="1"/>
                  <a:pt x="0" y="92"/>
                  <a:pt x="0" y="183"/>
                </a:cubicBezTo>
                <a:cubicBezTo>
                  <a:pt x="0" y="297"/>
                  <a:pt x="69" y="389"/>
                  <a:pt x="183" y="389"/>
                </a:cubicBezTo>
                <a:lnTo>
                  <a:pt x="119628" y="389"/>
                </a:lnTo>
                <a:cubicBezTo>
                  <a:pt x="119742" y="389"/>
                  <a:pt x="119833" y="297"/>
                  <a:pt x="119833" y="183"/>
                </a:cubicBezTo>
                <a:cubicBezTo>
                  <a:pt x="119833" y="92"/>
                  <a:pt x="119742" y="1"/>
                  <a:pt x="11962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7" name="Google Shape;97;p11"/>
          <p:cNvSpPr/>
          <p:nvPr/>
        </p:nvSpPr>
        <p:spPr>
          <a:xfrm>
            <a:off x="647433" y="1970433"/>
            <a:ext cx="3190800" cy="377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4125567" y="1970433"/>
            <a:ext cx="7389300" cy="377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>
            <p:ph idx="2" type="pic"/>
          </p:nvPr>
        </p:nvSpPr>
        <p:spPr>
          <a:xfrm>
            <a:off x="1149400" y="2421967"/>
            <a:ext cx="2258100" cy="285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536067" y="2421967"/>
            <a:ext cx="6629700" cy="301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653667" y="600200"/>
            <a:ext cx="112209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9C0"/>
              </a:buClr>
              <a:buSzPts val="6300"/>
              <a:buChar char="●"/>
              <a:defRPr b="1" sz="6300">
                <a:solidFill>
                  <a:srgbClr val="0079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105" name="Google Shape;105;p12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7848" cy="685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5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9" name="Google Shape;129;p15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i="0" sz="31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9900"/>
              </a:buClr>
              <a:buSzPts val="1500"/>
              <a:buChar char="❑"/>
              <a:defRPr i="0" sz="1900" u="none" cap="none" strike="noStrike">
                <a:solidFill>
                  <a:srgbClr val="222222"/>
                </a:solidFill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69138"/>
              </a:buClr>
              <a:buSzPts val="1300"/>
              <a:buChar char="➢"/>
              <a:defRPr i="0" sz="1600" u="none" cap="none" strike="noStrike">
                <a:solidFill>
                  <a:srgbClr val="222222"/>
                </a:solidFill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69138"/>
              </a:buClr>
              <a:buSzPts val="1100"/>
              <a:buChar char="▶"/>
              <a:defRPr i="0" sz="1500" u="none" cap="none" strike="noStrike">
                <a:solidFill>
                  <a:srgbClr val="222222"/>
                </a:solidFill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B45F06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00"/>
              <a:buChar char="▶"/>
              <a:defRPr i="0" sz="1200" u="none" cap="none" strike="noStrike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i="0" sz="1600" u="none" cap="none" strike="noStrike">
                <a:solidFill>
                  <a:srgbClr val="22222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ctrTitle"/>
          </p:nvPr>
        </p:nvSpPr>
        <p:spPr>
          <a:xfrm>
            <a:off x="1524000" y="1122363"/>
            <a:ext cx="9144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1524000" y="3602038"/>
            <a:ext cx="9144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43" name="Google Shape;143;p17"/>
          <p:cNvSpPr txBox="1"/>
          <p:nvPr>
            <p:ph idx="10" type="dt"/>
          </p:nvPr>
        </p:nvSpPr>
        <p:spPr>
          <a:xfrm>
            <a:off x="8589660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685800" y="5870575"/>
            <a:ext cx="7827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10266061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_HEADER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148" name="Google Shape;148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7" name="Google Shape;157;p18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8" name="Google Shape;158;p18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18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40499" y="1063425"/>
            <a:ext cx="9865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 sz="3100">
                <a:solidFill>
                  <a:schemeClr val="dk1"/>
                </a:solidFill>
              </a:rPr>
              <a:t>Questions?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0860" y="2228809"/>
            <a:ext cx="3537027" cy="353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7848" cy="685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-49633" y="2799633"/>
            <a:ext cx="12192000" cy="86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4700"/>
              <a:buFont typeface="Avenir"/>
              <a:buNone/>
              <a:defRPr sz="4700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48" name="Google Shape;48;p3"/>
          <p:cNvGrpSpPr/>
          <p:nvPr/>
        </p:nvGrpSpPr>
        <p:grpSpPr>
          <a:xfrm>
            <a:off x="122817" y="2363843"/>
            <a:ext cx="10656633" cy="2129806"/>
            <a:chOff x="1032650" y="1735501"/>
            <a:chExt cx="2458221" cy="2138575"/>
          </a:xfrm>
        </p:grpSpPr>
        <p:sp>
          <p:nvSpPr>
            <p:cNvPr id="49" name="Google Shape;49;p3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solidFill>
              <a:srgbClr val="FF9900"/>
            </a:solidFill>
            <a:ln cap="rnd" cmpd="sng" w="19050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solidFill>
              <a:srgbClr val="FF9900"/>
            </a:solidFill>
            <a:ln cap="rnd" cmpd="sng" w="19050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cap="rnd" cmpd="sng" w="19050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solidFill>
              <a:srgbClr val="FF9900"/>
            </a:solidFill>
            <a:ln cap="rnd" cmpd="sng" w="19050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cap="rnd" cmpd="sng" w="19050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showMasterSp="0">
  <p:cSld name="SECTION_HEADER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1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177" name="Google Shape;17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6" name="Google Shape;186;p21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7" name="Google Shape;187;p21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AND_BODY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609562" y="273423"/>
            <a:ext cx="10971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609562" y="1604399"/>
            <a:ext cx="109719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 showMasterSp="0">
  <p:cSld name="SECTION_HEADER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3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198" name="Google Shape;198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7" name="Google Shape;207;p23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8" name="Google Shape;208;p23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3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AND_BODY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609562" y="273423"/>
            <a:ext cx="10971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subTitle"/>
          </p:nvPr>
        </p:nvSpPr>
        <p:spPr>
          <a:xfrm>
            <a:off x="609562" y="1604399"/>
            <a:ext cx="109719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Char char="■"/>
              <a:defRPr/>
            </a:lvl9pPr>
          </a:lstStyle>
          <a:p/>
        </p:txBody>
      </p:sp>
      <p:pic>
        <p:nvPicPr>
          <p:cNvPr id="217" name="Google Shape;21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494" y="137358"/>
            <a:ext cx="2920736" cy="42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 showMasterSp="0">
  <p:cSld name="SECTION_HEADER_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5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220" name="Google Shape;22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9" name="Google Shape;229;p25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0" name="Google Shape;230;p25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4" name="Google Shape;234;p25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AND_BODY_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09562" y="273423"/>
            <a:ext cx="10971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609562" y="1604399"/>
            <a:ext cx="109719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 showMasterSp="0">
  <p:cSld name="SECTION_HEADER_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7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241" name="Google Shape;241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1" name="Google Shape;251;p27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Google Shape;253;p27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5" name="Google Shape;255;p27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270" cy="68559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28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 showMasterSp="0">
  <p:cSld name="SECTION_HEADER_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9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266" name="Google Shape;266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5" name="Google Shape;275;p29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6" name="Google Shape;276;p29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0" name="Google Shape;280;p29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AND_BODY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609562" y="273423"/>
            <a:ext cx="109719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609562" y="1604399"/>
            <a:ext cx="109719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0" y="872800"/>
            <a:ext cx="5821200" cy="598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5293"/>
              </a:solidFill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5887600" y="1198367"/>
            <a:ext cx="554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5965733" y="1796700"/>
            <a:ext cx="5470800" cy="487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rgbClr val="F98C61"/>
              </a:buClr>
              <a:buSzPts val="2100"/>
              <a:buChar char="●"/>
              <a:defRPr>
                <a:solidFill>
                  <a:srgbClr val="000000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98C61"/>
              </a:buClr>
              <a:buSzPts val="1900"/>
              <a:buChar char="○"/>
              <a:defRPr>
                <a:solidFill>
                  <a:srgbClr val="000000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Char char="■"/>
              <a:defRPr>
                <a:solidFill>
                  <a:srgbClr val="000000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  <a:defRPr>
                <a:solidFill>
                  <a:srgbClr val="000000"/>
                </a:solidFill>
              </a:defRPr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 sz="2100">
                <a:solidFill>
                  <a:srgbClr val="000000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■"/>
              <a:defRPr>
                <a:solidFill>
                  <a:srgbClr val="000000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  <a:defRPr>
                <a:solidFill>
                  <a:srgbClr val="000000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  <a:defRPr>
                <a:solidFill>
                  <a:srgbClr val="000000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4"/>
          <p:cNvSpPr txBox="1"/>
          <p:nvPr/>
        </p:nvSpPr>
        <p:spPr>
          <a:xfrm>
            <a:off x="486833" y="3047300"/>
            <a:ext cx="479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 showMasterSp="0">
  <p:cSld name="SECTION_HEADER_8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1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287" name="Google Shape;287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6" name="Google Shape;296;p31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97" name="Google Shape;297;p31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0" name="Google Shape;300;p31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1" name="Google Shape;301;p31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04" name="Google Shape;3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270" cy="685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32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8" name="Google Shape;308;p32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 showMasterSp="0">
  <p:cSld name="SECTION_HEADER_9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3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312" name="Google Shape;312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1" name="Google Shape;321;p33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2" name="Google Shape;322;p33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4" name="Google Shape;324;p33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5" name="Google Shape;325;p33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6" name="Google Shape;326;p33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9">
  <p:cSld name="TITLE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29" name="Google Shape;3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270" cy="685595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4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4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34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25" spcFirstLastPara="1" rIns="9142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 showMasterSp="0">
  <p:cSld name="SECTION_HEADER_1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5"/>
          <p:cNvGrpSpPr/>
          <p:nvPr/>
        </p:nvGrpSpPr>
        <p:grpSpPr>
          <a:xfrm>
            <a:off x="0" y="-2373"/>
            <a:ext cx="12192000" cy="6867714"/>
            <a:chOff x="0" y="-2373"/>
            <a:chExt cx="12192000" cy="6867027"/>
          </a:xfrm>
        </p:grpSpPr>
        <p:sp>
          <p:nvSpPr>
            <p:cNvPr id="337" name="Google Shape;337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5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46" name="Google Shape;346;p35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47" name="Google Shape;347;p35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9" name="Google Shape;349;p35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0" name="Google Shape;350;p35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1" name="Google Shape;351;p35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486739" y="484550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3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1154955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❑"/>
              <a:defRPr b="0" i="0" sz="13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6" name="Google Shape;356;p36"/>
          <p:cNvSpPr txBox="1"/>
          <p:nvPr>
            <p:ph idx="2" type="body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❑"/>
              <a:defRPr b="0" i="0" sz="13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7" name="Google Shape;357;p36"/>
          <p:cNvSpPr txBox="1"/>
          <p:nvPr>
            <p:ph idx="12" type="sldNum"/>
          </p:nvPr>
        </p:nvSpPr>
        <p:spPr>
          <a:xfrm>
            <a:off x="10352088" y="295275"/>
            <a:ext cx="838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25" spcFirstLastPara="1" rIns="91425" wrap="square" tIns="456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0">
  <p:cSld name="Title Slid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644769" y="2311643"/>
            <a:ext cx="109029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0" name="Google Shape;360;p37"/>
          <p:cNvSpPr txBox="1"/>
          <p:nvPr>
            <p:ph idx="1" type="body"/>
          </p:nvPr>
        </p:nvSpPr>
        <p:spPr>
          <a:xfrm>
            <a:off x="615950" y="3895725"/>
            <a:ext cx="10958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1pPr>
            <a:lvl2pPr indent="-3302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500"/>
              <a:buChar char="■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0" showMasterSp="0">
  <p:cSld name="SECTION_HEADER_1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63" name="Google Shape;363;p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588"/>
                  </a:srgbClr>
                </a:gs>
                <a:gs pos="36000">
                  <a:srgbClr val="F7F7F7">
                    <a:alpha val="9411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450"/>
                  </a:srgbClr>
                </a:gs>
                <a:gs pos="36000">
                  <a:srgbClr val="F7F7F7">
                    <a:alpha val="7450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274"/>
                  </a:srgbClr>
                </a:gs>
                <a:gs pos="36000">
                  <a:srgbClr val="F7F7F7">
                    <a:alpha val="5490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333"/>
                  </a:srgbClr>
                </a:gs>
                <a:gs pos="36000">
                  <a:srgbClr val="F7F7F7">
                    <a:alpha val="6274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 rot="-5677564">
              <a:off x="4698359" y="1825957"/>
              <a:ext cx="3299348" cy="440948"/>
            </a:xfrm>
            <a:custGeom>
              <a:rect b="b" l="l" r="r" t="t"/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 rot="-5400000">
              <a:off x="3787250" y="2801685"/>
              <a:ext cx="6053700" cy="1254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72" name="Google Shape;372;p38"/>
            <p:cNvSpPr/>
            <p:nvPr/>
          </p:nvSpPr>
          <p:spPr>
            <a:xfrm>
              <a:off x="0" y="1587"/>
              <a:ext cx="12192000" cy="6856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73" name="Google Shape;373;p38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6895558" y="2677644"/>
            <a:ext cx="37557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b="0" i="0" sz="1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5" name="Google Shape;375;p38"/>
          <p:cNvSpPr txBox="1"/>
          <p:nvPr>
            <p:ph idx="10" type="dt"/>
          </p:nvPr>
        </p:nvSpPr>
        <p:spPr>
          <a:xfrm>
            <a:off x="10650938" y="6394061"/>
            <a:ext cx="99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6" name="Google Shape;376;p38"/>
          <p:cNvSpPr txBox="1"/>
          <p:nvPr>
            <p:ph idx="11" type="ftr"/>
          </p:nvPr>
        </p:nvSpPr>
        <p:spPr>
          <a:xfrm>
            <a:off x="528358" y="6391838"/>
            <a:ext cx="386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7" name="Google Shape;377;p38"/>
          <p:cNvSpPr/>
          <p:nvPr/>
        </p:nvSpPr>
        <p:spPr>
          <a:xfrm>
            <a:off x="10437812" y="0"/>
            <a:ext cx="686100" cy="1143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1">
  <p:cSld name="TITLE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80" name="Google Shape;3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698" cy="68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39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39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39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CUSTOM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486999" y="501650"/>
            <a:ext cx="9865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0860" y="2228809"/>
            <a:ext cx="3537275" cy="35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: Imag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4" name="Google Shape;64;p5"/>
          <p:cNvSpPr/>
          <p:nvPr>
            <p:ph idx="2" type="pic"/>
          </p:nvPr>
        </p:nvSpPr>
        <p:spPr>
          <a:xfrm>
            <a:off x="7614667" y="1663033"/>
            <a:ext cx="3873600" cy="42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579267" y="16635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2">
  <p:cSld name="TITLE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391" name="Google Shape;3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698" cy="68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41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41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41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41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2">
  <p:cSld name="CUSTOM_5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42"/>
          <p:cNvSpPr txBox="1"/>
          <p:nvPr/>
        </p:nvSpPr>
        <p:spPr>
          <a:xfrm>
            <a:off x="486999" y="501650"/>
            <a:ext cx="9865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0860" y="2228809"/>
            <a:ext cx="3537275" cy="35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3">
  <p:cSld name="TITLE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402" name="Google Shape;4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698" cy="68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43"/>
          <p:cNvSpPr txBox="1"/>
          <p:nvPr>
            <p:ph idx="1" type="subTitle"/>
          </p:nvPr>
        </p:nvSpPr>
        <p:spPr>
          <a:xfrm>
            <a:off x="3962399" y="4385733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5" name="Google Shape;405;p43"/>
          <p:cNvSpPr txBox="1"/>
          <p:nvPr>
            <p:ph idx="10" type="dt"/>
          </p:nvPr>
        </p:nvSpPr>
        <p:spPr>
          <a:xfrm>
            <a:off x="8932557" y="5870575"/>
            <a:ext cx="160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43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43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579267" y="16635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8C61"/>
              </a:buClr>
              <a:buSzPts val="2100"/>
              <a:buChar char="●"/>
              <a:defRPr sz="2100">
                <a:solidFill>
                  <a:srgbClr val="22222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8C61"/>
              </a:buClr>
              <a:buSzPts val="1900"/>
              <a:buChar char="○"/>
              <a:defRPr>
                <a:solidFill>
                  <a:srgbClr val="22222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8C61"/>
              </a:buClr>
              <a:buSzPts val="1900"/>
              <a:buChar char="■"/>
              <a:defRPr>
                <a:solidFill>
                  <a:srgbClr val="22222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  <a:defRPr>
                <a:solidFill>
                  <a:srgbClr val="22222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○"/>
              <a:defRPr>
                <a:solidFill>
                  <a:srgbClr val="22222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■"/>
              <a:defRPr>
                <a:solidFill>
                  <a:srgbClr val="22222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  <a:defRPr>
                <a:solidFill>
                  <a:srgbClr val="22222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○"/>
              <a:defRPr>
                <a:solidFill>
                  <a:srgbClr val="22222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■"/>
              <a:defRPr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hasis ">
  <p:cSld name="CUSTOM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579267" y="16635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7432467" y="1841067"/>
            <a:ext cx="4036800" cy="4664100"/>
          </a:xfrm>
          <a:prstGeom prst="rect">
            <a:avLst/>
          </a:prstGeom>
          <a:solidFill>
            <a:srgbClr val="0079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7773433" y="2168367"/>
            <a:ext cx="3314100" cy="4118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nowledge Check and Quiz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79267" y="16635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15600" y="1994667"/>
            <a:ext cx="5332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7" name="Google Shape;87;p9"/>
          <p:cNvSpPr txBox="1"/>
          <p:nvPr>
            <p:ph idx="2" type="body"/>
          </p:nvPr>
        </p:nvSpPr>
        <p:spPr>
          <a:xfrm>
            <a:off x="6512267" y="1994667"/>
            <a:ext cx="5332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p10"/>
          <p:cNvSpPr/>
          <p:nvPr/>
        </p:nvSpPr>
        <p:spPr>
          <a:xfrm>
            <a:off x="0" y="0"/>
            <a:ext cx="286500" cy="68580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79267" y="16635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  <a:defRPr sz="3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72400" y="145833"/>
            <a:ext cx="2480179" cy="5247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"/>
          <p:cNvGrpSpPr/>
          <p:nvPr/>
        </p:nvGrpSpPr>
        <p:grpSpPr>
          <a:xfrm rot="5400000">
            <a:off x="680399" y="5765331"/>
            <a:ext cx="303670" cy="1663144"/>
            <a:chOff x="327125" y="2375600"/>
            <a:chExt cx="536425" cy="2953025"/>
          </a:xfrm>
        </p:grpSpPr>
        <p:sp>
          <p:nvSpPr>
            <p:cNvPr id="14" name="Google Shape;14;p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FEC14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1424" y="2394424"/>
              <a:ext cx="115862" cy="2804808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cap="flat" cmpd="sng" w="13125">
              <a:solidFill>
                <a:srgbClr val="9FC5E8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27" name="Google Shape;27;p1"/>
          <p:cNvGrpSpPr/>
          <p:nvPr/>
        </p:nvGrpSpPr>
        <p:grpSpPr>
          <a:xfrm flipH="1" rot="-5400000">
            <a:off x="9718265" y="-1794016"/>
            <a:ext cx="582933" cy="4364402"/>
            <a:chOff x="327125" y="2375600"/>
            <a:chExt cx="536425" cy="2976473"/>
          </a:xfrm>
        </p:grpSpPr>
        <p:sp>
          <p:nvSpPr>
            <p:cNvPr id="28" name="Google Shape;28;p1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47092" y="2923976"/>
              <a:ext cx="112450" cy="2428096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FEC14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cap="flat" cmpd="sng" w="13125">
              <a:solidFill>
                <a:srgbClr val="28529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cap="flat" cmpd="sng" w="9525">
              <a:solidFill>
                <a:srgbClr val="2852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1428" y="2394418"/>
              <a:ext cx="115862" cy="2939950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cap="flat" cmpd="sng" w="13125">
              <a:solidFill>
                <a:srgbClr val="9FC5E8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5.3/customize/componen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docs/5.3/layout/gri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docs/5.3/content/tables/" TargetMode="External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hyperlink" Target="https://drive.google.com/file/d/1JHhHILj_5MF0d_hHaY5eCdFShDpSGgcU/view?usp=share_lin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5.3/components/carousel/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t0x-X1WE-vX6MnJZd3vd7fcz2jO_e38f/view?usp=share_li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etbootstrap.com/docs/5.3/components/card/" TargetMode="External"/><Relationship Id="rId4" Type="http://schemas.openxmlformats.org/officeDocument/2006/relationships/image" Target="../media/image44.png"/><Relationship Id="rId5" Type="http://schemas.openxmlformats.org/officeDocument/2006/relationships/hyperlink" Target="https://drive.google.com/file/d/1rjFp4h-DWkop3x43H75J-7si0_G2Oh1R/view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tbootstrap.com/docs/5.3/components/dropdowns/" TargetMode="External"/><Relationship Id="rId4" Type="http://schemas.openxmlformats.org/officeDocument/2006/relationships/image" Target="../media/image47.png"/><Relationship Id="rId5" Type="http://schemas.openxmlformats.org/officeDocument/2006/relationships/hyperlink" Target="https://drive.google.com/file/d/1TnJrOIavj-7eL2zK3OlFo6P5JPsSochn/view?usp=share_lin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etbootstrap.com/docs/5.3/components/navbar/" TargetMode="External"/><Relationship Id="rId4" Type="http://schemas.openxmlformats.org/officeDocument/2006/relationships/image" Target="../media/image4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etbootstrap.com/docs/5.3/components/pagination/" TargetMode="External"/><Relationship Id="rId4" Type="http://schemas.openxmlformats.org/officeDocument/2006/relationships/hyperlink" Target="https://getbootstrap.com/docs/5.3/components/pagination/" TargetMode="External"/><Relationship Id="rId5" Type="http://schemas.openxmlformats.org/officeDocument/2006/relationships/image" Target="../media/image40.png"/><Relationship Id="rId6" Type="http://schemas.openxmlformats.org/officeDocument/2006/relationships/hyperlink" Target="https://drive.google.com/file/d/1tiVDD7vqUrSUcikQ1Ys8qSy_MHFRPwgJ/view?usp=share_li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etbootstrap.com/docs/5.3/components/progress/" TargetMode="External"/><Relationship Id="rId4" Type="http://schemas.openxmlformats.org/officeDocument/2006/relationships/image" Target="../media/image45.png"/><Relationship Id="rId5" Type="http://schemas.openxmlformats.org/officeDocument/2006/relationships/hyperlink" Target="https://drive.google.com/file/d/1hwoQueBoye9azMXAV2AY1HGw6m6XqIE7/view?usp=share_lin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etbootstrap.com/docs/5.3/forms/input-group/" TargetMode="External"/><Relationship Id="rId4" Type="http://schemas.openxmlformats.org/officeDocument/2006/relationships/hyperlink" Target="https://getbootstrap.com/docs/5.3/forms/input-group/" TargetMode="External"/><Relationship Id="rId5" Type="http://schemas.openxmlformats.org/officeDocument/2006/relationships/hyperlink" Target="https://getbootstrap.com/docs/5.3/forms/input-group/" TargetMode="External"/><Relationship Id="rId6" Type="http://schemas.openxmlformats.org/officeDocument/2006/relationships/hyperlink" Target="https://getbootstrap.com/docs/5.3/forms/input-group/" TargetMode="External"/><Relationship Id="rId7" Type="http://schemas.openxmlformats.org/officeDocument/2006/relationships/image" Target="../media/image46.png"/><Relationship Id="rId8" Type="http://schemas.openxmlformats.org/officeDocument/2006/relationships/hyperlink" Target="https://drive.google.com/file/d/1DRbIv1EgpFmgCGHevX76olJDrl1bVx5L/view?usp=share_lin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cHTSk03jLioZXXq-IpRiH2wZRNWsyY87hXGMmNwb5Es/edit?usp=sharing" TargetMode="External"/><Relationship Id="rId4" Type="http://schemas.openxmlformats.org/officeDocument/2006/relationships/hyperlink" Target="https://docs.google.com/document/d/1SEM_bw27a2PPaoITzUy6eU2wRYVuIbTbKQHJdKwr6eQ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etbootstrap.com/docs/5.3/getting-started/introduc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etbootstrap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://getbootstrap.com/" TargetMode="External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/>
        </p:nvSpPr>
        <p:spPr>
          <a:xfrm>
            <a:off x="10608950" y="490925"/>
            <a:ext cx="40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21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0" y="2800533"/>
            <a:ext cx="121920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EC14F"/>
                </a:solidFill>
                <a:latin typeface="Avenir"/>
                <a:ea typeface="Avenir"/>
                <a:cs typeface="Avenir"/>
                <a:sym typeface="Avenir"/>
              </a:rPr>
              <a:t>Bootstrap</a:t>
            </a:r>
            <a:endParaRPr b="1" sz="5300">
              <a:solidFill>
                <a:srgbClr val="FEC14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3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Bootstrap Syntax</a:t>
            </a:r>
            <a:endParaRPr/>
          </a:p>
        </p:txBody>
      </p:sp>
      <p:sp>
        <p:nvSpPr>
          <p:cNvPr id="481" name="Google Shape;481;p53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Bootstrap consists of many useful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components</a:t>
            </a:r>
            <a:r>
              <a:rPr lang="en-US"/>
              <a:t> and other objects</a:t>
            </a:r>
            <a:r>
              <a:rPr lang="en-US"/>
              <a:t>. To use Bootstrap to create components or apply style, we create an element and assign it a Bootstrap class, such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&lt;div class="exampleObject"&gt;&lt;/div&gt;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following slides will cover the </a:t>
            </a:r>
            <a:r>
              <a:rPr lang="en-US"/>
              <a:t>details of</a:t>
            </a:r>
            <a:r>
              <a:rPr lang="en-US"/>
              <a:t>: 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Bootstrap components.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Syntax to create the </a:t>
            </a:r>
            <a:r>
              <a:rPr lang="en-US"/>
              <a:t>components</a:t>
            </a:r>
            <a:r>
              <a:rPr lang="en-US"/>
              <a:t>.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How the </a:t>
            </a:r>
            <a:r>
              <a:rPr lang="en-US"/>
              <a:t>components </a:t>
            </a:r>
            <a:r>
              <a:rPr lang="en-US"/>
              <a:t>look in action.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is recommended to put the syntax for each Bootstrap </a:t>
            </a:r>
            <a:r>
              <a:rPr lang="en-US"/>
              <a:t>component </a:t>
            </a:r>
            <a:r>
              <a:rPr lang="en-US"/>
              <a:t>into your </a:t>
            </a:r>
            <a:r>
              <a:rPr lang="en-US"/>
              <a:t>IDE</a:t>
            </a:r>
            <a:r>
              <a:rPr lang="en-US"/>
              <a:t> so that you can interact with it and get a feel for the framework. The Bootstrap website also </a:t>
            </a:r>
            <a:r>
              <a:rPr lang="en-US"/>
              <a:t>has good resources for each </a:t>
            </a:r>
            <a:r>
              <a:rPr lang="en-US"/>
              <a:t>component</a:t>
            </a:r>
            <a:r>
              <a:rPr lang="en-US"/>
              <a:t>. </a:t>
            </a:r>
            <a:endParaRPr/>
          </a:p>
        </p:txBody>
      </p:sp>
      <p:sp>
        <p:nvSpPr>
          <p:cNvPr id="482" name="Google Shape;482;p53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Layout: Grid</a:t>
            </a:r>
            <a:endParaRPr/>
          </a:p>
        </p:txBody>
      </p:sp>
      <p:sp>
        <p:nvSpPr>
          <p:cNvPr id="489" name="Google Shape;489;p54"/>
          <p:cNvSpPr txBox="1"/>
          <p:nvPr>
            <p:ph idx="1" type="body"/>
          </p:nvPr>
        </p:nvSpPr>
        <p:spPr>
          <a:xfrm>
            <a:off x="698500" y="1720800"/>
            <a:ext cx="109155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In Bootstrap, you can create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grid layouts</a:t>
            </a:r>
            <a:r>
              <a:rPr lang="en-US" sz="2000"/>
              <a:t>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In a Bootstrap grid, there are twelve columns to align content with (adding a 13th puts it below the 1st). Content can take up as many or as few columns as needed.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Grid System is responsive, which means it rearranges based on screen size.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As an example, the following is the syntax to create three columns, each taking up four of the available twelve grid units: </a:t>
            </a:r>
            <a:endParaRPr sz="2000"/>
          </a:p>
        </p:txBody>
      </p:sp>
      <p:sp>
        <p:nvSpPr>
          <p:cNvPr id="490" name="Google Shape;490;p54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54"/>
          <p:cNvSpPr txBox="1"/>
          <p:nvPr/>
        </p:nvSpPr>
        <p:spPr>
          <a:xfrm>
            <a:off x="698500" y="4206575"/>
            <a:ext cx="10915500" cy="180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="container-fluid"&gt;           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="col-xs-4 col-sm-4 col-md-4 col-lg-4"&gt;</a:t>
            </a:r>
            <a:r>
              <a:rPr lang="en-US" sz="1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="col-xs-4 col-sm-4 col-md-4 col-lg-4"&gt;</a:t>
            </a:r>
            <a:r>
              <a:rPr lang="en-US" sz="1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  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="col-xs-4 col-sm-4 col-md-4 col-lg-4"&gt;</a:t>
            </a:r>
            <a:r>
              <a:rPr lang="en-US" sz="1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Layout: Grid (continued)</a:t>
            </a:r>
            <a:endParaRPr/>
          </a:p>
        </p:txBody>
      </p:sp>
      <p:sp>
        <p:nvSpPr>
          <p:cNvPr id="498" name="Google Shape;498;p55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Here is a handy reference chart for examples of a grid layout from getbootstrap.com.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99" name="Google Shape;499;p55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0" name="Google Shape;5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862" y="2212300"/>
            <a:ext cx="9644277" cy="4035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Content: Tables  </a:t>
            </a:r>
            <a:endParaRPr b="1"/>
          </a:p>
        </p:txBody>
      </p:sp>
      <p:sp>
        <p:nvSpPr>
          <p:cNvPr id="507" name="Google Shape;507;p56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Bootstrap table styling</a:t>
            </a:r>
            <a:r>
              <a:rPr lang="en-US">
                <a:solidFill>
                  <a:schemeClr val="accent2"/>
                </a:solidFill>
              </a:rPr>
              <a:t> is used to display information in a convenient format and can be created with the following syntax: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56"/>
          <p:cNvSpPr txBox="1"/>
          <p:nvPr/>
        </p:nvSpPr>
        <p:spPr>
          <a:xfrm>
            <a:off x="4273625" y="2289350"/>
            <a:ext cx="3411300" cy="295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&lt;table class="table"&gt;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&lt;thead&gt;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&lt;th&gt;Firstname&lt;/th&gt;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&lt;th&gt;Lastname&lt;/th&gt;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&lt;/thead&gt;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&lt;tbody&gt;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&lt;td&gt;Mary&lt;/td&gt;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&lt;td&gt;Moe&lt;/td&gt;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&lt;td&gt;John&lt;/td&gt;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   &lt;td&gt;Doe&lt;/td&gt;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&lt;/tbody&gt;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56"/>
          <p:cNvPicPr preferRelativeResize="0"/>
          <p:nvPr/>
        </p:nvPicPr>
        <p:blipFill rotWithShape="1">
          <a:blip r:embed="rId4">
            <a:alphaModFix/>
          </a:blip>
          <a:srcRect b="16443" l="0" r="0" t="0"/>
          <a:stretch/>
        </p:blipFill>
        <p:spPr>
          <a:xfrm>
            <a:off x="2426250" y="5315450"/>
            <a:ext cx="7173849" cy="10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1" name="Google Shape;511;p56"/>
          <p:cNvSpPr/>
          <p:nvPr/>
        </p:nvSpPr>
        <p:spPr>
          <a:xfrm>
            <a:off x="4329297" y="2351600"/>
            <a:ext cx="1569900" cy="2193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56"/>
          <p:cNvCxnSpPr>
            <a:stCxn id="513" idx="1"/>
            <a:endCxn id="511" idx="3"/>
          </p:cNvCxnSpPr>
          <p:nvPr/>
        </p:nvCxnSpPr>
        <p:spPr>
          <a:xfrm rot="10800000">
            <a:off x="5899075" y="2461250"/>
            <a:ext cx="1938900" cy="135900"/>
          </a:xfrm>
          <a:prstGeom prst="straightConnector1">
            <a:avLst/>
          </a:prstGeom>
          <a:noFill/>
          <a:ln cap="flat" cmpd="sng" w="9525">
            <a:solidFill>
              <a:srgbClr val="A52A2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56"/>
          <p:cNvSpPr txBox="1"/>
          <p:nvPr/>
        </p:nvSpPr>
        <p:spPr>
          <a:xfrm>
            <a:off x="7837975" y="2289350"/>
            <a:ext cx="2694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able class is already created in the Bootstrap CSS </a:t>
            </a:r>
            <a:r>
              <a:rPr lang="en-US"/>
              <a:t>library.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Content: Table Styling</a:t>
            </a:r>
            <a:endParaRPr/>
          </a:p>
        </p:txBody>
      </p:sp>
      <p:sp>
        <p:nvSpPr>
          <p:cNvPr id="520" name="Google Shape;520;p57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There are several ways to style a table with </a:t>
            </a:r>
            <a:r>
              <a:rPr lang="en-US"/>
              <a:t>Bootstrap</a:t>
            </a:r>
            <a:r>
              <a:rPr lang="en-US"/>
              <a:t>. For e</a:t>
            </a:r>
            <a:r>
              <a:rPr lang="en-US"/>
              <a:t>xample, i</a:t>
            </a:r>
            <a:r>
              <a:rPr lang="en-US"/>
              <a:t>nstead of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”&gt;</a:t>
            </a:r>
            <a:r>
              <a:rPr lang="en-US"/>
              <a:t>, you </a:t>
            </a:r>
            <a:r>
              <a:rPr lang="en-US"/>
              <a:t>could </a:t>
            </a:r>
            <a:r>
              <a:rPr lang="en-US"/>
              <a:t>use the following options: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&lt;table class=</a:t>
            </a:r>
            <a:r>
              <a:rPr b="1" lang="en-US">
                <a:solidFill>
                  <a:srgbClr val="0000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table table-striped</a:t>
            </a:r>
            <a:r>
              <a:rPr b="1" lang="en-US">
                <a:solidFill>
                  <a:srgbClr val="000000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&lt;table class=</a:t>
            </a:r>
            <a:r>
              <a:rPr b="1" lang="en-US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table table-bordered</a:t>
            </a:r>
            <a:r>
              <a:rPr b="1" lang="en-US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21" name="Google Shape;521;p57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2" name="Google Shape;5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25" y="2876550"/>
            <a:ext cx="9610725" cy="14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3" name="Google Shape;52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637" y="4702257"/>
            <a:ext cx="9610725" cy="1533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Bootstrap Content: Table Styling (continued)</a:t>
            </a:r>
            <a:endParaRPr/>
          </a:p>
        </p:txBody>
      </p:sp>
      <p:sp>
        <p:nvSpPr>
          <p:cNvPr id="530" name="Google Shape;530;p58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Other options for table styling include: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highlight>
                  <a:srgbClr val="D0E0E3"/>
                </a:highlight>
                <a:latin typeface="Consolas"/>
                <a:ea typeface="Consolas"/>
                <a:cs typeface="Consolas"/>
                <a:sym typeface="Consolas"/>
              </a:rPr>
              <a:t>&lt;table class="table table-hover"&gt;</a:t>
            </a:r>
            <a:endParaRPr b="1" sz="2000">
              <a:highlight>
                <a:srgbClr val="D0E0E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&lt;table class=</a:t>
            </a:r>
            <a:r>
              <a:rPr b="1" lang="en-US" sz="20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20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table table-condensed</a:t>
            </a:r>
            <a:r>
              <a:rPr b="1" lang="en-US" sz="20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20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000"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31" name="Google Shape;531;p58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87" y="2642288"/>
            <a:ext cx="9424626" cy="132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688" y="4615425"/>
            <a:ext cx="9424626" cy="1162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4" name="Google Shape;534;p58"/>
          <p:cNvSpPr txBox="1"/>
          <p:nvPr/>
        </p:nvSpPr>
        <p:spPr>
          <a:xfrm>
            <a:off x="1383700" y="5909375"/>
            <a:ext cx="942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hlinkClick r:id="rId5"/>
              </a:rPr>
              <a:t>Click here to download the complete code for these examples.</a:t>
            </a:r>
            <a:endParaRPr b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Page Header</a:t>
            </a:r>
            <a:endParaRPr/>
          </a:p>
        </p:txBody>
      </p:sp>
      <p:sp>
        <p:nvSpPr>
          <p:cNvPr id="541" name="Google Shape;541;p59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Bootstrap page header component is self-explanatory and similar to a jumbotron. It can be created with the following syntax:</a:t>
            </a:r>
            <a:endParaRPr sz="2000"/>
          </a:p>
          <a:p>
            <a:pPr indent="4572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="page-header"&gt;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 Page Header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Here is how it looks in action: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</p:txBody>
      </p:sp>
      <p:sp>
        <p:nvSpPr>
          <p:cNvPr id="542" name="Google Shape;542;p59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4077025"/>
            <a:ext cx="7086600" cy="102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Carousels</a:t>
            </a:r>
            <a:endParaRPr/>
          </a:p>
        </p:txBody>
      </p:sp>
      <p:sp>
        <p:nvSpPr>
          <p:cNvPr id="550" name="Google Shape;550;p60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Bootstrap carousel component</a:t>
            </a:r>
            <a:r>
              <a:rPr lang="en-US" sz="2000"/>
              <a:t> is used to flip between different content, left-to-right. The following slide will go over the carousel in more detail, with an interactive example.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Here is an example of how it looks in action:</a:t>
            </a:r>
            <a:endParaRPr sz="2000"/>
          </a:p>
        </p:txBody>
      </p:sp>
      <p:sp>
        <p:nvSpPr>
          <p:cNvPr id="551" name="Google Shape;551;p60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2" name="Google Shape;55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5113" y="3010888"/>
            <a:ext cx="6581775" cy="2762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Carousels (continued) </a:t>
            </a:r>
            <a:endParaRPr sz="3000"/>
          </a:p>
        </p:txBody>
      </p:sp>
      <p:sp>
        <p:nvSpPr>
          <p:cNvPr id="559" name="Google Shape;559;p61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61"/>
          <p:cNvSpPr txBox="1"/>
          <p:nvPr/>
        </p:nvSpPr>
        <p:spPr>
          <a:xfrm>
            <a:off x="6096000" y="1632425"/>
            <a:ext cx="5520900" cy="466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="carousel slide"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data-ride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="carousel"&gt;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Indicators --&gt;</a:t>
            </a:r>
            <a:endParaRPr i="0" sz="1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="carousel-indicators"&gt;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data-target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data-slide-to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="0"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="active"&gt;&lt;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data-target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data-slide-to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="1"&gt;&lt;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data-target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data-slide-to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="2"&gt;&lt;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/ol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Wrapper for slides --&gt;</a:t>
            </a:r>
            <a:endParaRPr i="0" sz="1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="carousel-inner"&gt;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="item active"&gt;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imageone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.jpg"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="Los Angeles"&gt;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="item"&gt;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imagetwo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.jpg"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="Chicago"&gt;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="item"&gt;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imagethree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.jpg"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alt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="New York"&gt;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Left and right controls --&gt;</a:t>
            </a:r>
            <a:endParaRPr i="0" sz="1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="left carousel-control"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data-slide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="prev"&gt;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="glyphicon glyphicon-chevron-left"&gt;&lt;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/span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="sr-only"&gt;</a:t>
            </a: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Previous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/span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="right carousel-control"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="#myCarousel"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data-slide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="next"&gt;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="glyphicon glyphicon-chevron-right"&gt;&lt;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/span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i="0" lang="en-US" sz="1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="sr-only"&gt;</a:t>
            </a: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/span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i="0" lang="en-US" sz="1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i="0" lang="en-US" sz="1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61"/>
          <p:cNvSpPr txBox="1"/>
          <p:nvPr>
            <p:ph idx="1" type="body"/>
          </p:nvPr>
        </p:nvSpPr>
        <p:spPr>
          <a:xfrm>
            <a:off x="638250" y="1632425"/>
            <a:ext cx="53178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>
                <a:solidFill>
                  <a:schemeClr val="accent2"/>
                </a:solidFill>
              </a:rPr>
              <a:t>Carousel </a:t>
            </a:r>
            <a:r>
              <a:rPr lang="en-US" sz="1800">
                <a:solidFill>
                  <a:schemeClr val="accent2"/>
                </a:solidFill>
              </a:rPr>
              <a:t>Example: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➢"/>
            </a:pPr>
            <a:r>
              <a:rPr lang="en-US" sz="1800">
                <a:solidFill>
                  <a:schemeClr val="accent2"/>
                </a:solidFill>
              </a:rPr>
              <a:t>In this example, you have to use three different images. You can use any three images you like.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➢"/>
            </a:pPr>
            <a:r>
              <a:rPr lang="en-US" sz="1800">
                <a:solidFill>
                  <a:schemeClr val="accent2"/>
                </a:solidFill>
              </a:rPr>
              <a:t>Save your images as:</a:t>
            </a:r>
            <a:endParaRPr sz="18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imageone.jpg</a:t>
            </a:r>
            <a:endParaRPr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imagetwo.jpg</a:t>
            </a:r>
            <a:endParaRPr b="1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b="1" lang="en-US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imagethree.jpg</a:t>
            </a:r>
            <a:endParaRPr b="1"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800"/>
              <a:buChar char="➢"/>
            </a:pPr>
            <a:r>
              <a:rPr lang="en-US" sz="1800">
                <a:solidFill>
                  <a:schemeClr val="accent2"/>
                </a:solidFill>
              </a:rPr>
              <a:t>Put the code to the right into the </a:t>
            </a:r>
            <a:r>
              <a:rPr b="1" lang="en-US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 sz="1800">
                <a:solidFill>
                  <a:schemeClr val="accent2"/>
                </a:solidFill>
              </a:rPr>
              <a:t> element of your HTML page, and view the page.</a:t>
            </a:r>
            <a:endParaRPr/>
          </a:p>
        </p:txBody>
      </p:sp>
      <p:sp>
        <p:nvSpPr>
          <p:cNvPr id="562" name="Google Shape;562;p61"/>
          <p:cNvSpPr txBox="1"/>
          <p:nvPr/>
        </p:nvSpPr>
        <p:spPr>
          <a:xfrm>
            <a:off x="638250" y="5606225"/>
            <a:ext cx="53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hlinkClick r:id="rId3"/>
              </a:rPr>
              <a:t>Click here to download a completed example.</a:t>
            </a:r>
            <a:endParaRPr b="1" sz="16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Cards</a:t>
            </a:r>
            <a:endParaRPr/>
          </a:p>
        </p:txBody>
      </p:sp>
      <p:sp>
        <p:nvSpPr>
          <p:cNvPr id="569" name="Google Shape;569;p62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Bootstrap card component</a:t>
            </a:r>
            <a:r>
              <a:rPr lang="en-US"/>
              <a:t> is a container used to display text, buttons, and other elements.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card can be created with the following syntax:</a:t>
            </a:r>
            <a:endParaRPr/>
          </a:p>
        </p:txBody>
      </p:sp>
      <p:sp>
        <p:nvSpPr>
          <p:cNvPr id="570" name="Google Shape;570;p62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600" y="2640750"/>
            <a:ext cx="3174175" cy="3793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2" name="Google Shape;572;p62"/>
          <p:cNvSpPr txBox="1"/>
          <p:nvPr/>
        </p:nvSpPr>
        <p:spPr>
          <a:xfrm>
            <a:off x="1040800" y="5023350"/>
            <a:ext cx="6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Click here to download the source code for this example.</a:t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1040800" y="2640750"/>
            <a:ext cx="6552000" cy="2382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"card"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style=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"width: 18rem;"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"card-img-top"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 image cap"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"card-body"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&lt;h5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"card-title"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Card title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&lt;/h5&gt;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&lt;p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"card-text"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Some quick example text to build on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the card title and make up the bulk of the card's content.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"btn btn-primary"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Go somewhere</a:t>
            </a: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   &lt;/div&gt;</a:t>
            </a:r>
            <a:endParaRPr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/>
        </p:nvSpPr>
        <p:spPr>
          <a:xfrm>
            <a:off x="689275" y="1560600"/>
            <a:ext cx="10915500" cy="5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</a:rPr>
              <a:t>This lesson provides an overview of Bootstrap and the Bootstrap syntax. By the end of this lesson, learners will be able to:</a:t>
            </a:r>
            <a:endParaRPr sz="1900">
              <a:solidFill>
                <a:srgbClr val="222222"/>
              </a:solidFill>
            </a:endParaRPr>
          </a:p>
          <a:p>
            <a:pPr indent="-349250" lvl="1" marL="9271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lang="en-US" sz="1900">
                <a:solidFill>
                  <a:srgbClr val="222222"/>
                </a:solidFill>
              </a:rPr>
              <a:t>Describe the pros and cons of using Bootstrap.</a:t>
            </a:r>
            <a:endParaRPr sz="1900">
              <a:solidFill>
                <a:srgbClr val="222222"/>
              </a:solidFill>
            </a:endParaRPr>
          </a:p>
          <a:p>
            <a:pPr indent="-349250" lvl="1" marL="92710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lang="en-US" sz="1900">
                <a:solidFill>
                  <a:srgbClr val="222222"/>
                </a:solidFill>
              </a:rPr>
              <a:t>Use Bootstrap via local installation or content-delivery network.</a:t>
            </a:r>
            <a:endParaRPr sz="1900">
              <a:solidFill>
                <a:srgbClr val="222222"/>
              </a:solidFill>
            </a:endParaRPr>
          </a:p>
          <a:p>
            <a:pPr indent="-349250" lvl="1" marL="92710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lang="en-US" sz="1900">
                <a:solidFill>
                  <a:srgbClr val="222222"/>
                </a:solidFill>
              </a:rPr>
              <a:t>Apply the following Bootstrap components and styling options to HTML pages:</a:t>
            </a:r>
            <a:endParaRPr sz="1900">
              <a:solidFill>
                <a:srgbClr val="222222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Grid Layout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Tables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Page Header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Carousels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Cards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Dropdown Menus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Input Groups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Navigation Bars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Pagination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-US" sz="1600">
                <a:solidFill>
                  <a:srgbClr val="10162F"/>
                </a:solidFill>
                <a:highlight>
                  <a:schemeClr val="lt1"/>
                </a:highlight>
              </a:rPr>
              <a:t>Progress Bars</a:t>
            </a:r>
            <a:endParaRPr sz="1600">
              <a:solidFill>
                <a:srgbClr val="10162F"/>
              </a:solidFill>
              <a:highlight>
                <a:schemeClr val="lt1"/>
              </a:highlight>
            </a:endParaRPr>
          </a:p>
        </p:txBody>
      </p:sp>
      <p:sp>
        <p:nvSpPr>
          <p:cNvPr id="420" name="Google Shape;420;p45"/>
          <p:cNvSpPr txBox="1"/>
          <p:nvPr>
            <p:ph type="title"/>
          </p:nvPr>
        </p:nvSpPr>
        <p:spPr>
          <a:xfrm>
            <a:off x="586492" y="853488"/>
            <a:ext cx="1082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Dropdown Menus</a:t>
            </a:r>
            <a:endParaRPr sz="3100"/>
          </a:p>
        </p:txBody>
      </p:sp>
      <p:sp>
        <p:nvSpPr>
          <p:cNvPr id="580" name="Google Shape;580;p63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Bootstrap dropdown menu component</a:t>
            </a:r>
            <a:r>
              <a:rPr lang="en-US"/>
              <a:t> is used to display several options to choose from.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dropdown menu can be created with the following syntax:</a:t>
            </a:r>
            <a:endParaRPr/>
          </a:p>
        </p:txBody>
      </p:sp>
      <p:sp>
        <p:nvSpPr>
          <p:cNvPr id="581" name="Google Shape;581;p63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2" name="Google Shape;58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601" y="2640751"/>
            <a:ext cx="3452800" cy="2779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3" name="Google Shape;583;p63"/>
          <p:cNvSpPr txBox="1"/>
          <p:nvPr/>
        </p:nvSpPr>
        <p:spPr>
          <a:xfrm>
            <a:off x="1040800" y="2640750"/>
            <a:ext cx="6552000" cy="233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="dropdown"&gt;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="btn btn-primary dropdown-toggle"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data-toggle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="dropdown"&gt;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Dropdown Example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="caret"&gt;&lt;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/span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="dropdown-menu"&gt;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="#"&gt;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="#"&gt;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="#"&gt;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2F6F9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63"/>
          <p:cNvSpPr txBox="1"/>
          <p:nvPr/>
        </p:nvSpPr>
        <p:spPr>
          <a:xfrm>
            <a:off x="1040800" y="4980450"/>
            <a:ext cx="65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Click here to download the source code for this example.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Navigation Bar</a:t>
            </a:r>
            <a:endParaRPr sz="3300"/>
          </a:p>
        </p:txBody>
      </p:sp>
      <p:sp>
        <p:nvSpPr>
          <p:cNvPr id="591" name="Google Shape;591;p64"/>
          <p:cNvSpPr txBox="1"/>
          <p:nvPr>
            <p:ph idx="1" type="body"/>
          </p:nvPr>
        </p:nvSpPr>
        <p:spPr>
          <a:xfrm>
            <a:off x="698500" y="1720800"/>
            <a:ext cx="109155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Bootstrap navbar</a:t>
            </a:r>
            <a:r>
              <a:rPr lang="en-US"/>
              <a:t> is used to let users traverse a website more easily.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 navigation bar is a navigation header that is placed at the top of the page. With Bootstrap, a navigation bar can extend or collapse, depending on the screen size.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 standard navigation bar is created in Bootstrap with </a:t>
            </a:r>
            <a:r>
              <a:rPr b="1" lang="en-US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&lt;nav class="navbar navbar-default"&gt;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  <p:sp>
        <p:nvSpPr>
          <p:cNvPr id="592" name="Google Shape;592;p64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3" name="Google Shape;593;p64"/>
          <p:cNvPicPr preferRelativeResize="0"/>
          <p:nvPr/>
        </p:nvPicPr>
        <p:blipFill rotWithShape="1">
          <a:blip r:embed="rId4">
            <a:alphaModFix/>
          </a:blip>
          <a:srcRect b="0" l="0" r="10031" t="0"/>
          <a:stretch/>
        </p:blipFill>
        <p:spPr>
          <a:xfrm>
            <a:off x="6680801" y="3262200"/>
            <a:ext cx="4770425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4" name="Google Shape;594;p64"/>
          <p:cNvSpPr txBox="1"/>
          <p:nvPr/>
        </p:nvSpPr>
        <p:spPr>
          <a:xfrm>
            <a:off x="698500" y="3262200"/>
            <a:ext cx="56775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&lt;nav class="navbar navbar-default"&gt;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&lt;div class="container-fluid"&gt;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&lt;div class="navbar-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&lt;a class="navbar-brand" href="#"&gt;RESTful Restaurant&lt;/a&gt;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&lt;/div&gt;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&lt;ul class="nav navbar-nav"&gt;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&lt;li class="active"&gt;&lt;a href="#"&gt;Home&lt;/a&gt;&lt;/li&gt;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&lt;li&gt;&lt;a href="#"&gt;Menu&lt;/a&gt;&lt;/li&gt;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&lt;li&gt;&lt;a href="#"&gt;About Us&lt;/a&gt;&lt;/li&gt;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&lt;li&gt;&lt;a href="#"&gt;Specials&lt;/a&gt;&lt;/li&gt;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&lt;/ul&gt;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&lt;/div&gt;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2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5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Pagination</a:t>
            </a:r>
            <a:endParaRPr/>
          </a:p>
        </p:txBody>
      </p:sp>
      <p:sp>
        <p:nvSpPr>
          <p:cNvPr id="601" name="Google Shape;601;p65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Bootstrap p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agination component</a:t>
            </a:r>
            <a:r>
              <a:rPr lang="en-US" sz="1800"/>
              <a:t> is used to create elements that enable the user to traverse from page to page.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A pagination component can be created with the following syntax:</a:t>
            </a:r>
            <a:endParaRPr sz="2600"/>
          </a:p>
        </p:txBody>
      </p:sp>
      <p:sp>
        <p:nvSpPr>
          <p:cNvPr id="602" name="Google Shape;602;p65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3" name="Google Shape;603;p65"/>
          <p:cNvPicPr preferRelativeResize="0"/>
          <p:nvPr/>
        </p:nvPicPr>
        <p:blipFill rotWithShape="1">
          <a:blip r:embed="rId5">
            <a:alphaModFix/>
          </a:blip>
          <a:srcRect b="13739" l="5009" r="12597" t="16408"/>
          <a:stretch/>
        </p:blipFill>
        <p:spPr>
          <a:xfrm>
            <a:off x="7380400" y="2949350"/>
            <a:ext cx="3620875" cy="997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4" name="Google Shape;604;p65"/>
          <p:cNvSpPr txBox="1"/>
          <p:nvPr/>
        </p:nvSpPr>
        <p:spPr>
          <a:xfrm>
            <a:off x="698500" y="2949350"/>
            <a:ext cx="63771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aria-label=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 navigation example"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"pagination"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"page-item"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"page-link"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Previous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"page-item"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"page-link"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"page-item"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"page-link"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"page-item"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"page-link"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"page-item"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&gt;&lt;a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"page-link"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F9FCF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-US" sz="1200">
                <a:solidFill>
                  <a:srgbClr val="D44950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20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F6F9F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65"/>
          <p:cNvSpPr txBox="1"/>
          <p:nvPr/>
        </p:nvSpPr>
        <p:spPr>
          <a:xfrm>
            <a:off x="698500" y="4796450"/>
            <a:ext cx="63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Click here to download the source code for this example.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6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Bootstrap Components: Progress Bars </a:t>
            </a:r>
            <a:endParaRPr/>
          </a:p>
        </p:txBody>
      </p:sp>
      <p:sp>
        <p:nvSpPr>
          <p:cNvPr id="612" name="Google Shape;612;p66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The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Bootstrap progress component</a:t>
            </a:r>
            <a:r>
              <a:rPr lang="en-US" sz="1800"/>
              <a:t> is used to show the user how far along they are in a process.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A progress component can be created with the following syntax:</a:t>
            </a:r>
            <a:endParaRPr sz="1800"/>
          </a:p>
        </p:txBody>
      </p:sp>
      <p:sp>
        <p:nvSpPr>
          <p:cNvPr id="613" name="Google Shape;613;p66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4" name="Google Shape;61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2150" y="3893825"/>
            <a:ext cx="7147701" cy="352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5" name="Google Shape;615;p66"/>
          <p:cNvSpPr txBox="1"/>
          <p:nvPr/>
        </p:nvSpPr>
        <p:spPr>
          <a:xfrm>
            <a:off x="698500" y="2600250"/>
            <a:ext cx="109155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&lt;div class="progress"&gt;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&lt;div class="progress-bar" role="progressbar" aria-valuenow="70" aria-valuemin="0" aria-valuemax="100" style="width:70%"&gt;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&lt;span class="sr-only"&gt;70% Complete&lt;/span&gt;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66"/>
          <p:cNvSpPr txBox="1"/>
          <p:nvPr/>
        </p:nvSpPr>
        <p:spPr>
          <a:xfrm>
            <a:off x="2522150" y="4322800"/>
            <a:ext cx="71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Click here to download the source code for this example.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Bootstrap Forms: Input Group</a:t>
            </a:r>
            <a:endParaRPr/>
          </a:p>
        </p:txBody>
      </p:sp>
      <p:sp>
        <p:nvSpPr>
          <p:cNvPr id="623" name="Google Shape;623;p67"/>
          <p:cNvSpPr txBox="1"/>
          <p:nvPr>
            <p:ph idx="1" type="body"/>
          </p:nvPr>
        </p:nvSpPr>
        <p:spPr>
          <a:xfrm>
            <a:off x="698500" y="1720800"/>
            <a:ext cx="109155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Bootstrap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.input-group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creates a container to enhance an HTML form by adding an icon, text, or a button on either side of the input field as a "help text."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00"/>
              <a:buChar char="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Use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.input-group-prepend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 add the help text in front of the input, and </a:t>
            </a:r>
            <a:r>
              <a:rPr b="1" lang="en-US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.input-group-append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 add it behind the input.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1900"/>
              <a:buChar char="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Add the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>
                <a:solidFill>
                  <a:schemeClr val="accen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.input-group-text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lass to style the specified help text.</a:t>
            </a:r>
            <a:endParaRPr/>
          </a:p>
        </p:txBody>
      </p:sp>
      <p:sp>
        <p:nvSpPr>
          <p:cNvPr id="624" name="Google Shape;624;p67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67"/>
          <p:cNvSpPr txBox="1"/>
          <p:nvPr/>
        </p:nvSpPr>
        <p:spPr>
          <a:xfrm>
            <a:off x="698500" y="3760800"/>
            <a:ext cx="10915500" cy="18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&lt;form action="/action_page"&gt;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&lt;div class="input-group mb-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&lt;div class="input-group-prepend"&gt;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&lt;span class="input-group-text"&gt;Supersafe Login&lt;/span&gt;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&lt;/div&gt;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&lt;input type="text" class="form-control" placeholder="Credit Card info and SSN" id="usr" name="username"&gt;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&lt;button type="submit" class="btn btn-primary"&gt;Submit&lt;/button&gt;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&lt;/form&gt;</a:t>
            </a:r>
            <a:endParaRPr sz="12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6" name="Google Shape;626;p67"/>
          <p:cNvPicPr preferRelativeResize="0"/>
          <p:nvPr/>
        </p:nvPicPr>
        <p:blipFill rotWithShape="1">
          <a:blip r:embed="rId7">
            <a:alphaModFix/>
          </a:blip>
          <a:srcRect b="-11856" l="0" r="47690" t="0"/>
          <a:stretch/>
        </p:blipFill>
        <p:spPr>
          <a:xfrm>
            <a:off x="3595688" y="5684100"/>
            <a:ext cx="5000623" cy="91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7" name="Google Shape;627;p67"/>
          <p:cNvSpPr txBox="1"/>
          <p:nvPr/>
        </p:nvSpPr>
        <p:spPr>
          <a:xfrm>
            <a:off x="698500" y="5684100"/>
            <a:ext cx="28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8"/>
              </a:rPr>
              <a:t>Click here to download the source code for this example.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8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Practice Assignment: Create your Website Using Bootstrap</a:t>
            </a:r>
            <a:endParaRPr sz="2900"/>
          </a:p>
        </p:txBody>
      </p:sp>
      <p:sp>
        <p:nvSpPr>
          <p:cNvPr id="634" name="Google Shape;634;p68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Please follow the link below to the practice assignments for creating a website wireframe and creating a website using Bootstrap.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PA 307.6.1 - Creating a Wireframe for Admin and User pages</a:t>
            </a:r>
            <a:endParaRPr sz="2000"/>
          </a:p>
          <a:p>
            <a:pPr indent="-355600" lvl="0" marL="457200" rtl="0" algn="l"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PA 307.6.2 - Create your Website using Bootstrap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rPr lang="en-US" sz="2000"/>
              <a:t>If you have technical questions while performing the activity, ask your instructors for assistance.</a:t>
            </a:r>
            <a:endParaRPr sz="2000"/>
          </a:p>
        </p:txBody>
      </p:sp>
      <p:sp>
        <p:nvSpPr>
          <p:cNvPr id="635" name="Google Shape;635;p68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9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Knowledge Check</a:t>
            </a:r>
            <a:endParaRPr/>
          </a:p>
        </p:txBody>
      </p:sp>
      <p:sp>
        <p:nvSpPr>
          <p:cNvPr id="641" name="Google Shape;641;p69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are some of the pros of using Bootstrap?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are some of the cons of using Bootstrap?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are the two installation methods for including Bootstrap in your website?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is the Bootstrap grid layout?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How do you style a striped table in Bootstrap?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is a Bootstrap Carousel, and how is it implemented?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is one class needed to create a Bootstrap card component?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are two classes are needed to create a Bootstrap drop-down menu?</a:t>
            </a:r>
            <a:endParaRPr/>
          </a:p>
          <a:p>
            <a:pPr indent="-425450" lvl="0" marL="609600" rtl="0" algn="l">
              <a:spcBef>
                <a:spcPts val="11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What are the benefits of using a Bootstrap navbar?</a:t>
            </a:r>
            <a:endParaRPr/>
          </a:p>
        </p:txBody>
      </p:sp>
      <p:sp>
        <p:nvSpPr>
          <p:cNvPr id="642" name="Google Shape;642;p69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Summary</a:t>
            </a:r>
            <a:endParaRPr sz="3500"/>
          </a:p>
        </p:txBody>
      </p:sp>
      <p:sp>
        <p:nvSpPr>
          <p:cNvPr id="649" name="Google Shape;649;p70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In this lesson, we explored </a:t>
            </a:r>
            <a:r>
              <a:rPr lang="en-US">
                <a:solidFill>
                  <a:schemeClr val="accent2"/>
                </a:solidFill>
                <a:highlight>
                  <a:schemeClr val="lt1"/>
                </a:highlight>
              </a:rPr>
              <a:t>Bootstrap and the Bootstrap syntax. </a:t>
            </a:r>
            <a:r>
              <a:rPr lang="en-US" sz="2000">
                <a:solidFill>
                  <a:schemeClr val="accent2"/>
                </a:solidFill>
              </a:rPr>
              <a:t>Bootstrap is a powerful front-end framework for building responsive websites using HTML, CSS, and JavaScript. Bootstrap also has many useful built-in features and </a:t>
            </a:r>
            <a:r>
              <a:rPr lang="en-US" sz="2000">
                <a:solidFill>
                  <a:schemeClr val="accent2"/>
                </a:solidFill>
              </a:rPr>
              <a:t>building</a:t>
            </a:r>
            <a:r>
              <a:rPr lang="en-US" sz="2000">
                <a:solidFill>
                  <a:schemeClr val="accent2"/>
                </a:solidFill>
              </a:rPr>
              <a:t> blocks for creating a wide variety of content.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Proper use of the framework can allow you to create and scale websites quickly. and the Bootstrap grid layout provides an easy way to format responsive content using a twelve-unit system that can adapt to different screen sizes.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Bootstrap components such as carousels, cards, dropdown menus, and navigation bars can be used to organize content efficiently, and the </a:t>
            </a:r>
            <a:r>
              <a:rPr lang="en-US" sz="2000">
                <a:solidFill>
                  <a:schemeClr val="accent2"/>
                </a:solidFill>
              </a:rPr>
              <a:t>Bootstrap</a:t>
            </a:r>
            <a:r>
              <a:rPr lang="en-US" sz="2000">
                <a:solidFill>
                  <a:schemeClr val="accent2"/>
                </a:solidFill>
              </a:rPr>
              <a:t> official documentation provides a useful, up-to-date resource on all things Bootstrap.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650" name="Google Shape;650;p70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"/>
          <p:cNvSpPr txBox="1"/>
          <p:nvPr>
            <p:ph idx="12" type="sldNum"/>
          </p:nvPr>
        </p:nvSpPr>
        <p:spPr>
          <a:xfrm>
            <a:off x="10352540" y="295729"/>
            <a:ext cx="838500" cy="767700"/>
          </a:xfrm>
          <a:prstGeom prst="rect">
            <a:avLst/>
          </a:prstGeom>
        </p:spPr>
        <p:txBody>
          <a:bodyPr anchorCtr="0" anchor="b" bIns="45675" lIns="91425" spcFirstLastPara="1" rIns="9142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2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647433" y="8999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427" name="Google Shape;427;p4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700">
                <a:solidFill>
                  <a:schemeClr val="dk2"/>
                </a:solidFill>
              </a:rPr>
              <a:t>‹#›</a:t>
            </a:fld>
            <a:endParaRPr sz="1700">
              <a:solidFill>
                <a:schemeClr val="dk2"/>
              </a:solidFill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Overview</a:t>
            </a:r>
            <a:r>
              <a:rPr lang="en-US" sz="1900">
                <a:solidFill>
                  <a:srgbClr val="222222"/>
                </a:solidFill>
              </a:rPr>
              <a:t>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Core Features of Bootstrap.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Pros and Cons of Bootstrap.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How to Use Bootstrap.</a:t>
            </a:r>
            <a:endParaRPr sz="19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Local Installation of Bootstrap.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CDN-Based Installation of Bootstrap.</a:t>
            </a:r>
            <a:endParaRPr sz="17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Syntax.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Layout: Grid.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Content: Tables and Table Styling.</a:t>
            </a:r>
            <a:endParaRPr sz="19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Components:</a:t>
            </a:r>
            <a:endParaRPr sz="19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Page Header.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Carousels.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Cards.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Dropdown Menus.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Navigation Bar.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Pagination.</a:t>
            </a:r>
            <a:endParaRPr sz="1700">
              <a:solidFill>
                <a:srgbClr val="222222"/>
              </a:solidFill>
            </a:endParaRPr>
          </a:p>
          <a:p>
            <a:pPr indent="-34115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■"/>
            </a:pPr>
            <a:r>
              <a:rPr lang="en-US" sz="1700">
                <a:solidFill>
                  <a:srgbClr val="222222"/>
                </a:solidFill>
              </a:rPr>
              <a:t>Progress Bars.</a:t>
            </a:r>
            <a:endParaRPr sz="1700">
              <a:solidFill>
                <a:srgbClr val="222222"/>
              </a:solidFill>
            </a:endParaRPr>
          </a:p>
          <a:p>
            <a:pPr indent="-340201" lvl="1" marL="927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➢"/>
            </a:pPr>
            <a:r>
              <a:rPr lang="en-US" sz="1900">
                <a:solidFill>
                  <a:srgbClr val="222222"/>
                </a:solidFill>
              </a:rPr>
              <a:t>Bootstrap Forms: Input Group.</a:t>
            </a:r>
            <a:endParaRPr sz="19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Bootstrap Overview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Bootstrap</a:t>
            </a:r>
            <a:r>
              <a:rPr lang="en-US" sz="2000">
                <a:solidFill>
                  <a:schemeClr val="accent4"/>
                </a:solidFill>
                <a:highlight>
                  <a:srgbClr val="FFFFFF"/>
                </a:highlight>
              </a:rPr>
              <a:t> </a:t>
            </a:r>
            <a:r>
              <a:rPr lang="en-US" sz="2000">
                <a:solidFill>
                  <a:schemeClr val="accent2"/>
                </a:solidFill>
                <a:highlight>
                  <a:srgbClr val="FFFFFF"/>
                </a:highlight>
              </a:rPr>
              <a:t>is a popular and powerful front-end framework for building responsive websites. It uses HTML, CSS, and JavaScript; therefore, it is </a:t>
            </a:r>
            <a:r>
              <a:rPr lang="en-US" sz="2000"/>
              <a:t>important to have a strong understanding of HTML/CSS before learning Bootstrap.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Bootstrap c</a:t>
            </a:r>
            <a:r>
              <a:rPr lang="en-US" sz="2000"/>
              <a:t>ontains many useful, built-in features and components to create websites, </a:t>
            </a:r>
            <a:r>
              <a:rPr lang="en-US" sz="2000"/>
              <a:t>such as responsive forms, tables, and carousels</a:t>
            </a:r>
            <a:r>
              <a:rPr lang="en-US" sz="2000"/>
              <a:t>. It is very easy to customize, and proper use of the framework can help you create a website quickly.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Bootstrap official site</a:t>
            </a:r>
            <a:r>
              <a:rPr lang="en-US" sz="2000"/>
              <a:t> is an open-source website that includes documentation needed to learn more about Bootstrap, and provides web-based customization information.</a:t>
            </a:r>
            <a:endParaRPr sz="2000"/>
          </a:p>
        </p:txBody>
      </p:sp>
      <p:sp>
        <p:nvSpPr>
          <p:cNvPr id="435" name="Google Shape;435;p47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Core Features of </a:t>
            </a:r>
            <a:r>
              <a:rPr lang="en-US"/>
              <a:t>Bootstrap</a:t>
            </a:r>
            <a:r>
              <a:rPr lang="en-US"/>
              <a:t> </a:t>
            </a:r>
            <a:endParaRPr/>
          </a:p>
        </p:txBody>
      </p:sp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Customization</a:t>
            </a:r>
            <a:r>
              <a:rPr lang="en-US" sz="1900"/>
              <a:t> − Bootstrap allows you the freedom of making websites look very different in a way that </a:t>
            </a:r>
            <a:r>
              <a:rPr lang="en-US" sz="1900"/>
              <a:t>other</a:t>
            </a:r>
            <a:r>
              <a:rPr lang="en-US" sz="1900"/>
              <a:t> </a:t>
            </a:r>
            <a:r>
              <a:rPr lang="en-US"/>
              <a:t>options</a:t>
            </a:r>
            <a:r>
              <a:rPr lang="en-US" sz="1900"/>
              <a:t>, such as WordPress, cannot.</a:t>
            </a:r>
            <a:endParaRPr sz="1900"/>
          </a:p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Responsiveness</a:t>
            </a:r>
            <a:r>
              <a:rPr lang="en-US" sz="1900"/>
              <a:t> − Bootstrap has a 12-layer grid system and syntax, which allows you to create websites that look pleasant on both browsers and mobile devices.</a:t>
            </a:r>
            <a:endParaRPr sz="1900"/>
          </a:p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Consistency</a:t>
            </a:r>
            <a:r>
              <a:rPr lang="en-US" sz="1900"/>
              <a:t> − With Bootstrap, it is easy to pick up from where </a:t>
            </a:r>
            <a:r>
              <a:rPr lang="en-US" sz="1900"/>
              <a:t>someone</a:t>
            </a:r>
            <a:r>
              <a:rPr lang="en-US" sz="1900"/>
              <a:t> else left off, using unified object syntax and patterns, which remove the need for a deep understanding of someone else’s code.</a:t>
            </a:r>
            <a:endParaRPr sz="1900"/>
          </a:p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Support</a:t>
            </a:r>
            <a:r>
              <a:rPr lang="en-US" sz="1900"/>
              <a:t> − Bootstrap, as a popular framework, has a large community of people who can assist in the creation and maintenance of Bootstrap websites.</a:t>
            </a:r>
            <a:endParaRPr sz="1900"/>
          </a:p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Development Speed</a:t>
            </a:r>
            <a:r>
              <a:rPr lang="en-US" sz="1900"/>
              <a:t> − It is easy to develop websites quickly using the Bootstrap framework.</a:t>
            </a:r>
            <a:endParaRPr sz="1900"/>
          </a:p>
          <a:p>
            <a:pPr indent="-35179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40"/>
              <a:buChar char="➢"/>
            </a:pPr>
            <a:r>
              <a:rPr b="1" lang="en-US" sz="1900"/>
              <a:t>Cross Browser Support</a:t>
            </a:r>
            <a:r>
              <a:rPr lang="en-US" sz="1900"/>
              <a:t> − Bootstrap has cross-browser support, and works well in IE 9.0+, iOS 7.0+ and all of the latest browsers.</a:t>
            </a:r>
            <a:endParaRPr/>
          </a:p>
        </p:txBody>
      </p:sp>
      <p:sp>
        <p:nvSpPr>
          <p:cNvPr id="442" name="Google Shape;442;p48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Pros and Cons of Bootstrap</a:t>
            </a:r>
            <a:endParaRPr/>
          </a:p>
        </p:txBody>
      </p:sp>
      <p:sp>
        <p:nvSpPr>
          <p:cNvPr id="449" name="Google Shape;449;p49"/>
          <p:cNvSpPr txBox="1"/>
          <p:nvPr>
            <p:ph idx="1" type="body"/>
          </p:nvPr>
        </p:nvSpPr>
        <p:spPr>
          <a:xfrm>
            <a:off x="698500" y="1720800"/>
            <a:ext cx="53976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/>
              <a:t>Pros:</a:t>
            </a:r>
            <a:endParaRPr b="1" sz="2000"/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Well adopted by all browsers.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Vast community to help you.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Various online templates.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Works well with JavaScript frameworks.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Compatible with all modern browsers.</a:t>
            </a:r>
            <a:endParaRPr sz="20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000"/>
          </a:p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9"/>
          <p:cNvSpPr txBox="1"/>
          <p:nvPr>
            <p:ph idx="4294967295" type="body"/>
          </p:nvPr>
        </p:nvSpPr>
        <p:spPr>
          <a:xfrm>
            <a:off x="6096100" y="1720800"/>
            <a:ext cx="52656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000"/>
              <a:t>Cons:</a:t>
            </a:r>
            <a:endParaRPr b="1" sz="2000"/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Very “clumpy” and glued-together code.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Hurts performance.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Difficult to manipulate. </a:t>
            </a:r>
            <a:endParaRPr sz="2000">
              <a:solidFill>
                <a:srgbClr val="333333"/>
              </a:solidFill>
            </a:endParaRPr>
          </a:p>
          <a:p>
            <a:pPr indent="-3556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entury Gothic"/>
              <a:buChar char="➢"/>
            </a:pPr>
            <a:r>
              <a:rPr lang="en-US" sz="2000">
                <a:solidFill>
                  <a:srgbClr val="333333"/>
                </a:solidFill>
              </a:rPr>
              <a:t>Responsive design requires knowledge of JavaScript.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How to Use Bootstrap </a:t>
            </a:r>
            <a:endParaRPr/>
          </a:p>
        </p:txBody>
      </p:sp>
      <p:sp>
        <p:nvSpPr>
          <p:cNvPr id="457" name="Google Shape;457;p50"/>
          <p:cNvSpPr txBox="1"/>
          <p:nvPr>
            <p:ph idx="1" type="body"/>
          </p:nvPr>
        </p:nvSpPr>
        <p:spPr>
          <a:xfrm>
            <a:off x="698500" y="1720800"/>
            <a:ext cx="10915500" cy="4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000"/>
              <a:t>There are two ways to use Bootstrap: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b="1" lang="en-US" sz="2000"/>
              <a:t>Local Installation</a:t>
            </a:r>
            <a:r>
              <a:rPr lang="en-US" sz="2000"/>
              <a:t> − You can download the Bootstrap library to your local machine and include it in your HTML code for the website as either a source file or a compressed file.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➢"/>
            </a:pPr>
            <a:r>
              <a:rPr b="1" lang="en-US" sz="2000"/>
              <a:t>CDN-Based Version</a:t>
            </a:r>
            <a:r>
              <a:rPr lang="en-US" sz="2000"/>
              <a:t> − You can include the Bootstrap library into your HTML code directly from a Content Delivery Network (CDN).</a:t>
            </a:r>
            <a:endParaRPr/>
          </a:p>
        </p:txBody>
      </p:sp>
      <p:sp>
        <p:nvSpPr>
          <p:cNvPr id="458" name="Google Shape;458;p50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/>
              <a:t>Local Installation of </a:t>
            </a:r>
            <a:r>
              <a:rPr lang="en-US"/>
              <a:t>Bootstrap</a:t>
            </a:r>
            <a:endParaRPr/>
          </a:p>
        </p:txBody>
      </p:sp>
      <p:sp>
        <p:nvSpPr>
          <p:cNvPr id="464" name="Google Shape;464;p51"/>
          <p:cNvSpPr txBox="1"/>
          <p:nvPr>
            <p:ph idx="1" type="body"/>
          </p:nvPr>
        </p:nvSpPr>
        <p:spPr>
          <a:xfrm>
            <a:off x="698500" y="1720800"/>
            <a:ext cx="109155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http://getbootstrap.com/</a:t>
            </a:r>
            <a:r>
              <a:rPr lang="en-US"/>
              <a:t> to download Bootstrap.</a:t>
            </a:r>
            <a:endParaRPr/>
          </a:p>
          <a:p>
            <a:pPr indent="-3492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Download → Compiled CSS and JS. Extract to computer.</a:t>
            </a:r>
            <a:endParaRPr/>
          </a:p>
          <a:p>
            <a:pPr indent="-34925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➢"/>
            </a:pPr>
            <a:r>
              <a:rPr lang="en-US"/>
              <a:t>Make an </a:t>
            </a:r>
            <a:r>
              <a:rPr b="1" lang="en-US"/>
              <a:t>index.html</a:t>
            </a:r>
            <a:r>
              <a:rPr lang="en-US"/>
              <a:t> file, and include the following code in the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/>
              <a:t> element. </a:t>
            </a:r>
            <a:endParaRPr/>
          </a:p>
          <a:p>
            <a:pPr indent="-317500" lvl="1" marL="9271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-US" sz="1700"/>
              <a:t>Adjust the file paths to match your local installation.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1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51"/>
          <p:cNvSpPr txBox="1"/>
          <p:nvPr/>
        </p:nvSpPr>
        <p:spPr>
          <a:xfrm>
            <a:off x="698525" y="3307275"/>
            <a:ext cx="10915500" cy="27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&lt;html&gt;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&lt;title&gt;Bootstrap Example&lt;/title&gt;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&lt;link href="bootstrap/css/bootstrap.min.css" rel="stylesheet" type="text/css" /&gt;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&lt;script type="text/javascript" src="bootstrap/js/bootstrap.min.js"&gt;&lt;/script&gt;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568017" y="973663"/>
            <a:ext cx="10822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n-US" sz="3000"/>
              <a:t>CDN-Based Installation of Bootstrap</a:t>
            </a:r>
            <a:endParaRPr sz="3000"/>
          </a:p>
        </p:txBody>
      </p:sp>
      <p:sp>
        <p:nvSpPr>
          <p:cNvPr id="472" name="Google Shape;472;p52"/>
          <p:cNvSpPr txBox="1"/>
          <p:nvPr>
            <p:ph idx="1" type="body"/>
          </p:nvPr>
        </p:nvSpPr>
        <p:spPr>
          <a:xfrm>
            <a:off x="698500" y="1720800"/>
            <a:ext cx="10915500" cy="4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You can include the Bootstrap library into your HTML code directly from the Content Delivery Network (CDN), found on </a:t>
            </a:r>
            <a:r>
              <a:rPr lang="en-US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http://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getbootstrap.com</a:t>
            </a:r>
            <a:r>
              <a:rPr lang="en-US" sz="1800"/>
              <a:t>. Scroll down to the following section, and copy the provided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&lt;link&gt;</a:t>
            </a:r>
            <a:r>
              <a:rPr lang="en-US" sz="1800"/>
              <a:t> and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lang="en-US" sz="1800"/>
              <a:t> elements into your HTML.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52"/>
          <p:cNvSpPr txBox="1"/>
          <p:nvPr>
            <p:ph idx="12" type="sldNum"/>
          </p:nvPr>
        </p:nvSpPr>
        <p:spPr>
          <a:xfrm>
            <a:off x="11339974" y="6248151"/>
            <a:ext cx="777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4" name="Google Shape;47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200" y="2801024"/>
            <a:ext cx="5489604" cy="362737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S Course Template">
  <a:themeElements>
    <a:clrScheme name="Simple Light">
      <a:dk1>
        <a:srgbClr val="0079C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