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84"/>
  </p:handoutMasterIdLst>
  <p:sldIdLst>
    <p:sldId id="630" r:id="rId5"/>
    <p:sldId id="631" r:id="rId6"/>
    <p:sldId id="632" r:id="rId7"/>
    <p:sldId id="633" r:id="rId8"/>
    <p:sldId id="634" r:id="rId9"/>
    <p:sldId id="636" r:id="rId10"/>
    <p:sldId id="637" r:id="rId11"/>
    <p:sldId id="639" r:id="rId12"/>
    <p:sldId id="645" r:id="rId13"/>
    <p:sldId id="663" r:id="rId14"/>
    <p:sldId id="653" r:id="rId15"/>
    <p:sldId id="647" r:id="rId16"/>
    <p:sldId id="648" r:id="rId17"/>
    <p:sldId id="654" r:id="rId18"/>
    <p:sldId id="649" r:id="rId19"/>
    <p:sldId id="655" r:id="rId20"/>
    <p:sldId id="650" r:id="rId21"/>
    <p:sldId id="651" r:id="rId22"/>
    <p:sldId id="652" r:id="rId23"/>
    <p:sldId id="656" r:id="rId24"/>
    <p:sldId id="660" r:id="rId25"/>
    <p:sldId id="659" r:id="rId26"/>
    <p:sldId id="657" r:id="rId27"/>
    <p:sldId id="667" r:id="rId28"/>
    <p:sldId id="661" r:id="rId29"/>
    <p:sldId id="662" r:id="rId30"/>
    <p:sldId id="664" r:id="rId31"/>
    <p:sldId id="665" r:id="rId32"/>
    <p:sldId id="666" r:id="rId33"/>
    <p:sldId id="668" r:id="rId34"/>
    <p:sldId id="669" r:id="rId35"/>
    <p:sldId id="670" r:id="rId36"/>
    <p:sldId id="671" r:id="rId37"/>
    <p:sldId id="672" r:id="rId38"/>
    <p:sldId id="673" r:id="rId39"/>
    <p:sldId id="674" r:id="rId40"/>
    <p:sldId id="675" r:id="rId41"/>
    <p:sldId id="676" r:id="rId42"/>
    <p:sldId id="677" r:id="rId43"/>
    <p:sldId id="678" r:id="rId44"/>
    <p:sldId id="679" r:id="rId45"/>
    <p:sldId id="680" r:id="rId46"/>
    <p:sldId id="681" r:id="rId47"/>
    <p:sldId id="692" r:id="rId48"/>
    <p:sldId id="684" r:id="rId49"/>
    <p:sldId id="685" r:id="rId50"/>
    <p:sldId id="686" r:id="rId51"/>
    <p:sldId id="687" r:id="rId52"/>
    <p:sldId id="688" r:id="rId53"/>
    <p:sldId id="689" r:id="rId54"/>
    <p:sldId id="690" r:id="rId55"/>
    <p:sldId id="691" r:id="rId56"/>
    <p:sldId id="256" r:id="rId57"/>
    <p:sldId id="596" r:id="rId58"/>
    <p:sldId id="573" r:id="rId59"/>
    <p:sldId id="575" r:id="rId60"/>
    <p:sldId id="309" r:id="rId61"/>
    <p:sldId id="595" r:id="rId62"/>
    <p:sldId id="597" r:id="rId63"/>
    <p:sldId id="579" r:id="rId64"/>
    <p:sldId id="623" r:id="rId65"/>
    <p:sldId id="614" r:id="rId66"/>
    <p:sldId id="624" r:id="rId67"/>
    <p:sldId id="587" r:id="rId68"/>
    <p:sldId id="612" r:id="rId69"/>
    <p:sldId id="578" r:id="rId70"/>
    <p:sldId id="625" r:id="rId71"/>
    <p:sldId id="627" r:id="rId72"/>
    <p:sldId id="626" r:id="rId73"/>
    <p:sldId id="613" r:id="rId74"/>
    <p:sldId id="628" r:id="rId75"/>
    <p:sldId id="629" r:id="rId76"/>
    <p:sldId id="608" r:id="rId77"/>
    <p:sldId id="586" r:id="rId78"/>
    <p:sldId id="478" r:id="rId79"/>
    <p:sldId id="598" r:id="rId80"/>
    <p:sldId id="618" r:id="rId81"/>
    <p:sldId id="585" r:id="rId82"/>
    <p:sldId id="259" r:id="rId83"/>
  </p:sldIdLst>
  <p:sldSz cx="9144000" cy="5143500" type="screen16x9"/>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研修概要" id="{3C23F7CF-7E01-466B-AD66-88788EE06BF5}">
          <p14:sldIdLst>
            <p14:sldId id="630"/>
            <p14:sldId id="631"/>
            <p14:sldId id="632"/>
            <p14:sldId id="633"/>
            <p14:sldId id="634"/>
            <p14:sldId id="636"/>
          </p14:sldIdLst>
        </p14:section>
        <p14:section name="クライアント - モック編" id="{E7C2FAD8-18A3-4454-9BB5-39C89A9C0229}">
          <p14:sldIdLst>
            <p14:sldId id="637"/>
            <p14:sldId id="639"/>
            <p14:sldId id="645"/>
            <p14:sldId id="663"/>
            <p14:sldId id="653"/>
            <p14:sldId id="647"/>
            <p14:sldId id="648"/>
            <p14:sldId id="654"/>
            <p14:sldId id="649"/>
            <p14:sldId id="655"/>
            <p14:sldId id="650"/>
            <p14:sldId id="651"/>
            <p14:sldId id="652"/>
            <p14:sldId id="656"/>
            <p14:sldId id="660"/>
            <p14:sldId id="659"/>
            <p14:sldId id="657"/>
            <p14:sldId id="667"/>
            <p14:sldId id="661"/>
            <p14:sldId id="662"/>
            <p14:sldId id="664"/>
            <p14:sldId id="665"/>
            <p14:sldId id="666"/>
            <p14:sldId id="668"/>
            <p14:sldId id="669"/>
            <p14:sldId id="670"/>
            <p14:sldId id="671"/>
            <p14:sldId id="672"/>
            <p14:sldId id="673"/>
            <p14:sldId id="674"/>
            <p14:sldId id="675"/>
            <p14:sldId id="676"/>
            <p14:sldId id="677"/>
            <p14:sldId id="678"/>
            <p14:sldId id="679"/>
            <p14:sldId id="680"/>
            <p14:sldId id="681"/>
            <p14:sldId id="692"/>
            <p14:sldId id="684"/>
            <p14:sldId id="685"/>
            <p14:sldId id="686"/>
            <p14:sldId id="687"/>
            <p14:sldId id="688"/>
            <p14:sldId id="689"/>
            <p14:sldId id="690"/>
            <p14:sldId id="691"/>
          </p14:sldIdLst>
        </p14:section>
        <p14:section name="てんぷれ" id="{B3DDECB3-E97F-43E9-9A5C-8629F4193AD1}">
          <p14:sldIdLst>
            <p14:sldId id="256"/>
            <p14:sldId id="596"/>
            <p14:sldId id="573"/>
            <p14:sldId id="575"/>
            <p14:sldId id="309"/>
            <p14:sldId id="595"/>
            <p14:sldId id="597"/>
            <p14:sldId id="579"/>
            <p14:sldId id="623"/>
            <p14:sldId id="614"/>
            <p14:sldId id="624"/>
            <p14:sldId id="587"/>
            <p14:sldId id="612"/>
            <p14:sldId id="578"/>
            <p14:sldId id="625"/>
            <p14:sldId id="627"/>
            <p14:sldId id="626"/>
            <p14:sldId id="613"/>
            <p14:sldId id="628"/>
            <p14:sldId id="629"/>
            <p14:sldId id="608"/>
            <p14:sldId id="586"/>
            <p14:sldId id="478"/>
            <p14:sldId id="598"/>
            <p14:sldId id="618"/>
            <p14:sldId id="585"/>
            <p14:sldId id="25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D9D"/>
    <a:srgbClr val="EAF0F7"/>
    <a:srgbClr val="000000"/>
    <a:srgbClr val="FDC3B5"/>
    <a:srgbClr val="404040"/>
    <a:srgbClr val="25336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1B86E-C26F-4DEC-87F8-69F09609F6FA}" v="1428" dt="2019-12-02T03:44:27.3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6364" autoAdjust="0"/>
  </p:normalViewPr>
  <p:slideViewPr>
    <p:cSldViewPr snapToGrid="0" snapToObjects="1">
      <p:cViewPr>
        <p:scale>
          <a:sx n="159" d="100"/>
          <a:sy n="159" d="100"/>
        </p:scale>
        <p:origin x="834" y="1290"/>
      </p:cViewPr>
      <p:guideLst>
        <p:guide orient="horz" pos="1620"/>
        <p:guide pos="2880"/>
      </p:guideLst>
    </p:cSldViewPr>
  </p:slideViewPr>
  <p:outlineViewPr>
    <p:cViewPr>
      <p:scale>
        <a:sx n="66" d="100"/>
        <a:sy n="66"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89"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084BE2-7C00-BE41-9E00-150C10E5C71B}" type="datetimeFigureOut">
              <a:rPr kumimoji="1" lang="ja-JP" altLang="en-US" smtClean="0"/>
              <a:t>2020/2/2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5C0A5F-2C58-2B43-9BA3-91DAA16D01CD}" type="slidenum">
              <a:rPr kumimoji="1" lang="ja-JP" altLang="en-US" smtClean="0"/>
              <a:t>‹#›</a:t>
            </a:fld>
            <a:endParaRPr kumimoji="1" lang="ja-JP" altLang="en-US"/>
          </a:p>
        </p:txBody>
      </p:sp>
    </p:spTree>
    <p:extLst>
      <p:ext uri="{BB962C8B-B14F-4D97-AF65-F5344CB8AC3E}">
        <p14:creationId xmlns:p14="http://schemas.microsoft.com/office/powerpoint/2010/main" val="36396826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3" name="図 2" descr="c-4-1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0"/>
            <a:ext cx="9144000" cy="5141610"/>
          </a:xfrm>
          <a:prstGeom prst="rect">
            <a:avLst/>
          </a:prstGeom>
        </p:spPr>
      </p:pic>
      <p:pic>
        <p:nvPicPr>
          <p:cNvPr id="5" name="図 4" descr="logo2.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74343" y="4592654"/>
            <a:ext cx="3360612" cy="464990"/>
          </a:xfrm>
          <a:prstGeom prst="rect">
            <a:avLst/>
          </a:prstGeom>
        </p:spPr>
      </p:pic>
      <p:sp>
        <p:nvSpPr>
          <p:cNvPr id="4" name="タイトル 1"/>
          <p:cNvSpPr>
            <a:spLocks noGrp="1"/>
          </p:cNvSpPr>
          <p:nvPr>
            <p:ph type="ctrTitle" hasCustomPrompt="1"/>
          </p:nvPr>
        </p:nvSpPr>
        <p:spPr>
          <a:xfrm>
            <a:off x="452499" y="3175477"/>
            <a:ext cx="8234932" cy="931428"/>
          </a:xfrm>
          <a:prstGeom prst="rect">
            <a:avLst/>
          </a:prstGeom>
        </p:spPr>
        <p:txBody>
          <a:bodyPr/>
          <a:lstStyle>
            <a:lvl1pPr algn="l">
              <a:lnSpc>
                <a:spcPts val="3600"/>
              </a:lnSpc>
              <a:spcAft>
                <a:spcPts val="0"/>
              </a:spcAft>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r>
              <a:rPr kumimoji="1" lang="ja-JP" altLang="en-US" dirty="0"/>
              <a:t>のご提案</a:t>
            </a:r>
          </a:p>
        </p:txBody>
      </p:sp>
      <p:sp>
        <p:nvSpPr>
          <p:cNvPr id="6" name="サブタイトル 2"/>
          <p:cNvSpPr>
            <a:spLocks noGrp="1"/>
          </p:cNvSpPr>
          <p:nvPr>
            <p:ph type="subTitle" idx="1" hasCustomPrompt="1"/>
          </p:nvPr>
        </p:nvSpPr>
        <p:spPr>
          <a:xfrm>
            <a:off x="452498" y="2696813"/>
            <a:ext cx="8234933" cy="4046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200" b="1">
                <a:solidFill>
                  <a:srgbClr val="404040"/>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ja-JP" altLang="en-US" dirty="0"/>
              <a:t>　御中</a:t>
            </a:r>
          </a:p>
          <a:p>
            <a:endParaRPr kumimoji="1" lang="ja-JP" altLang="en-US" dirty="0"/>
          </a:p>
        </p:txBody>
      </p:sp>
      <p:sp>
        <p:nvSpPr>
          <p:cNvPr id="7" name="テキスト プレースホルダー 3"/>
          <p:cNvSpPr>
            <a:spLocks noGrp="1"/>
          </p:cNvSpPr>
          <p:nvPr>
            <p:ph type="body" sz="quarter" idx="10" hasCustomPrompt="1"/>
          </p:nvPr>
        </p:nvSpPr>
        <p:spPr>
          <a:xfrm>
            <a:off x="45514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2000/00/00</a:t>
            </a:r>
            <a:endParaRPr kumimoji="1" lang="ja-JP" altLang="en-US" dirty="0"/>
          </a:p>
        </p:txBody>
      </p:sp>
      <p:sp>
        <p:nvSpPr>
          <p:cNvPr id="8" name="テキスト プレースホルダー 3"/>
          <p:cNvSpPr>
            <a:spLocks noGrp="1"/>
          </p:cNvSpPr>
          <p:nvPr>
            <p:ph type="body" sz="quarter" idx="11" hasCustomPrompt="1"/>
          </p:nvPr>
        </p:nvSpPr>
        <p:spPr>
          <a:xfrm>
            <a:off x="240452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Ver.0.0</a:t>
            </a:r>
            <a:endParaRPr kumimoji="1" lang="ja-JP" altLang="en-US" dirty="0"/>
          </a:p>
        </p:txBody>
      </p:sp>
    </p:spTree>
    <p:extLst>
      <p:ext uri="{BB962C8B-B14F-4D97-AF65-F5344CB8AC3E}">
        <p14:creationId xmlns:p14="http://schemas.microsoft.com/office/powerpoint/2010/main" val="237419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スライド②_2枠">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41700" y="668592"/>
            <a:ext cx="4191000" cy="3987170"/>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4" name="コンテンツ プレースホルダー 3"/>
          <p:cNvSpPr>
            <a:spLocks noGrp="1"/>
          </p:cNvSpPr>
          <p:nvPr>
            <p:ph sz="half" idx="2"/>
          </p:nvPr>
        </p:nvSpPr>
        <p:spPr>
          <a:xfrm>
            <a:off x="4532700" y="668592"/>
            <a:ext cx="4247292" cy="3987170"/>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5" name="タイトル 1"/>
          <p:cNvSpPr>
            <a:spLocks noGrp="1"/>
          </p:cNvSpPr>
          <p:nvPr>
            <p:ph type="ctrTitle" hasCustomPrompt="1"/>
          </p:nvPr>
        </p:nvSpPr>
        <p:spPr bwMode="white">
          <a:xfrm>
            <a:off x="350370" y="75500"/>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pic>
        <p:nvPicPr>
          <p:cNvPr id="6" name="図 5" descr="logo3.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7" name="テキスト ボックス 6"/>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latin typeface="+mn-lt"/>
                <a:ea typeface="+mn-ea"/>
                <a:cs typeface="メイリオ"/>
              </a:rPr>
              <a:t>Copyright © Japan Business Systems, Inc.</a:t>
            </a:r>
            <a:endParaRPr kumimoji="1" lang="ja-JP" altLang="en-US" sz="800" i="1" kern="800" spc="50" dirty="0">
              <a:latin typeface="メイリオ"/>
              <a:ea typeface="メイリオ"/>
              <a:cs typeface="メイリオ"/>
            </a:endParaRPr>
          </a:p>
        </p:txBody>
      </p:sp>
      <p:sp>
        <p:nvSpPr>
          <p:cNvPr id="8" name="テキスト ボックス 7"/>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Tree>
    <p:extLst>
      <p:ext uri="{BB962C8B-B14F-4D97-AF65-F5344CB8AC3E}">
        <p14:creationId xmlns:p14="http://schemas.microsoft.com/office/powerpoint/2010/main" val="316795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スライド③_4枠">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bwMode="white">
          <a:xfrm>
            <a:off x="350370" y="75500"/>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pic>
        <p:nvPicPr>
          <p:cNvPr id="6" name="図 5" descr="logo3.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7" name="テキスト ボックス 6"/>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latin typeface="+mn-lt"/>
                <a:ea typeface="+mn-ea"/>
                <a:cs typeface="メイリオ"/>
              </a:rPr>
              <a:t>Copyright © Japan Business Systems, Inc.</a:t>
            </a:r>
            <a:endParaRPr kumimoji="1" lang="ja-JP" altLang="en-US" sz="800" i="1" kern="800" spc="50" dirty="0">
              <a:latin typeface="メイリオ"/>
              <a:ea typeface="メイリオ"/>
              <a:cs typeface="メイリオ"/>
            </a:endParaRPr>
          </a:p>
        </p:txBody>
      </p:sp>
      <p:sp>
        <p:nvSpPr>
          <p:cNvPr id="8" name="テキスト ボックス 7"/>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10" name="テキスト プレースホルダー 2"/>
          <p:cNvSpPr>
            <a:spLocks noGrp="1"/>
          </p:cNvSpPr>
          <p:nvPr>
            <p:ph type="body" idx="1"/>
          </p:nvPr>
        </p:nvSpPr>
        <p:spPr>
          <a:xfrm>
            <a:off x="340845" y="668737"/>
            <a:ext cx="4187826" cy="639762"/>
          </a:xfrm>
          <a:prstGeom prst="rect">
            <a:avLst/>
          </a:prstGeom>
        </p:spPr>
        <p:txBody>
          <a:bodyPr anchor="b"/>
          <a:lstStyle>
            <a:lvl1pPr marL="0" indent="0">
              <a:buNone/>
              <a:defRPr sz="2000" b="0" i="0">
                <a:solidFill>
                  <a:srgbClr val="404040"/>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1" name="コンテンツ プレースホルダー 3"/>
          <p:cNvSpPr>
            <a:spLocks noGrp="1"/>
          </p:cNvSpPr>
          <p:nvPr>
            <p:ph sz="half" idx="2"/>
          </p:nvPr>
        </p:nvSpPr>
        <p:spPr>
          <a:xfrm>
            <a:off x="340845" y="1308498"/>
            <a:ext cx="4187826" cy="3333304"/>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600" b="1" i="0">
                <a:solidFill>
                  <a:schemeClr val="tx1">
                    <a:lumMod val="85000"/>
                    <a:lumOff val="15000"/>
                  </a:schemeClr>
                </a:solidFill>
                <a:latin typeface="メイリオ"/>
                <a:ea typeface="メイリオ"/>
                <a:cs typeface="メイリオ"/>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12" name="テキスト プレースホルダー 4"/>
          <p:cNvSpPr>
            <a:spLocks noGrp="1"/>
          </p:cNvSpPr>
          <p:nvPr>
            <p:ph type="body" sz="quarter" idx="3"/>
          </p:nvPr>
        </p:nvSpPr>
        <p:spPr>
          <a:xfrm>
            <a:off x="4528671" y="668737"/>
            <a:ext cx="4241796" cy="639762"/>
          </a:xfrm>
          <a:prstGeom prst="rect">
            <a:avLst/>
          </a:prstGeom>
        </p:spPr>
        <p:txBody>
          <a:bodyPr anchor="b"/>
          <a:lstStyle>
            <a:lvl1pPr marL="0" indent="0">
              <a:buNone/>
              <a:defRPr sz="2000" b="0" i="0">
                <a:solidFill>
                  <a:srgbClr val="404040"/>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3" name="コンテンツ プレースホルダー 5"/>
          <p:cNvSpPr>
            <a:spLocks noGrp="1"/>
          </p:cNvSpPr>
          <p:nvPr>
            <p:ph sz="quarter" idx="4"/>
          </p:nvPr>
        </p:nvSpPr>
        <p:spPr>
          <a:xfrm>
            <a:off x="4528671" y="1308498"/>
            <a:ext cx="4241796" cy="3333304"/>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600" b="1" i="0">
                <a:solidFill>
                  <a:schemeClr val="tx1">
                    <a:lumMod val="85000"/>
                    <a:lumOff val="15000"/>
                  </a:schemeClr>
                </a:solidFill>
                <a:latin typeface="メイリオ"/>
                <a:ea typeface="メイリオ"/>
                <a:cs typeface="メイリオ"/>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359870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サンクスページ">
    <p:spTree>
      <p:nvGrpSpPr>
        <p:cNvPr id="1" name=""/>
        <p:cNvGrpSpPr/>
        <p:nvPr/>
      </p:nvGrpSpPr>
      <p:grpSpPr>
        <a:xfrm>
          <a:off x="0" y="0"/>
          <a:ext cx="0" cy="0"/>
          <a:chOff x="0" y="0"/>
          <a:chExt cx="0" cy="0"/>
        </a:xfrm>
      </p:grpSpPr>
      <p:pic>
        <p:nvPicPr>
          <p:cNvPr id="8" name="図 7"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301"/>
            <a:ext cx="9144000" cy="5141610"/>
          </a:xfrm>
          <a:prstGeom prst="rect">
            <a:avLst/>
          </a:prstGeom>
        </p:spPr>
      </p:pic>
      <p:pic>
        <p:nvPicPr>
          <p:cNvPr id="12" name="図 11"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3" name="テキスト ボックス 12"/>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a:t>
            </a:r>
            <a:r>
              <a:rPr kumimoji="1" lang="en-US" altLang="ja-JP" sz="800" i="1" kern="800" spc="50" baseline="0" dirty="0">
                <a:solidFill>
                  <a:schemeClr val="tx1"/>
                </a:solidFill>
                <a:latin typeface="+mn-lt"/>
                <a:ea typeface="+mn-ea"/>
                <a:cs typeface="メイリオ"/>
              </a:rPr>
              <a:t> </a:t>
            </a:r>
            <a:r>
              <a:rPr kumimoji="1" lang="en-US" altLang="ja-JP" sz="800" i="1" kern="800" spc="50" dirty="0">
                <a:solidFill>
                  <a:schemeClr val="tx1"/>
                </a:solidFill>
                <a:latin typeface="+mn-lt"/>
                <a:ea typeface="+mn-ea"/>
                <a:cs typeface="メイリオ"/>
              </a:rPr>
              <a:t>© </a:t>
            </a:r>
            <a:r>
              <a:rPr kumimoji="1" lang="en-US" altLang="ja-JP" sz="800" i="1" kern="800" spc="50" dirty="0">
                <a:solidFill>
                  <a:schemeClr val="tx1"/>
                </a:solidFill>
                <a:latin typeface="メイリオ"/>
                <a:ea typeface="メイリオ"/>
                <a:cs typeface="メイリオ"/>
              </a:rPr>
              <a:t>Japan Business</a:t>
            </a:r>
            <a:r>
              <a:rPr lang="en-US" altLang="ja-JP" sz="800" i="1" kern="800" spc="50" dirty="0">
                <a:solidFill>
                  <a:schemeClr val="tx1"/>
                </a:solidFill>
                <a:latin typeface="メイリオ"/>
                <a:ea typeface="メイリオ"/>
                <a:cs typeface="メイリオ"/>
              </a:rPr>
              <a:t> S</a:t>
            </a:r>
            <a:r>
              <a:rPr kumimoji="1" lang="en-US" altLang="ja-JP" sz="800" i="1" kern="800" spc="50" dirty="0">
                <a:solidFill>
                  <a:schemeClr val="tx1"/>
                </a:solidFill>
                <a:latin typeface="メイリオ"/>
                <a:ea typeface="メイリオ"/>
                <a:cs typeface="メイリオ"/>
              </a:rPr>
              <a:t>ystems, Inc.</a:t>
            </a:r>
            <a:endParaRPr kumimoji="1" lang="ja-JP" altLang="en-US" sz="800" i="1" kern="800" spc="50" dirty="0">
              <a:solidFill>
                <a:schemeClr val="tx1"/>
              </a:solidFill>
              <a:latin typeface="メイリオ"/>
              <a:ea typeface="メイリオ"/>
              <a:cs typeface="メイリオ"/>
            </a:endParaRPr>
          </a:p>
        </p:txBody>
      </p:sp>
      <p:sp>
        <p:nvSpPr>
          <p:cNvPr id="14" name="テキスト ボックス 13"/>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pic>
        <p:nvPicPr>
          <p:cNvPr id="4" name="図 3"/>
          <p:cNvPicPr>
            <a:picLocks noChangeAspect="1"/>
          </p:cNvPicPr>
          <p:nvPr userDrawn="1"/>
        </p:nvPicPr>
        <p:blipFill>
          <a:blip r:embed="rId4"/>
          <a:stretch>
            <a:fillRect/>
          </a:stretch>
        </p:blipFill>
        <p:spPr>
          <a:xfrm>
            <a:off x="2774732" y="1258348"/>
            <a:ext cx="3594536" cy="2866432"/>
          </a:xfrm>
          <a:prstGeom prst="rect">
            <a:avLst/>
          </a:prstGeom>
        </p:spPr>
      </p:pic>
    </p:spTree>
    <p:extLst>
      <p:ext uri="{BB962C8B-B14F-4D97-AF65-F5344CB8AC3E}">
        <p14:creationId xmlns:p14="http://schemas.microsoft.com/office/powerpoint/2010/main" val="164492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スライド①_ベース">
    <p:spTree>
      <p:nvGrpSpPr>
        <p:cNvPr id="1" name=""/>
        <p:cNvGrpSpPr/>
        <p:nvPr/>
      </p:nvGrpSpPr>
      <p:grpSpPr>
        <a:xfrm>
          <a:off x="0" y="0"/>
          <a:ext cx="0" cy="0"/>
          <a:chOff x="0" y="0"/>
          <a:chExt cx="0" cy="0"/>
        </a:xfrm>
      </p:grpSpPr>
      <p:pic>
        <p:nvPicPr>
          <p:cNvPr id="3" name="図 2"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pic>
        <p:nvPicPr>
          <p:cNvPr id="10" name="図 9"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1" name="テキスト ボックス 10"/>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2" name="テキスト ボックス 11"/>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6" name="コンテンツ プレースホルダー 2"/>
          <p:cNvSpPr>
            <a:spLocks noGrp="1"/>
          </p:cNvSpPr>
          <p:nvPr>
            <p:ph idx="1"/>
          </p:nvPr>
        </p:nvSpPr>
        <p:spPr>
          <a:xfrm>
            <a:off x="340845" y="664452"/>
            <a:ext cx="8429622" cy="3940834"/>
          </a:xfrm>
          <a:prstGeom prst="rect">
            <a:avLst/>
          </a:prstGeom>
        </p:spPr>
        <p:txBody>
          <a:bodyPr/>
          <a:lstStyle>
            <a:lvl1pPr marL="0" indent="0">
              <a:buClr>
                <a:schemeClr val="accent3">
                  <a:lumMod val="50000"/>
                </a:schemeClr>
              </a:buClr>
              <a:buFont typeface="Wingdings" panose="05000000000000000000" pitchFamily="2" charset="2"/>
              <a:buNone/>
              <a:defRPr sz="2000" b="0" i="0">
                <a:solidFill>
                  <a:srgbClr val="404040"/>
                </a:solidFill>
                <a:latin typeface="メイリオ"/>
                <a:ea typeface="メイリオ"/>
                <a:cs typeface="メイリオ"/>
              </a:defRPr>
            </a:lvl1pPr>
            <a:lvl2pPr marL="742950" indent="-285750">
              <a:buClr>
                <a:schemeClr val="accent3">
                  <a:lumMod val="50000"/>
                </a:schemeClr>
              </a:buClr>
              <a:buFont typeface="Wingdings" panose="05000000000000000000" pitchFamily="2" charset="2"/>
              <a:buChar char="u"/>
              <a:defRPr sz="1800" b="0" i="0">
                <a:solidFill>
                  <a:srgbClr val="404040"/>
                </a:solidFill>
                <a:latin typeface="メイリオ"/>
                <a:ea typeface="メイリオ"/>
                <a:cs typeface="メイリオ"/>
              </a:defRPr>
            </a:lvl2pPr>
            <a:lvl3pPr marL="1200150" indent="-285750">
              <a:buClr>
                <a:schemeClr val="accent3">
                  <a:lumMod val="50000"/>
                </a:schemeClr>
              </a:buClr>
              <a:buFont typeface="Wingdings" panose="05000000000000000000" pitchFamily="2" charset="2"/>
              <a:buChar char="u"/>
              <a:defRPr sz="1600" b="0" i="0">
                <a:solidFill>
                  <a:srgbClr val="404040"/>
                </a:solidFill>
                <a:latin typeface="メイリオ"/>
                <a:ea typeface="メイリオ"/>
                <a:cs typeface="メイリオ"/>
              </a:defRPr>
            </a:lvl3pPr>
            <a:lvl4pPr marL="1657350" indent="-285750">
              <a:buClr>
                <a:schemeClr val="accent3">
                  <a:lumMod val="50000"/>
                </a:schemeClr>
              </a:buClr>
              <a:buFont typeface="Wingdings" panose="05000000000000000000" pitchFamily="2" charset="2"/>
              <a:buChar char="u"/>
              <a:defRPr sz="1400" b="0" i="0">
                <a:solidFill>
                  <a:srgbClr val="404040"/>
                </a:solidFill>
                <a:latin typeface="メイリオ"/>
                <a:ea typeface="メイリオ"/>
                <a:cs typeface="メイリオ"/>
              </a:defRPr>
            </a:lvl4pPr>
            <a:lvl5pPr marL="1828800" indent="0">
              <a:buNone/>
              <a:defRPr sz="1800" b="0" i="0">
                <a:solidFill>
                  <a:schemeClr val="tx1">
                    <a:lumMod val="75000"/>
                  </a:schemeClr>
                </a:solidFill>
                <a:latin typeface="メイリオ"/>
                <a:ea typeface="メイリオ"/>
                <a:cs typeface="メイリオ"/>
              </a:defRPr>
            </a:lvl5pPr>
          </a:lstStyle>
          <a:p>
            <a:pPr lvl="0"/>
            <a:r>
              <a:rPr kumimoji="1" lang="ja-JP" altLang="en-US"/>
              <a:t>マスター テキストの書式設定</a:t>
            </a:r>
          </a:p>
        </p:txBody>
      </p:sp>
      <p:sp>
        <p:nvSpPr>
          <p:cNvPr id="7" name="タイトル 1"/>
          <p:cNvSpPr>
            <a:spLocks noGrp="1"/>
          </p:cNvSpPr>
          <p:nvPr>
            <p:ph type="ctrTitle" hasCustomPrompt="1"/>
          </p:nvPr>
        </p:nvSpPr>
        <p:spPr bwMode="white">
          <a:xfrm>
            <a:off x="350370" y="66905"/>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spTree>
    <p:extLst>
      <p:ext uri="{BB962C8B-B14F-4D97-AF65-F5344CB8AC3E}">
        <p14:creationId xmlns:p14="http://schemas.microsoft.com/office/powerpoint/2010/main" val="162636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pic>
        <p:nvPicPr>
          <p:cNvPr id="2" name="図 1" descr="c-4-3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20"/>
            <a:ext cx="9144000" cy="5141610"/>
          </a:xfrm>
          <a:prstGeom prst="rect">
            <a:avLst/>
          </a:prstGeom>
        </p:spPr>
      </p:pic>
      <p:sp>
        <p:nvSpPr>
          <p:cNvPr id="7" name="正方形/長方形 6"/>
          <p:cNvSpPr/>
          <p:nvPr userDrawn="1"/>
        </p:nvSpPr>
        <p:spPr>
          <a:xfrm>
            <a:off x="0" y="4793535"/>
            <a:ext cx="9144000" cy="34564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 name="図 13"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5" name="テキスト ボックス 14"/>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6" name="テキスト ボックス 15"/>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8" name="タイトル 1"/>
          <p:cNvSpPr>
            <a:spLocks noGrp="1"/>
          </p:cNvSpPr>
          <p:nvPr>
            <p:ph type="ctrTitle" hasCustomPrompt="1"/>
          </p:nvPr>
        </p:nvSpPr>
        <p:spPr>
          <a:xfrm>
            <a:off x="874198" y="701609"/>
            <a:ext cx="7598238" cy="1219657"/>
          </a:xfrm>
          <a:prstGeom prst="rect">
            <a:avLst/>
          </a:prstGeom>
        </p:spPr>
        <p:txBody>
          <a:bodyPr/>
          <a:lstStyle>
            <a:lvl1pPr algn="l">
              <a:lnSpc>
                <a:spcPts val="3600"/>
              </a:lnSpc>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endParaRPr kumimoji="1" lang="ja-JP" altLang="en-US" dirty="0"/>
          </a:p>
        </p:txBody>
      </p:sp>
      <p:sp>
        <p:nvSpPr>
          <p:cNvPr id="9" name="テキスト プレースホルダー 2"/>
          <p:cNvSpPr>
            <a:spLocks noGrp="1"/>
          </p:cNvSpPr>
          <p:nvPr>
            <p:ph type="body" sz="quarter" idx="11" hasCustomPrompt="1"/>
          </p:nvPr>
        </p:nvSpPr>
        <p:spPr>
          <a:xfrm>
            <a:off x="376343" y="709312"/>
            <a:ext cx="616707" cy="627062"/>
          </a:xfrm>
          <a:prstGeom prst="rect">
            <a:avLst/>
          </a:prstGeom>
        </p:spPr>
        <p:txBody>
          <a:bodyPr/>
          <a:lstStyle>
            <a:lvl1pPr marL="0" indent="0">
              <a:buNone/>
              <a:defRPr sz="3600" b="1">
                <a:solidFill>
                  <a:srgbClr val="25336E"/>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en-US" altLang="ja-JP" dirty="0"/>
              <a:t>0</a:t>
            </a:r>
            <a:endParaRPr kumimoji="1" lang="ja-JP" altLang="en-US" dirty="0"/>
          </a:p>
        </p:txBody>
      </p:sp>
    </p:spTree>
    <p:extLst>
      <p:ext uri="{BB962C8B-B14F-4D97-AF65-F5344CB8AC3E}">
        <p14:creationId xmlns:p14="http://schemas.microsoft.com/office/powerpoint/2010/main" val="106388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_Internal use only">
    <p:spTree>
      <p:nvGrpSpPr>
        <p:cNvPr id="1" name=""/>
        <p:cNvGrpSpPr/>
        <p:nvPr/>
      </p:nvGrpSpPr>
      <p:grpSpPr>
        <a:xfrm>
          <a:off x="0" y="0"/>
          <a:ext cx="0" cy="0"/>
          <a:chOff x="0" y="0"/>
          <a:chExt cx="0" cy="0"/>
        </a:xfrm>
      </p:grpSpPr>
      <p:pic>
        <p:nvPicPr>
          <p:cNvPr id="3" name="図 2" descr="c-4-1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0"/>
            <a:ext cx="9144000" cy="5141610"/>
          </a:xfrm>
          <a:prstGeom prst="rect">
            <a:avLst/>
          </a:prstGeom>
        </p:spPr>
      </p:pic>
      <p:pic>
        <p:nvPicPr>
          <p:cNvPr id="5" name="図 4" descr="logo2.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74343" y="4592654"/>
            <a:ext cx="3360612" cy="464990"/>
          </a:xfrm>
          <a:prstGeom prst="rect">
            <a:avLst/>
          </a:prstGeom>
        </p:spPr>
      </p:pic>
      <p:sp>
        <p:nvSpPr>
          <p:cNvPr id="4" name="タイトル 1"/>
          <p:cNvSpPr>
            <a:spLocks noGrp="1"/>
          </p:cNvSpPr>
          <p:nvPr>
            <p:ph type="ctrTitle" hasCustomPrompt="1"/>
          </p:nvPr>
        </p:nvSpPr>
        <p:spPr>
          <a:xfrm>
            <a:off x="452499" y="3175477"/>
            <a:ext cx="8234932" cy="931428"/>
          </a:xfrm>
          <a:prstGeom prst="rect">
            <a:avLst/>
          </a:prstGeom>
        </p:spPr>
        <p:txBody>
          <a:bodyPr/>
          <a:lstStyle>
            <a:lvl1pPr algn="l">
              <a:lnSpc>
                <a:spcPts val="3600"/>
              </a:lnSpc>
              <a:spcAft>
                <a:spcPts val="0"/>
              </a:spcAft>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r>
              <a:rPr kumimoji="1" lang="ja-JP" altLang="en-US" dirty="0"/>
              <a:t>のご提案</a:t>
            </a:r>
          </a:p>
        </p:txBody>
      </p:sp>
      <p:sp>
        <p:nvSpPr>
          <p:cNvPr id="6" name="サブタイトル 2"/>
          <p:cNvSpPr>
            <a:spLocks noGrp="1"/>
          </p:cNvSpPr>
          <p:nvPr>
            <p:ph type="subTitle" idx="1" hasCustomPrompt="1"/>
          </p:nvPr>
        </p:nvSpPr>
        <p:spPr>
          <a:xfrm>
            <a:off x="452498" y="2696813"/>
            <a:ext cx="8234933" cy="4046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200" b="1">
                <a:solidFill>
                  <a:srgbClr val="404040"/>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ja-JP" altLang="en-US" dirty="0"/>
              <a:t>　御中</a:t>
            </a:r>
          </a:p>
          <a:p>
            <a:endParaRPr kumimoji="1" lang="ja-JP" altLang="en-US" dirty="0"/>
          </a:p>
        </p:txBody>
      </p:sp>
      <p:sp>
        <p:nvSpPr>
          <p:cNvPr id="7" name="テキスト プレースホルダー 3"/>
          <p:cNvSpPr>
            <a:spLocks noGrp="1"/>
          </p:cNvSpPr>
          <p:nvPr>
            <p:ph type="body" sz="quarter" idx="10" hasCustomPrompt="1"/>
          </p:nvPr>
        </p:nvSpPr>
        <p:spPr>
          <a:xfrm>
            <a:off x="45514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2000/00/00</a:t>
            </a:r>
            <a:endParaRPr kumimoji="1" lang="ja-JP" altLang="en-US" dirty="0"/>
          </a:p>
        </p:txBody>
      </p:sp>
      <p:sp>
        <p:nvSpPr>
          <p:cNvPr id="8" name="テキスト プレースホルダー 3"/>
          <p:cNvSpPr>
            <a:spLocks noGrp="1"/>
          </p:cNvSpPr>
          <p:nvPr>
            <p:ph type="body" sz="quarter" idx="11" hasCustomPrompt="1"/>
          </p:nvPr>
        </p:nvSpPr>
        <p:spPr>
          <a:xfrm>
            <a:off x="240452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Ver.0.0</a:t>
            </a:r>
            <a:endParaRPr kumimoji="1" lang="ja-JP" altLang="en-US" dirty="0"/>
          </a:p>
        </p:txBody>
      </p:sp>
      <p:sp>
        <p:nvSpPr>
          <p:cNvPr id="9" name="テキスト ボックス 8"/>
          <p:cNvSpPr txBox="1"/>
          <p:nvPr userDrawn="1"/>
        </p:nvSpPr>
        <p:spPr>
          <a:xfrm>
            <a:off x="6883400" y="289167"/>
            <a:ext cx="1885144" cy="276999"/>
          </a:xfrm>
          <a:prstGeom prst="rect">
            <a:avLst/>
          </a:prstGeom>
          <a:solidFill>
            <a:srgbClr val="00B0F0"/>
          </a:solidFill>
        </p:spPr>
        <p:txBody>
          <a:bodyPr wrap="square" rtlCol="0">
            <a:spAutoFit/>
          </a:bodyPr>
          <a:lstStyle/>
          <a:p>
            <a:pPr algn="ctr"/>
            <a:r>
              <a:rPr kumimoji="1" lang="en-US" altLang="ja-JP"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Internal use only</a:t>
            </a:r>
            <a:endParaRPr kumimoji="1" lang="ja-JP" altLang="en-US"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42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スライド①_ベース_Internal use only">
    <p:spTree>
      <p:nvGrpSpPr>
        <p:cNvPr id="1" name=""/>
        <p:cNvGrpSpPr/>
        <p:nvPr/>
      </p:nvGrpSpPr>
      <p:grpSpPr>
        <a:xfrm>
          <a:off x="0" y="0"/>
          <a:ext cx="0" cy="0"/>
          <a:chOff x="0" y="0"/>
          <a:chExt cx="0" cy="0"/>
        </a:xfrm>
      </p:grpSpPr>
      <p:pic>
        <p:nvPicPr>
          <p:cNvPr id="3" name="図 2"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pic>
        <p:nvPicPr>
          <p:cNvPr id="10" name="図 9"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1" name="テキスト ボックス 10"/>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2" name="テキスト ボックス 11"/>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6" name="コンテンツ プレースホルダー 2"/>
          <p:cNvSpPr>
            <a:spLocks noGrp="1"/>
          </p:cNvSpPr>
          <p:nvPr>
            <p:ph idx="1"/>
          </p:nvPr>
        </p:nvSpPr>
        <p:spPr>
          <a:xfrm>
            <a:off x="340845" y="664452"/>
            <a:ext cx="8429622" cy="3940834"/>
          </a:xfrm>
          <a:prstGeom prst="rect">
            <a:avLst/>
          </a:prstGeom>
        </p:spPr>
        <p:txBody>
          <a:bodyPr/>
          <a:lstStyle>
            <a:lvl1pPr marL="0" indent="0">
              <a:buClr>
                <a:schemeClr val="accent3">
                  <a:lumMod val="50000"/>
                </a:schemeClr>
              </a:buClr>
              <a:buFont typeface="Wingdings" panose="05000000000000000000" pitchFamily="2" charset="2"/>
              <a:buNone/>
              <a:defRPr sz="2000" b="0" i="0">
                <a:solidFill>
                  <a:srgbClr val="404040"/>
                </a:solidFill>
                <a:latin typeface="メイリオ"/>
                <a:ea typeface="メイリオ"/>
                <a:cs typeface="メイリオ"/>
              </a:defRPr>
            </a:lvl1pPr>
            <a:lvl2pPr marL="742950" indent="-285750">
              <a:buClr>
                <a:schemeClr val="accent3">
                  <a:lumMod val="50000"/>
                </a:schemeClr>
              </a:buClr>
              <a:buFont typeface="Wingdings" panose="05000000000000000000" pitchFamily="2" charset="2"/>
              <a:buChar char="u"/>
              <a:defRPr sz="1800" b="0" i="0">
                <a:solidFill>
                  <a:srgbClr val="404040"/>
                </a:solidFill>
                <a:latin typeface="メイリオ"/>
                <a:ea typeface="メイリオ"/>
                <a:cs typeface="メイリオ"/>
              </a:defRPr>
            </a:lvl2pPr>
            <a:lvl3pPr marL="1200150" indent="-285750">
              <a:buClr>
                <a:schemeClr val="accent3">
                  <a:lumMod val="50000"/>
                </a:schemeClr>
              </a:buClr>
              <a:buFont typeface="Wingdings" panose="05000000000000000000" pitchFamily="2" charset="2"/>
              <a:buChar char="u"/>
              <a:defRPr sz="1600" b="0" i="0">
                <a:solidFill>
                  <a:srgbClr val="404040"/>
                </a:solidFill>
                <a:latin typeface="メイリオ"/>
                <a:ea typeface="メイリオ"/>
                <a:cs typeface="メイリオ"/>
              </a:defRPr>
            </a:lvl3pPr>
            <a:lvl4pPr marL="1657350" indent="-285750">
              <a:buClr>
                <a:schemeClr val="accent3">
                  <a:lumMod val="50000"/>
                </a:schemeClr>
              </a:buClr>
              <a:buFont typeface="Wingdings" panose="05000000000000000000" pitchFamily="2" charset="2"/>
              <a:buChar char="u"/>
              <a:defRPr sz="1400" b="0" i="0">
                <a:solidFill>
                  <a:srgbClr val="404040"/>
                </a:solidFill>
                <a:latin typeface="メイリオ"/>
                <a:ea typeface="メイリオ"/>
                <a:cs typeface="メイリオ"/>
              </a:defRPr>
            </a:lvl4pPr>
            <a:lvl5pPr marL="1828800" indent="0">
              <a:buNone/>
              <a:defRPr sz="1800" b="0" i="0">
                <a:solidFill>
                  <a:schemeClr val="tx1">
                    <a:lumMod val="75000"/>
                  </a:schemeClr>
                </a:solidFill>
                <a:latin typeface="メイリオ"/>
                <a:ea typeface="メイリオ"/>
                <a:cs typeface="メイリオ"/>
              </a:defRPr>
            </a:lvl5pPr>
          </a:lstStyle>
          <a:p>
            <a:pPr lvl="0"/>
            <a:r>
              <a:rPr kumimoji="1" lang="ja-JP" altLang="en-US"/>
              <a:t>マスター テキストの書式設定</a:t>
            </a:r>
          </a:p>
        </p:txBody>
      </p:sp>
      <p:sp>
        <p:nvSpPr>
          <p:cNvPr id="7" name="タイトル 1"/>
          <p:cNvSpPr>
            <a:spLocks noGrp="1"/>
          </p:cNvSpPr>
          <p:nvPr>
            <p:ph type="ctrTitle" hasCustomPrompt="1"/>
          </p:nvPr>
        </p:nvSpPr>
        <p:spPr bwMode="white">
          <a:xfrm>
            <a:off x="350370" y="66905"/>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sp>
        <p:nvSpPr>
          <p:cNvPr id="8" name="テキスト ボックス 7"/>
          <p:cNvSpPr txBox="1"/>
          <p:nvPr userDrawn="1"/>
        </p:nvSpPr>
        <p:spPr>
          <a:xfrm>
            <a:off x="6000382" y="4768597"/>
            <a:ext cx="2348189" cy="246221"/>
          </a:xfrm>
          <a:prstGeom prst="rect">
            <a:avLst/>
          </a:prstGeom>
          <a:solidFill>
            <a:srgbClr val="C9F1FF"/>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Internal use only</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7071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_Internal use only">
    <p:spTree>
      <p:nvGrpSpPr>
        <p:cNvPr id="1" name=""/>
        <p:cNvGrpSpPr/>
        <p:nvPr/>
      </p:nvGrpSpPr>
      <p:grpSpPr>
        <a:xfrm>
          <a:off x="0" y="0"/>
          <a:ext cx="0" cy="0"/>
          <a:chOff x="0" y="0"/>
          <a:chExt cx="0" cy="0"/>
        </a:xfrm>
      </p:grpSpPr>
      <p:pic>
        <p:nvPicPr>
          <p:cNvPr id="2" name="図 1" descr="c-4-3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20"/>
            <a:ext cx="9144000" cy="5141610"/>
          </a:xfrm>
          <a:prstGeom prst="rect">
            <a:avLst/>
          </a:prstGeom>
        </p:spPr>
      </p:pic>
      <p:sp>
        <p:nvSpPr>
          <p:cNvPr id="7" name="正方形/長方形 6"/>
          <p:cNvSpPr/>
          <p:nvPr userDrawn="1"/>
        </p:nvSpPr>
        <p:spPr>
          <a:xfrm>
            <a:off x="0" y="4793535"/>
            <a:ext cx="9144000" cy="34564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 name="図 13"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5" name="テキスト ボックス 14"/>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6" name="テキスト ボックス 15"/>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8" name="タイトル 1"/>
          <p:cNvSpPr>
            <a:spLocks noGrp="1"/>
          </p:cNvSpPr>
          <p:nvPr>
            <p:ph type="ctrTitle" hasCustomPrompt="1"/>
          </p:nvPr>
        </p:nvSpPr>
        <p:spPr>
          <a:xfrm>
            <a:off x="874198" y="701609"/>
            <a:ext cx="7598238" cy="1219657"/>
          </a:xfrm>
          <a:prstGeom prst="rect">
            <a:avLst/>
          </a:prstGeom>
        </p:spPr>
        <p:txBody>
          <a:bodyPr/>
          <a:lstStyle>
            <a:lvl1pPr algn="l">
              <a:lnSpc>
                <a:spcPts val="3600"/>
              </a:lnSpc>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endParaRPr kumimoji="1" lang="ja-JP" altLang="en-US" dirty="0"/>
          </a:p>
        </p:txBody>
      </p:sp>
      <p:sp>
        <p:nvSpPr>
          <p:cNvPr id="9" name="テキスト プレースホルダー 2"/>
          <p:cNvSpPr>
            <a:spLocks noGrp="1"/>
          </p:cNvSpPr>
          <p:nvPr>
            <p:ph type="body" sz="quarter" idx="11" hasCustomPrompt="1"/>
          </p:nvPr>
        </p:nvSpPr>
        <p:spPr>
          <a:xfrm>
            <a:off x="376343" y="709312"/>
            <a:ext cx="616707" cy="627062"/>
          </a:xfrm>
          <a:prstGeom prst="rect">
            <a:avLst/>
          </a:prstGeom>
        </p:spPr>
        <p:txBody>
          <a:bodyPr/>
          <a:lstStyle>
            <a:lvl1pPr marL="0" indent="0">
              <a:buNone/>
              <a:defRPr sz="3600" b="1">
                <a:solidFill>
                  <a:srgbClr val="25336E"/>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en-US" altLang="ja-JP" dirty="0"/>
              <a:t>0</a:t>
            </a:r>
            <a:endParaRPr kumimoji="1" lang="ja-JP" altLang="en-US" dirty="0"/>
          </a:p>
        </p:txBody>
      </p:sp>
      <p:sp>
        <p:nvSpPr>
          <p:cNvPr id="10" name="テキスト ボックス 9"/>
          <p:cNvSpPr txBox="1"/>
          <p:nvPr userDrawn="1"/>
        </p:nvSpPr>
        <p:spPr>
          <a:xfrm>
            <a:off x="6000382" y="4766981"/>
            <a:ext cx="2348189" cy="246221"/>
          </a:xfrm>
          <a:prstGeom prst="rect">
            <a:avLst/>
          </a:prstGeom>
          <a:solidFill>
            <a:srgbClr val="C9F1FF"/>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Internal use only</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770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紙_Confidential">
    <p:spTree>
      <p:nvGrpSpPr>
        <p:cNvPr id="1" name=""/>
        <p:cNvGrpSpPr/>
        <p:nvPr/>
      </p:nvGrpSpPr>
      <p:grpSpPr>
        <a:xfrm>
          <a:off x="0" y="0"/>
          <a:ext cx="0" cy="0"/>
          <a:chOff x="0" y="0"/>
          <a:chExt cx="0" cy="0"/>
        </a:xfrm>
      </p:grpSpPr>
      <p:pic>
        <p:nvPicPr>
          <p:cNvPr id="3" name="図 2" descr="c-4-1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0"/>
            <a:ext cx="9144000" cy="5141610"/>
          </a:xfrm>
          <a:prstGeom prst="rect">
            <a:avLst/>
          </a:prstGeom>
        </p:spPr>
      </p:pic>
      <p:pic>
        <p:nvPicPr>
          <p:cNvPr id="5" name="図 4" descr="logo2.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74343" y="4592654"/>
            <a:ext cx="3360612" cy="464990"/>
          </a:xfrm>
          <a:prstGeom prst="rect">
            <a:avLst/>
          </a:prstGeom>
        </p:spPr>
      </p:pic>
      <p:sp>
        <p:nvSpPr>
          <p:cNvPr id="4" name="タイトル 1"/>
          <p:cNvSpPr>
            <a:spLocks noGrp="1"/>
          </p:cNvSpPr>
          <p:nvPr>
            <p:ph type="ctrTitle" hasCustomPrompt="1"/>
          </p:nvPr>
        </p:nvSpPr>
        <p:spPr>
          <a:xfrm>
            <a:off x="452499" y="3175477"/>
            <a:ext cx="8234932" cy="931428"/>
          </a:xfrm>
          <a:prstGeom prst="rect">
            <a:avLst/>
          </a:prstGeom>
        </p:spPr>
        <p:txBody>
          <a:bodyPr/>
          <a:lstStyle>
            <a:lvl1pPr algn="l">
              <a:lnSpc>
                <a:spcPts val="3600"/>
              </a:lnSpc>
              <a:spcAft>
                <a:spcPts val="0"/>
              </a:spcAft>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r>
              <a:rPr kumimoji="1" lang="ja-JP" altLang="en-US" dirty="0"/>
              <a:t>のご提案</a:t>
            </a:r>
          </a:p>
        </p:txBody>
      </p:sp>
      <p:sp>
        <p:nvSpPr>
          <p:cNvPr id="6" name="サブタイトル 2"/>
          <p:cNvSpPr>
            <a:spLocks noGrp="1"/>
          </p:cNvSpPr>
          <p:nvPr>
            <p:ph type="subTitle" idx="1" hasCustomPrompt="1"/>
          </p:nvPr>
        </p:nvSpPr>
        <p:spPr>
          <a:xfrm>
            <a:off x="452498" y="2696813"/>
            <a:ext cx="8234933" cy="4046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200" b="1">
                <a:solidFill>
                  <a:srgbClr val="404040"/>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ja-JP" altLang="en-US" dirty="0"/>
              <a:t>　御中</a:t>
            </a:r>
          </a:p>
          <a:p>
            <a:endParaRPr kumimoji="1" lang="ja-JP" altLang="en-US" dirty="0"/>
          </a:p>
        </p:txBody>
      </p:sp>
      <p:sp>
        <p:nvSpPr>
          <p:cNvPr id="7" name="テキスト プレースホルダー 3"/>
          <p:cNvSpPr>
            <a:spLocks noGrp="1"/>
          </p:cNvSpPr>
          <p:nvPr>
            <p:ph type="body" sz="quarter" idx="10" hasCustomPrompt="1"/>
          </p:nvPr>
        </p:nvSpPr>
        <p:spPr>
          <a:xfrm>
            <a:off x="45514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2000/00/00</a:t>
            </a:r>
            <a:endParaRPr kumimoji="1" lang="ja-JP" altLang="en-US" dirty="0"/>
          </a:p>
        </p:txBody>
      </p:sp>
      <p:sp>
        <p:nvSpPr>
          <p:cNvPr id="8" name="テキスト プレースホルダー 3"/>
          <p:cNvSpPr>
            <a:spLocks noGrp="1"/>
          </p:cNvSpPr>
          <p:nvPr>
            <p:ph type="body" sz="quarter" idx="11" hasCustomPrompt="1"/>
          </p:nvPr>
        </p:nvSpPr>
        <p:spPr>
          <a:xfrm>
            <a:off x="240452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Ver.0.0</a:t>
            </a:r>
            <a:endParaRPr kumimoji="1" lang="ja-JP" altLang="en-US" dirty="0"/>
          </a:p>
        </p:txBody>
      </p:sp>
      <p:sp>
        <p:nvSpPr>
          <p:cNvPr id="10" name="テキスト ボックス 9"/>
          <p:cNvSpPr txBox="1"/>
          <p:nvPr userDrawn="1"/>
        </p:nvSpPr>
        <p:spPr>
          <a:xfrm>
            <a:off x="6883400" y="289167"/>
            <a:ext cx="1885144" cy="276999"/>
          </a:xfrm>
          <a:prstGeom prst="rect">
            <a:avLst/>
          </a:prstGeom>
          <a:solidFill>
            <a:srgbClr val="002060"/>
          </a:solidFill>
        </p:spPr>
        <p:txBody>
          <a:bodyPr wrap="square" rtlCol="0">
            <a:spAutoFit/>
          </a:bodyPr>
          <a:lstStyle/>
          <a:p>
            <a:pPr algn="ctr"/>
            <a:r>
              <a:rPr kumimoji="1" lang="en-US" altLang="ja-JP"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Confidential</a:t>
            </a:r>
            <a:endParaRPr kumimoji="1" lang="ja-JP" altLang="en-US"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3395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スライド①_ベース_Confidential">
    <p:spTree>
      <p:nvGrpSpPr>
        <p:cNvPr id="1" name=""/>
        <p:cNvGrpSpPr/>
        <p:nvPr/>
      </p:nvGrpSpPr>
      <p:grpSpPr>
        <a:xfrm>
          <a:off x="0" y="0"/>
          <a:ext cx="0" cy="0"/>
          <a:chOff x="0" y="0"/>
          <a:chExt cx="0" cy="0"/>
        </a:xfrm>
      </p:grpSpPr>
      <p:pic>
        <p:nvPicPr>
          <p:cNvPr id="3" name="図 2"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pic>
        <p:nvPicPr>
          <p:cNvPr id="10" name="図 9"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1" name="テキスト ボックス 10"/>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2" name="テキスト ボックス 11"/>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6" name="コンテンツ プレースホルダー 2"/>
          <p:cNvSpPr>
            <a:spLocks noGrp="1"/>
          </p:cNvSpPr>
          <p:nvPr>
            <p:ph idx="1"/>
          </p:nvPr>
        </p:nvSpPr>
        <p:spPr>
          <a:xfrm>
            <a:off x="340845" y="664452"/>
            <a:ext cx="8429622" cy="3940834"/>
          </a:xfrm>
          <a:prstGeom prst="rect">
            <a:avLst/>
          </a:prstGeom>
        </p:spPr>
        <p:txBody>
          <a:bodyPr/>
          <a:lstStyle>
            <a:lvl1pPr marL="0" indent="0">
              <a:buClr>
                <a:schemeClr val="accent3">
                  <a:lumMod val="50000"/>
                </a:schemeClr>
              </a:buClr>
              <a:buFont typeface="Wingdings" panose="05000000000000000000" pitchFamily="2" charset="2"/>
              <a:buNone/>
              <a:defRPr sz="2000" b="0" i="0">
                <a:solidFill>
                  <a:srgbClr val="404040"/>
                </a:solidFill>
                <a:latin typeface="メイリオ"/>
                <a:ea typeface="メイリオ"/>
                <a:cs typeface="メイリオ"/>
              </a:defRPr>
            </a:lvl1pPr>
            <a:lvl2pPr marL="742950" indent="-285750">
              <a:buClr>
                <a:schemeClr val="accent3">
                  <a:lumMod val="50000"/>
                </a:schemeClr>
              </a:buClr>
              <a:buFont typeface="Wingdings" panose="05000000000000000000" pitchFamily="2" charset="2"/>
              <a:buChar char="u"/>
              <a:defRPr sz="1800" b="0" i="0">
                <a:solidFill>
                  <a:srgbClr val="404040"/>
                </a:solidFill>
                <a:latin typeface="メイリオ"/>
                <a:ea typeface="メイリオ"/>
                <a:cs typeface="メイリオ"/>
              </a:defRPr>
            </a:lvl2pPr>
            <a:lvl3pPr marL="1200150" indent="-285750">
              <a:buClr>
                <a:schemeClr val="accent3">
                  <a:lumMod val="50000"/>
                </a:schemeClr>
              </a:buClr>
              <a:buFont typeface="Wingdings" panose="05000000000000000000" pitchFamily="2" charset="2"/>
              <a:buChar char="u"/>
              <a:defRPr sz="1600" b="0" i="0">
                <a:solidFill>
                  <a:srgbClr val="404040"/>
                </a:solidFill>
                <a:latin typeface="メイリオ"/>
                <a:ea typeface="メイリオ"/>
                <a:cs typeface="メイリオ"/>
              </a:defRPr>
            </a:lvl3pPr>
            <a:lvl4pPr marL="1657350" indent="-285750">
              <a:buClr>
                <a:schemeClr val="accent3">
                  <a:lumMod val="50000"/>
                </a:schemeClr>
              </a:buClr>
              <a:buFont typeface="Wingdings" panose="05000000000000000000" pitchFamily="2" charset="2"/>
              <a:buChar char="u"/>
              <a:defRPr sz="1400" b="0" i="0">
                <a:solidFill>
                  <a:srgbClr val="404040"/>
                </a:solidFill>
                <a:latin typeface="メイリオ"/>
                <a:ea typeface="メイリオ"/>
                <a:cs typeface="メイリオ"/>
              </a:defRPr>
            </a:lvl4pPr>
            <a:lvl5pPr marL="1828800" indent="0">
              <a:buNone/>
              <a:defRPr sz="1800" b="0" i="0">
                <a:solidFill>
                  <a:schemeClr val="tx1">
                    <a:lumMod val="75000"/>
                  </a:schemeClr>
                </a:solidFill>
                <a:latin typeface="メイリオ"/>
                <a:ea typeface="メイリオ"/>
                <a:cs typeface="メイリオ"/>
              </a:defRPr>
            </a:lvl5pPr>
          </a:lstStyle>
          <a:p>
            <a:pPr lvl="0"/>
            <a:r>
              <a:rPr kumimoji="1" lang="ja-JP" altLang="en-US"/>
              <a:t>マスター テキストの書式設定</a:t>
            </a:r>
          </a:p>
        </p:txBody>
      </p:sp>
      <p:sp>
        <p:nvSpPr>
          <p:cNvPr id="7" name="タイトル 1"/>
          <p:cNvSpPr>
            <a:spLocks noGrp="1"/>
          </p:cNvSpPr>
          <p:nvPr>
            <p:ph type="ctrTitle" hasCustomPrompt="1"/>
          </p:nvPr>
        </p:nvSpPr>
        <p:spPr bwMode="white">
          <a:xfrm>
            <a:off x="350370" y="66905"/>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sp>
        <p:nvSpPr>
          <p:cNvPr id="9" name="テキスト ボックス 8"/>
          <p:cNvSpPr txBox="1"/>
          <p:nvPr userDrawn="1"/>
        </p:nvSpPr>
        <p:spPr>
          <a:xfrm>
            <a:off x="6000382" y="4768596"/>
            <a:ext cx="2348189" cy="246221"/>
          </a:xfrm>
          <a:prstGeom prst="rect">
            <a:avLst/>
          </a:prstGeom>
          <a:solidFill>
            <a:schemeClr val="accent3">
              <a:lumMod val="20000"/>
              <a:lumOff val="80000"/>
            </a:schemeClr>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Confidential</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8040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中表紙_Confidential">
    <p:spTree>
      <p:nvGrpSpPr>
        <p:cNvPr id="1" name=""/>
        <p:cNvGrpSpPr/>
        <p:nvPr/>
      </p:nvGrpSpPr>
      <p:grpSpPr>
        <a:xfrm>
          <a:off x="0" y="0"/>
          <a:ext cx="0" cy="0"/>
          <a:chOff x="0" y="0"/>
          <a:chExt cx="0" cy="0"/>
        </a:xfrm>
      </p:grpSpPr>
      <p:pic>
        <p:nvPicPr>
          <p:cNvPr id="2" name="図 1" descr="c-4-3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20"/>
            <a:ext cx="9144000" cy="5141610"/>
          </a:xfrm>
          <a:prstGeom prst="rect">
            <a:avLst/>
          </a:prstGeom>
        </p:spPr>
      </p:pic>
      <p:sp>
        <p:nvSpPr>
          <p:cNvPr id="7" name="正方形/長方形 6"/>
          <p:cNvSpPr/>
          <p:nvPr userDrawn="1"/>
        </p:nvSpPr>
        <p:spPr>
          <a:xfrm>
            <a:off x="0" y="4793535"/>
            <a:ext cx="9144000" cy="34564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 name="図 13"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5" name="テキスト ボックス 14"/>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6" name="テキスト ボックス 15"/>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8" name="タイトル 1"/>
          <p:cNvSpPr>
            <a:spLocks noGrp="1"/>
          </p:cNvSpPr>
          <p:nvPr>
            <p:ph type="ctrTitle" hasCustomPrompt="1"/>
          </p:nvPr>
        </p:nvSpPr>
        <p:spPr>
          <a:xfrm>
            <a:off x="874198" y="701609"/>
            <a:ext cx="7598238" cy="1219657"/>
          </a:xfrm>
          <a:prstGeom prst="rect">
            <a:avLst/>
          </a:prstGeom>
        </p:spPr>
        <p:txBody>
          <a:bodyPr/>
          <a:lstStyle>
            <a:lvl1pPr algn="l">
              <a:lnSpc>
                <a:spcPts val="3600"/>
              </a:lnSpc>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endParaRPr kumimoji="1" lang="ja-JP" altLang="en-US" dirty="0"/>
          </a:p>
        </p:txBody>
      </p:sp>
      <p:sp>
        <p:nvSpPr>
          <p:cNvPr id="9" name="テキスト プレースホルダー 2"/>
          <p:cNvSpPr>
            <a:spLocks noGrp="1"/>
          </p:cNvSpPr>
          <p:nvPr>
            <p:ph type="body" sz="quarter" idx="11" hasCustomPrompt="1"/>
          </p:nvPr>
        </p:nvSpPr>
        <p:spPr>
          <a:xfrm>
            <a:off x="376343" y="709312"/>
            <a:ext cx="616707" cy="627062"/>
          </a:xfrm>
          <a:prstGeom prst="rect">
            <a:avLst/>
          </a:prstGeom>
        </p:spPr>
        <p:txBody>
          <a:bodyPr/>
          <a:lstStyle>
            <a:lvl1pPr marL="0" indent="0">
              <a:buNone/>
              <a:defRPr sz="3600" b="1">
                <a:solidFill>
                  <a:srgbClr val="25336E"/>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en-US" altLang="ja-JP" dirty="0"/>
              <a:t>0</a:t>
            </a:r>
            <a:endParaRPr kumimoji="1" lang="ja-JP" altLang="en-US" dirty="0"/>
          </a:p>
        </p:txBody>
      </p:sp>
      <p:sp>
        <p:nvSpPr>
          <p:cNvPr id="11" name="テキスト ボックス 10"/>
          <p:cNvSpPr txBox="1"/>
          <p:nvPr userDrawn="1"/>
        </p:nvSpPr>
        <p:spPr>
          <a:xfrm>
            <a:off x="6000382" y="4768596"/>
            <a:ext cx="2348189" cy="246221"/>
          </a:xfrm>
          <a:prstGeom prst="rect">
            <a:avLst/>
          </a:prstGeom>
          <a:solidFill>
            <a:schemeClr val="accent3">
              <a:lumMod val="20000"/>
              <a:lumOff val="80000"/>
            </a:schemeClr>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Confidential</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6688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descr="c-4-2_9-16.ai"/>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spTree>
    <p:extLst>
      <p:ext uri="{BB962C8B-B14F-4D97-AF65-F5344CB8AC3E}">
        <p14:creationId xmlns:p14="http://schemas.microsoft.com/office/powerpoint/2010/main" val="201309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6" r:id="rId4"/>
    <p:sldLayoutId id="2147483657" r:id="rId5"/>
    <p:sldLayoutId id="2147483658" r:id="rId6"/>
    <p:sldLayoutId id="2147483659" r:id="rId7"/>
    <p:sldLayoutId id="2147483660" r:id="rId8"/>
    <p:sldLayoutId id="2147483661" r:id="rId9"/>
    <p:sldLayoutId id="2147483654" r:id="rId10"/>
    <p:sldLayoutId id="2147483655" r:id="rId11"/>
    <p:sldLayoutId id="2147483652" r:id="rId12"/>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code.jquery.com/jquery-3.4.1.js"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qiita.com/tsukishimaao/items/39d22fd9178546d6cdeb" TargetMode="Externa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ebism.jp/js-jquery/jplayer/"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codepb/jquery-template"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5.png"/><Relationship Id="rId3" Type="http://schemas.openxmlformats.org/officeDocument/2006/relationships/tags" Target="../tags/tag3.xml"/><Relationship Id="rId21" Type="http://schemas.openxmlformats.org/officeDocument/2006/relationships/image" Target="../media/image70.png"/><Relationship Id="rId7" Type="http://schemas.openxmlformats.org/officeDocument/2006/relationships/slideLayout" Target="../slideLayouts/slideLayout2.xml"/><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image" Target="../media/image74.png"/><Relationship Id="rId33" Type="http://schemas.openxmlformats.org/officeDocument/2006/relationships/image" Target="../media/image81.png"/><Relationship Id="rId2" Type="http://schemas.openxmlformats.org/officeDocument/2006/relationships/tags" Target="../tags/tag2.xml"/><Relationship Id="rId16" Type="http://schemas.openxmlformats.org/officeDocument/2006/relationships/image" Target="../media/image65.png"/><Relationship Id="rId20" Type="http://schemas.openxmlformats.org/officeDocument/2006/relationships/image" Target="../media/image69.png"/><Relationship Id="rId29" Type="http://schemas.openxmlformats.org/officeDocument/2006/relationships/image" Target="../media/image7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0.png"/><Relationship Id="rId24" Type="http://schemas.openxmlformats.org/officeDocument/2006/relationships/image" Target="../media/image73.png"/><Relationship Id="rId32" Type="http://schemas.openxmlformats.org/officeDocument/2006/relationships/hyperlink" Target="https://hub.docker.com/_/postgres/" TargetMode="External"/><Relationship Id="rId5" Type="http://schemas.openxmlformats.org/officeDocument/2006/relationships/tags" Target="../tags/tag5.xml"/><Relationship Id="rId15" Type="http://schemas.openxmlformats.org/officeDocument/2006/relationships/image" Target="../media/image64.png"/><Relationship Id="rId23" Type="http://schemas.openxmlformats.org/officeDocument/2006/relationships/image" Target="../media/image72.png"/><Relationship Id="rId28" Type="http://schemas.openxmlformats.org/officeDocument/2006/relationships/image" Target="../media/image77.png"/><Relationship Id="rId10" Type="http://schemas.openxmlformats.org/officeDocument/2006/relationships/image" Target="../media/image59.png"/><Relationship Id="rId19" Type="http://schemas.openxmlformats.org/officeDocument/2006/relationships/image" Target="../media/image68.png"/><Relationship Id="rId31" Type="http://schemas.openxmlformats.org/officeDocument/2006/relationships/image" Target="../media/image80.png"/><Relationship Id="rId4" Type="http://schemas.openxmlformats.org/officeDocument/2006/relationships/tags" Target="../tags/tag4.xml"/><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 Id="rId27" Type="http://schemas.openxmlformats.org/officeDocument/2006/relationships/image" Target="../media/image76.png"/><Relationship Id="rId30" Type="http://schemas.openxmlformats.org/officeDocument/2006/relationships/image" Target="../media/image7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hyperlink" Target="https://teams.microsoft.com/_#/files/%E4%B8%80%E8%88%AC?threadId=19%3A7806a2408b0d4b208713b09962d0d485%40thread.skype&amp;ctx=channel&amp;context=%25E7%25AC%25AC%25E4%25B8%2589%25E5%259B%259E_PowerBIReportServer%25E3%2580%2581SQL%25E3%2582%25AF%25E3%2582%25A8%25E3%2583%25AA&amp;rootfolder=%252Fsites%252Fmsteams_8ee3c6%252FShared%2520Documents%252FGeneral%252F04.%25E3%2583%258A%25E3%2583%25AC%25E3%2583%2583%25E3%2582%25B8%252FFY20_DAG_%25E3%2582%25B0%25E3%2583%25AB%25E3%2583%25BC%25E3%2583%2597%25E5%2586%2585%25E3%2582%25B9%25E3%2582%25AD%25E3%2583%25AB%25E3%2582%25A2%25E3%2583%2583%25E3%2583%2597%252F%25E7%25AC%25AC%25E4%25B8%2589%25E5%259B%259E_PowerBIReportServer%25E3%2580%2581SQL%25E3%2582%25AF%25E3%2582%25A8%25E3%2583%25AA" TargetMode="Externa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www.knowledgehut.com/blog/business-intelligence-and-visualization/powerbi-vs-ssrs-comparison" TargetMode="External"/><Relationship Id="rId2" Type="http://schemas.openxmlformats.org/officeDocument/2006/relationships/hyperlink" Target="https://blogs.msdn.microsoft.com/sqlrsteamblog/2017/05/17/a-closer-look-at-power-bi-report-server/" TargetMode="External"/><Relationship Id="rId1" Type="http://schemas.openxmlformats.org/officeDocument/2006/relationships/slideLayout" Target="../slideLayouts/slideLayout5.xml"/><Relationship Id="rId6" Type="http://schemas.openxmlformats.org/officeDocument/2006/relationships/hyperlink" Target="https://docs.microsoft.com/ja-jp/previous-versions/sql/sql-server-2008-r2/ms191544(v=sql.105)?redirectedfrom=MSDN" TargetMode="External"/><Relationship Id="rId5" Type="http://schemas.openxmlformats.org/officeDocument/2006/relationships/hyperlink" Target="https://oss-db.jp/dojo/dojo_info_04" TargetMode="External"/><Relationship Id="rId4" Type="http://schemas.openxmlformats.org/officeDocument/2006/relationships/hyperlink" Target="https://wa3.i-3-i.info/diff372data.htm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CF </a:t>
            </a:r>
            <a:r>
              <a:rPr kumimoji="1" lang="ja-JP" altLang="en-US" dirty="0"/>
              <a:t>新人スキルアップ</a:t>
            </a:r>
            <a:br>
              <a:rPr kumimoji="1" lang="en-US" altLang="ja-JP" dirty="0"/>
            </a:br>
            <a:r>
              <a:rPr kumimoji="1" lang="ja-JP" altLang="en-US" dirty="0"/>
              <a:t>クラサバアプリ作成</a:t>
            </a:r>
          </a:p>
        </p:txBody>
      </p:sp>
      <p:sp>
        <p:nvSpPr>
          <p:cNvPr id="7" name="テキスト プレースホルダー 6"/>
          <p:cNvSpPr>
            <a:spLocks noGrp="1"/>
          </p:cNvSpPr>
          <p:nvPr>
            <p:ph type="body" sz="quarter" idx="10"/>
          </p:nvPr>
        </p:nvSpPr>
        <p:spPr/>
        <p:txBody>
          <a:bodyPr/>
          <a:lstStyle/>
          <a:p>
            <a:r>
              <a:rPr kumimoji="1" lang="en-US" altLang="ja-JP" dirty="0"/>
              <a:t>2019/10/28</a:t>
            </a:r>
            <a:endParaRPr kumimoji="1" lang="ja-JP" altLang="en-US" dirty="0"/>
          </a:p>
        </p:txBody>
      </p:sp>
      <p:sp>
        <p:nvSpPr>
          <p:cNvPr id="8" name="テキスト プレースホルダー 7"/>
          <p:cNvSpPr>
            <a:spLocks noGrp="1"/>
          </p:cNvSpPr>
          <p:nvPr>
            <p:ph type="body" sz="quarter" idx="11"/>
          </p:nvPr>
        </p:nvSpPr>
        <p:spPr/>
        <p:txBody>
          <a:bodyPr/>
          <a:lstStyle/>
          <a:p>
            <a:r>
              <a:rPr kumimoji="1" lang="en-US" altLang="ja-JP" dirty="0"/>
              <a:t>Ver1.0</a:t>
            </a:r>
            <a:endParaRPr kumimoji="1" lang="ja-JP" altLang="en-US" dirty="0"/>
          </a:p>
        </p:txBody>
      </p:sp>
    </p:spTree>
    <p:extLst>
      <p:ext uri="{BB962C8B-B14F-4D97-AF65-F5344CB8AC3E}">
        <p14:creationId xmlns:p14="http://schemas.microsoft.com/office/powerpoint/2010/main" val="130661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2297301" y="1513751"/>
            <a:ext cx="4001899" cy="603095"/>
          </a:xfrm>
        </p:spPr>
        <p:txBody>
          <a:bodyPr/>
          <a:lstStyle/>
          <a:p>
            <a:r>
              <a:rPr lang="ja-JP" altLang="en-US" sz="4000" dirty="0" err="1"/>
              <a:t>っと</a:t>
            </a:r>
            <a:r>
              <a:rPr lang="ja-JP" altLang="en-US" sz="4000" dirty="0"/>
              <a:t>その前に！</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err="1"/>
              <a:t>ストーーーっ</a:t>
            </a:r>
            <a:r>
              <a:rPr kumimoji="1" lang="ja-JP" altLang="en-US" dirty="0"/>
              <a:t>プ</a:t>
            </a:r>
          </a:p>
        </p:txBody>
      </p:sp>
      <p:sp>
        <p:nvSpPr>
          <p:cNvPr id="4" name="コンテンツ プレースホルダー 8">
            <a:extLst>
              <a:ext uri="{FF2B5EF4-FFF2-40B4-BE49-F238E27FC236}">
                <a16:creationId xmlns:a16="http://schemas.microsoft.com/office/drawing/2014/main" id="{DB99474A-7167-420D-AF52-358C93837ED7}"/>
              </a:ext>
            </a:extLst>
          </p:cNvPr>
          <p:cNvSpPr txBox="1">
            <a:spLocks/>
          </p:cNvSpPr>
          <p:nvPr/>
        </p:nvSpPr>
        <p:spPr>
          <a:xfrm>
            <a:off x="1224151" y="2443201"/>
            <a:ext cx="5824349" cy="345998"/>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そもそも</a:t>
            </a:r>
            <a:r>
              <a:rPr lang="en-US" altLang="ja-JP" dirty="0"/>
              <a:t>HTML / CSS / JS</a:t>
            </a:r>
            <a:r>
              <a:rPr lang="ja-JP" altLang="en-US" dirty="0" err="1"/>
              <a:t>って</a:t>
            </a:r>
            <a:r>
              <a:rPr lang="ja-JP" altLang="en-US" dirty="0"/>
              <a:t>何が出来るんねん</a:t>
            </a:r>
            <a:endParaRPr lang="en-US" altLang="ja-JP" dirty="0"/>
          </a:p>
        </p:txBody>
      </p:sp>
    </p:spTree>
    <p:extLst>
      <p:ext uri="{BB962C8B-B14F-4D97-AF65-F5344CB8AC3E}">
        <p14:creationId xmlns:p14="http://schemas.microsoft.com/office/powerpoint/2010/main" val="342300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3306951" y="2212251"/>
            <a:ext cx="2257313" cy="603095"/>
          </a:xfrm>
        </p:spPr>
        <p:txBody>
          <a:bodyPr/>
          <a:lstStyle/>
          <a:p>
            <a:r>
              <a:rPr lang="en-US" altLang="ja-JP" sz="4000" dirty="0"/>
              <a:t>HTML</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HTML</a:t>
            </a:r>
            <a:endParaRPr kumimoji="1" lang="ja-JP" altLang="en-US" dirty="0"/>
          </a:p>
        </p:txBody>
      </p:sp>
    </p:spTree>
    <p:extLst>
      <p:ext uri="{BB962C8B-B14F-4D97-AF65-F5344CB8AC3E}">
        <p14:creationId xmlns:p14="http://schemas.microsoft.com/office/powerpoint/2010/main" val="420150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HTML</a:t>
            </a:r>
            <a:r>
              <a:rPr lang="ja-JP" altLang="en-US" dirty="0"/>
              <a:t>で出来る事</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50370" y="787556"/>
            <a:ext cx="3906320" cy="338554"/>
          </a:xfrm>
          <a:prstGeom prst="rect">
            <a:avLst/>
          </a:prstGeom>
          <a:noFill/>
        </p:spPr>
        <p:txBody>
          <a:bodyPr wrap="square" rtlCol="0">
            <a:spAutoFit/>
          </a:bodyPr>
          <a:lstStyle/>
          <a:p>
            <a:r>
              <a:rPr kumimoji="1" lang="ja-JP" altLang="en-US" sz="1600" dirty="0"/>
              <a:t>画面上にボタンとかいろいろ置けます</a:t>
            </a:r>
          </a:p>
        </p:txBody>
      </p:sp>
      <p:sp>
        <p:nvSpPr>
          <p:cNvPr id="5" name="テキスト ボックス 4">
            <a:extLst>
              <a:ext uri="{FF2B5EF4-FFF2-40B4-BE49-F238E27FC236}">
                <a16:creationId xmlns:a16="http://schemas.microsoft.com/office/drawing/2014/main" id="{B01B09B1-791D-4BED-9226-1D721091E3BC}"/>
              </a:ext>
            </a:extLst>
          </p:cNvPr>
          <p:cNvSpPr txBox="1"/>
          <p:nvPr/>
        </p:nvSpPr>
        <p:spPr>
          <a:xfrm>
            <a:off x="350370" y="1402549"/>
            <a:ext cx="4221630" cy="1754326"/>
          </a:xfrm>
          <a:prstGeom prst="rect">
            <a:avLst/>
          </a:prstGeom>
          <a:noFill/>
        </p:spPr>
        <p:txBody>
          <a:bodyPr wrap="square" rtlCol="0">
            <a:spAutoFit/>
          </a:bodyPr>
          <a:lstStyle/>
          <a:p>
            <a:pPr marL="228600" indent="-228600">
              <a:buFont typeface="+mj-ea"/>
              <a:buAutoNum type="circleNumDbPlain"/>
            </a:pPr>
            <a:r>
              <a:rPr lang="ja-JP" altLang="en-US" sz="1200" dirty="0"/>
              <a:t>任意の場所に研修用のフォルダを作りましょう</a:t>
            </a:r>
            <a:endParaRPr lang="en-US" altLang="ja-JP" sz="1200" dirty="0"/>
          </a:p>
          <a:p>
            <a:pPr marL="228600" indent="-228600">
              <a:buFont typeface="+mj-ea"/>
              <a:buAutoNum type="circleNumDbPlain"/>
            </a:pPr>
            <a:r>
              <a:rPr kumimoji="1" lang="en-US" altLang="ja-JP" sz="1200" dirty="0" err="1"/>
              <a:t>VSCode</a:t>
            </a:r>
            <a:r>
              <a:rPr kumimoji="1" lang="ja-JP" altLang="en-US" sz="1200" dirty="0"/>
              <a:t>を開きましょう</a:t>
            </a:r>
            <a:endParaRPr kumimoji="1" lang="en-US" altLang="ja-JP" sz="1200" dirty="0"/>
          </a:p>
          <a:p>
            <a:pPr marL="228600" indent="-228600">
              <a:buFont typeface="+mj-ea"/>
              <a:buAutoNum type="circleNumDbPlain"/>
            </a:pPr>
            <a:r>
              <a:rPr kumimoji="1" lang="ja-JP" altLang="en-US" sz="1200" dirty="0"/>
              <a:t>右図にしたがって、①で作成したフォルダを開きます</a:t>
            </a:r>
            <a:endParaRPr kumimoji="1" lang="en-US" altLang="ja-JP" sz="1200" dirty="0"/>
          </a:p>
          <a:p>
            <a:pPr marL="228600" indent="-228600">
              <a:buFont typeface="+mj-ea"/>
              <a:buAutoNum type="circleNumDbPlain"/>
            </a:pPr>
            <a:r>
              <a:rPr lang="ja-JP" altLang="en-US" sz="1200" dirty="0"/>
              <a:t>新規に</a:t>
            </a:r>
            <a:r>
              <a:rPr lang="en-US" altLang="ja-JP" sz="1200" dirty="0"/>
              <a:t>”index.html”</a:t>
            </a:r>
            <a:r>
              <a:rPr lang="ja-JP" altLang="en-US" sz="1200" dirty="0"/>
              <a:t>を作成します</a:t>
            </a:r>
            <a:endParaRPr kumimoji="1" lang="en-US" altLang="ja-JP" sz="1200" dirty="0"/>
          </a:p>
          <a:p>
            <a:pPr marL="228600" indent="-228600">
              <a:buFont typeface="+mj-ea"/>
              <a:buAutoNum type="circleNumDbPlain"/>
            </a:pPr>
            <a:r>
              <a:rPr lang="ja-JP" altLang="en-US" sz="1200" dirty="0"/>
              <a:t>新規に</a:t>
            </a:r>
            <a:r>
              <a:rPr lang="en-US" altLang="ja-JP" sz="1200" dirty="0"/>
              <a:t>”global.css”</a:t>
            </a:r>
            <a:r>
              <a:rPr lang="ja-JP" altLang="en-US" sz="1200" dirty="0"/>
              <a:t>を作成します</a:t>
            </a:r>
            <a:endParaRPr lang="en-US" altLang="ja-JP" sz="1200" dirty="0"/>
          </a:p>
          <a:p>
            <a:pPr marL="228600" indent="-228600">
              <a:buFont typeface="+mj-ea"/>
              <a:buAutoNum type="circleNumDbPlain"/>
            </a:pPr>
            <a:r>
              <a:rPr lang="ja-JP" altLang="en-US" sz="1200" dirty="0"/>
              <a:t>新規に</a:t>
            </a:r>
            <a:r>
              <a:rPr lang="en-US" altLang="ja-JP" sz="1200" dirty="0"/>
              <a:t>”global.js”</a:t>
            </a:r>
            <a:r>
              <a:rPr lang="ja-JP" altLang="en-US" sz="1200" dirty="0"/>
              <a:t>を作成します</a:t>
            </a:r>
            <a:endParaRPr lang="en-US" altLang="ja-JP" sz="1200" dirty="0"/>
          </a:p>
          <a:p>
            <a:endParaRPr lang="en-US" altLang="ja-JP" sz="1200" dirty="0"/>
          </a:p>
          <a:p>
            <a:pPr marL="228600" indent="-228600">
              <a:buFont typeface="+mj-ea"/>
              <a:buAutoNum type="circleNumDbPlain"/>
            </a:pPr>
            <a:endParaRPr kumimoji="1" lang="en-US" altLang="ja-JP" sz="1200" dirty="0"/>
          </a:p>
          <a:p>
            <a:pPr marL="228600" indent="-228600">
              <a:buFont typeface="+mj-ea"/>
              <a:buAutoNum type="circleNumDbPlain"/>
            </a:pPr>
            <a:endParaRPr kumimoji="1" lang="ja-JP" altLang="en-US" sz="1200" dirty="0"/>
          </a:p>
        </p:txBody>
      </p:sp>
      <p:pic>
        <p:nvPicPr>
          <p:cNvPr id="6" name="図 5">
            <a:extLst>
              <a:ext uri="{FF2B5EF4-FFF2-40B4-BE49-F238E27FC236}">
                <a16:creationId xmlns:a16="http://schemas.microsoft.com/office/drawing/2014/main" id="{5636455E-6484-4822-894C-6F888B455796}"/>
              </a:ext>
            </a:extLst>
          </p:cNvPr>
          <p:cNvPicPr>
            <a:picLocks noChangeAspect="1"/>
          </p:cNvPicPr>
          <p:nvPr/>
        </p:nvPicPr>
        <p:blipFill>
          <a:blip r:embed="rId2"/>
          <a:stretch>
            <a:fillRect/>
          </a:stretch>
        </p:blipFill>
        <p:spPr>
          <a:xfrm>
            <a:off x="250211" y="2630836"/>
            <a:ext cx="4258729" cy="2163413"/>
          </a:xfrm>
          <a:prstGeom prst="rect">
            <a:avLst/>
          </a:prstGeom>
        </p:spPr>
      </p:pic>
      <p:pic>
        <p:nvPicPr>
          <p:cNvPr id="10" name="図 9">
            <a:extLst>
              <a:ext uri="{FF2B5EF4-FFF2-40B4-BE49-F238E27FC236}">
                <a16:creationId xmlns:a16="http://schemas.microsoft.com/office/drawing/2014/main" id="{7C9C4298-8141-41D4-8703-6049095D0F85}"/>
              </a:ext>
            </a:extLst>
          </p:cNvPr>
          <p:cNvPicPr>
            <a:picLocks noChangeAspect="1"/>
          </p:cNvPicPr>
          <p:nvPr/>
        </p:nvPicPr>
        <p:blipFill>
          <a:blip r:embed="rId3"/>
          <a:stretch>
            <a:fillRect/>
          </a:stretch>
        </p:blipFill>
        <p:spPr>
          <a:xfrm>
            <a:off x="4635062" y="2630835"/>
            <a:ext cx="3731800" cy="2163413"/>
          </a:xfrm>
          <a:prstGeom prst="rect">
            <a:avLst/>
          </a:prstGeom>
        </p:spPr>
      </p:pic>
    </p:spTree>
    <p:extLst>
      <p:ext uri="{BB962C8B-B14F-4D97-AF65-F5344CB8AC3E}">
        <p14:creationId xmlns:p14="http://schemas.microsoft.com/office/powerpoint/2010/main" val="102701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HTML</a:t>
            </a:r>
            <a:r>
              <a:rPr lang="ja-JP" altLang="en-US" dirty="0"/>
              <a:t>で出来る事</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2790872" y="876562"/>
            <a:ext cx="3386433" cy="400110"/>
          </a:xfrm>
          <a:prstGeom prst="rect">
            <a:avLst/>
          </a:prstGeom>
          <a:noFill/>
        </p:spPr>
        <p:txBody>
          <a:bodyPr wrap="square" rtlCol="0">
            <a:spAutoFit/>
          </a:bodyPr>
          <a:lstStyle/>
          <a:p>
            <a:r>
              <a:rPr lang="en-US" altLang="ja-JP" sz="2000" dirty="0"/>
              <a:t>HTML</a:t>
            </a:r>
            <a:r>
              <a:rPr lang="ja-JP" altLang="en-US" sz="2000" dirty="0"/>
              <a:t>ファイルの構成</a:t>
            </a:r>
            <a:endParaRPr kumimoji="1" lang="ja-JP" altLang="en-US" sz="2000" dirty="0"/>
          </a:p>
        </p:txBody>
      </p:sp>
      <p:pic>
        <p:nvPicPr>
          <p:cNvPr id="8" name="図 7">
            <a:extLst>
              <a:ext uri="{FF2B5EF4-FFF2-40B4-BE49-F238E27FC236}">
                <a16:creationId xmlns:a16="http://schemas.microsoft.com/office/drawing/2014/main" id="{F98EC61B-51B1-4DDE-B822-18CAC72D36EC}"/>
              </a:ext>
            </a:extLst>
          </p:cNvPr>
          <p:cNvPicPr>
            <a:picLocks noChangeAspect="1"/>
          </p:cNvPicPr>
          <p:nvPr/>
        </p:nvPicPr>
        <p:blipFill>
          <a:blip r:embed="rId2"/>
          <a:stretch>
            <a:fillRect/>
          </a:stretch>
        </p:blipFill>
        <p:spPr>
          <a:xfrm>
            <a:off x="150763" y="1336916"/>
            <a:ext cx="3610045" cy="2058526"/>
          </a:xfrm>
          <a:prstGeom prst="rect">
            <a:avLst/>
          </a:prstGeom>
        </p:spPr>
      </p:pic>
      <p:sp>
        <p:nvSpPr>
          <p:cNvPr id="12" name="テキスト ボックス 11">
            <a:extLst>
              <a:ext uri="{FF2B5EF4-FFF2-40B4-BE49-F238E27FC236}">
                <a16:creationId xmlns:a16="http://schemas.microsoft.com/office/drawing/2014/main" id="{3661CB91-F383-4765-8C37-F335249972CA}"/>
              </a:ext>
            </a:extLst>
          </p:cNvPr>
          <p:cNvSpPr txBox="1"/>
          <p:nvPr/>
        </p:nvSpPr>
        <p:spPr>
          <a:xfrm>
            <a:off x="736099" y="3484780"/>
            <a:ext cx="2826907" cy="276999"/>
          </a:xfrm>
          <a:prstGeom prst="rect">
            <a:avLst/>
          </a:prstGeom>
          <a:noFill/>
        </p:spPr>
        <p:txBody>
          <a:bodyPr wrap="square" rtlCol="0">
            <a:spAutoFit/>
          </a:bodyPr>
          <a:lstStyle/>
          <a:p>
            <a:r>
              <a:rPr lang="en-US" altLang="ja-JP" sz="1200" dirty="0"/>
              <a:t>Chrome</a:t>
            </a:r>
            <a:r>
              <a:rPr lang="ja-JP" altLang="en-US" sz="1200" dirty="0"/>
              <a:t>で表示すると</a:t>
            </a:r>
            <a:r>
              <a:rPr lang="ja-JP" altLang="en-US" sz="1200" dirty="0" err="1"/>
              <a:t>、、、</a:t>
            </a:r>
            <a:endParaRPr kumimoji="1" lang="ja-JP" altLang="en-US" sz="1200" dirty="0"/>
          </a:p>
        </p:txBody>
      </p:sp>
      <p:pic>
        <p:nvPicPr>
          <p:cNvPr id="13" name="図 12">
            <a:extLst>
              <a:ext uri="{FF2B5EF4-FFF2-40B4-BE49-F238E27FC236}">
                <a16:creationId xmlns:a16="http://schemas.microsoft.com/office/drawing/2014/main" id="{097624AA-D83E-4A66-B9D0-5EFF14F482AC}"/>
              </a:ext>
            </a:extLst>
          </p:cNvPr>
          <p:cNvPicPr>
            <a:picLocks noChangeAspect="1"/>
          </p:cNvPicPr>
          <p:nvPr/>
        </p:nvPicPr>
        <p:blipFill>
          <a:blip r:embed="rId3"/>
          <a:stretch>
            <a:fillRect/>
          </a:stretch>
        </p:blipFill>
        <p:spPr>
          <a:xfrm>
            <a:off x="4058167" y="2573536"/>
            <a:ext cx="4890340" cy="1822487"/>
          </a:xfrm>
          <a:prstGeom prst="rect">
            <a:avLst/>
          </a:prstGeom>
        </p:spPr>
      </p:pic>
      <p:sp>
        <p:nvSpPr>
          <p:cNvPr id="14" name="矢印: 右 13">
            <a:extLst>
              <a:ext uri="{FF2B5EF4-FFF2-40B4-BE49-F238E27FC236}">
                <a16:creationId xmlns:a16="http://schemas.microsoft.com/office/drawing/2014/main" id="{0453767C-1D41-4705-A1F3-74C41F302422}"/>
              </a:ext>
            </a:extLst>
          </p:cNvPr>
          <p:cNvSpPr/>
          <p:nvPr/>
        </p:nvSpPr>
        <p:spPr>
          <a:xfrm>
            <a:off x="1635617" y="3897236"/>
            <a:ext cx="2125191"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809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4043551" y="2270202"/>
            <a:ext cx="1277749" cy="603095"/>
          </a:xfrm>
        </p:spPr>
        <p:txBody>
          <a:bodyPr/>
          <a:lstStyle/>
          <a:p>
            <a:r>
              <a:rPr lang="en-US" altLang="ja-JP" sz="4000" dirty="0"/>
              <a:t>CSS</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CSS</a:t>
            </a:r>
            <a:endParaRPr kumimoji="1" lang="ja-JP" altLang="en-US" dirty="0"/>
          </a:p>
        </p:txBody>
      </p:sp>
    </p:spTree>
    <p:extLst>
      <p:ext uri="{BB962C8B-B14F-4D97-AF65-F5344CB8AC3E}">
        <p14:creationId xmlns:p14="http://schemas.microsoft.com/office/powerpoint/2010/main" val="305514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CSS</a:t>
            </a:r>
            <a:r>
              <a:rPr lang="ja-JP" altLang="en-US" dirty="0"/>
              <a:t>で出来る事</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2737268" y="876562"/>
            <a:ext cx="3386433" cy="400110"/>
          </a:xfrm>
          <a:prstGeom prst="rect">
            <a:avLst/>
          </a:prstGeom>
          <a:noFill/>
        </p:spPr>
        <p:txBody>
          <a:bodyPr wrap="square" rtlCol="0">
            <a:spAutoFit/>
          </a:bodyPr>
          <a:lstStyle/>
          <a:p>
            <a:r>
              <a:rPr lang="en-US" altLang="ja-JP" sz="2000" dirty="0"/>
              <a:t>CSS</a:t>
            </a:r>
            <a:r>
              <a:rPr lang="ja-JP" altLang="en-US" sz="2000" dirty="0"/>
              <a:t>使うとこんな感じ</a:t>
            </a:r>
            <a:endParaRPr kumimoji="1" lang="ja-JP" altLang="en-US" sz="2000" dirty="0"/>
          </a:p>
        </p:txBody>
      </p:sp>
      <p:pic>
        <p:nvPicPr>
          <p:cNvPr id="7" name="図 6">
            <a:extLst>
              <a:ext uri="{FF2B5EF4-FFF2-40B4-BE49-F238E27FC236}">
                <a16:creationId xmlns:a16="http://schemas.microsoft.com/office/drawing/2014/main" id="{094D16A0-5363-4272-A085-40D92704E0E4}"/>
              </a:ext>
            </a:extLst>
          </p:cNvPr>
          <p:cNvPicPr>
            <a:picLocks noChangeAspect="1"/>
          </p:cNvPicPr>
          <p:nvPr/>
        </p:nvPicPr>
        <p:blipFill>
          <a:blip r:embed="rId2"/>
          <a:stretch>
            <a:fillRect/>
          </a:stretch>
        </p:blipFill>
        <p:spPr>
          <a:xfrm>
            <a:off x="195493" y="1522306"/>
            <a:ext cx="3259458" cy="1263164"/>
          </a:xfrm>
          <a:prstGeom prst="rect">
            <a:avLst/>
          </a:prstGeom>
        </p:spPr>
      </p:pic>
      <p:sp>
        <p:nvSpPr>
          <p:cNvPr id="15" name="テキスト ボックス 14">
            <a:extLst>
              <a:ext uri="{FF2B5EF4-FFF2-40B4-BE49-F238E27FC236}">
                <a16:creationId xmlns:a16="http://schemas.microsoft.com/office/drawing/2014/main" id="{27A399DD-A734-4A51-ABB1-FB703828A2A8}"/>
              </a:ext>
            </a:extLst>
          </p:cNvPr>
          <p:cNvSpPr txBox="1"/>
          <p:nvPr/>
        </p:nvSpPr>
        <p:spPr>
          <a:xfrm>
            <a:off x="138060" y="1248118"/>
            <a:ext cx="2826907" cy="276999"/>
          </a:xfrm>
          <a:prstGeom prst="rect">
            <a:avLst/>
          </a:prstGeom>
          <a:noFill/>
        </p:spPr>
        <p:txBody>
          <a:bodyPr wrap="square" rtlCol="0">
            <a:spAutoFit/>
          </a:bodyPr>
          <a:lstStyle/>
          <a:p>
            <a:r>
              <a:rPr lang="en-US" altLang="ja-JP" sz="1200" dirty="0"/>
              <a:t>global.</a:t>
            </a:r>
            <a:r>
              <a:rPr kumimoji="1" lang="en-US" altLang="ja-JP" sz="1200" dirty="0"/>
              <a:t>css</a:t>
            </a:r>
            <a:endParaRPr kumimoji="1" lang="ja-JP" altLang="en-US" sz="12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38059" y="2832027"/>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0" name="図 9">
            <a:extLst>
              <a:ext uri="{FF2B5EF4-FFF2-40B4-BE49-F238E27FC236}">
                <a16:creationId xmlns:a16="http://schemas.microsoft.com/office/drawing/2014/main" id="{E498ED0E-4819-4296-A8F6-C105E9662877}"/>
              </a:ext>
            </a:extLst>
          </p:cNvPr>
          <p:cNvPicPr>
            <a:picLocks noChangeAspect="1"/>
          </p:cNvPicPr>
          <p:nvPr/>
        </p:nvPicPr>
        <p:blipFill>
          <a:blip r:embed="rId3"/>
          <a:stretch>
            <a:fillRect/>
          </a:stretch>
        </p:blipFill>
        <p:spPr>
          <a:xfrm>
            <a:off x="195493" y="3109027"/>
            <a:ext cx="2686444" cy="1610538"/>
          </a:xfrm>
          <a:prstGeom prst="rect">
            <a:avLst/>
          </a:prstGeom>
        </p:spPr>
      </p:pic>
      <p:pic>
        <p:nvPicPr>
          <p:cNvPr id="17" name="図 16">
            <a:extLst>
              <a:ext uri="{FF2B5EF4-FFF2-40B4-BE49-F238E27FC236}">
                <a16:creationId xmlns:a16="http://schemas.microsoft.com/office/drawing/2014/main" id="{B1FF9A82-CEF7-4F8F-879D-B5D2A39CEE76}"/>
              </a:ext>
            </a:extLst>
          </p:cNvPr>
          <p:cNvPicPr>
            <a:picLocks noChangeAspect="1"/>
          </p:cNvPicPr>
          <p:nvPr/>
        </p:nvPicPr>
        <p:blipFill>
          <a:blip r:embed="rId4"/>
          <a:stretch>
            <a:fillRect/>
          </a:stretch>
        </p:blipFill>
        <p:spPr>
          <a:xfrm>
            <a:off x="3888380" y="3109026"/>
            <a:ext cx="5178603" cy="1683455"/>
          </a:xfrm>
          <a:prstGeom prst="rect">
            <a:avLst/>
          </a:prstGeom>
        </p:spPr>
      </p:pic>
      <p:sp>
        <p:nvSpPr>
          <p:cNvPr id="18" name="矢印: 右 17">
            <a:extLst>
              <a:ext uri="{FF2B5EF4-FFF2-40B4-BE49-F238E27FC236}">
                <a16:creationId xmlns:a16="http://schemas.microsoft.com/office/drawing/2014/main" id="{E471D905-DFE7-48F6-9C57-C7DBDFCB4DF8}"/>
              </a:ext>
            </a:extLst>
          </p:cNvPr>
          <p:cNvSpPr/>
          <p:nvPr/>
        </p:nvSpPr>
        <p:spPr>
          <a:xfrm>
            <a:off x="3022400" y="3109026"/>
            <a:ext cx="798579"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FABD7C4-2555-4FEB-A1BA-DBAC0FCF8D06}"/>
              </a:ext>
            </a:extLst>
          </p:cNvPr>
          <p:cNvSpPr txBox="1"/>
          <p:nvPr/>
        </p:nvSpPr>
        <p:spPr>
          <a:xfrm>
            <a:off x="4162096" y="1423531"/>
            <a:ext cx="3386433" cy="646331"/>
          </a:xfrm>
          <a:prstGeom prst="rect">
            <a:avLst/>
          </a:prstGeom>
          <a:noFill/>
        </p:spPr>
        <p:txBody>
          <a:bodyPr wrap="square" rtlCol="0">
            <a:spAutoFit/>
          </a:bodyPr>
          <a:lstStyle/>
          <a:p>
            <a:r>
              <a:rPr kumimoji="1" lang="en-US" altLang="ja-JP" dirty="0" err="1"/>
              <a:t>Div</a:t>
            </a:r>
            <a:r>
              <a:rPr kumimoji="1" lang="en-US" altLang="ja-JP" dirty="0"/>
              <a:t> -&gt; </a:t>
            </a:r>
            <a:r>
              <a:rPr kumimoji="1" lang="ja-JP" altLang="en-US" dirty="0"/>
              <a:t>高さ</a:t>
            </a:r>
            <a:r>
              <a:rPr kumimoji="1" lang="en-US" altLang="ja-JP" dirty="0"/>
              <a:t>: 500px</a:t>
            </a:r>
            <a:br>
              <a:rPr kumimoji="1" lang="en-US" altLang="ja-JP" dirty="0"/>
            </a:br>
            <a:r>
              <a:rPr kumimoji="1" lang="en-US" altLang="ja-JP" dirty="0"/>
              <a:t>          </a:t>
            </a:r>
            <a:r>
              <a:rPr kumimoji="1" lang="ja-JP" altLang="en-US" dirty="0"/>
              <a:t>背景</a:t>
            </a:r>
            <a:r>
              <a:rPr kumimoji="1" lang="en-US" altLang="ja-JP" dirty="0"/>
              <a:t>: </a:t>
            </a:r>
            <a:r>
              <a:rPr kumimoji="1" lang="ja-JP" altLang="en-US" dirty="0"/>
              <a:t>赤色</a:t>
            </a:r>
          </a:p>
        </p:txBody>
      </p:sp>
      <p:sp>
        <p:nvSpPr>
          <p:cNvPr id="21" name="テキスト ボックス 20">
            <a:extLst>
              <a:ext uri="{FF2B5EF4-FFF2-40B4-BE49-F238E27FC236}">
                <a16:creationId xmlns:a16="http://schemas.microsoft.com/office/drawing/2014/main" id="{24707BE1-476B-450A-A3FE-E4C0E7C48F68}"/>
              </a:ext>
            </a:extLst>
          </p:cNvPr>
          <p:cNvSpPr txBox="1"/>
          <p:nvPr/>
        </p:nvSpPr>
        <p:spPr>
          <a:xfrm>
            <a:off x="4162095" y="2139139"/>
            <a:ext cx="3985524" cy="646331"/>
          </a:xfrm>
          <a:prstGeom prst="rect">
            <a:avLst/>
          </a:prstGeom>
          <a:noFill/>
        </p:spPr>
        <p:txBody>
          <a:bodyPr wrap="square" rtlCol="0">
            <a:spAutoFit/>
          </a:bodyPr>
          <a:lstStyle/>
          <a:p>
            <a:r>
              <a:rPr kumimoji="1" lang="en-US" altLang="ja-JP" dirty="0"/>
              <a:t>Button -&gt; </a:t>
            </a:r>
            <a:r>
              <a:rPr lang="ja-JP" altLang="en-US" dirty="0"/>
              <a:t>高さ </a:t>
            </a:r>
            <a:r>
              <a:rPr lang="en-US" altLang="ja-JP" dirty="0"/>
              <a:t>– </a:t>
            </a:r>
            <a:r>
              <a:rPr lang="ja-JP" altLang="en-US" dirty="0"/>
              <a:t>横幅</a:t>
            </a:r>
            <a:r>
              <a:rPr kumimoji="1" lang="en-US" altLang="ja-JP" dirty="0"/>
              <a:t>: 300px</a:t>
            </a:r>
            <a:br>
              <a:rPr kumimoji="1" lang="en-US" altLang="ja-JP" dirty="0"/>
            </a:br>
            <a:r>
              <a:rPr kumimoji="1" lang="en-US" altLang="ja-JP" dirty="0"/>
              <a:t>		    </a:t>
            </a:r>
            <a:r>
              <a:rPr kumimoji="1" lang="ja-JP" altLang="en-US" dirty="0"/>
              <a:t>フォントサイズ</a:t>
            </a:r>
            <a:r>
              <a:rPr kumimoji="1" lang="en-US" altLang="ja-JP" dirty="0"/>
              <a:t>: </a:t>
            </a:r>
            <a:r>
              <a:rPr kumimoji="1" lang="ja-JP" altLang="en-US" dirty="0"/>
              <a:t>デカ</a:t>
            </a:r>
            <a:r>
              <a:rPr kumimoji="1" lang="ja-JP" altLang="en-US" dirty="0" err="1"/>
              <a:t>め</a:t>
            </a:r>
            <a:r>
              <a:rPr kumimoji="1" lang="en-US" altLang="ja-JP" dirty="0"/>
              <a:t> </a:t>
            </a:r>
            <a:endParaRPr kumimoji="1" lang="ja-JP" altLang="en-US" dirty="0"/>
          </a:p>
        </p:txBody>
      </p:sp>
    </p:spTree>
    <p:extLst>
      <p:ext uri="{BB962C8B-B14F-4D97-AF65-F5344CB8AC3E}">
        <p14:creationId xmlns:p14="http://schemas.microsoft.com/office/powerpoint/2010/main" val="39932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3922901" y="2223852"/>
            <a:ext cx="858649" cy="603095"/>
          </a:xfrm>
        </p:spPr>
        <p:txBody>
          <a:bodyPr/>
          <a:lstStyle/>
          <a:p>
            <a:r>
              <a:rPr lang="en-US" altLang="ja-JP" sz="4000" dirty="0"/>
              <a:t>JS</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endParaRPr kumimoji="1" lang="ja-JP" altLang="en-US" dirty="0"/>
          </a:p>
        </p:txBody>
      </p:sp>
    </p:spTree>
    <p:extLst>
      <p:ext uri="{BB962C8B-B14F-4D97-AF65-F5344CB8AC3E}">
        <p14:creationId xmlns:p14="http://schemas.microsoft.com/office/powerpoint/2010/main" val="305751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r>
              <a:rPr lang="ja-JP" altLang="en-US" dirty="0"/>
              <a:t>で出来る事①</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2295478" cy="400110"/>
          </a:xfrm>
          <a:prstGeom prst="rect">
            <a:avLst/>
          </a:prstGeom>
          <a:noFill/>
        </p:spPr>
        <p:txBody>
          <a:bodyPr wrap="square" rtlCol="0">
            <a:spAutoFit/>
          </a:bodyPr>
          <a:lstStyle/>
          <a:p>
            <a:r>
              <a:rPr lang="en-US" altLang="ja-JP" sz="2000" dirty="0"/>
              <a:t>JS</a:t>
            </a:r>
            <a:r>
              <a:rPr lang="ja-JP" altLang="en-US" sz="2000" dirty="0"/>
              <a:t>ファイルの構成</a:t>
            </a:r>
            <a:endParaRPr kumimoji="1" lang="ja-JP" altLang="en-US" sz="2000" dirty="0"/>
          </a:p>
        </p:txBody>
      </p:sp>
      <p:sp>
        <p:nvSpPr>
          <p:cNvPr id="15" name="テキスト ボックス 14">
            <a:extLst>
              <a:ext uri="{FF2B5EF4-FFF2-40B4-BE49-F238E27FC236}">
                <a16:creationId xmlns:a16="http://schemas.microsoft.com/office/drawing/2014/main" id="{27A399DD-A734-4A51-ABB1-FB703828A2A8}"/>
              </a:ext>
            </a:extLst>
          </p:cNvPr>
          <p:cNvSpPr txBox="1"/>
          <p:nvPr/>
        </p:nvSpPr>
        <p:spPr>
          <a:xfrm>
            <a:off x="138060" y="892518"/>
            <a:ext cx="2826907" cy="276999"/>
          </a:xfrm>
          <a:prstGeom prst="rect">
            <a:avLst/>
          </a:prstGeom>
          <a:noFill/>
        </p:spPr>
        <p:txBody>
          <a:bodyPr wrap="square" rtlCol="0">
            <a:spAutoFit/>
          </a:bodyPr>
          <a:lstStyle/>
          <a:p>
            <a:r>
              <a:rPr lang="en-US" altLang="ja-JP" sz="1200" dirty="0"/>
              <a:t>global.</a:t>
            </a:r>
            <a:r>
              <a:rPr kumimoji="1" lang="en-US" altLang="ja-JP" sz="1200" dirty="0"/>
              <a:t>js</a:t>
            </a:r>
            <a:endParaRPr kumimoji="1" lang="ja-JP" altLang="en-US" sz="12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38059" y="2571677"/>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7" name="図 16">
            <a:extLst>
              <a:ext uri="{FF2B5EF4-FFF2-40B4-BE49-F238E27FC236}">
                <a16:creationId xmlns:a16="http://schemas.microsoft.com/office/drawing/2014/main" id="{B1FF9A82-CEF7-4F8F-879D-B5D2A39CEE76}"/>
              </a:ext>
            </a:extLst>
          </p:cNvPr>
          <p:cNvPicPr>
            <a:picLocks noChangeAspect="1"/>
          </p:cNvPicPr>
          <p:nvPr/>
        </p:nvPicPr>
        <p:blipFill>
          <a:blip r:embed="rId2"/>
          <a:stretch>
            <a:fillRect/>
          </a:stretch>
        </p:blipFill>
        <p:spPr>
          <a:xfrm>
            <a:off x="3888380" y="3109026"/>
            <a:ext cx="5178603" cy="1683455"/>
          </a:xfrm>
          <a:prstGeom prst="rect">
            <a:avLst/>
          </a:prstGeom>
        </p:spPr>
      </p:pic>
      <p:sp>
        <p:nvSpPr>
          <p:cNvPr id="18" name="矢印: 右 17">
            <a:extLst>
              <a:ext uri="{FF2B5EF4-FFF2-40B4-BE49-F238E27FC236}">
                <a16:creationId xmlns:a16="http://schemas.microsoft.com/office/drawing/2014/main" id="{E471D905-DFE7-48F6-9C57-C7DBDFCB4DF8}"/>
              </a:ext>
            </a:extLst>
          </p:cNvPr>
          <p:cNvSpPr/>
          <p:nvPr/>
        </p:nvSpPr>
        <p:spPr>
          <a:xfrm>
            <a:off x="3022400" y="3109026"/>
            <a:ext cx="798579"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FABD7C4-2555-4FEB-A1BA-DBAC0FCF8D06}"/>
              </a:ext>
            </a:extLst>
          </p:cNvPr>
          <p:cNvSpPr txBox="1"/>
          <p:nvPr/>
        </p:nvSpPr>
        <p:spPr>
          <a:xfrm>
            <a:off x="4162096" y="1131431"/>
            <a:ext cx="3873063" cy="646331"/>
          </a:xfrm>
          <a:prstGeom prst="rect">
            <a:avLst/>
          </a:prstGeom>
          <a:noFill/>
        </p:spPr>
        <p:txBody>
          <a:bodyPr wrap="square" rtlCol="0">
            <a:spAutoFit/>
          </a:bodyPr>
          <a:lstStyle/>
          <a:p>
            <a:r>
              <a:rPr kumimoji="1" lang="en-US" altLang="ja-JP" dirty="0"/>
              <a:t>Js</a:t>
            </a:r>
            <a:r>
              <a:rPr kumimoji="1" lang="ja-JP" altLang="en-US" dirty="0"/>
              <a:t>ファイルに定義した関数を</a:t>
            </a:r>
            <a:r>
              <a:rPr kumimoji="1" lang="en-US" altLang="ja-JP" dirty="0"/>
              <a:t>HTML</a:t>
            </a:r>
            <a:r>
              <a:rPr kumimoji="1" lang="ja-JP" altLang="en-US" dirty="0"/>
              <a:t>ファイル内で使ってきます</a:t>
            </a:r>
          </a:p>
        </p:txBody>
      </p:sp>
      <p:sp>
        <p:nvSpPr>
          <p:cNvPr id="21" name="テキスト ボックス 20">
            <a:extLst>
              <a:ext uri="{FF2B5EF4-FFF2-40B4-BE49-F238E27FC236}">
                <a16:creationId xmlns:a16="http://schemas.microsoft.com/office/drawing/2014/main" id="{24707BE1-476B-450A-A3FE-E4C0E7C48F68}"/>
              </a:ext>
            </a:extLst>
          </p:cNvPr>
          <p:cNvSpPr txBox="1"/>
          <p:nvPr/>
        </p:nvSpPr>
        <p:spPr>
          <a:xfrm>
            <a:off x="4162095" y="1847039"/>
            <a:ext cx="3985524" cy="1477328"/>
          </a:xfrm>
          <a:prstGeom prst="rect">
            <a:avLst/>
          </a:prstGeom>
          <a:noFill/>
        </p:spPr>
        <p:txBody>
          <a:bodyPr wrap="square" rtlCol="0">
            <a:spAutoFit/>
          </a:bodyPr>
          <a:lstStyle/>
          <a:p>
            <a:r>
              <a:rPr kumimoji="1" lang="en-US" altLang="ja-JP" dirty="0"/>
              <a:t>HTML</a:t>
            </a:r>
            <a:r>
              <a:rPr kumimoji="1" lang="ja-JP" altLang="en-US" dirty="0"/>
              <a:t>ファイル内の</a:t>
            </a:r>
            <a:r>
              <a:rPr kumimoji="1" lang="en-US" altLang="ja-JP" dirty="0"/>
              <a:t>&lt;script&gt;</a:t>
            </a:r>
            <a:r>
              <a:rPr lang="ja-JP" altLang="en-US" dirty="0"/>
              <a:t>タグ内は、読まれた時点で実行される</a:t>
            </a:r>
            <a:br>
              <a:rPr lang="en-US" altLang="ja-JP" dirty="0"/>
            </a:br>
            <a:r>
              <a:rPr lang="ja-JP" altLang="en-US" dirty="0"/>
              <a:t>実行されたくないものは</a:t>
            </a:r>
            <a:br>
              <a:rPr lang="en-US" altLang="ja-JP" dirty="0"/>
            </a:br>
            <a:r>
              <a:rPr lang="en-US" altLang="ja-JP" dirty="0"/>
              <a:t>function() </a:t>
            </a:r>
            <a:r>
              <a:rPr lang="ja-JP" altLang="en-US" dirty="0"/>
              <a:t>関数名 と定義しましょう</a:t>
            </a:r>
            <a:br>
              <a:rPr lang="en-US" altLang="ja-JP" dirty="0"/>
            </a:br>
            <a:endParaRPr kumimoji="1" lang="ja-JP" altLang="en-US" dirty="0"/>
          </a:p>
        </p:txBody>
      </p:sp>
      <p:pic>
        <p:nvPicPr>
          <p:cNvPr id="5" name="図 4">
            <a:extLst>
              <a:ext uri="{FF2B5EF4-FFF2-40B4-BE49-F238E27FC236}">
                <a16:creationId xmlns:a16="http://schemas.microsoft.com/office/drawing/2014/main" id="{3F380460-6E38-4F5A-99D3-D462FCD6F8FD}"/>
              </a:ext>
            </a:extLst>
          </p:cNvPr>
          <p:cNvPicPr>
            <a:picLocks noChangeAspect="1"/>
          </p:cNvPicPr>
          <p:nvPr/>
        </p:nvPicPr>
        <p:blipFill>
          <a:blip r:embed="rId3"/>
          <a:stretch>
            <a:fillRect/>
          </a:stretch>
        </p:blipFill>
        <p:spPr>
          <a:xfrm>
            <a:off x="188661" y="1169517"/>
            <a:ext cx="3130370" cy="1349052"/>
          </a:xfrm>
          <a:prstGeom prst="rect">
            <a:avLst/>
          </a:prstGeom>
        </p:spPr>
      </p:pic>
      <p:pic>
        <p:nvPicPr>
          <p:cNvPr id="8" name="図 7">
            <a:extLst>
              <a:ext uri="{FF2B5EF4-FFF2-40B4-BE49-F238E27FC236}">
                <a16:creationId xmlns:a16="http://schemas.microsoft.com/office/drawing/2014/main" id="{09590F3D-A38B-450E-A864-09759B26E8EC}"/>
              </a:ext>
            </a:extLst>
          </p:cNvPr>
          <p:cNvPicPr>
            <a:picLocks noChangeAspect="1"/>
          </p:cNvPicPr>
          <p:nvPr/>
        </p:nvPicPr>
        <p:blipFill>
          <a:blip r:embed="rId4"/>
          <a:stretch>
            <a:fillRect/>
          </a:stretch>
        </p:blipFill>
        <p:spPr>
          <a:xfrm>
            <a:off x="195494" y="2811524"/>
            <a:ext cx="2774962" cy="1900176"/>
          </a:xfrm>
          <a:prstGeom prst="rect">
            <a:avLst/>
          </a:prstGeom>
        </p:spPr>
      </p:pic>
      <p:sp>
        <p:nvSpPr>
          <p:cNvPr id="20" name="テキスト ボックス 19">
            <a:extLst>
              <a:ext uri="{FF2B5EF4-FFF2-40B4-BE49-F238E27FC236}">
                <a16:creationId xmlns:a16="http://schemas.microsoft.com/office/drawing/2014/main" id="{CEC973C8-118D-4ADA-8585-8F417F72A4AC}"/>
              </a:ext>
            </a:extLst>
          </p:cNvPr>
          <p:cNvSpPr txBox="1"/>
          <p:nvPr/>
        </p:nvSpPr>
        <p:spPr>
          <a:xfrm>
            <a:off x="1926607" y="3654183"/>
            <a:ext cx="1038359" cy="215444"/>
          </a:xfrm>
          <a:prstGeom prst="rect">
            <a:avLst/>
          </a:prstGeom>
          <a:noFill/>
        </p:spPr>
        <p:txBody>
          <a:bodyPr wrap="square" rtlCol="0">
            <a:spAutoFit/>
          </a:bodyPr>
          <a:lstStyle/>
          <a:p>
            <a:r>
              <a:rPr lang="en-US" altLang="ja-JP" sz="800" dirty="0">
                <a:solidFill>
                  <a:schemeClr val="bg1"/>
                </a:solidFill>
              </a:rPr>
              <a:t>※</a:t>
            </a:r>
            <a:r>
              <a:rPr lang="ja-JP" altLang="en-US" sz="800" dirty="0">
                <a:solidFill>
                  <a:schemeClr val="bg1"/>
                </a:solidFill>
              </a:rPr>
              <a:t>ソース読み込み</a:t>
            </a:r>
            <a:endParaRPr kumimoji="1" lang="ja-JP" altLang="en-US" sz="800" dirty="0">
              <a:solidFill>
                <a:schemeClr val="bg1"/>
              </a:solidFill>
            </a:endParaRPr>
          </a:p>
        </p:txBody>
      </p:sp>
      <p:cxnSp>
        <p:nvCxnSpPr>
          <p:cNvPr id="11" name="コネクタ: カギ線 10">
            <a:extLst>
              <a:ext uri="{FF2B5EF4-FFF2-40B4-BE49-F238E27FC236}">
                <a16:creationId xmlns:a16="http://schemas.microsoft.com/office/drawing/2014/main" id="{B2B5E7C3-53C2-488E-B155-2899DC7B9313}"/>
              </a:ext>
            </a:extLst>
          </p:cNvPr>
          <p:cNvCxnSpPr>
            <a:cxnSpLocks/>
          </p:cNvCxnSpPr>
          <p:nvPr/>
        </p:nvCxnSpPr>
        <p:spPr>
          <a:xfrm rot="5400000" flipH="1" flipV="1">
            <a:off x="-14713" y="2777463"/>
            <a:ext cx="2603001" cy="592375"/>
          </a:xfrm>
          <a:prstGeom prst="bentConnector3">
            <a:avLst>
              <a:gd name="adj1" fmla="val 99766"/>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0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r>
              <a:rPr lang="ja-JP" altLang="en-US" dirty="0"/>
              <a:t>で出来る事②</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3130370" cy="400110"/>
          </a:xfrm>
          <a:prstGeom prst="rect">
            <a:avLst/>
          </a:prstGeom>
          <a:noFill/>
        </p:spPr>
        <p:txBody>
          <a:bodyPr wrap="square" rtlCol="0">
            <a:spAutoFit/>
          </a:bodyPr>
          <a:lstStyle/>
          <a:p>
            <a:r>
              <a:rPr kumimoji="1" lang="ja-JP" altLang="en-US" sz="2000" dirty="0"/>
              <a:t>画面にボタンを追加する</a:t>
            </a:r>
          </a:p>
        </p:txBody>
      </p:sp>
      <p:sp>
        <p:nvSpPr>
          <p:cNvPr id="15" name="テキスト ボックス 14">
            <a:extLst>
              <a:ext uri="{FF2B5EF4-FFF2-40B4-BE49-F238E27FC236}">
                <a16:creationId xmlns:a16="http://schemas.microsoft.com/office/drawing/2014/main" id="{27A399DD-A734-4A51-ABB1-FB703828A2A8}"/>
              </a:ext>
            </a:extLst>
          </p:cNvPr>
          <p:cNvSpPr txBox="1"/>
          <p:nvPr/>
        </p:nvSpPr>
        <p:spPr>
          <a:xfrm>
            <a:off x="138060" y="892518"/>
            <a:ext cx="2826907" cy="276999"/>
          </a:xfrm>
          <a:prstGeom prst="rect">
            <a:avLst/>
          </a:prstGeom>
          <a:noFill/>
        </p:spPr>
        <p:txBody>
          <a:bodyPr wrap="square" rtlCol="0">
            <a:spAutoFit/>
          </a:bodyPr>
          <a:lstStyle/>
          <a:p>
            <a:r>
              <a:rPr lang="en-US" altLang="ja-JP" sz="1200" dirty="0"/>
              <a:t>sample.html</a:t>
            </a:r>
            <a:endParaRPr lang="ja-JP" altLang="en-US" sz="1200" dirty="0"/>
          </a:p>
        </p:txBody>
      </p:sp>
      <p:sp>
        <p:nvSpPr>
          <p:cNvPr id="18" name="矢印: 右 17">
            <a:extLst>
              <a:ext uri="{FF2B5EF4-FFF2-40B4-BE49-F238E27FC236}">
                <a16:creationId xmlns:a16="http://schemas.microsoft.com/office/drawing/2014/main" id="{E471D905-DFE7-48F6-9C57-C7DBDFCB4DF8}"/>
              </a:ext>
            </a:extLst>
          </p:cNvPr>
          <p:cNvSpPr/>
          <p:nvPr/>
        </p:nvSpPr>
        <p:spPr>
          <a:xfrm>
            <a:off x="3022400" y="3109026"/>
            <a:ext cx="798579"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CEC973C8-118D-4ADA-8585-8F417F72A4AC}"/>
              </a:ext>
            </a:extLst>
          </p:cNvPr>
          <p:cNvSpPr txBox="1"/>
          <p:nvPr/>
        </p:nvSpPr>
        <p:spPr>
          <a:xfrm>
            <a:off x="1926607" y="3654183"/>
            <a:ext cx="1038359" cy="215444"/>
          </a:xfrm>
          <a:prstGeom prst="rect">
            <a:avLst/>
          </a:prstGeom>
          <a:noFill/>
        </p:spPr>
        <p:txBody>
          <a:bodyPr wrap="square" rtlCol="0">
            <a:spAutoFit/>
          </a:bodyPr>
          <a:lstStyle/>
          <a:p>
            <a:r>
              <a:rPr lang="en-US" altLang="ja-JP" sz="800" dirty="0">
                <a:solidFill>
                  <a:schemeClr val="bg1"/>
                </a:solidFill>
              </a:rPr>
              <a:t>※</a:t>
            </a:r>
            <a:r>
              <a:rPr lang="ja-JP" altLang="en-US" sz="800" dirty="0">
                <a:solidFill>
                  <a:schemeClr val="bg1"/>
                </a:solidFill>
              </a:rPr>
              <a:t>ソース読み込み</a:t>
            </a:r>
            <a:endParaRPr kumimoji="1" lang="ja-JP" altLang="en-US" sz="800" dirty="0">
              <a:solidFill>
                <a:schemeClr val="bg1"/>
              </a:solidFill>
            </a:endParaRPr>
          </a:p>
        </p:txBody>
      </p:sp>
      <p:pic>
        <p:nvPicPr>
          <p:cNvPr id="6" name="図 5">
            <a:extLst>
              <a:ext uri="{FF2B5EF4-FFF2-40B4-BE49-F238E27FC236}">
                <a16:creationId xmlns:a16="http://schemas.microsoft.com/office/drawing/2014/main" id="{DEF43CCC-AC3C-49E6-B4F8-71B157F3DA2A}"/>
              </a:ext>
            </a:extLst>
          </p:cNvPr>
          <p:cNvPicPr>
            <a:picLocks noChangeAspect="1"/>
          </p:cNvPicPr>
          <p:nvPr/>
        </p:nvPicPr>
        <p:blipFill>
          <a:blip r:embed="rId2"/>
          <a:stretch>
            <a:fillRect/>
          </a:stretch>
        </p:blipFill>
        <p:spPr>
          <a:xfrm>
            <a:off x="183249" y="1246586"/>
            <a:ext cx="3705131" cy="3299526"/>
          </a:xfrm>
          <a:prstGeom prst="rect">
            <a:avLst/>
          </a:prstGeom>
        </p:spPr>
      </p:pic>
      <p:pic>
        <p:nvPicPr>
          <p:cNvPr id="12" name="図 11">
            <a:extLst>
              <a:ext uri="{FF2B5EF4-FFF2-40B4-BE49-F238E27FC236}">
                <a16:creationId xmlns:a16="http://schemas.microsoft.com/office/drawing/2014/main" id="{B3F7636E-18A9-46EB-800B-DD6BAF4F86C0}"/>
              </a:ext>
            </a:extLst>
          </p:cNvPr>
          <p:cNvPicPr>
            <a:picLocks noChangeAspect="1"/>
          </p:cNvPicPr>
          <p:nvPr/>
        </p:nvPicPr>
        <p:blipFill>
          <a:blip r:embed="rId3"/>
          <a:stretch>
            <a:fillRect/>
          </a:stretch>
        </p:blipFill>
        <p:spPr>
          <a:xfrm>
            <a:off x="3979378" y="1246586"/>
            <a:ext cx="3177072" cy="1528364"/>
          </a:xfrm>
          <a:prstGeom prst="rect">
            <a:avLst/>
          </a:prstGeom>
        </p:spPr>
      </p:pic>
      <p:pic>
        <p:nvPicPr>
          <p:cNvPr id="14" name="図 13">
            <a:extLst>
              <a:ext uri="{FF2B5EF4-FFF2-40B4-BE49-F238E27FC236}">
                <a16:creationId xmlns:a16="http://schemas.microsoft.com/office/drawing/2014/main" id="{932FB743-6513-4C37-93CC-C8A0A49B8D1C}"/>
              </a:ext>
            </a:extLst>
          </p:cNvPr>
          <p:cNvPicPr>
            <a:picLocks noChangeAspect="1"/>
          </p:cNvPicPr>
          <p:nvPr/>
        </p:nvPicPr>
        <p:blipFill>
          <a:blip r:embed="rId4"/>
          <a:stretch>
            <a:fillRect/>
          </a:stretch>
        </p:blipFill>
        <p:spPr>
          <a:xfrm>
            <a:off x="5191218" y="2902381"/>
            <a:ext cx="3705132" cy="1643731"/>
          </a:xfrm>
          <a:prstGeom prst="rect">
            <a:avLst/>
          </a:prstGeom>
        </p:spPr>
      </p:pic>
    </p:spTree>
    <p:extLst>
      <p:ext uri="{BB962C8B-B14F-4D97-AF65-F5344CB8AC3E}">
        <p14:creationId xmlns:p14="http://schemas.microsoft.com/office/powerpoint/2010/main" val="428650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r>
              <a:rPr lang="ja-JP" altLang="en-US" dirty="0"/>
              <a:t>で出来る事③</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2295478" cy="400110"/>
          </a:xfrm>
          <a:prstGeom prst="rect">
            <a:avLst/>
          </a:prstGeom>
          <a:noFill/>
        </p:spPr>
        <p:txBody>
          <a:bodyPr wrap="square" rtlCol="0">
            <a:spAutoFit/>
          </a:bodyPr>
          <a:lstStyle/>
          <a:p>
            <a:r>
              <a:rPr lang="en-US" altLang="ja-JP" sz="2000" dirty="0"/>
              <a:t>JS</a:t>
            </a:r>
            <a:r>
              <a:rPr lang="ja-JP" altLang="en-US" sz="2000" dirty="0"/>
              <a:t>ファイルの構成</a:t>
            </a:r>
            <a:endParaRPr kumimoji="1" lang="ja-JP" altLang="en-US" sz="2000" dirty="0"/>
          </a:p>
        </p:txBody>
      </p:sp>
      <p:sp>
        <p:nvSpPr>
          <p:cNvPr id="15" name="テキスト ボックス 14">
            <a:extLst>
              <a:ext uri="{FF2B5EF4-FFF2-40B4-BE49-F238E27FC236}">
                <a16:creationId xmlns:a16="http://schemas.microsoft.com/office/drawing/2014/main" id="{27A399DD-A734-4A51-ABB1-FB703828A2A8}"/>
              </a:ext>
            </a:extLst>
          </p:cNvPr>
          <p:cNvSpPr txBox="1"/>
          <p:nvPr/>
        </p:nvSpPr>
        <p:spPr>
          <a:xfrm>
            <a:off x="420530" y="942375"/>
            <a:ext cx="903340" cy="276999"/>
          </a:xfrm>
          <a:prstGeom prst="rect">
            <a:avLst/>
          </a:prstGeom>
          <a:noFill/>
        </p:spPr>
        <p:txBody>
          <a:bodyPr wrap="square" rtlCol="0">
            <a:spAutoFit/>
          </a:bodyPr>
          <a:lstStyle/>
          <a:p>
            <a:r>
              <a:rPr lang="en-US" altLang="ja-JP" sz="1200" dirty="0"/>
              <a:t>global.</a:t>
            </a:r>
            <a:r>
              <a:rPr kumimoji="1" lang="en-US" altLang="ja-JP" sz="1200" dirty="0"/>
              <a:t>js</a:t>
            </a:r>
            <a:endParaRPr kumimoji="1" lang="ja-JP" altLang="en-US" sz="12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420530" y="2586029"/>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7" name="図 16">
            <a:extLst>
              <a:ext uri="{FF2B5EF4-FFF2-40B4-BE49-F238E27FC236}">
                <a16:creationId xmlns:a16="http://schemas.microsoft.com/office/drawing/2014/main" id="{B1FF9A82-CEF7-4F8F-879D-B5D2A39CEE76}"/>
              </a:ext>
            </a:extLst>
          </p:cNvPr>
          <p:cNvPicPr>
            <a:picLocks noChangeAspect="1"/>
          </p:cNvPicPr>
          <p:nvPr/>
        </p:nvPicPr>
        <p:blipFill>
          <a:blip r:embed="rId2"/>
          <a:stretch>
            <a:fillRect/>
          </a:stretch>
        </p:blipFill>
        <p:spPr>
          <a:xfrm>
            <a:off x="3200400" y="3370477"/>
            <a:ext cx="4374333" cy="1422004"/>
          </a:xfrm>
          <a:prstGeom prst="rect">
            <a:avLst/>
          </a:prstGeom>
        </p:spPr>
      </p:pic>
      <p:pic>
        <p:nvPicPr>
          <p:cNvPr id="12" name="図 11">
            <a:extLst>
              <a:ext uri="{FF2B5EF4-FFF2-40B4-BE49-F238E27FC236}">
                <a16:creationId xmlns:a16="http://schemas.microsoft.com/office/drawing/2014/main" id="{C8F910EB-78B2-4BD3-B595-DA40949B5D4A}"/>
              </a:ext>
            </a:extLst>
          </p:cNvPr>
          <p:cNvPicPr>
            <a:picLocks noChangeAspect="1"/>
          </p:cNvPicPr>
          <p:nvPr/>
        </p:nvPicPr>
        <p:blipFill>
          <a:blip r:embed="rId3"/>
          <a:stretch>
            <a:fillRect/>
          </a:stretch>
        </p:blipFill>
        <p:spPr>
          <a:xfrm>
            <a:off x="138060" y="2844176"/>
            <a:ext cx="2374900" cy="1835458"/>
          </a:xfrm>
          <a:prstGeom prst="rect">
            <a:avLst/>
          </a:prstGeom>
        </p:spPr>
      </p:pic>
      <p:pic>
        <p:nvPicPr>
          <p:cNvPr id="14" name="図 13">
            <a:extLst>
              <a:ext uri="{FF2B5EF4-FFF2-40B4-BE49-F238E27FC236}">
                <a16:creationId xmlns:a16="http://schemas.microsoft.com/office/drawing/2014/main" id="{BADDED6F-ED23-423F-B051-3C871C381066}"/>
              </a:ext>
            </a:extLst>
          </p:cNvPr>
          <p:cNvPicPr>
            <a:picLocks noChangeAspect="1"/>
          </p:cNvPicPr>
          <p:nvPr/>
        </p:nvPicPr>
        <p:blipFill>
          <a:blip r:embed="rId4"/>
          <a:stretch>
            <a:fillRect/>
          </a:stretch>
        </p:blipFill>
        <p:spPr>
          <a:xfrm>
            <a:off x="138059" y="1236421"/>
            <a:ext cx="4337286" cy="1261567"/>
          </a:xfrm>
          <a:prstGeom prst="rect">
            <a:avLst/>
          </a:prstGeom>
        </p:spPr>
      </p:pic>
      <p:cxnSp>
        <p:nvCxnSpPr>
          <p:cNvPr id="23" name="直線矢印コネクタ 22">
            <a:extLst>
              <a:ext uri="{FF2B5EF4-FFF2-40B4-BE49-F238E27FC236}">
                <a16:creationId xmlns:a16="http://schemas.microsoft.com/office/drawing/2014/main" id="{0051E430-E9F8-4B32-AE2A-D8C6234638DC}"/>
              </a:ext>
            </a:extLst>
          </p:cNvPr>
          <p:cNvCxnSpPr>
            <a:cxnSpLocks/>
          </p:cNvCxnSpPr>
          <p:nvPr/>
        </p:nvCxnSpPr>
        <p:spPr>
          <a:xfrm flipV="1">
            <a:off x="1803400" y="1761670"/>
            <a:ext cx="642386" cy="24039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コネクタ: カギ線 25">
            <a:extLst>
              <a:ext uri="{FF2B5EF4-FFF2-40B4-BE49-F238E27FC236}">
                <a16:creationId xmlns:a16="http://schemas.microsoft.com/office/drawing/2014/main" id="{5885F035-0D20-49D2-AFB3-D199A9CA6B55}"/>
              </a:ext>
            </a:extLst>
          </p:cNvPr>
          <p:cNvCxnSpPr>
            <a:cxnSpLocks/>
          </p:cNvCxnSpPr>
          <p:nvPr/>
        </p:nvCxnSpPr>
        <p:spPr>
          <a:xfrm flipV="1">
            <a:off x="1995661" y="3968750"/>
            <a:ext cx="1157162" cy="19685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24A847A1-6B54-4D50-93E9-0518FE129C39}"/>
              </a:ext>
            </a:extLst>
          </p:cNvPr>
          <p:cNvSpPr txBox="1"/>
          <p:nvPr/>
        </p:nvSpPr>
        <p:spPr>
          <a:xfrm>
            <a:off x="2512960" y="3061318"/>
            <a:ext cx="1877437" cy="276999"/>
          </a:xfrm>
          <a:prstGeom prst="rect">
            <a:avLst/>
          </a:prstGeom>
          <a:noFill/>
        </p:spPr>
        <p:txBody>
          <a:bodyPr wrap="none" rtlCol="0">
            <a:spAutoFit/>
          </a:bodyPr>
          <a:lstStyle/>
          <a:p>
            <a:r>
              <a:rPr kumimoji="1" lang="ja-JP" altLang="en-US" sz="1200" dirty="0"/>
              <a:t>クリックイベントを追加</a:t>
            </a:r>
          </a:p>
        </p:txBody>
      </p:sp>
      <p:pic>
        <p:nvPicPr>
          <p:cNvPr id="34" name="図 33">
            <a:extLst>
              <a:ext uri="{FF2B5EF4-FFF2-40B4-BE49-F238E27FC236}">
                <a16:creationId xmlns:a16="http://schemas.microsoft.com/office/drawing/2014/main" id="{187F3CD6-D7B1-4823-86E4-42E9FB1B81AB}"/>
              </a:ext>
            </a:extLst>
          </p:cNvPr>
          <p:cNvPicPr>
            <a:picLocks noChangeAspect="1"/>
          </p:cNvPicPr>
          <p:nvPr/>
        </p:nvPicPr>
        <p:blipFill>
          <a:blip r:embed="rId5"/>
          <a:stretch>
            <a:fillRect/>
          </a:stretch>
        </p:blipFill>
        <p:spPr>
          <a:xfrm>
            <a:off x="4898265" y="974797"/>
            <a:ext cx="3599901" cy="1835458"/>
          </a:xfrm>
          <a:prstGeom prst="rect">
            <a:avLst/>
          </a:prstGeom>
        </p:spPr>
      </p:pic>
      <p:sp>
        <p:nvSpPr>
          <p:cNvPr id="35" name="テキスト ボックス 34">
            <a:extLst>
              <a:ext uri="{FF2B5EF4-FFF2-40B4-BE49-F238E27FC236}">
                <a16:creationId xmlns:a16="http://schemas.microsoft.com/office/drawing/2014/main" id="{1FB228CB-7991-4885-9C49-5463554F9AF6}"/>
              </a:ext>
            </a:extLst>
          </p:cNvPr>
          <p:cNvSpPr txBox="1"/>
          <p:nvPr/>
        </p:nvSpPr>
        <p:spPr>
          <a:xfrm>
            <a:off x="4820778" y="2962583"/>
            <a:ext cx="1723549" cy="276999"/>
          </a:xfrm>
          <a:prstGeom prst="rect">
            <a:avLst/>
          </a:prstGeom>
          <a:noFill/>
        </p:spPr>
        <p:txBody>
          <a:bodyPr wrap="none" rtlCol="0">
            <a:spAutoFit/>
          </a:bodyPr>
          <a:lstStyle/>
          <a:p>
            <a:r>
              <a:rPr kumimoji="1" lang="ja-JP" altLang="en-US" sz="1200" dirty="0"/>
              <a:t>クリックすると</a:t>
            </a:r>
            <a:r>
              <a:rPr kumimoji="1" lang="ja-JP" altLang="en-US" sz="1200" dirty="0" err="1"/>
              <a:t>、、、</a:t>
            </a:r>
            <a:endParaRPr kumimoji="1" lang="ja-JP" altLang="en-US" sz="1200" dirty="0"/>
          </a:p>
        </p:txBody>
      </p:sp>
      <p:sp>
        <p:nvSpPr>
          <p:cNvPr id="36" name="テキスト ボックス 35">
            <a:extLst>
              <a:ext uri="{FF2B5EF4-FFF2-40B4-BE49-F238E27FC236}">
                <a16:creationId xmlns:a16="http://schemas.microsoft.com/office/drawing/2014/main" id="{D63AB60C-974A-4E93-8DD4-8042155BDAD6}"/>
              </a:ext>
            </a:extLst>
          </p:cNvPr>
          <p:cNvSpPr txBox="1"/>
          <p:nvPr/>
        </p:nvSpPr>
        <p:spPr>
          <a:xfrm>
            <a:off x="65877" y="930931"/>
            <a:ext cx="389850" cy="338554"/>
          </a:xfrm>
          <a:prstGeom prst="rect">
            <a:avLst/>
          </a:prstGeom>
          <a:noFill/>
        </p:spPr>
        <p:txBody>
          <a:bodyPr wrap="none" rtlCol="0">
            <a:spAutoFit/>
          </a:bodyPr>
          <a:lstStyle/>
          <a:p>
            <a:r>
              <a:rPr kumimoji="1" lang="ja-JP" altLang="en-US" sz="1600" dirty="0"/>
              <a:t>①</a:t>
            </a:r>
          </a:p>
        </p:txBody>
      </p:sp>
      <p:sp>
        <p:nvSpPr>
          <p:cNvPr id="37" name="テキスト ボックス 36">
            <a:extLst>
              <a:ext uri="{FF2B5EF4-FFF2-40B4-BE49-F238E27FC236}">
                <a16:creationId xmlns:a16="http://schemas.microsoft.com/office/drawing/2014/main" id="{AC75AE8B-D312-4C14-BD34-4E845F18BAF5}"/>
              </a:ext>
            </a:extLst>
          </p:cNvPr>
          <p:cNvSpPr txBox="1"/>
          <p:nvPr/>
        </p:nvSpPr>
        <p:spPr>
          <a:xfrm>
            <a:off x="82412" y="2571750"/>
            <a:ext cx="389850" cy="338554"/>
          </a:xfrm>
          <a:prstGeom prst="rect">
            <a:avLst/>
          </a:prstGeom>
          <a:noFill/>
        </p:spPr>
        <p:txBody>
          <a:bodyPr wrap="none" rtlCol="0">
            <a:spAutoFit/>
          </a:bodyPr>
          <a:lstStyle/>
          <a:p>
            <a:r>
              <a:rPr lang="ja-JP" altLang="en-US" sz="1600" dirty="0"/>
              <a:t>②</a:t>
            </a:r>
            <a:endParaRPr kumimoji="1" lang="ja-JP" altLang="en-US" sz="1600" dirty="0"/>
          </a:p>
        </p:txBody>
      </p:sp>
      <p:sp>
        <p:nvSpPr>
          <p:cNvPr id="38" name="テキスト ボックス 37">
            <a:extLst>
              <a:ext uri="{FF2B5EF4-FFF2-40B4-BE49-F238E27FC236}">
                <a16:creationId xmlns:a16="http://schemas.microsoft.com/office/drawing/2014/main" id="{996FD438-5CFD-4E3C-834B-AD9C893C2849}"/>
              </a:ext>
            </a:extLst>
          </p:cNvPr>
          <p:cNvSpPr txBox="1"/>
          <p:nvPr/>
        </p:nvSpPr>
        <p:spPr>
          <a:xfrm>
            <a:off x="2857587" y="3443735"/>
            <a:ext cx="389850" cy="338554"/>
          </a:xfrm>
          <a:prstGeom prst="rect">
            <a:avLst/>
          </a:prstGeom>
          <a:noFill/>
        </p:spPr>
        <p:txBody>
          <a:bodyPr wrap="none" rtlCol="0">
            <a:spAutoFit/>
          </a:bodyPr>
          <a:lstStyle/>
          <a:p>
            <a:r>
              <a:rPr kumimoji="1" lang="ja-JP" altLang="en-US" sz="1600" dirty="0"/>
              <a:t>③</a:t>
            </a:r>
          </a:p>
        </p:txBody>
      </p:sp>
      <p:sp>
        <p:nvSpPr>
          <p:cNvPr id="39" name="テキスト ボックス 38">
            <a:extLst>
              <a:ext uri="{FF2B5EF4-FFF2-40B4-BE49-F238E27FC236}">
                <a16:creationId xmlns:a16="http://schemas.microsoft.com/office/drawing/2014/main" id="{72747913-D5B3-4F99-B4EE-ED2C02280DD7}"/>
              </a:ext>
            </a:extLst>
          </p:cNvPr>
          <p:cNvSpPr txBox="1"/>
          <p:nvPr/>
        </p:nvSpPr>
        <p:spPr>
          <a:xfrm>
            <a:off x="8042917" y="2844176"/>
            <a:ext cx="389850" cy="338554"/>
          </a:xfrm>
          <a:prstGeom prst="rect">
            <a:avLst/>
          </a:prstGeom>
          <a:noFill/>
        </p:spPr>
        <p:txBody>
          <a:bodyPr wrap="none" rtlCol="0">
            <a:spAutoFit/>
          </a:bodyPr>
          <a:lstStyle/>
          <a:p>
            <a:r>
              <a:rPr lang="ja-JP" altLang="en-US" sz="1600" dirty="0"/>
              <a:t>④</a:t>
            </a:r>
            <a:endParaRPr kumimoji="1" lang="ja-JP" altLang="en-US" sz="1600" dirty="0"/>
          </a:p>
        </p:txBody>
      </p:sp>
      <p:sp>
        <p:nvSpPr>
          <p:cNvPr id="40" name="正方形/長方形 39">
            <a:extLst>
              <a:ext uri="{FF2B5EF4-FFF2-40B4-BE49-F238E27FC236}">
                <a16:creationId xmlns:a16="http://schemas.microsoft.com/office/drawing/2014/main" id="{43EAED9B-B2FF-4D4C-BE81-90CEAC5752D2}"/>
              </a:ext>
            </a:extLst>
          </p:cNvPr>
          <p:cNvSpPr/>
          <p:nvPr/>
        </p:nvSpPr>
        <p:spPr>
          <a:xfrm>
            <a:off x="6178550" y="1761670"/>
            <a:ext cx="749274" cy="11793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EA6743E-D35F-4EF9-A93D-2F77BA093C04}"/>
              </a:ext>
            </a:extLst>
          </p:cNvPr>
          <p:cNvSpPr txBox="1"/>
          <p:nvPr/>
        </p:nvSpPr>
        <p:spPr>
          <a:xfrm>
            <a:off x="6088224" y="1932814"/>
            <a:ext cx="1600200" cy="461665"/>
          </a:xfrm>
          <a:prstGeom prst="rect">
            <a:avLst/>
          </a:prstGeom>
          <a:noFill/>
        </p:spPr>
        <p:txBody>
          <a:bodyPr wrap="square" rtlCol="0">
            <a:spAutoFit/>
          </a:bodyPr>
          <a:lstStyle/>
          <a:p>
            <a:r>
              <a:rPr lang="en-US" altLang="ja-JP" sz="800" dirty="0"/>
              <a:t>sample.html</a:t>
            </a:r>
            <a:r>
              <a:rPr lang="ja-JP" altLang="en-US" sz="800" dirty="0"/>
              <a:t>で渡した</a:t>
            </a:r>
            <a:r>
              <a:rPr lang="en-US" altLang="ja-JP" sz="800" dirty="0"/>
              <a:t>’</a:t>
            </a:r>
            <a:r>
              <a:rPr lang="ja-JP" altLang="en-US" sz="800" dirty="0"/>
              <a:t>牡丹です</a:t>
            </a:r>
            <a:r>
              <a:rPr lang="en-US" altLang="ja-JP" sz="800" dirty="0"/>
              <a:t>’</a:t>
            </a:r>
            <a:r>
              <a:rPr lang="ja-JP" altLang="en-US" sz="800" dirty="0"/>
              <a:t>を</a:t>
            </a:r>
            <a:br>
              <a:rPr lang="en-US" altLang="ja-JP" sz="800" dirty="0"/>
            </a:br>
            <a:r>
              <a:rPr lang="en-US" altLang="ja-JP" sz="800" dirty="0"/>
              <a:t>global.js</a:t>
            </a:r>
            <a:r>
              <a:rPr lang="ja-JP" altLang="en-US" sz="800" dirty="0"/>
              <a:t>で受け取って表示</a:t>
            </a:r>
            <a:endParaRPr kumimoji="1" lang="ja-JP" altLang="en-US" sz="800" dirty="0"/>
          </a:p>
        </p:txBody>
      </p:sp>
    </p:spTree>
    <p:extLst>
      <p:ext uri="{BB962C8B-B14F-4D97-AF65-F5344CB8AC3E}">
        <p14:creationId xmlns:p14="http://schemas.microsoft.com/office/powerpoint/2010/main" val="66342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研修内容の説明</a:t>
            </a:r>
          </a:p>
        </p:txBody>
      </p:sp>
    </p:spTree>
    <p:extLst>
      <p:ext uri="{BB962C8B-B14F-4D97-AF65-F5344CB8AC3E}">
        <p14:creationId xmlns:p14="http://schemas.microsoft.com/office/powerpoint/2010/main" val="232556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3649851" y="2122252"/>
            <a:ext cx="2020699" cy="603095"/>
          </a:xfrm>
        </p:spPr>
        <p:txBody>
          <a:bodyPr/>
          <a:lstStyle/>
          <a:p>
            <a:r>
              <a:rPr lang="en-US" altLang="ja-JP" sz="4000" dirty="0" err="1"/>
              <a:t>JQuery</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endParaRPr kumimoji="1" lang="ja-JP" altLang="en-US" dirty="0"/>
          </a:p>
        </p:txBody>
      </p:sp>
    </p:spTree>
    <p:extLst>
      <p:ext uri="{BB962C8B-B14F-4D97-AF65-F5344CB8AC3E}">
        <p14:creationId xmlns:p14="http://schemas.microsoft.com/office/powerpoint/2010/main" val="304921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①</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1556621" y="709963"/>
            <a:ext cx="5627169" cy="400110"/>
          </a:xfrm>
          <a:prstGeom prst="rect">
            <a:avLst/>
          </a:prstGeom>
          <a:noFill/>
        </p:spPr>
        <p:txBody>
          <a:bodyPr wrap="square" rtlCol="0">
            <a:spAutoFit/>
          </a:bodyPr>
          <a:lstStyle/>
          <a:p>
            <a:r>
              <a:rPr lang="en-US" altLang="ja-JP" sz="2000" dirty="0"/>
              <a:t>HTML</a:t>
            </a:r>
            <a:r>
              <a:rPr lang="ja-JP" altLang="en-US" sz="2000" dirty="0"/>
              <a:t>ファイルに</a:t>
            </a:r>
            <a:r>
              <a:rPr lang="en-US" altLang="ja-JP" sz="2000" dirty="0" err="1"/>
              <a:t>Jquery</a:t>
            </a:r>
            <a:r>
              <a:rPr lang="ja-JP" altLang="en-US" sz="2000" dirty="0"/>
              <a:t>を読み込ませましょう</a:t>
            </a:r>
            <a:endParaRPr kumimoji="1" lang="ja-JP" altLang="en-US" sz="20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43168" y="1013323"/>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5" name="図 4">
            <a:extLst>
              <a:ext uri="{FF2B5EF4-FFF2-40B4-BE49-F238E27FC236}">
                <a16:creationId xmlns:a16="http://schemas.microsoft.com/office/drawing/2014/main" id="{CBE8592E-CAE9-42E5-AD7B-2DEAC6DC22C6}"/>
              </a:ext>
            </a:extLst>
          </p:cNvPr>
          <p:cNvPicPr>
            <a:picLocks noChangeAspect="1"/>
          </p:cNvPicPr>
          <p:nvPr/>
        </p:nvPicPr>
        <p:blipFill>
          <a:blip r:embed="rId2"/>
          <a:stretch>
            <a:fillRect/>
          </a:stretch>
        </p:blipFill>
        <p:spPr>
          <a:xfrm>
            <a:off x="188723" y="1246585"/>
            <a:ext cx="4936763" cy="2784131"/>
          </a:xfrm>
          <a:prstGeom prst="rect">
            <a:avLst/>
          </a:prstGeom>
        </p:spPr>
      </p:pic>
      <p:sp>
        <p:nvSpPr>
          <p:cNvPr id="6" name="正方形/長方形 5">
            <a:extLst>
              <a:ext uri="{FF2B5EF4-FFF2-40B4-BE49-F238E27FC236}">
                <a16:creationId xmlns:a16="http://schemas.microsoft.com/office/drawing/2014/main" id="{F8954C3D-50E1-40E6-88B2-DE6A4183D486}"/>
              </a:ext>
            </a:extLst>
          </p:cNvPr>
          <p:cNvSpPr/>
          <p:nvPr/>
        </p:nvSpPr>
        <p:spPr>
          <a:xfrm>
            <a:off x="977900" y="2056622"/>
            <a:ext cx="2463800" cy="1460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BB1F953-9E8F-4E9D-8A4B-4FF374622C9D}"/>
              </a:ext>
            </a:extLst>
          </p:cNvPr>
          <p:cNvSpPr txBox="1"/>
          <p:nvPr/>
        </p:nvSpPr>
        <p:spPr>
          <a:xfrm>
            <a:off x="5265634" y="1986975"/>
            <a:ext cx="4724400" cy="584775"/>
          </a:xfrm>
          <a:prstGeom prst="rect">
            <a:avLst/>
          </a:prstGeom>
          <a:noFill/>
        </p:spPr>
        <p:txBody>
          <a:bodyPr wrap="square" rtlCol="0">
            <a:spAutoFit/>
          </a:bodyPr>
          <a:lstStyle/>
          <a:p>
            <a:r>
              <a:rPr lang="en-US" altLang="ja-JP" sz="800" dirty="0"/>
              <a:t>    &lt;script </a:t>
            </a:r>
            <a:r>
              <a:rPr lang="en-US" altLang="ja-JP" sz="800" dirty="0" err="1"/>
              <a:t>src</a:t>
            </a:r>
            <a:r>
              <a:rPr lang="en-US" altLang="ja-JP" sz="800" dirty="0"/>
              <a:t>="https://code.jquery.com/jquery-3.4.1.js" integrity="sha256-WpOohJOqMqqyKL9FccASB9O0KwACQJpFTUBLTYOVvVU="</a:t>
            </a:r>
          </a:p>
          <a:p>
            <a:r>
              <a:rPr lang="en-US" altLang="ja-JP" sz="800" dirty="0"/>
              <a:t>        </a:t>
            </a:r>
            <a:r>
              <a:rPr lang="en-US" altLang="ja-JP" sz="800" dirty="0" err="1"/>
              <a:t>crossorigin</a:t>
            </a:r>
            <a:r>
              <a:rPr lang="en-US" altLang="ja-JP" sz="800" dirty="0"/>
              <a:t>="anonymous"&gt;&lt;/script&gt;</a:t>
            </a:r>
          </a:p>
          <a:p>
            <a:endParaRPr kumimoji="1" lang="ja-JP" altLang="en-US" sz="800" dirty="0"/>
          </a:p>
        </p:txBody>
      </p:sp>
      <p:sp>
        <p:nvSpPr>
          <p:cNvPr id="9" name="テキスト ボックス 8">
            <a:extLst>
              <a:ext uri="{FF2B5EF4-FFF2-40B4-BE49-F238E27FC236}">
                <a16:creationId xmlns:a16="http://schemas.microsoft.com/office/drawing/2014/main" id="{F5B21D16-B214-484A-BE20-0030FA8F4472}"/>
              </a:ext>
            </a:extLst>
          </p:cNvPr>
          <p:cNvSpPr txBox="1"/>
          <p:nvPr/>
        </p:nvSpPr>
        <p:spPr>
          <a:xfrm>
            <a:off x="5265634" y="1569046"/>
            <a:ext cx="3956050" cy="369332"/>
          </a:xfrm>
          <a:prstGeom prst="rect">
            <a:avLst/>
          </a:prstGeom>
          <a:noFill/>
        </p:spPr>
        <p:txBody>
          <a:bodyPr wrap="square" rtlCol="0">
            <a:spAutoFit/>
          </a:bodyPr>
          <a:lstStyle/>
          <a:p>
            <a:r>
              <a:rPr kumimoji="1" lang="ja-JP" altLang="en-US" dirty="0"/>
              <a:t>↓これを追加↓</a:t>
            </a:r>
          </a:p>
        </p:txBody>
      </p:sp>
    </p:spTree>
    <p:extLst>
      <p:ext uri="{BB962C8B-B14F-4D97-AF65-F5344CB8AC3E}">
        <p14:creationId xmlns:p14="http://schemas.microsoft.com/office/powerpoint/2010/main" val="376733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②</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2295478" cy="400110"/>
          </a:xfrm>
          <a:prstGeom prst="rect">
            <a:avLst/>
          </a:prstGeom>
          <a:noFill/>
        </p:spPr>
        <p:txBody>
          <a:bodyPr wrap="square" rtlCol="0">
            <a:spAutoFit/>
          </a:bodyPr>
          <a:lstStyle/>
          <a:p>
            <a:r>
              <a:rPr lang="en-US" altLang="ja-JP" sz="2000" dirty="0"/>
              <a:t>JS</a:t>
            </a:r>
            <a:r>
              <a:rPr lang="ja-JP" altLang="en-US" sz="2000" dirty="0"/>
              <a:t>ファイルの構成</a:t>
            </a:r>
            <a:endParaRPr kumimoji="1" lang="ja-JP" altLang="en-US" sz="20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43168" y="1013323"/>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1" name="図 10">
            <a:extLst>
              <a:ext uri="{FF2B5EF4-FFF2-40B4-BE49-F238E27FC236}">
                <a16:creationId xmlns:a16="http://schemas.microsoft.com/office/drawing/2014/main" id="{195DB033-2D0B-4A65-A5D4-0822557D6AB1}"/>
              </a:ext>
            </a:extLst>
          </p:cNvPr>
          <p:cNvPicPr>
            <a:picLocks noChangeAspect="1"/>
          </p:cNvPicPr>
          <p:nvPr/>
        </p:nvPicPr>
        <p:blipFill>
          <a:blip r:embed="rId2"/>
          <a:stretch>
            <a:fillRect/>
          </a:stretch>
        </p:blipFill>
        <p:spPr>
          <a:xfrm>
            <a:off x="52943" y="1290322"/>
            <a:ext cx="4247619" cy="2347619"/>
          </a:xfrm>
          <a:prstGeom prst="rect">
            <a:avLst/>
          </a:prstGeom>
        </p:spPr>
      </p:pic>
      <p:pic>
        <p:nvPicPr>
          <p:cNvPr id="18" name="図 17">
            <a:extLst>
              <a:ext uri="{FF2B5EF4-FFF2-40B4-BE49-F238E27FC236}">
                <a16:creationId xmlns:a16="http://schemas.microsoft.com/office/drawing/2014/main" id="{6271BC16-9EFE-4842-A1D3-F0969D5909A9}"/>
              </a:ext>
            </a:extLst>
          </p:cNvPr>
          <p:cNvPicPr>
            <a:picLocks noChangeAspect="1"/>
          </p:cNvPicPr>
          <p:nvPr/>
        </p:nvPicPr>
        <p:blipFill>
          <a:blip r:embed="rId3"/>
          <a:stretch>
            <a:fillRect/>
          </a:stretch>
        </p:blipFill>
        <p:spPr>
          <a:xfrm>
            <a:off x="5288107" y="1246586"/>
            <a:ext cx="2853500" cy="2796430"/>
          </a:xfrm>
          <a:prstGeom prst="rect">
            <a:avLst/>
          </a:prstGeom>
        </p:spPr>
      </p:pic>
      <p:sp>
        <p:nvSpPr>
          <p:cNvPr id="20" name="正方形/長方形 19">
            <a:extLst>
              <a:ext uri="{FF2B5EF4-FFF2-40B4-BE49-F238E27FC236}">
                <a16:creationId xmlns:a16="http://schemas.microsoft.com/office/drawing/2014/main" id="{324DF725-9C5A-490A-BD3C-5E25265CE688}"/>
              </a:ext>
            </a:extLst>
          </p:cNvPr>
          <p:cNvSpPr/>
          <p:nvPr/>
        </p:nvSpPr>
        <p:spPr>
          <a:xfrm>
            <a:off x="5867400" y="2203450"/>
            <a:ext cx="641350" cy="254000"/>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CC9C6B3-C2C4-4D0D-AA04-AFB4A20DB429}"/>
              </a:ext>
            </a:extLst>
          </p:cNvPr>
          <p:cNvSpPr txBox="1"/>
          <p:nvPr/>
        </p:nvSpPr>
        <p:spPr>
          <a:xfrm>
            <a:off x="5867400" y="1857971"/>
            <a:ext cx="2413907" cy="369332"/>
          </a:xfrm>
          <a:prstGeom prst="rect">
            <a:avLst/>
          </a:prstGeom>
          <a:noFill/>
        </p:spPr>
        <p:txBody>
          <a:bodyPr wrap="square" rtlCol="0">
            <a:spAutoFit/>
          </a:bodyPr>
          <a:lstStyle/>
          <a:p>
            <a:r>
              <a:rPr lang="ja-JP" altLang="en-US" dirty="0"/>
              <a:t>ボタンが追加される</a:t>
            </a:r>
            <a:endParaRPr kumimoji="1" lang="ja-JP" altLang="en-US" dirty="0"/>
          </a:p>
        </p:txBody>
      </p:sp>
      <p:sp>
        <p:nvSpPr>
          <p:cNvPr id="33" name="テキスト ボックス 32">
            <a:extLst>
              <a:ext uri="{FF2B5EF4-FFF2-40B4-BE49-F238E27FC236}">
                <a16:creationId xmlns:a16="http://schemas.microsoft.com/office/drawing/2014/main" id="{AAB2BF8D-51A8-419F-91ED-126F322A474E}"/>
              </a:ext>
            </a:extLst>
          </p:cNvPr>
          <p:cNvSpPr txBox="1"/>
          <p:nvPr/>
        </p:nvSpPr>
        <p:spPr>
          <a:xfrm>
            <a:off x="321527" y="3760845"/>
            <a:ext cx="2980473" cy="369332"/>
          </a:xfrm>
          <a:prstGeom prst="rect">
            <a:avLst/>
          </a:prstGeom>
          <a:noFill/>
        </p:spPr>
        <p:txBody>
          <a:bodyPr wrap="square" rtlCol="0">
            <a:spAutoFit/>
          </a:bodyPr>
          <a:lstStyle/>
          <a:p>
            <a:r>
              <a:rPr kumimoji="1" lang="en-US" altLang="ja-JP" dirty="0"/>
              <a:t>$(‘</a:t>
            </a:r>
            <a:r>
              <a:rPr kumimoji="1" lang="ja-JP" altLang="en-US" dirty="0"/>
              <a:t>要素名</a:t>
            </a:r>
            <a:r>
              <a:rPr kumimoji="1" lang="en-US" altLang="ja-JP" dirty="0"/>
              <a:t>’).Method()</a:t>
            </a:r>
            <a:endParaRPr kumimoji="1" lang="ja-JP" altLang="en-US" dirty="0"/>
          </a:p>
        </p:txBody>
      </p:sp>
      <p:sp>
        <p:nvSpPr>
          <p:cNvPr id="41" name="テキスト ボックス 40">
            <a:extLst>
              <a:ext uri="{FF2B5EF4-FFF2-40B4-BE49-F238E27FC236}">
                <a16:creationId xmlns:a16="http://schemas.microsoft.com/office/drawing/2014/main" id="{6F35075C-13D1-4385-8FDA-CBF58CADEC09}"/>
              </a:ext>
            </a:extLst>
          </p:cNvPr>
          <p:cNvSpPr txBox="1"/>
          <p:nvPr/>
        </p:nvSpPr>
        <p:spPr>
          <a:xfrm>
            <a:off x="321527" y="4174564"/>
            <a:ext cx="2980473" cy="276999"/>
          </a:xfrm>
          <a:prstGeom prst="rect">
            <a:avLst/>
          </a:prstGeom>
          <a:noFill/>
        </p:spPr>
        <p:txBody>
          <a:bodyPr wrap="square" rtlCol="0">
            <a:spAutoFit/>
          </a:bodyPr>
          <a:lstStyle/>
          <a:p>
            <a:r>
              <a:rPr kumimoji="1" lang="ja-JP" altLang="en-US" sz="1200" dirty="0"/>
              <a:t>要素名は</a:t>
            </a:r>
            <a:r>
              <a:rPr kumimoji="1" lang="en-US" altLang="ja-JP" sz="1200" dirty="0"/>
              <a:t>id</a:t>
            </a:r>
            <a:r>
              <a:rPr kumimoji="1" lang="ja-JP" altLang="en-US" sz="1200" dirty="0"/>
              <a:t>指定の際は</a:t>
            </a:r>
            <a:r>
              <a:rPr kumimoji="1" lang="en-US" altLang="ja-JP" sz="1200" dirty="0"/>
              <a:t>”#</a:t>
            </a:r>
            <a:r>
              <a:rPr kumimoji="1" lang="ja-JP" altLang="en-US" sz="1200" dirty="0"/>
              <a:t>要素名</a:t>
            </a:r>
            <a:r>
              <a:rPr kumimoji="1" lang="en-US" altLang="ja-JP" sz="1200" dirty="0"/>
              <a:t>”</a:t>
            </a:r>
            <a:endParaRPr kumimoji="1" lang="ja-JP" altLang="en-US" sz="1200" dirty="0"/>
          </a:p>
        </p:txBody>
      </p:sp>
    </p:spTree>
    <p:extLst>
      <p:ext uri="{BB962C8B-B14F-4D97-AF65-F5344CB8AC3E}">
        <p14:creationId xmlns:p14="http://schemas.microsoft.com/office/powerpoint/2010/main" val="2546639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512251" y="1851048"/>
            <a:ext cx="7678549" cy="603095"/>
          </a:xfrm>
        </p:spPr>
        <p:txBody>
          <a:bodyPr/>
          <a:lstStyle/>
          <a:p>
            <a:r>
              <a:rPr lang="ja-JP" altLang="en-US" dirty="0"/>
              <a:t>なんで</a:t>
            </a:r>
            <a:r>
              <a:rPr lang="en-US" altLang="ja-JP" dirty="0"/>
              <a:t>$()</a:t>
            </a:r>
            <a:r>
              <a:rPr lang="ja-JP" altLang="en-US" dirty="0"/>
              <a:t>で使える</a:t>
            </a:r>
            <a:r>
              <a:rPr lang="ja-JP" altLang="en-US" dirty="0" err="1"/>
              <a:t>んねん</a:t>
            </a:r>
            <a:endParaRPr lang="en-US" altLang="ja-JP"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③</a:t>
            </a:r>
            <a:endParaRPr kumimoji="1" lang="ja-JP" altLang="en-US" dirty="0"/>
          </a:p>
        </p:txBody>
      </p:sp>
      <p:sp>
        <p:nvSpPr>
          <p:cNvPr id="2" name="テキスト ボックス 1">
            <a:extLst>
              <a:ext uri="{FF2B5EF4-FFF2-40B4-BE49-F238E27FC236}">
                <a16:creationId xmlns:a16="http://schemas.microsoft.com/office/drawing/2014/main" id="{0E957B6D-0A5B-4F21-896F-413E05834E11}"/>
              </a:ext>
            </a:extLst>
          </p:cNvPr>
          <p:cNvSpPr txBox="1"/>
          <p:nvPr/>
        </p:nvSpPr>
        <p:spPr>
          <a:xfrm>
            <a:off x="1732151" y="3074983"/>
            <a:ext cx="5238750" cy="369332"/>
          </a:xfrm>
          <a:prstGeom prst="rect">
            <a:avLst/>
          </a:prstGeom>
          <a:noFill/>
        </p:spPr>
        <p:txBody>
          <a:bodyPr wrap="square" rtlCol="0">
            <a:spAutoFit/>
          </a:bodyPr>
          <a:lstStyle/>
          <a:p>
            <a:r>
              <a:rPr lang="en-US" altLang="ja-JP" dirty="0">
                <a:hlinkClick r:id="rId2"/>
              </a:rPr>
              <a:t>https://code.jquery.com/jquery-3.4.1.js</a:t>
            </a:r>
            <a:endParaRPr kumimoji="1" lang="ja-JP" altLang="en-US" dirty="0"/>
          </a:p>
        </p:txBody>
      </p:sp>
      <p:sp>
        <p:nvSpPr>
          <p:cNvPr id="7" name="コンテンツ プレースホルダー 8">
            <a:extLst>
              <a:ext uri="{FF2B5EF4-FFF2-40B4-BE49-F238E27FC236}">
                <a16:creationId xmlns:a16="http://schemas.microsoft.com/office/drawing/2014/main" id="{D9F0E954-ACF8-4A7D-9AC9-05D44864D037}"/>
              </a:ext>
            </a:extLst>
          </p:cNvPr>
          <p:cNvSpPr txBox="1">
            <a:spLocks/>
          </p:cNvSpPr>
          <p:nvPr/>
        </p:nvSpPr>
        <p:spPr>
          <a:xfrm>
            <a:off x="436051" y="1163874"/>
            <a:ext cx="7678549" cy="603095"/>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4000" dirty="0"/>
              <a:t>そもそも</a:t>
            </a:r>
            <a:r>
              <a:rPr lang="en-US" altLang="ja-JP" sz="4000" dirty="0" err="1"/>
              <a:t>Jquery</a:t>
            </a:r>
            <a:r>
              <a:rPr lang="ja-JP" altLang="en-US" sz="4000" dirty="0" err="1"/>
              <a:t>って</a:t>
            </a:r>
            <a:r>
              <a:rPr lang="ja-JP" altLang="en-US" sz="4000" dirty="0"/>
              <a:t>なんやねん</a:t>
            </a:r>
            <a:endParaRPr lang="en-US" altLang="ja-JP" sz="4000" dirty="0"/>
          </a:p>
        </p:txBody>
      </p:sp>
    </p:spTree>
    <p:extLst>
      <p:ext uri="{BB962C8B-B14F-4D97-AF65-F5344CB8AC3E}">
        <p14:creationId xmlns:p14="http://schemas.microsoft.com/office/powerpoint/2010/main" val="374943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③</a:t>
            </a:r>
            <a:endParaRPr kumimoji="1" lang="ja-JP" altLang="en-US" dirty="0"/>
          </a:p>
        </p:txBody>
      </p:sp>
      <p:sp>
        <p:nvSpPr>
          <p:cNvPr id="7" name="コンテンツ プレースホルダー 8">
            <a:extLst>
              <a:ext uri="{FF2B5EF4-FFF2-40B4-BE49-F238E27FC236}">
                <a16:creationId xmlns:a16="http://schemas.microsoft.com/office/drawing/2014/main" id="{D9F0E954-ACF8-4A7D-9AC9-05D44864D037}"/>
              </a:ext>
            </a:extLst>
          </p:cNvPr>
          <p:cNvSpPr txBox="1">
            <a:spLocks/>
          </p:cNvSpPr>
          <p:nvPr/>
        </p:nvSpPr>
        <p:spPr>
          <a:xfrm>
            <a:off x="436051" y="1163874"/>
            <a:ext cx="7678549" cy="603095"/>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4000" dirty="0"/>
              <a:t>正体は</a:t>
            </a:r>
            <a:r>
              <a:rPr lang="en-US" altLang="ja-JP" sz="4000" dirty="0"/>
              <a:t>JS</a:t>
            </a:r>
            <a:r>
              <a:rPr lang="ja-JP" altLang="en-US" sz="4000" dirty="0"/>
              <a:t>ファイル</a:t>
            </a:r>
            <a:endParaRPr lang="en-US" altLang="ja-JP" sz="4000" dirty="0"/>
          </a:p>
        </p:txBody>
      </p:sp>
      <p:pic>
        <p:nvPicPr>
          <p:cNvPr id="8" name="図 7">
            <a:extLst>
              <a:ext uri="{FF2B5EF4-FFF2-40B4-BE49-F238E27FC236}">
                <a16:creationId xmlns:a16="http://schemas.microsoft.com/office/drawing/2014/main" id="{224A2232-70E7-43F1-A14A-21805886EE3C}"/>
              </a:ext>
            </a:extLst>
          </p:cNvPr>
          <p:cNvPicPr>
            <a:picLocks noChangeAspect="1"/>
          </p:cNvPicPr>
          <p:nvPr/>
        </p:nvPicPr>
        <p:blipFill>
          <a:blip r:embed="rId2"/>
          <a:stretch>
            <a:fillRect/>
          </a:stretch>
        </p:blipFill>
        <p:spPr>
          <a:xfrm>
            <a:off x="266819" y="1888967"/>
            <a:ext cx="2222381" cy="2571751"/>
          </a:xfrm>
          <a:prstGeom prst="rect">
            <a:avLst/>
          </a:prstGeom>
        </p:spPr>
      </p:pic>
      <p:sp>
        <p:nvSpPr>
          <p:cNvPr id="10" name="正方形/長方形 9">
            <a:extLst>
              <a:ext uri="{FF2B5EF4-FFF2-40B4-BE49-F238E27FC236}">
                <a16:creationId xmlns:a16="http://schemas.microsoft.com/office/drawing/2014/main" id="{7505DEDE-F85E-4E48-A726-D3110B4B3336}"/>
              </a:ext>
            </a:extLst>
          </p:cNvPr>
          <p:cNvSpPr/>
          <p:nvPr/>
        </p:nvSpPr>
        <p:spPr>
          <a:xfrm>
            <a:off x="350370" y="2971800"/>
            <a:ext cx="1516530" cy="14351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コンテンツ プレースホルダー 8">
            <a:extLst>
              <a:ext uri="{FF2B5EF4-FFF2-40B4-BE49-F238E27FC236}">
                <a16:creationId xmlns:a16="http://schemas.microsoft.com/office/drawing/2014/main" id="{AB20BE2E-D151-4539-99A6-1986938198A7}"/>
              </a:ext>
            </a:extLst>
          </p:cNvPr>
          <p:cNvSpPr>
            <a:spLocks noGrp="1"/>
          </p:cNvSpPr>
          <p:nvPr>
            <p:ph idx="1"/>
          </p:nvPr>
        </p:nvSpPr>
        <p:spPr>
          <a:xfrm>
            <a:off x="1950451" y="2971800"/>
            <a:ext cx="6723649" cy="1610916"/>
          </a:xfrm>
        </p:spPr>
        <p:txBody>
          <a:bodyPr/>
          <a:lstStyle/>
          <a:p>
            <a:r>
              <a:rPr lang="ja-JP" altLang="en-US" dirty="0"/>
              <a:t>なんか</a:t>
            </a:r>
            <a:r>
              <a:rPr lang="en-US" altLang="ja-JP" dirty="0"/>
              <a:t>$</a:t>
            </a:r>
            <a:r>
              <a:rPr lang="ja-JP" altLang="en-US" dirty="0"/>
              <a:t>とか</a:t>
            </a:r>
            <a:r>
              <a:rPr lang="en-US" altLang="ja-JP" dirty="0" err="1"/>
              <a:t>Jquery</a:t>
            </a:r>
            <a:r>
              <a:rPr lang="ja-JP" altLang="en-US" dirty="0"/>
              <a:t>とかを</a:t>
            </a:r>
            <a:r>
              <a:rPr lang="en-US" altLang="ja-JP" dirty="0"/>
              <a:t>window</a:t>
            </a:r>
            <a:r>
              <a:rPr lang="ja-JP" altLang="en-US" dirty="0"/>
              <a:t>に生やしてますね</a:t>
            </a:r>
            <a:br>
              <a:rPr lang="en-US" altLang="ja-JP" dirty="0"/>
            </a:br>
            <a:r>
              <a:rPr lang="ja-JP" altLang="en-US" dirty="0"/>
              <a:t>そう、</a:t>
            </a:r>
            <a:r>
              <a:rPr lang="en-US" altLang="ja-JP" dirty="0"/>
              <a:t>window</a:t>
            </a:r>
            <a:r>
              <a:rPr lang="ja-JP" altLang="en-US" dirty="0"/>
              <a:t>に追加してあるから</a:t>
            </a:r>
            <a:r>
              <a:rPr lang="en-US" altLang="ja-JP" dirty="0"/>
              <a:t>$</a:t>
            </a:r>
            <a:r>
              <a:rPr lang="ja-JP" altLang="en-US" dirty="0"/>
              <a:t>で使えるんですね</a:t>
            </a:r>
            <a:br>
              <a:rPr lang="en-US" altLang="ja-JP" dirty="0"/>
            </a:br>
            <a:br>
              <a:rPr lang="en-US" altLang="ja-JP" dirty="0"/>
            </a:br>
            <a:r>
              <a:rPr lang="ja-JP" altLang="en-US" dirty="0">
                <a:hlinkClick r:id="rId3"/>
              </a:rPr>
              <a:t>でも</a:t>
            </a:r>
            <a:r>
              <a:rPr lang="en-US" altLang="ja-JP" dirty="0">
                <a:hlinkClick r:id="rId3"/>
              </a:rPr>
              <a:t>window</a:t>
            </a:r>
            <a:r>
              <a:rPr lang="ja-JP" altLang="en-US" dirty="0" err="1">
                <a:hlinkClick r:id="rId3"/>
              </a:rPr>
              <a:t>って</a:t>
            </a:r>
            <a:r>
              <a:rPr lang="ja-JP" altLang="en-US" dirty="0">
                <a:hlinkClick r:id="rId3"/>
              </a:rPr>
              <a:t>なんやねん</a:t>
            </a:r>
            <a:br>
              <a:rPr lang="en-US" altLang="ja-JP" dirty="0"/>
            </a:br>
            <a:r>
              <a:rPr lang="ja-JP" altLang="en-US" dirty="0" err="1"/>
              <a:t>ちゅ</a:t>
            </a:r>
            <a:r>
              <a:rPr lang="ja-JP" altLang="en-US" dirty="0"/>
              <a:t>ーことは</a:t>
            </a:r>
            <a:r>
              <a:rPr lang="ja-JP" altLang="en-US" dirty="0" err="1"/>
              <a:t>、、、</a:t>
            </a:r>
            <a:r>
              <a:rPr lang="ja-JP" altLang="en-US" dirty="0"/>
              <a:t>？</a:t>
            </a:r>
            <a:endParaRPr lang="en-US" altLang="ja-JP" dirty="0"/>
          </a:p>
        </p:txBody>
      </p:sp>
    </p:spTree>
    <p:extLst>
      <p:ext uri="{BB962C8B-B14F-4D97-AF65-F5344CB8AC3E}">
        <p14:creationId xmlns:p14="http://schemas.microsoft.com/office/powerpoint/2010/main" val="1588981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④</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2276522" y="661588"/>
            <a:ext cx="3787728" cy="400110"/>
          </a:xfrm>
          <a:prstGeom prst="rect">
            <a:avLst/>
          </a:prstGeom>
          <a:noFill/>
        </p:spPr>
        <p:txBody>
          <a:bodyPr wrap="square" rtlCol="0">
            <a:spAutoFit/>
          </a:bodyPr>
          <a:lstStyle/>
          <a:p>
            <a:r>
              <a:rPr kumimoji="1" lang="en-US" altLang="ja-JP" sz="2000" dirty="0"/>
              <a:t>Y(</a:t>
            </a:r>
            <a:r>
              <a:rPr kumimoji="1" lang="en-US" altLang="ja-JP" sz="2000" dirty="0" err="1"/>
              <a:t>okoi</a:t>
            </a:r>
            <a:r>
              <a:rPr kumimoji="1" lang="en-US" altLang="ja-JP" sz="2000" dirty="0"/>
              <a:t>)Query</a:t>
            </a:r>
            <a:r>
              <a:rPr kumimoji="1" lang="ja-JP" altLang="en-US" sz="2000" dirty="0"/>
              <a:t>を作ってみよう</a:t>
            </a:r>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43168" y="1013323"/>
            <a:ext cx="2826907" cy="276999"/>
          </a:xfrm>
          <a:prstGeom prst="rect">
            <a:avLst/>
          </a:prstGeom>
          <a:noFill/>
        </p:spPr>
        <p:txBody>
          <a:bodyPr wrap="square" rtlCol="0">
            <a:spAutoFit/>
          </a:bodyPr>
          <a:lstStyle/>
          <a:p>
            <a:r>
              <a:rPr lang="en-US" altLang="ja-JP" sz="1200" dirty="0"/>
              <a:t>global.</a:t>
            </a:r>
            <a:r>
              <a:rPr kumimoji="1" lang="en-US" altLang="ja-JP" sz="1200" dirty="0"/>
              <a:t>js</a:t>
            </a:r>
            <a:endParaRPr kumimoji="1" lang="ja-JP" altLang="en-US" sz="1200" dirty="0"/>
          </a:p>
        </p:txBody>
      </p:sp>
      <p:pic>
        <p:nvPicPr>
          <p:cNvPr id="5" name="図 4">
            <a:extLst>
              <a:ext uri="{FF2B5EF4-FFF2-40B4-BE49-F238E27FC236}">
                <a16:creationId xmlns:a16="http://schemas.microsoft.com/office/drawing/2014/main" id="{50E4272A-8DDF-4033-B7C9-E93BE6FABED1}"/>
              </a:ext>
            </a:extLst>
          </p:cNvPr>
          <p:cNvPicPr>
            <a:picLocks noChangeAspect="1"/>
          </p:cNvPicPr>
          <p:nvPr/>
        </p:nvPicPr>
        <p:blipFill>
          <a:blip r:embed="rId2"/>
          <a:stretch>
            <a:fillRect/>
          </a:stretch>
        </p:blipFill>
        <p:spPr>
          <a:xfrm>
            <a:off x="203502" y="1290322"/>
            <a:ext cx="4838095" cy="2600000"/>
          </a:xfrm>
          <a:prstGeom prst="rect">
            <a:avLst/>
          </a:prstGeom>
        </p:spPr>
      </p:pic>
      <p:pic>
        <p:nvPicPr>
          <p:cNvPr id="7" name="図 6">
            <a:extLst>
              <a:ext uri="{FF2B5EF4-FFF2-40B4-BE49-F238E27FC236}">
                <a16:creationId xmlns:a16="http://schemas.microsoft.com/office/drawing/2014/main" id="{9358DDC1-2FDD-4224-8458-81A354A6DFE4}"/>
              </a:ext>
            </a:extLst>
          </p:cNvPr>
          <p:cNvPicPr>
            <a:picLocks noChangeAspect="1"/>
          </p:cNvPicPr>
          <p:nvPr/>
        </p:nvPicPr>
        <p:blipFill>
          <a:blip r:embed="rId3"/>
          <a:stretch>
            <a:fillRect/>
          </a:stretch>
        </p:blipFill>
        <p:spPr>
          <a:xfrm>
            <a:off x="5655683" y="1289049"/>
            <a:ext cx="3124309" cy="2731781"/>
          </a:xfrm>
          <a:prstGeom prst="rect">
            <a:avLst/>
          </a:prstGeom>
        </p:spPr>
      </p:pic>
      <p:sp>
        <p:nvSpPr>
          <p:cNvPr id="15" name="テキスト ボックス 14">
            <a:extLst>
              <a:ext uri="{FF2B5EF4-FFF2-40B4-BE49-F238E27FC236}">
                <a16:creationId xmlns:a16="http://schemas.microsoft.com/office/drawing/2014/main" id="{4760A26B-B17D-4030-A0F4-2D0754A72EEB}"/>
              </a:ext>
            </a:extLst>
          </p:cNvPr>
          <p:cNvSpPr txBox="1"/>
          <p:nvPr/>
        </p:nvSpPr>
        <p:spPr>
          <a:xfrm>
            <a:off x="5589301" y="1012050"/>
            <a:ext cx="2826907" cy="276999"/>
          </a:xfrm>
          <a:prstGeom prst="rect">
            <a:avLst/>
          </a:prstGeom>
          <a:noFill/>
        </p:spPr>
        <p:txBody>
          <a:bodyPr wrap="square" rtlCol="0">
            <a:spAutoFit/>
          </a:bodyPr>
          <a:lstStyle/>
          <a:p>
            <a:r>
              <a:rPr lang="en-US" altLang="ja-JP" sz="1200" dirty="0"/>
              <a:t>sample.html</a:t>
            </a:r>
            <a:endParaRPr kumimoji="1" lang="ja-JP" altLang="en-US" sz="1200" dirty="0"/>
          </a:p>
        </p:txBody>
      </p:sp>
      <p:sp>
        <p:nvSpPr>
          <p:cNvPr id="17" name="テキスト ボックス 16">
            <a:extLst>
              <a:ext uri="{FF2B5EF4-FFF2-40B4-BE49-F238E27FC236}">
                <a16:creationId xmlns:a16="http://schemas.microsoft.com/office/drawing/2014/main" id="{257B530B-2045-49CF-B580-25C9B7DE27A3}"/>
              </a:ext>
            </a:extLst>
          </p:cNvPr>
          <p:cNvSpPr txBox="1"/>
          <p:nvPr/>
        </p:nvSpPr>
        <p:spPr>
          <a:xfrm>
            <a:off x="203502" y="3980446"/>
            <a:ext cx="5278136" cy="646331"/>
          </a:xfrm>
          <a:prstGeom prst="rect">
            <a:avLst/>
          </a:prstGeom>
          <a:noFill/>
        </p:spPr>
        <p:txBody>
          <a:bodyPr wrap="square" rtlCol="0">
            <a:spAutoFit/>
          </a:bodyPr>
          <a:lstStyle/>
          <a:p>
            <a:r>
              <a:rPr lang="en-US" altLang="ja-JP" sz="1200" dirty="0"/>
              <a:t>window</a:t>
            </a:r>
            <a:r>
              <a:rPr lang="ja-JP" altLang="en-US" sz="1200" dirty="0"/>
              <a:t>に横井が生えます</a:t>
            </a:r>
            <a:br>
              <a:rPr lang="en-US" altLang="ja-JP" sz="1200" dirty="0"/>
            </a:br>
            <a:r>
              <a:rPr lang="en-US" altLang="ja-JP" sz="1200" dirty="0" err="1"/>
              <a:t>YQuery</a:t>
            </a:r>
            <a:r>
              <a:rPr lang="ja-JP" altLang="en-US" sz="1200" dirty="0"/>
              <a:t>は</a:t>
            </a:r>
            <a:r>
              <a:rPr lang="en-US" altLang="ja-JP" sz="1200" dirty="0"/>
              <a:t>HelloWorld</a:t>
            </a:r>
            <a:r>
              <a:rPr lang="ja-JP" altLang="en-US" sz="1200" dirty="0"/>
              <a:t>しか使えないようですね。</a:t>
            </a:r>
            <a:br>
              <a:rPr lang="en-US" altLang="ja-JP" sz="1200" dirty="0"/>
            </a:br>
            <a:r>
              <a:rPr lang="ja-JP" altLang="en-US" sz="1200" dirty="0"/>
              <a:t>心が優しい人は拡張してあげると良いんじゃないでしょうか。知らんけど。</a:t>
            </a:r>
            <a:endParaRPr kumimoji="1" lang="ja-JP" altLang="en-US" sz="1200" dirty="0"/>
          </a:p>
        </p:txBody>
      </p:sp>
      <p:sp>
        <p:nvSpPr>
          <p:cNvPr id="19" name="テキスト ボックス 18">
            <a:extLst>
              <a:ext uri="{FF2B5EF4-FFF2-40B4-BE49-F238E27FC236}">
                <a16:creationId xmlns:a16="http://schemas.microsoft.com/office/drawing/2014/main" id="{EDCAD468-5A78-4129-805E-BDDACF3ABF49}"/>
              </a:ext>
            </a:extLst>
          </p:cNvPr>
          <p:cNvSpPr txBox="1"/>
          <p:nvPr/>
        </p:nvSpPr>
        <p:spPr>
          <a:xfrm>
            <a:off x="5655683" y="4131450"/>
            <a:ext cx="3351198" cy="461665"/>
          </a:xfrm>
          <a:prstGeom prst="rect">
            <a:avLst/>
          </a:prstGeom>
          <a:noFill/>
        </p:spPr>
        <p:txBody>
          <a:bodyPr wrap="square" rtlCol="0">
            <a:spAutoFit/>
          </a:bodyPr>
          <a:lstStyle/>
          <a:p>
            <a:r>
              <a:rPr kumimoji="1" lang="en-US" altLang="ja-JP" sz="1200" dirty="0"/>
              <a:t>Window</a:t>
            </a:r>
            <a:r>
              <a:rPr kumimoji="1" lang="ja-JP" altLang="en-US" sz="1200" dirty="0"/>
              <a:t>に生えているので</a:t>
            </a:r>
            <a:r>
              <a:rPr kumimoji="1" lang="en-US" altLang="ja-JP" sz="1200" dirty="0"/>
              <a:t>sample.html</a:t>
            </a:r>
            <a:r>
              <a:rPr kumimoji="1" lang="ja-JP" altLang="en-US" sz="1200" dirty="0"/>
              <a:t>からも使用できる</a:t>
            </a:r>
          </a:p>
        </p:txBody>
      </p:sp>
      <p:sp>
        <p:nvSpPr>
          <p:cNvPr id="8" name="正方形/長方形 7">
            <a:extLst>
              <a:ext uri="{FF2B5EF4-FFF2-40B4-BE49-F238E27FC236}">
                <a16:creationId xmlns:a16="http://schemas.microsoft.com/office/drawing/2014/main" id="{BE64E42C-A581-4CAD-A777-DD6DAF9D6059}"/>
              </a:ext>
            </a:extLst>
          </p:cNvPr>
          <p:cNvSpPr/>
          <p:nvPr/>
        </p:nvSpPr>
        <p:spPr>
          <a:xfrm>
            <a:off x="5886450" y="3460750"/>
            <a:ext cx="698500" cy="1841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800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2113151" y="1926501"/>
            <a:ext cx="5252849" cy="1648549"/>
          </a:xfrm>
        </p:spPr>
        <p:txBody>
          <a:bodyPr/>
          <a:lstStyle/>
          <a:p>
            <a:r>
              <a:rPr lang="ja-JP" altLang="en-US" sz="4000" dirty="0"/>
              <a:t>では今度こそ作っていき</a:t>
            </a:r>
            <a:r>
              <a:rPr lang="ja-JP" altLang="en-US" sz="4000" dirty="0" err="1"/>
              <a:t>ましょ</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クライアントサイド作成</a:t>
            </a:r>
            <a:r>
              <a:rPr lang="en-US" altLang="ja-JP" dirty="0"/>
              <a:t> – </a:t>
            </a:r>
            <a:r>
              <a:rPr lang="ja-JP" altLang="en-US" dirty="0"/>
              <a:t>モック</a:t>
            </a:r>
            <a:endParaRPr kumimoji="1" lang="ja-JP" altLang="en-US" dirty="0"/>
          </a:p>
        </p:txBody>
      </p:sp>
    </p:spTree>
    <p:extLst>
      <p:ext uri="{BB962C8B-B14F-4D97-AF65-F5344CB8AC3E}">
        <p14:creationId xmlns:p14="http://schemas.microsoft.com/office/powerpoint/2010/main" val="67826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1135251" y="1937975"/>
            <a:ext cx="6986399" cy="1267549"/>
          </a:xfrm>
        </p:spPr>
        <p:txBody>
          <a:bodyPr/>
          <a:lstStyle/>
          <a:p>
            <a:r>
              <a:rPr lang="ja-JP" altLang="en-US" sz="4000" dirty="0"/>
              <a:t>クライアントのひな形をここから</a:t>
            </a:r>
            <a:r>
              <a:rPr lang="en-US" altLang="ja-JP" sz="4000" dirty="0"/>
              <a:t>DL</a:t>
            </a:r>
            <a:r>
              <a:rPr lang="ja-JP" altLang="en-US" sz="4000" dirty="0"/>
              <a:t>してください</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a:t>
            </a:r>
            <a:endParaRPr kumimoji="1" lang="ja-JP" altLang="en-US" dirty="0"/>
          </a:p>
        </p:txBody>
      </p:sp>
    </p:spTree>
    <p:extLst>
      <p:ext uri="{BB962C8B-B14F-4D97-AF65-F5344CB8AC3E}">
        <p14:creationId xmlns:p14="http://schemas.microsoft.com/office/powerpoint/2010/main" val="2244937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2302995" y="1511300"/>
            <a:ext cx="5132855" cy="3144786"/>
          </a:xfrm>
        </p:spPr>
        <p:txBody>
          <a:bodyPr/>
          <a:lstStyle/>
          <a:p>
            <a:pPr marL="285750" indent="-285750">
              <a:buFont typeface="Wingdings" panose="05000000000000000000" pitchFamily="2" charset="2"/>
              <a:buChar char="n"/>
            </a:pPr>
            <a:r>
              <a:rPr lang="en-US" altLang="ja-JP" sz="1400" dirty="0"/>
              <a:t>Assert</a:t>
            </a:r>
          </a:p>
          <a:p>
            <a:pPr marL="715963" lvl="1">
              <a:buFont typeface="Wingdings" panose="05000000000000000000" pitchFamily="2" charset="2"/>
              <a:buChar char="n"/>
            </a:pPr>
            <a:r>
              <a:rPr lang="ja-JP" altLang="en-US" sz="1200" dirty="0"/>
              <a:t>モックで使用する画像、音楽ファイルを入れるとこ</a:t>
            </a:r>
            <a:endParaRPr lang="en-US" altLang="ja-JP" sz="1200" dirty="0"/>
          </a:p>
          <a:p>
            <a:pPr indent="-312737">
              <a:buFont typeface="Wingdings" panose="05000000000000000000" pitchFamily="2" charset="2"/>
              <a:buChar char="n"/>
            </a:pPr>
            <a:endParaRPr lang="en-US" altLang="ja-JP" sz="1600" dirty="0"/>
          </a:p>
          <a:p>
            <a:pPr indent="-312737">
              <a:buFont typeface="Wingdings" panose="05000000000000000000" pitchFamily="2" charset="2"/>
              <a:buChar char="n"/>
            </a:pPr>
            <a:r>
              <a:rPr lang="en-US" altLang="ja-JP" sz="1600" dirty="0"/>
              <a:t>Conf</a:t>
            </a:r>
          </a:p>
          <a:p>
            <a:pPr lvl="1" indent="-312737">
              <a:buFont typeface="Wingdings" panose="05000000000000000000" pitchFamily="2" charset="2"/>
              <a:buChar char="n"/>
            </a:pPr>
            <a:r>
              <a:rPr lang="ja-JP" altLang="en-US" sz="1400" dirty="0"/>
              <a:t>サウンドプレイヤーの設定ファイル置き場</a:t>
            </a:r>
            <a:endParaRPr lang="en-US" altLang="ja-JP" sz="1400" dirty="0"/>
          </a:p>
          <a:p>
            <a:pPr indent="-312737">
              <a:buFont typeface="Wingdings" panose="05000000000000000000" pitchFamily="2" charset="2"/>
              <a:buChar char="n"/>
            </a:pPr>
            <a:endParaRPr lang="en-US" altLang="ja-JP" sz="1600" dirty="0"/>
          </a:p>
          <a:p>
            <a:pPr indent="-312737">
              <a:buFont typeface="Wingdings" panose="05000000000000000000" pitchFamily="2" charset="2"/>
              <a:buChar char="n"/>
            </a:pPr>
            <a:r>
              <a:rPr lang="en-US" altLang="ja-JP" sz="1600" dirty="0" err="1"/>
              <a:t>Src</a:t>
            </a:r>
            <a:endParaRPr lang="en-US" altLang="ja-JP" sz="1600" dirty="0"/>
          </a:p>
          <a:p>
            <a:pPr lvl="1" indent="-312737">
              <a:buFont typeface="Wingdings" panose="05000000000000000000" pitchFamily="2" charset="2"/>
              <a:buChar char="n"/>
            </a:pPr>
            <a:r>
              <a:rPr lang="ja-JP" altLang="en-US" sz="1400" dirty="0"/>
              <a:t>ソースコード</a:t>
            </a:r>
            <a:endParaRPr lang="en-US" altLang="ja-JP" sz="1400" dirty="0"/>
          </a:p>
          <a:p>
            <a:pPr lvl="1" indent="-312737">
              <a:buFont typeface="Wingdings" panose="05000000000000000000" pitchFamily="2" charset="2"/>
              <a:buChar char="n"/>
            </a:pPr>
            <a:endParaRPr lang="en-US" altLang="ja-JP" sz="1400" dirty="0"/>
          </a:p>
          <a:p>
            <a:pPr indent="-312737">
              <a:buFont typeface="Wingdings" panose="05000000000000000000" pitchFamily="2" charset="2"/>
              <a:buChar char="n"/>
            </a:pPr>
            <a:r>
              <a:rPr lang="en-US" altLang="ja-JP" sz="1600" dirty="0"/>
              <a:t>Template</a:t>
            </a:r>
          </a:p>
          <a:p>
            <a:pPr lvl="1" indent="-312737">
              <a:buFont typeface="Wingdings" panose="05000000000000000000" pitchFamily="2" charset="2"/>
              <a:buChar char="n"/>
            </a:pPr>
            <a:r>
              <a:rPr lang="ja-JP" altLang="en-US" sz="1400" dirty="0"/>
              <a:t>後述</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a:t>
            </a:r>
            <a:endParaRPr kumimoji="1" lang="ja-JP" altLang="en-US" dirty="0"/>
          </a:p>
        </p:txBody>
      </p:sp>
      <p:pic>
        <p:nvPicPr>
          <p:cNvPr id="5" name="図 4">
            <a:extLst>
              <a:ext uri="{FF2B5EF4-FFF2-40B4-BE49-F238E27FC236}">
                <a16:creationId xmlns:a16="http://schemas.microsoft.com/office/drawing/2014/main" id="{1A573957-5B58-421A-BFC8-A8B4BCB128F1}"/>
              </a:ext>
            </a:extLst>
          </p:cNvPr>
          <p:cNvPicPr>
            <a:picLocks noChangeAspect="1"/>
          </p:cNvPicPr>
          <p:nvPr/>
        </p:nvPicPr>
        <p:blipFill>
          <a:blip r:embed="rId2"/>
          <a:stretch>
            <a:fillRect/>
          </a:stretch>
        </p:blipFill>
        <p:spPr>
          <a:xfrm>
            <a:off x="190500" y="705405"/>
            <a:ext cx="1888386" cy="3999945"/>
          </a:xfrm>
          <a:prstGeom prst="rect">
            <a:avLst/>
          </a:prstGeom>
        </p:spPr>
      </p:pic>
      <p:sp>
        <p:nvSpPr>
          <p:cNvPr id="6" name="テキスト ボックス 5">
            <a:extLst>
              <a:ext uri="{FF2B5EF4-FFF2-40B4-BE49-F238E27FC236}">
                <a16:creationId xmlns:a16="http://schemas.microsoft.com/office/drawing/2014/main" id="{22F3A04C-64D5-43AA-A14C-127F956F8880}"/>
              </a:ext>
            </a:extLst>
          </p:cNvPr>
          <p:cNvSpPr txBox="1"/>
          <p:nvPr/>
        </p:nvSpPr>
        <p:spPr>
          <a:xfrm>
            <a:off x="3345422" y="838200"/>
            <a:ext cx="3048000" cy="461665"/>
          </a:xfrm>
          <a:prstGeom prst="rect">
            <a:avLst/>
          </a:prstGeom>
          <a:noFill/>
        </p:spPr>
        <p:txBody>
          <a:bodyPr wrap="square" rtlCol="0">
            <a:spAutoFit/>
          </a:bodyPr>
          <a:lstStyle/>
          <a:p>
            <a:r>
              <a:rPr kumimoji="1" lang="ja-JP" altLang="en-US" sz="2400" dirty="0"/>
              <a:t>ディレクトリ構成</a:t>
            </a:r>
          </a:p>
        </p:txBody>
      </p:sp>
      <p:sp>
        <p:nvSpPr>
          <p:cNvPr id="7" name="正方形/長方形 6">
            <a:extLst>
              <a:ext uri="{FF2B5EF4-FFF2-40B4-BE49-F238E27FC236}">
                <a16:creationId xmlns:a16="http://schemas.microsoft.com/office/drawing/2014/main" id="{DCE604CA-2124-4442-B7EF-E37CC0AF20FC}"/>
              </a:ext>
            </a:extLst>
          </p:cNvPr>
          <p:cNvSpPr/>
          <p:nvPr/>
        </p:nvSpPr>
        <p:spPr>
          <a:xfrm>
            <a:off x="273050" y="1155700"/>
            <a:ext cx="1657350" cy="23812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46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pic>
        <p:nvPicPr>
          <p:cNvPr id="6" name="図 5">
            <a:extLst>
              <a:ext uri="{FF2B5EF4-FFF2-40B4-BE49-F238E27FC236}">
                <a16:creationId xmlns:a16="http://schemas.microsoft.com/office/drawing/2014/main" id="{CA928283-6949-4DD5-ACB9-1591F5806BFD}"/>
              </a:ext>
            </a:extLst>
          </p:cNvPr>
          <p:cNvPicPr>
            <a:picLocks noChangeAspect="1"/>
          </p:cNvPicPr>
          <p:nvPr/>
        </p:nvPicPr>
        <p:blipFill>
          <a:blip r:embed="rId2"/>
          <a:stretch>
            <a:fillRect/>
          </a:stretch>
        </p:blipFill>
        <p:spPr>
          <a:xfrm>
            <a:off x="682918" y="1584373"/>
            <a:ext cx="2095238" cy="2809524"/>
          </a:xfrm>
          <a:prstGeom prst="rect">
            <a:avLst/>
          </a:prstGeom>
        </p:spPr>
      </p:pic>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632390" y="742224"/>
            <a:ext cx="7865581" cy="576625"/>
          </a:xfrm>
        </p:spPr>
        <p:txBody>
          <a:bodyPr/>
          <a:lstStyle/>
          <a:p>
            <a:r>
              <a:rPr lang="ja-JP" altLang="en-US" sz="4000" dirty="0"/>
              <a:t>まずはこいつを作ってみましょう</a:t>
            </a:r>
            <a:endParaRPr lang="en-US" altLang="ja-JP" sz="4000" dirty="0"/>
          </a:p>
        </p:txBody>
      </p:sp>
      <p:sp>
        <p:nvSpPr>
          <p:cNvPr id="9" name="テキスト ボックス 8">
            <a:extLst>
              <a:ext uri="{FF2B5EF4-FFF2-40B4-BE49-F238E27FC236}">
                <a16:creationId xmlns:a16="http://schemas.microsoft.com/office/drawing/2014/main" id="{D1D57A6C-99AA-4C90-9DC4-2002B340ED0D}"/>
              </a:ext>
            </a:extLst>
          </p:cNvPr>
          <p:cNvSpPr txBox="1"/>
          <p:nvPr/>
        </p:nvSpPr>
        <p:spPr>
          <a:xfrm>
            <a:off x="3378200" y="3248026"/>
            <a:ext cx="4394200" cy="1077218"/>
          </a:xfrm>
          <a:prstGeom prst="rect">
            <a:avLst/>
          </a:prstGeom>
          <a:noFill/>
        </p:spPr>
        <p:txBody>
          <a:bodyPr wrap="square" rtlCol="0">
            <a:spAutoFit/>
          </a:bodyPr>
          <a:lstStyle/>
          <a:p>
            <a:r>
              <a:rPr lang="en-US" altLang="ja-JP" sz="800" dirty="0"/>
              <a:t>&lt;div class="content"&gt;</a:t>
            </a:r>
          </a:p>
          <a:p>
            <a:r>
              <a:rPr lang="en-US" altLang="ja-JP" sz="800" dirty="0"/>
              <a:t>    &lt;div class="</a:t>
            </a:r>
            <a:r>
              <a:rPr lang="en-US" altLang="ja-JP" sz="800" dirty="0" err="1"/>
              <a:t>image_box</a:t>
            </a:r>
            <a:r>
              <a:rPr lang="en-US" altLang="ja-JP" sz="800" dirty="0"/>
              <a:t>"&gt;</a:t>
            </a:r>
          </a:p>
          <a:p>
            <a:r>
              <a:rPr lang="en-US" altLang="ja-JP" sz="800" dirty="0"/>
              <a:t>        &lt;</a:t>
            </a:r>
            <a:r>
              <a:rPr lang="en-US" altLang="ja-JP" sz="800" dirty="0" err="1"/>
              <a:t>img</a:t>
            </a:r>
            <a:r>
              <a:rPr lang="en-US" altLang="ja-JP" sz="800" dirty="0"/>
              <a:t> </a:t>
            </a:r>
            <a:r>
              <a:rPr lang="en-US" altLang="ja-JP" sz="800" dirty="0" err="1"/>
              <a:t>src</a:t>
            </a:r>
            <a:r>
              <a:rPr lang="en-US" altLang="ja-JP" sz="800" dirty="0"/>
              <a:t>=“</a:t>
            </a:r>
            <a:r>
              <a:rPr lang="ja-JP" altLang="en-US" sz="800" dirty="0"/>
              <a:t>ここはファイルパス</a:t>
            </a:r>
            <a:r>
              <a:rPr lang="en-US" altLang="ja-JP" sz="800" dirty="0"/>
              <a:t>" class="</a:t>
            </a:r>
            <a:r>
              <a:rPr lang="en-US" altLang="ja-JP" sz="800" dirty="0" err="1"/>
              <a:t>image_content</a:t>
            </a:r>
            <a:r>
              <a:rPr lang="en-US" altLang="ja-JP" sz="800" dirty="0"/>
              <a:t>"&gt;</a:t>
            </a:r>
          </a:p>
          <a:p>
            <a:r>
              <a:rPr lang="en-US" altLang="ja-JP" sz="800" dirty="0"/>
              <a:t>    &lt;/div&gt;</a:t>
            </a:r>
          </a:p>
          <a:p>
            <a:r>
              <a:rPr lang="en-US" altLang="ja-JP" sz="800" dirty="0"/>
              <a:t>    &lt;div class="</a:t>
            </a:r>
            <a:r>
              <a:rPr lang="en-US" altLang="ja-JP" sz="800" dirty="0" err="1"/>
              <a:t>tip_box_content</a:t>
            </a:r>
            <a:r>
              <a:rPr lang="en-US" altLang="ja-JP" sz="800" dirty="0"/>
              <a:t>"&gt;</a:t>
            </a:r>
            <a:r>
              <a:rPr lang="ja-JP" altLang="en-US" sz="800" dirty="0"/>
              <a:t>アーティスト名</a:t>
            </a:r>
            <a:r>
              <a:rPr lang="en-US" altLang="ja-JP" sz="800" dirty="0"/>
              <a:t>&lt;/div&gt;</a:t>
            </a:r>
          </a:p>
          <a:p>
            <a:r>
              <a:rPr lang="en-US" altLang="ja-JP" sz="800" dirty="0"/>
              <a:t>    &lt;div class="</a:t>
            </a:r>
            <a:r>
              <a:rPr lang="en-US" altLang="ja-JP" sz="800" dirty="0" err="1"/>
              <a:t>tip_box_content</a:t>
            </a:r>
            <a:r>
              <a:rPr lang="en-US" altLang="ja-JP" sz="800" dirty="0"/>
              <a:t>" data-content="album"&gt;</a:t>
            </a:r>
            <a:r>
              <a:rPr lang="ja-JP" altLang="en-US" sz="800" dirty="0"/>
              <a:t>アルバム名 </a:t>
            </a:r>
            <a:r>
              <a:rPr lang="en-US" altLang="ja-JP" sz="800" dirty="0"/>
              <a:t>/ </a:t>
            </a:r>
            <a:r>
              <a:rPr lang="ja-JP" altLang="en-US" sz="800" dirty="0"/>
              <a:t>曲名</a:t>
            </a:r>
            <a:r>
              <a:rPr lang="en-US" altLang="ja-JP" sz="800" dirty="0"/>
              <a:t>&lt;/div&gt;</a:t>
            </a:r>
          </a:p>
          <a:p>
            <a:r>
              <a:rPr lang="en-US" altLang="ja-JP" sz="800" dirty="0"/>
              <a:t>&lt;/div&gt;</a:t>
            </a:r>
          </a:p>
          <a:p>
            <a:endParaRPr kumimoji="1" lang="ja-JP" altLang="en-US" sz="800" dirty="0"/>
          </a:p>
        </p:txBody>
      </p:sp>
      <p:sp>
        <p:nvSpPr>
          <p:cNvPr id="18" name="コンテンツ プレースホルダー 8">
            <a:extLst>
              <a:ext uri="{FF2B5EF4-FFF2-40B4-BE49-F238E27FC236}">
                <a16:creationId xmlns:a16="http://schemas.microsoft.com/office/drawing/2014/main" id="{7D6B46AB-C9FD-4DAD-83B6-BAB5B5E402D9}"/>
              </a:ext>
            </a:extLst>
          </p:cNvPr>
          <p:cNvSpPr txBox="1">
            <a:spLocks/>
          </p:cNvSpPr>
          <p:nvPr/>
        </p:nvSpPr>
        <p:spPr>
          <a:xfrm>
            <a:off x="2927350" y="1995125"/>
            <a:ext cx="5570621" cy="576625"/>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4000" dirty="0"/>
              <a:t>↓こんな感じです。↓</a:t>
            </a:r>
            <a:endParaRPr lang="en-US" altLang="ja-JP" sz="4000" dirty="0"/>
          </a:p>
        </p:txBody>
      </p:sp>
      <p:sp>
        <p:nvSpPr>
          <p:cNvPr id="20" name="コンテンツ プレースホルダー 8">
            <a:extLst>
              <a:ext uri="{FF2B5EF4-FFF2-40B4-BE49-F238E27FC236}">
                <a16:creationId xmlns:a16="http://schemas.microsoft.com/office/drawing/2014/main" id="{7C3AF463-F055-4469-878A-75926D9C3349}"/>
              </a:ext>
            </a:extLst>
          </p:cNvPr>
          <p:cNvSpPr txBox="1">
            <a:spLocks/>
          </p:cNvSpPr>
          <p:nvPr/>
        </p:nvSpPr>
        <p:spPr>
          <a:xfrm>
            <a:off x="2990851" y="2940050"/>
            <a:ext cx="2901950" cy="190499"/>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800" dirty="0"/>
              <a:t>※CSS</a:t>
            </a:r>
            <a:r>
              <a:rPr lang="ja-JP" altLang="en-US" sz="800" dirty="0"/>
              <a:t>は下記のクラスを使ってください</a:t>
            </a:r>
            <a:endParaRPr lang="en-US" altLang="ja-JP" sz="800" dirty="0"/>
          </a:p>
        </p:txBody>
      </p:sp>
    </p:spTree>
    <p:extLst>
      <p:ext uri="{BB962C8B-B14F-4D97-AF65-F5344CB8AC3E}">
        <p14:creationId xmlns:p14="http://schemas.microsoft.com/office/powerpoint/2010/main" val="15422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p:txBody>
          <a:bodyPr/>
          <a:lstStyle/>
          <a:p>
            <a:pPr marL="285750" indent="-285750">
              <a:buFont typeface="Wingdings" panose="05000000000000000000" pitchFamily="2" charset="2"/>
              <a:buChar char="n"/>
            </a:pPr>
            <a:r>
              <a:rPr lang="ja-JP" altLang="en-US" sz="1400" dirty="0"/>
              <a:t>目的・ゴール</a:t>
            </a:r>
            <a:endParaRPr lang="en-US" altLang="ja-JP" sz="1400" dirty="0"/>
          </a:p>
          <a:p>
            <a:pPr marL="715963" lvl="1">
              <a:buFont typeface="Wingdings" panose="05000000000000000000" pitchFamily="2" charset="2"/>
              <a:buChar char="n"/>
            </a:pPr>
            <a:r>
              <a:rPr lang="ja-JP" altLang="en-US" sz="1200" dirty="0"/>
              <a:t>クラサバでの</a:t>
            </a:r>
            <a:r>
              <a:rPr lang="en-US" altLang="ja-JP" sz="1200" dirty="0"/>
              <a:t>Web</a:t>
            </a:r>
            <a:r>
              <a:rPr lang="ja-JP" altLang="en-US" sz="1200" dirty="0"/>
              <a:t>アプリケーションをやんわりと理解できす。</a:t>
            </a:r>
            <a:endParaRPr lang="en-US" altLang="ja-JP" sz="1200" dirty="0"/>
          </a:p>
          <a:p>
            <a:pPr marL="715963" lvl="1">
              <a:buFont typeface="Wingdings" panose="05000000000000000000" pitchFamily="2" charset="2"/>
              <a:buChar char="n"/>
            </a:pPr>
            <a:r>
              <a:rPr lang="ja-JP" altLang="en-US" sz="1200" dirty="0"/>
              <a:t>クライアントとサーバーサイドでデータの受け渡しが出来る。</a:t>
            </a:r>
            <a:endParaRPr lang="en-US" altLang="ja-JP" sz="1200" dirty="0"/>
          </a:p>
          <a:p>
            <a:pPr marL="285750" indent="-285750">
              <a:buFont typeface="Wingdings" panose="05000000000000000000" pitchFamily="2" charset="2"/>
              <a:buChar char="n"/>
            </a:pPr>
            <a:r>
              <a:rPr lang="ja-JP" altLang="en-US" sz="1400" dirty="0"/>
              <a:t>基礎スキル定義</a:t>
            </a:r>
            <a:endParaRPr lang="en-US" altLang="ja-JP" sz="1400" dirty="0"/>
          </a:p>
          <a:p>
            <a:pPr marL="715963" lvl="1">
              <a:buFont typeface="Wingdings" panose="05000000000000000000" pitchFamily="2" charset="2"/>
              <a:buChar char="n"/>
            </a:pPr>
            <a:r>
              <a:rPr lang="en-US" altLang="ja-JP" sz="1200" dirty="0"/>
              <a:t>HTML / CSS / JS</a:t>
            </a:r>
          </a:p>
          <a:p>
            <a:pPr marL="1173163" lvl="2">
              <a:buFont typeface="Wingdings" panose="05000000000000000000" pitchFamily="2" charset="2"/>
              <a:buChar char="n"/>
            </a:pPr>
            <a:r>
              <a:rPr lang="ja-JP" altLang="en-US" sz="1000" dirty="0"/>
              <a:t>画面の作り方</a:t>
            </a:r>
            <a:endParaRPr lang="en-US" altLang="ja-JP" sz="1000" dirty="0"/>
          </a:p>
          <a:p>
            <a:pPr marL="1173163" lvl="2">
              <a:buFont typeface="Wingdings" panose="05000000000000000000" pitchFamily="2" charset="2"/>
              <a:buChar char="n"/>
            </a:pPr>
            <a:r>
              <a:rPr lang="en-US" altLang="ja-JP" sz="1000" dirty="0"/>
              <a:t>http</a:t>
            </a:r>
            <a:r>
              <a:rPr lang="ja-JP" altLang="en-US" sz="1000" dirty="0" err="1"/>
              <a:t>での</a:t>
            </a:r>
            <a:r>
              <a:rPr lang="ja-JP" altLang="en-US" sz="1000" dirty="0"/>
              <a:t>データ通信</a:t>
            </a:r>
            <a:endParaRPr lang="en-US" altLang="ja-JP" sz="1000" dirty="0"/>
          </a:p>
          <a:p>
            <a:pPr marL="715963" lvl="1">
              <a:buFont typeface="Wingdings" panose="05000000000000000000" pitchFamily="2" charset="2"/>
              <a:buChar char="n"/>
            </a:pPr>
            <a:r>
              <a:rPr lang="en-US" altLang="ja-JP" sz="1200" dirty="0" err="1"/>
              <a:t>WebApi</a:t>
            </a:r>
            <a:r>
              <a:rPr lang="ja-JP" altLang="en-US" sz="1200" dirty="0"/>
              <a:t> </a:t>
            </a:r>
            <a:r>
              <a:rPr lang="en-US" altLang="ja-JP" sz="1200" dirty="0"/>
              <a:t>( ASP.NET CORE )</a:t>
            </a:r>
          </a:p>
          <a:p>
            <a:pPr marL="1173163" lvl="2">
              <a:buFont typeface="Wingdings" panose="05000000000000000000" pitchFamily="2" charset="2"/>
              <a:buChar char="n"/>
            </a:pPr>
            <a:r>
              <a:rPr lang="ja-JP" altLang="en-US" sz="1000" dirty="0"/>
              <a:t>コントローラーの使い方</a:t>
            </a:r>
            <a:endParaRPr lang="en-US" altLang="ja-JP" sz="1000" dirty="0"/>
          </a:p>
          <a:p>
            <a:pPr marL="1173163" lvl="2">
              <a:buFont typeface="Wingdings" panose="05000000000000000000" pitchFamily="2" charset="2"/>
              <a:buChar char="n"/>
            </a:pPr>
            <a:r>
              <a:rPr lang="en-US" altLang="ja-JP" sz="1000" dirty="0"/>
              <a:t>EF</a:t>
            </a:r>
          </a:p>
          <a:p>
            <a:pPr marL="1173163" lvl="2">
              <a:buFont typeface="Wingdings" panose="05000000000000000000" pitchFamily="2" charset="2"/>
              <a:buChar char="n"/>
            </a:pPr>
            <a:r>
              <a:rPr lang="ja-JP" altLang="en-US" sz="1000" dirty="0"/>
              <a:t>標準的なライブラリ</a:t>
            </a:r>
            <a:r>
              <a:rPr lang="en-US" altLang="ja-JP" sz="1000" dirty="0"/>
              <a:t>(</a:t>
            </a:r>
            <a:r>
              <a:rPr lang="ja-JP" altLang="en-US" sz="1000" dirty="0"/>
              <a:t>ファイル操作</a:t>
            </a:r>
            <a:r>
              <a:rPr lang="en-US" altLang="ja-JP" sz="1000" dirty="0"/>
              <a:t>)</a:t>
            </a:r>
          </a:p>
          <a:p>
            <a:pPr marL="715963" lvl="1">
              <a:buFont typeface="Wingdings" panose="05000000000000000000" pitchFamily="2" charset="2"/>
              <a:buChar char="n"/>
            </a:pPr>
            <a:r>
              <a:rPr lang="en-US" altLang="ja-JP" sz="1200" dirty="0" err="1"/>
              <a:t>SQLServer</a:t>
            </a:r>
            <a:endParaRPr lang="en-US" altLang="ja-JP" sz="1200" dirty="0"/>
          </a:p>
          <a:p>
            <a:pPr marL="1173163" lvl="2">
              <a:buFont typeface="Wingdings" panose="05000000000000000000" pitchFamily="2" charset="2"/>
              <a:buChar char="n"/>
            </a:pPr>
            <a:r>
              <a:rPr lang="ja-JP" altLang="en-US" sz="1000" dirty="0"/>
              <a:t>実際とくにやることない</a:t>
            </a:r>
            <a:endParaRPr lang="en-US" altLang="ja-JP" sz="1000" dirty="0"/>
          </a:p>
          <a:p>
            <a:pPr marL="715963" lvl="1">
              <a:buFont typeface="Wingdings" panose="05000000000000000000" pitchFamily="2" charset="2"/>
              <a:buChar char="n"/>
            </a:pPr>
            <a:r>
              <a:rPr lang="en-US" altLang="ja-JP" sz="1200" dirty="0"/>
              <a:t>Http</a:t>
            </a:r>
          </a:p>
          <a:p>
            <a:pPr marL="1173163" lvl="2">
              <a:buFont typeface="Wingdings" panose="05000000000000000000" pitchFamily="2" charset="2"/>
              <a:buChar char="n"/>
            </a:pPr>
            <a:r>
              <a:rPr lang="en-US" altLang="ja-JP" sz="800" dirty="0"/>
              <a:t>GET / POST / OPTION</a:t>
            </a:r>
          </a:p>
          <a:p>
            <a:pPr marL="715963" lvl="1">
              <a:buFont typeface="Wingdings" panose="05000000000000000000" pitchFamily="2" charset="2"/>
              <a:buChar char="n"/>
            </a:pPr>
            <a:r>
              <a:rPr lang="en-US" altLang="ja-JP" sz="1000" dirty="0"/>
              <a:t>JSON</a:t>
            </a:r>
          </a:p>
          <a:p>
            <a:pPr marL="1173163" lvl="2">
              <a:buFont typeface="Wingdings" panose="05000000000000000000" pitchFamily="2" charset="2"/>
              <a:buChar char="n"/>
            </a:pPr>
            <a:r>
              <a:rPr lang="ja-JP" altLang="en-US" sz="800" dirty="0"/>
              <a:t>とは</a:t>
            </a:r>
            <a:endParaRPr lang="en-US" altLang="ja-JP" sz="800" dirty="0"/>
          </a:p>
          <a:p>
            <a:endParaRPr lang="en-US" altLang="ja-JP" sz="1400" dirty="0"/>
          </a:p>
          <a:p>
            <a:r>
              <a:rPr lang="en-US" altLang="ja-JP" sz="1400" dirty="0"/>
              <a:t>※</a:t>
            </a:r>
            <a:r>
              <a:rPr lang="ja-JP" altLang="en-US" sz="1400" dirty="0"/>
              <a:t>とは書いていますが、やんわり分かれば</a:t>
            </a:r>
            <a:r>
              <a:rPr lang="en-US" altLang="ja-JP" sz="1400" dirty="0"/>
              <a:t>OK</a:t>
            </a:r>
            <a:r>
              <a:rPr lang="ja-JP" altLang="en-US" sz="1400" dirty="0"/>
              <a:t>だと思ってます。</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en-US" altLang="ja-JP" dirty="0"/>
              <a:t>CF</a:t>
            </a:r>
            <a:r>
              <a:rPr kumimoji="1" lang="ja-JP" altLang="en-US" dirty="0"/>
              <a:t>　新人スキルアップ概要</a:t>
            </a:r>
          </a:p>
        </p:txBody>
      </p:sp>
    </p:spTree>
    <p:extLst>
      <p:ext uri="{BB962C8B-B14F-4D97-AF65-F5344CB8AC3E}">
        <p14:creationId xmlns:p14="http://schemas.microsoft.com/office/powerpoint/2010/main" val="2889383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895601" y="673246"/>
            <a:ext cx="2263210" cy="576625"/>
          </a:xfrm>
        </p:spPr>
        <p:txBody>
          <a:bodyPr/>
          <a:lstStyle/>
          <a:p>
            <a:r>
              <a:rPr lang="ja-JP" altLang="en-US" sz="4000" dirty="0"/>
              <a:t>ていやっ</a:t>
            </a:r>
            <a:endParaRPr lang="en-US" altLang="ja-JP" sz="4000" dirty="0"/>
          </a:p>
        </p:txBody>
      </p:sp>
      <p:pic>
        <p:nvPicPr>
          <p:cNvPr id="4" name="図 3">
            <a:extLst>
              <a:ext uri="{FF2B5EF4-FFF2-40B4-BE49-F238E27FC236}">
                <a16:creationId xmlns:a16="http://schemas.microsoft.com/office/drawing/2014/main" id="{A38C699C-0B28-43CF-ADD7-A4D74C9948DF}"/>
              </a:ext>
            </a:extLst>
          </p:cNvPr>
          <p:cNvPicPr>
            <a:picLocks noChangeAspect="1"/>
          </p:cNvPicPr>
          <p:nvPr/>
        </p:nvPicPr>
        <p:blipFill rotWithShape="1">
          <a:blip r:embed="rId2"/>
          <a:srcRect r="47015"/>
          <a:stretch/>
        </p:blipFill>
        <p:spPr>
          <a:xfrm>
            <a:off x="4519142" y="1446418"/>
            <a:ext cx="3361208" cy="2738958"/>
          </a:xfrm>
          <a:prstGeom prst="rect">
            <a:avLst/>
          </a:prstGeom>
        </p:spPr>
      </p:pic>
      <p:pic>
        <p:nvPicPr>
          <p:cNvPr id="7" name="図 6">
            <a:extLst>
              <a:ext uri="{FF2B5EF4-FFF2-40B4-BE49-F238E27FC236}">
                <a16:creationId xmlns:a16="http://schemas.microsoft.com/office/drawing/2014/main" id="{7143D3D1-92D8-4177-8CD1-8CC01B4063EB}"/>
              </a:ext>
            </a:extLst>
          </p:cNvPr>
          <p:cNvPicPr>
            <a:picLocks noChangeAspect="1"/>
          </p:cNvPicPr>
          <p:nvPr/>
        </p:nvPicPr>
        <p:blipFill>
          <a:blip r:embed="rId3"/>
          <a:stretch>
            <a:fillRect/>
          </a:stretch>
        </p:blipFill>
        <p:spPr>
          <a:xfrm>
            <a:off x="632390" y="1446418"/>
            <a:ext cx="2802233" cy="2738958"/>
          </a:xfrm>
          <a:prstGeom prst="rect">
            <a:avLst/>
          </a:prstGeom>
        </p:spPr>
      </p:pic>
      <p:sp>
        <p:nvSpPr>
          <p:cNvPr id="8" name="矢印: 右 7">
            <a:extLst>
              <a:ext uri="{FF2B5EF4-FFF2-40B4-BE49-F238E27FC236}">
                <a16:creationId xmlns:a16="http://schemas.microsoft.com/office/drawing/2014/main" id="{3F00A9B9-B7F7-4584-AC13-7AE2E90C8D1A}"/>
              </a:ext>
            </a:extLst>
          </p:cNvPr>
          <p:cNvSpPr/>
          <p:nvPr/>
        </p:nvSpPr>
        <p:spPr>
          <a:xfrm>
            <a:off x="3686565" y="2355850"/>
            <a:ext cx="558800" cy="576625"/>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4876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056095" y="661688"/>
            <a:ext cx="4828609" cy="576625"/>
          </a:xfrm>
        </p:spPr>
        <p:txBody>
          <a:bodyPr/>
          <a:lstStyle/>
          <a:p>
            <a:r>
              <a:rPr lang="en-US" altLang="ja-JP" sz="4000" dirty="0"/>
              <a:t>Ctrl + V</a:t>
            </a:r>
            <a:r>
              <a:rPr lang="ja-JP" altLang="en-US" sz="4000" dirty="0"/>
              <a:t>連打！！！</a:t>
            </a:r>
            <a:endParaRPr lang="en-US" altLang="ja-JP" sz="4000" dirty="0"/>
          </a:p>
        </p:txBody>
      </p:sp>
      <p:pic>
        <p:nvPicPr>
          <p:cNvPr id="4" name="図 3">
            <a:extLst>
              <a:ext uri="{FF2B5EF4-FFF2-40B4-BE49-F238E27FC236}">
                <a16:creationId xmlns:a16="http://schemas.microsoft.com/office/drawing/2014/main" id="{43EF2B20-4ACE-4D11-AAEE-A3490B3CF837}"/>
              </a:ext>
            </a:extLst>
          </p:cNvPr>
          <p:cNvPicPr>
            <a:picLocks noChangeAspect="1"/>
          </p:cNvPicPr>
          <p:nvPr/>
        </p:nvPicPr>
        <p:blipFill>
          <a:blip r:embed="rId2"/>
          <a:stretch>
            <a:fillRect/>
          </a:stretch>
        </p:blipFill>
        <p:spPr>
          <a:xfrm>
            <a:off x="4737936" y="1584373"/>
            <a:ext cx="3940456" cy="2769326"/>
          </a:xfrm>
          <a:prstGeom prst="rect">
            <a:avLst/>
          </a:prstGeom>
        </p:spPr>
      </p:pic>
      <p:pic>
        <p:nvPicPr>
          <p:cNvPr id="7" name="図 6">
            <a:extLst>
              <a:ext uri="{FF2B5EF4-FFF2-40B4-BE49-F238E27FC236}">
                <a16:creationId xmlns:a16="http://schemas.microsoft.com/office/drawing/2014/main" id="{DAB35E09-734A-4EA8-987E-6D8FBEEE5851}"/>
              </a:ext>
            </a:extLst>
          </p:cNvPr>
          <p:cNvPicPr>
            <a:picLocks noChangeAspect="1"/>
          </p:cNvPicPr>
          <p:nvPr/>
        </p:nvPicPr>
        <p:blipFill>
          <a:blip r:embed="rId3"/>
          <a:stretch>
            <a:fillRect/>
          </a:stretch>
        </p:blipFill>
        <p:spPr>
          <a:xfrm>
            <a:off x="350370" y="1365976"/>
            <a:ext cx="2259723" cy="3054350"/>
          </a:xfrm>
          <a:prstGeom prst="rect">
            <a:avLst/>
          </a:prstGeom>
        </p:spPr>
      </p:pic>
      <p:sp>
        <p:nvSpPr>
          <p:cNvPr id="12" name="矢印: 右 11">
            <a:extLst>
              <a:ext uri="{FF2B5EF4-FFF2-40B4-BE49-F238E27FC236}">
                <a16:creationId xmlns:a16="http://schemas.microsoft.com/office/drawing/2014/main" id="{C1A3623F-08FD-42DD-BE29-CF4A607480E3}"/>
              </a:ext>
            </a:extLst>
          </p:cNvPr>
          <p:cNvSpPr/>
          <p:nvPr/>
        </p:nvSpPr>
        <p:spPr>
          <a:xfrm>
            <a:off x="2835814" y="2571750"/>
            <a:ext cx="1634586" cy="576625"/>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6093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368991" y="1040674"/>
            <a:ext cx="6028760" cy="576625"/>
          </a:xfrm>
        </p:spPr>
        <p:txBody>
          <a:bodyPr/>
          <a:lstStyle/>
          <a:p>
            <a:r>
              <a:rPr lang="ja-JP" altLang="en-US" sz="4000" dirty="0"/>
              <a:t>サウンドプレーヤー表示</a:t>
            </a:r>
            <a:endParaRPr lang="en-US" altLang="ja-JP" sz="4000" dirty="0"/>
          </a:p>
        </p:txBody>
      </p:sp>
      <p:sp>
        <p:nvSpPr>
          <p:cNvPr id="2" name="テキスト ボックス 1">
            <a:extLst>
              <a:ext uri="{FF2B5EF4-FFF2-40B4-BE49-F238E27FC236}">
                <a16:creationId xmlns:a16="http://schemas.microsoft.com/office/drawing/2014/main" id="{A1243498-B15A-4E1C-81F1-EF3797695EBB}"/>
              </a:ext>
            </a:extLst>
          </p:cNvPr>
          <p:cNvSpPr txBox="1"/>
          <p:nvPr/>
        </p:nvSpPr>
        <p:spPr>
          <a:xfrm>
            <a:off x="3625850" y="3391401"/>
            <a:ext cx="6280150" cy="369332"/>
          </a:xfrm>
          <a:prstGeom prst="rect">
            <a:avLst/>
          </a:prstGeom>
          <a:noFill/>
        </p:spPr>
        <p:txBody>
          <a:bodyPr wrap="square" rtlCol="0">
            <a:spAutoFit/>
          </a:bodyPr>
          <a:lstStyle/>
          <a:p>
            <a:r>
              <a:rPr lang="en-US" altLang="ja-JP" dirty="0">
                <a:hlinkClick r:id="rId2"/>
              </a:rPr>
              <a:t>http://webism.jp/js-jquery/jplayer/</a:t>
            </a:r>
            <a:endParaRPr kumimoji="1" lang="ja-JP" altLang="en-US" dirty="0"/>
          </a:p>
        </p:txBody>
      </p:sp>
      <p:sp>
        <p:nvSpPr>
          <p:cNvPr id="8" name="テキスト ボックス 7">
            <a:extLst>
              <a:ext uri="{FF2B5EF4-FFF2-40B4-BE49-F238E27FC236}">
                <a16:creationId xmlns:a16="http://schemas.microsoft.com/office/drawing/2014/main" id="{574760E8-1963-4352-87C1-25D3DAE7820C}"/>
              </a:ext>
            </a:extLst>
          </p:cNvPr>
          <p:cNvSpPr txBox="1"/>
          <p:nvPr/>
        </p:nvSpPr>
        <p:spPr>
          <a:xfrm>
            <a:off x="3625850" y="2812244"/>
            <a:ext cx="4359710" cy="646331"/>
          </a:xfrm>
          <a:prstGeom prst="rect">
            <a:avLst/>
          </a:prstGeom>
          <a:noFill/>
        </p:spPr>
        <p:txBody>
          <a:bodyPr wrap="square" rtlCol="0">
            <a:spAutoFit/>
          </a:bodyPr>
          <a:lstStyle/>
          <a:p>
            <a:r>
              <a:rPr lang="ja-JP" altLang="en-US" dirty="0"/>
              <a:t>↓使い方</a:t>
            </a:r>
            <a:r>
              <a:rPr lang="en-US" altLang="ja-JP" dirty="0"/>
              <a:t>(Version</a:t>
            </a:r>
            <a:r>
              <a:rPr lang="ja-JP" altLang="en-US" dirty="0"/>
              <a:t>が違うので誤差アリ</a:t>
            </a:r>
            <a:r>
              <a:rPr lang="en-US" altLang="ja-JP" dirty="0"/>
              <a:t>)</a:t>
            </a:r>
            <a:r>
              <a:rPr lang="ja-JP" altLang="en-US" dirty="0"/>
              <a:t>はだいたいこんな感じ</a:t>
            </a:r>
            <a:endParaRPr kumimoji="1" lang="ja-JP" altLang="en-US" dirty="0"/>
          </a:p>
        </p:txBody>
      </p:sp>
      <p:pic>
        <p:nvPicPr>
          <p:cNvPr id="6" name="図 5">
            <a:extLst>
              <a:ext uri="{FF2B5EF4-FFF2-40B4-BE49-F238E27FC236}">
                <a16:creationId xmlns:a16="http://schemas.microsoft.com/office/drawing/2014/main" id="{E2EB6606-A8B9-4FBF-BFDF-E8F0435030BF}"/>
              </a:ext>
            </a:extLst>
          </p:cNvPr>
          <p:cNvPicPr>
            <a:picLocks noChangeAspect="1"/>
          </p:cNvPicPr>
          <p:nvPr/>
        </p:nvPicPr>
        <p:blipFill>
          <a:blip r:embed="rId3"/>
          <a:stretch>
            <a:fillRect/>
          </a:stretch>
        </p:blipFill>
        <p:spPr>
          <a:xfrm>
            <a:off x="829891" y="1816784"/>
            <a:ext cx="2506599" cy="1921553"/>
          </a:xfrm>
          <a:prstGeom prst="rect">
            <a:avLst/>
          </a:prstGeom>
        </p:spPr>
      </p:pic>
      <p:sp>
        <p:nvSpPr>
          <p:cNvPr id="9" name="正方形/長方形 8">
            <a:extLst>
              <a:ext uri="{FF2B5EF4-FFF2-40B4-BE49-F238E27FC236}">
                <a16:creationId xmlns:a16="http://schemas.microsoft.com/office/drawing/2014/main" id="{B01BDA77-2A60-4208-BD80-3B71747E0AB4}"/>
              </a:ext>
            </a:extLst>
          </p:cNvPr>
          <p:cNvSpPr/>
          <p:nvPr/>
        </p:nvSpPr>
        <p:spPr>
          <a:xfrm>
            <a:off x="781050" y="3384550"/>
            <a:ext cx="2609850" cy="46061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9ED74A-7085-4A28-AF47-E6D3FEDD72AA}"/>
              </a:ext>
            </a:extLst>
          </p:cNvPr>
          <p:cNvSpPr txBox="1"/>
          <p:nvPr/>
        </p:nvSpPr>
        <p:spPr>
          <a:xfrm>
            <a:off x="3625850" y="1966428"/>
            <a:ext cx="4616450" cy="646331"/>
          </a:xfrm>
          <a:prstGeom prst="rect">
            <a:avLst/>
          </a:prstGeom>
          <a:noFill/>
        </p:spPr>
        <p:txBody>
          <a:bodyPr wrap="square" rtlCol="0">
            <a:spAutoFit/>
          </a:bodyPr>
          <a:lstStyle/>
          <a:p>
            <a:r>
              <a:rPr kumimoji="1" lang="ja-JP" altLang="en-US" dirty="0"/>
              <a:t>ここでは</a:t>
            </a:r>
            <a:r>
              <a:rPr kumimoji="1" lang="en-US" altLang="ja-JP" dirty="0"/>
              <a:t>j-player</a:t>
            </a:r>
            <a:r>
              <a:rPr kumimoji="1" lang="ja-JP" altLang="en-US" dirty="0"/>
              <a:t>という</a:t>
            </a:r>
            <a:r>
              <a:rPr kumimoji="1" lang="en-US" altLang="ja-JP" dirty="0" err="1"/>
              <a:t>Jquery</a:t>
            </a:r>
            <a:r>
              <a:rPr lang="ja-JP" altLang="en-US" dirty="0"/>
              <a:t>を使用した</a:t>
            </a:r>
            <a:r>
              <a:rPr kumimoji="1" lang="ja-JP" altLang="en-US" dirty="0"/>
              <a:t>ライブラリを使っていきます</a:t>
            </a:r>
          </a:p>
        </p:txBody>
      </p:sp>
    </p:spTree>
    <p:extLst>
      <p:ext uri="{BB962C8B-B14F-4D97-AF65-F5344CB8AC3E}">
        <p14:creationId xmlns:p14="http://schemas.microsoft.com/office/powerpoint/2010/main" val="327188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212850" y="670106"/>
            <a:ext cx="6438900" cy="635726"/>
          </a:xfrm>
        </p:spPr>
        <p:txBody>
          <a:bodyPr/>
          <a:lstStyle/>
          <a:p>
            <a:r>
              <a:rPr lang="ja-JP" altLang="en-US" sz="4000" dirty="0"/>
              <a:t>ソースコード </a:t>
            </a:r>
            <a:r>
              <a:rPr lang="en-US" altLang="ja-JP" sz="4000" dirty="0"/>
              <a:t>– HTML</a:t>
            </a:r>
            <a:r>
              <a:rPr lang="ja-JP" altLang="en-US" sz="4000" dirty="0"/>
              <a:t>部分</a:t>
            </a:r>
            <a:endParaRPr lang="en-US" altLang="ja-JP" sz="4000" dirty="0"/>
          </a:p>
        </p:txBody>
      </p:sp>
      <p:sp>
        <p:nvSpPr>
          <p:cNvPr id="4" name="テキスト ボックス 3">
            <a:extLst>
              <a:ext uri="{FF2B5EF4-FFF2-40B4-BE49-F238E27FC236}">
                <a16:creationId xmlns:a16="http://schemas.microsoft.com/office/drawing/2014/main" id="{9FCFEE00-9961-437A-847C-016395E54537}"/>
              </a:ext>
            </a:extLst>
          </p:cNvPr>
          <p:cNvSpPr txBox="1"/>
          <p:nvPr/>
        </p:nvSpPr>
        <p:spPr>
          <a:xfrm>
            <a:off x="2552700" y="1312548"/>
            <a:ext cx="2646878" cy="215444"/>
          </a:xfrm>
          <a:prstGeom prst="rect">
            <a:avLst/>
          </a:prstGeom>
          <a:noFill/>
        </p:spPr>
        <p:txBody>
          <a:bodyPr wrap="none" rtlCol="0">
            <a:spAutoFit/>
          </a:bodyPr>
          <a:lstStyle/>
          <a:p>
            <a:r>
              <a:rPr lang="en-US" altLang="ja-JP" sz="800" dirty="0"/>
              <a:t>※</a:t>
            </a:r>
            <a:r>
              <a:rPr lang="ja-JP" altLang="en-US" sz="800" dirty="0"/>
              <a:t>研修用のレイアウトにしてあるのでこっち使ってね</a:t>
            </a:r>
            <a:endParaRPr kumimoji="1" lang="ja-JP" altLang="en-US" sz="800" dirty="0"/>
          </a:p>
        </p:txBody>
      </p:sp>
      <p:sp>
        <p:nvSpPr>
          <p:cNvPr id="5" name="テキスト ボックス 4">
            <a:extLst>
              <a:ext uri="{FF2B5EF4-FFF2-40B4-BE49-F238E27FC236}">
                <a16:creationId xmlns:a16="http://schemas.microsoft.com/office/drawing/2014/main" id="{AA47D08F-D948-4A6C-8568-B5102DB22646}"/>
              </a:ext>
            </a:extLst>
          </p:cNvPr>
          <p:cNvSpPr txBox="1"/>
          <p:nvPr/>
        </p:nvSpPr>
        <p:spPr>
          <a:xfrm>
            <a:off x="1936750" y="1682023"/>
            <a:ext cx="5270500" cy="3108543"/>
          </a:xfrm>
          <a:prstGeom prst="rect">
            <a:avLst/>
          </a:prstGeom>
          <a:noFill/>
        </p:spPr>
        <p:txBody>
          <a:bodyPr wrap="square" rtlCol="0">
            <a:spAutoFit/>
          </a:bodyPr>
          <a:lstStyle/>
          <a:p>
            <a:r>
              <a:rPr lang="en-US" altLang="ja-JP" sz="400" dirty="0"/>
              <a:t>&lt;div class="col-12 </a:t>
            </a:r>
            <a:r>
              <a:rPr lang="en-US" altLang="ja-JP" sz="400" dirty="0" err="1"/>
              <a:t>audio_wrapper</a:t>
            </a:r>
            <a:r>
              <a:rPr lang="en-US" altLang="ja-JP" sz="400" dirty="0"/>
              <a:t>"&gt;</a:t>
            </a:r>
          </a:p>
          <a:p>
            <a:r>
              <a:rPr lang="en-US" altLang="ja-JP" sz="400" dirty="0"/>
              <a:t>            &lt;div id="</a:t>
            </a:r>
            <a:r>
              <a:rPr lang="en-US" altLang="ja-JP" sz="400" dirty="0" err="1"/>
              <a:t>audio_player</a:t>
            </a:r>
            <a:r>
              <a:rPr lang="en-US" altLang="ja-JP" sz="400" dirty="0"/>
              <a:t>" class="</a:t>
            </a:r>
            <a:r>
              <a:rPr lang="en-US" altLang="ja-JP" sz="400" dirty="0" err="1"/>
              <a:t>jp-jplayer</a:t>
            </a:r>
            <a:r>
              <a:rPr lang="en-US" altLang="ja-JP" sz="400" dirty="0"/>
              <a:t>"&gt;&lt;/div&gt;</a:t>
            </a:r>
          </a:p>
          <a:p>
            <a:r>
              <a:rPr lang="en-US" altLang="ja-JP" sz="400" dirty="0"/>
              <a:t>            &lt;div id="jp_container_1" class="</a:t>
            </a:r>
            <a:r>
              <a:rPr lang="en-US" altLang="ja-JP" sz="400" dirty="0" err="1"/>
              <a:t>jp</a:t>
            </a:r>
            <a:r>
              <a:rPr lang="en-US" altLang="ja-JP" sz="400" dirty="0"/>
              <a:t>-audio" style="width: auto;"&gt;</a:t>
            </a:r>
          </a:p>
          <a:p>
            <a:r>
              <a:rPr lang="en-US" altLang="ja-JP" sz="400" dirty="0"/>
              <a:t>                &lt;div class="</a:t>
            </a:r>
            <a:r>
              <a:rPr lang="en-US" altLang="ja-JP" sz="400" dirty="0" err="1"/>
              <a:t>jp</a:t>
            </a:r>
            <a:r>
              <a:rPr lang="en-US" altLang="ja-JP" sz="400" dirty="0"/>
              <a:t>-type-single"&gt;</a:t>
            </a:r>
          </a:p>
          <a:p>
            <a:r>
              <a:rPr lang="en-US" altLang="ja-JP" sz="400" dirty="0"/>
              <a:t>                    &lt;div class="row"&gt;</a:t>
            </a:r>
          </a:p>
          <a:p>
            <a:r>
              <a:rPr lang="en-US" altLang="ja-JP" sz="400" dirty="0"/>
              <a:t>                        &lt;div class="col-4"&gt;&lt;/div&gt;</a:t>
            </a:r>
          </a:p>
          <a:p>
            <a:r>
              <a:rPr lang="en-US" altLang="ja-JP" sz="400" dirty="0"/>
              <a:t>                        &lt;div class="col-4"&gt;</a:t>
            </a:r>
          </a:p>
          <a:p>
            <a:r>
              <a:rPr lang="en-US" altLang="ja-JP" sz="400" dirty="0"/>
              <a:t>                            &lt;div class="</a:t>
            </a:r>
            <a:r>
              <a:rPr lang="en-US" altLang="ja-JP" sz="400" dirty="0" err="1"/>
              <a:t>jp-gui</a:t>
            </a:r>
            <a:r>
              <a:rPr lang="en-US" altLang="ja-JP" sz="400" dirty="0"/>
              <a:t> </a:t>
            </a:r>
            <a:r>
              <a:rPr lang="en-US" altLang="ja-JP" sz="400" dirty="0" err="1"/>
              <a:t>jp</a:t>
            </a:r>
            <a:r>
              <a:rPr lang="en-US" altLang="ja-JP" sz="400" dirty="0"/>
              <a:t>-interface"&gt;</a:t>
            </a:r>
          </a:p>
          <a:p>
            <a:r>
              <a:rPr lang="en-US" altLang="ja-JP" sz="400" dirty="0"/>
              <a:t>                                &lt;ul class="</a:t>
            </a:r>
            <a:r>
              <a:rPr lang="en-US" altLang="ja-JP" sz="400" dirty="0" err="1"/>
              <a:t>jp</a:t>
            </a:r>
            <a:r>
              <a:rPr lang="en-US" altLang="ja-JP" sz="400" dirty="0"/>
              <a:t>-controls"&gt;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-play" </a:t>
            </a:r>
            <a:r>
              <a:rPr lang="en-US" altLang="ja-JP" sz="400" dirty="0" err="1"/>
              <a:t>tabindex</a:t>
            </a:r>
            <a:r>
              <a:rPr lang="en-US" altLang="ja-JP" sz="400" dirty="0"/>
              <a:t>="1"&gt;play&lt;/a&gt;&lt;/li&gt;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-pause" </a:t>
            </a:r>
            <a:r>
              <a:rPr lang="en-US" altLang="ja-JP" sz="400" dirty="0" err="1"/>
              <a:t>tabindex</a:t>
            </a:r>
            <a:r>
              <a:rPr lang="en-US" altLang="ja-JP" sz="400" dirty="0"/>
              <a:t>="1"&gt;pause&lt;/a&gt;&lt;/li&gt;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-stop" </a:t>
            </a:r>
            <a:r>
              <a:rPr lang="en-US" altLang="ja-JP" sz="400" dirty="0" err="1"/>
              <a:t>tabindex</a:t>
            </a:r>
            <a:r>
              <a:rPr lang="en-US" altLang="ja-JP" sz="400" dirty="0"/>
              <a:t>="1"&gt;stop&lt;/a&gt;&lt;/li&gt;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-mute" </a:t>
            </a:r>
            <a:r>
              <a:rPr lang="en-US" altLang="ja-JP" sz="400" dirty="0" err="1"/>
              <a:t>tabindex</a:t>
            </a:r>
            <a:r>
              <a:rPr lang="en-US" altLang="ja-JP" sz="400" dirty="0"/>
              <a:t>="1" title="mute"&gt;mute&lt;/a&gt;&lt;/li&gt;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-unmute" </a:t>
            </a:r>
            <a:r>
              <a:rPr lang="en-US" altLang="ja-JP" sz="400" dirty="0" err="1"/>
              <a:t>tabindex</a:t>
            </a:r>
            <a:r>
              <a:rPr lang="en-US" altLang="ja-JP" sz="400" dirty="0"/>
              <a:t>="1" title="unmute"&gt;unmute&lt;/a&gt;&lt;/li&gt;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-volume-max" </a:t>
            </a:r>
            <a:r>
              <a:rPr lang="en-US" altLang="ja-JP" sz="400" dirty="0" err="1"/>
              <a:t>tabindex</a:t>
            </a:r>
            <a:r>
              <a:rPr lang="en-US" altLang="ja-JP" sz="400" dirty="0"/>
              <a:t>="1" title="max volume"&gt;max volume&lt;/a&gt;&lt;/li&gt;</a:t>
            </a:r>
          </a:p>
          <a:p>
            <a:r>
              <a:rPr lang="en-US" altLang="ja-JP" sz="400" dirty="0"/>
              <a:t>                                &lt;/ul&gt;</a:t>
            </a:r>
          </a:p>
          <a:p>
            <a:r>
              <a:rPr lang="en-US" altLang="ja-JP" sz="400" dirty="0"/>
              <a:t>                                &lt;div class="</a:t>
            </a:r>
            <a:r>
              <a:rPr lang="en-US" altLang="ja-JP" sz="400" dirty="0" err="1"/>
              <a:t>jp</a:t>
            </a:r>
            <a:r>
              <a:rPr lang="en-US" altLang="ja-JP" sz="400" dirty="0"/>
              <a:t>-progress"&gt;</a:t>
            </a:r>
          </a:p>
          <a:p>
            <a:r>
              <a:rPr lang="en-US" altLang="ja-JP" sz="400" dirty="0"/>
              <a:t>                                    &lt;div class="</a:t>
            </a:r>
            <a:r>
              <a:rPr lang="en-US" altLang="ja-JP" sz="400" dirty="0" err="1"/>
              <a:t>jp</a:t>
            </a:r>
            <a:r>
              <a:rPr lang="en-US" altLang="ja-JP" sz="400" dirty="0"/>
              <a:t>-seek-bar"&gt;</a:t>
            </a:r>
          </a:p>
          <a:p>
            <a:r>
              <a:rPr lang="en-US" altLang="ja-JP" sz="400" dirty="0"/>
              <a:t>                                        &lt;div class="</a:t>
            </a:r>
            <a:r>
              <a:rPr lang="en-US" altLang="ja-JP" sz="400" dirty="0" err="1"/>
              <a:t>jp</a:t>
            </a:r>
            <a:r>
              <a:rPr lang="en-US" altLang="ja-JP" sz="400" dirty="0"/>
              <a:t>-play-bar"&gt;&lt;/div&gt;</a:t>
            </a:r>
          </a:p>
          <a:p>
            <a:r>
              <a:rPr lang="en-US" altLang="ja-JP" sz="400" dirty="0"/>
              <a:t>                                    &lt;/div&gt;</a:t>
            </a:r>
          </a:p>
          <a:p>
            <a:r>
              <a:rPr lang="en-US" altLang="ja-JP" sz="400" dirty="0"/>
              <a:t>                                &lt;/div&gt;</a:t>
            </a:r>
          </a:p>
          <a:p>
            <a:r>
              <a:rPr lang="en-US" altLang="ja-JP" sz="400" dirty="0"/>
              <a:t>                                &lt;div class="</a:t>
            </a:r>
            <a:r>
              <a:rPr lang="en-US" altLang="ja-JP" sz="400" dirty="0" err="1"/>
              <a:t>jp</a:t>
            </a:r>
            <a:r>
              <a:rPr lang="en-US" altLang="ja-JP" sz="400" dirty="0"/>
              <a:t>-volume-bar"&gt;</a:t>
            </a:r>
          </a:p>
          <a:p>
            <a:r>
              <a:rPr lang="en-US" altLang="ja-JP" sz="400" dirty="0"/>
              <a:t>                                    &lt;div class="</a:t>
            </a:r>
            <a:r>
              <a:rPr lang="en-US" altLang="ja-JP" sz="400" dirty="0" err="1"/>
              <a:t>jp</a:t>
            </a:r>
            <a:r>
              <a:rPr lang="en-US" altLang="ja-JP" sz="400" dirty="0"/>
              <a:t>-volume-bar-value"&gt;&lt;/div&gt;</a:t>
            </a:r>
          </a:p>
          <a:p>
            <a:r>
              <a:rPr lang="en-US" altLang="ja-JP" sz="400" dirty="0"/>
              <a:t>                                &lt;/div&gt;</a:t>
            </a:r>
          </a:p>
          <a:p>
            <a:r>
              <a:rPr lang="en-US" altLang="ja-JP" sz="400" dirty="0"/>
              <a:t>                                &lt;div class="</a:t>
            </a:r>
            <a:r>
              <a:rPr lang="en-US" altLang="ja-JP" sz="400" dirty="0" err="1"/>
              <a:t>jp</a:t>
            </a:r>
            <a:r>
              <a:rPr lang="en-US" altLang="ja-JP" sz="400" dirty="0"/>
              <a:t>-time-holder"&gt;</a:t>
            </a:r>
          </a:p>
          <a:p>
            <a:r>
              <a:rPr lang="en-US" altLang="ja-JP" sz="400" dirty="0"/>
              <a:t>                                    &lt;div class="</a:t>
            </a:r>
            <a:r>
              <a:rPr lang="en-US" altLang="ja-JP" sz="400" dirty="0" err="1"/>
              <a:t>jp</a:t>
            </a:r>
            <a:r>
              <a:rPr lang="en-US" altLang="ja-JP" sz="400" dirty="0"/>
              <a:t>-current-time"&gt;&lt;/div&gt;</a:t>
            </a:r>
          </a:p>
          <a:p>
            <a:r>
              <a:rPr lang="en-US" altLang="ja-JP" sz="400" dirty="0"/>
              <a:t>                                    &lt;div class="</a:t>
            </a:r>
            <a:r>
              <a:rPr lang="en-US" altLang="ja-JP" sz="400" dirty="0" err="1"/>
              <a:t>jp</a:t>
            </a:r>
            <a:r>
              <a:rPr lang="en-US" altLang="ja-JP" sz="400" dirty="0"/>
              <a:t>-duration"&gt;&lt;/div&gt;</a:t>
            </a:r>
          </a:p>
          <a:p>
            <a:r>
              <a:rPr lang="en-US" altLang="ja-JP" sz="400" dirty="0"/>
              <a:t>                                    &lt;ul class="</a:t>
            </a:r>
            <a:r>
              <a:rPr lang="en-US" altLang="ja-JP" sz="400" dirty="0" err="1"/>
              <a:t>jp</a:t>
            </a:r>
            <a:r>
              <a:rPr lang="en-US" altLang="ja-JP" sz="400" dirty="0"/>
              <a:t>-toggles"&gt;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-repeat" </a:t>
            </a:r>
            <a:r>
              <a:rPr lang="en-US" altLang="ja-JP" sz="400" dirty="0" err="1"/>
              <a:t>tabindex</a:t>
            </a:r>
            <a:r>
              <a:rPr lang="en-US" altLang="ja-JP" sz="400" dirty="0"/>
              <a:t>="1" title="repeat"&gt;repeat&lt;/a&gt;&lt;/li&gt;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-repeat-off" </a:t>
            </a:r>
            <a:r>
              <a:rPr lang="en-US" altLang="ja-JP" sz="400" dirty="0" err="1"/>
              <a:t>tabindex</a:t>
            </a:r>
            <a:r>
              <a:rPr lang="en-US" altLang="ja-JP" sz="400" dirty="0"/>
              <a:t>="1" title="repeat off"&gt;repeat off&lt;/a&gt;&lt;/li&gt;</a:t>
            </a:r>
          </a:p>
          <a:p>
            <a:r>
              <a:rPr lang="en-US" altLang="ja-JP" sz="400" dirty="0"/>
              <a:t>                                    &lt;/ul&gt;</a:t>
            </a:r>
          </a:p>
          <a:p>
            <a:r>
              <a:rPr lang="en-US" altLang="ja-JP" sz="400" dirty="0"/>
              <a:t>                                &lt;/div&gt;</a:t>
            </a:r>
          </a:p>
          <a:p>
            <a:r>
              <a:rPr lang="en-US" altLang="ja-JP" sz="400" dirty="0"/>
              <a:t>                            &lt;/div&gt;</a:t>
            </a:r>
          </a:p>
          <a:p>
            <a:r>
              <a:rPr lang="en-US" altLang="ja-JP" sz="400" dirty="0"/>
              <a:t>                        &lt;/div&gt;</a:t>
            </a:r>
          </a:p>
          <a:p>
            <a:r>
              <a:rPr lang="en-US" altLang="ja-JP" sz="400" dirty="0"/>
              <a:t>                        &lt;div class="col-4"&gt;&lt;/div&gt;</a:t>
            </a:r>
          </a:p>
          <a:p>
            <a:r>
              <a:rPr lang="en-US" altLang="ja-JP" sz="400" dirty="0"/>
              <a:t>                    &lt;/div&gt;</a:t>
            </a:r>
          </a:p>
          <a:p>
            <a:r>
              <a:rPr lang="en-US" altLang="ja-JP" sz="400" dirty="0"/>
              <a:t>                    &lt;div class="</a:t>
            </a:r>
            <a:r>
              <a:rPr lang="en-US" altLang="ja-JP" sz="400" dirty="0" err="1"/>
              <a:t>jp</a:t>
            </a:r>
            <a:r>
              <a:rPr lang="en-US" altLang="ja-JP" sz="400" dirty="0"/>
              <a:t>-title"&gt;</a:t>
            </a:r>
          </a:p>
          <a:p>
            <a:r>
              <a:rPr lang="en-US" altLang="ja-JP" sz="400" dirty="0"/>
              <a:t>                        &lt;ul&gt;</a:t>
            </a:r>
          </a:p>
          <a:p>
            <a:r>
              <a:rPr lang="en-US" altLang="ja-JP" sz="400" dirty="0"/>
              <a:t>                            &lt;li&gt;&lt;a id="</a:t>
            </a:r>
            <a:r>
              <a:rPr lang="en-US" altLang="ja-JP" sz="400" dirty="0" err="1"/>
              <a:t>a_artist</a:t>
            </a:r>
            <a:r>
              <a:rPr lang="en-US" altLang="ja-JP" sz="400" dirty="0"/>
              <a:t>"&gt;-&lt;/a&gt; / &lt;a id="</a:t>
            </a:r>
            <a:r>
              <a:rPr lang="en-US" altLang="ja-JP" sz="400" dirty="0" err="1"/>
              <a:t>a_title</a:t>
            </a:r>
            <a:r>
              <a:rPr lang="en-US" altLang="ja-JP" sz="400" dirty="0"/>
              <a:t>"&gt;-&lt;/a&gt;&lt;/li&gt;</a:t>
            </a:r>
          </a:p>
          <a:p>
            <a:r>
              <a:rPr lang="en-US" altLang="ja-JP" sz="400" dirty="0"/>
              <a:t>                        &lt;/ul&gt;</a:t>
            </a:r>
          </a:p>
          <a:p>
            <a:r>
              <a:rPr lang="en-US" altLang="ja-JP" sz="400" dirty="0"/>
              <a:t>                    &lt;/div&gt;</a:t>
            </a:r>
          </a:p>
          <a:p>
            <a:r>
              <a:rPr lang="en-US" altLang="ja-JP" sz="400" dirty="0"/>
              <a:t>                    &lt;div class="</a:t>
            </a:r>
            <a:r>
              <a:rPr lang="en-US" altLang="ja-JP" sz="400" dirty="0" err="1"/>
              <a:t>jp</a:t>
            </a:r>
            <a:r>
              <a:rPr lang="en-US" altLang="ja-JP" sz="400" dirty="0"/>
              <a:t>-no-solution"&gt;</a:t>
            </a:r>
          </a:p>
          <a:p>
            <a:r>
              <a:rPr lang="en-US" altLang="ja-JP" sz="400" dirty="0"/>
              <a:t>                        &lt;span&gt;Update Required&lt;/span&gt;</a:t>
            </a:r>
          </a:p>
          <a:p>
            <a:r>
              <a:rPr lang="en-US" altLang="ja-JP" sz="400" dirty="0"/>
              <a:t>                        To play the media you will need to either update your browser to a recent version or update your &lt;a</a:t>
            </a:r>
          </a:p>
          <a:p>
            <a:r>
              <a:rPr lang="en-US" altLang="ja-JP" sz="400" dirty="0"/>
              <a:t>                            </a:t>
            </a:r>
            <a:r>
              <a:rPr lang="en-US" altLang="ja-JP" sz="400" dirty="0" err="1"/>
              <a:t>href</a:t>
            </a:r>
            <a:r>
              <a:rPr lang="en-US" altLang="ja-JP" sz="400" dirty="0"/>
              <a:t>="http://get.adobe.com/</a:t>
            </a:r>
            <a:r>
              <a:rPr lang="en-US" altLang="ja-JP" sz="400" dirty="0" err="1"/>
              <a:t>flashplayer</a:t>
            </a:r>
            <a:r>
              <a:rPr lang="en-US" altLang="ja-JP" sz="400" dirty="0"/>
              <a:t>/" target="_blank"&gt;Flash plugin&lt;/a&gt;.</a:t>
            </a:r>
          </a:p>
          <a:p>
            <a:r>
              <a:rPr lang="en-US" altLang="ja-JP" sz="400" dirty="0"/>
              <a:t>                    &lt;/div&gt;</a:t>
            </a:r>
          </a:p>
          <a:p>
            <a:r>
              <a:rPr lang="en-US" altLang="ja-JP" sz="400" dirty="0"/>
              <a:t>                &lt;/div&gt;</a:t>
            </a:r>
          </a:p>
          <a:p>
            <a:r>
              <a:rPr lang="en-US" altLang="ja-JP" sz="400" dirty="0"/>
              <a:t>            &lt;/div&gt;</a:t>
            </a:r>
          </a:p>
          <a:p>
            <a:r>
              <a:rPr lang="en-US" altLang="ja-JP" sz="400" dirty="0"/>
              <a:t>        &lt;/div&gt;</a:t>
            </a:r>
            <a:endParaRPr kumimoji="1" lang="ja-JP" altLang="en-US" sz="400" dirty="0"/>
          </a:p>
        </p:txBody>
      </p:sp>
    </p:spTree>
    <p:extLst>
      <p:ext uri="{BB962C8B-B14F-4D97-AF65-F5344CB8AC3E}">
        <p14:creationId xmlns:p14="http://schemas.microsoft.com/office/powerpoint/2010/main" val="176194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179141" y="704124"/>
            <a:ext cx="6028760" cy="576625"/>
          </a:xfrm>
        </p:spPr>
        <p:txBody>
          <a:bodyPr/>
          <a:lstStyle/>
          <a:p>
            <a:r>
              <a:rPr lang="ja-JP" altLang="en-US" sz="4000" dirty="0"/>
              <a:t>ソースコード </a:t>
            </a:r>
            <a:r>
              <a:rPr lang="en-US" altLang="ja-JP" sz="4000" dirty="0"/>
              <a:t>- Script</a:t>
            </a:r>
          </a:p>
        </p:txBody>
      </p:sp>
      <p:sp>
        <p:nvSpPr>
          <p:cNvPr id="4" name="テキスト ボックス 3">
            <a:extLst>
              <a:ext uri="{FF2B5EF4-FFF2-40B4-BE49-F238E27FC236}">
                <a16:creationId xmlns:a16="http://schemas.microsoft.com/office/drawing/2014/main" id="{F1289D79-E0AB-4FEE-849B-9B4B5757C3D0}"/>
              </a:ext>
            </a:extLst>
          </p:cNvPr>
          <p:cNvSpPr txBox="1"/>
          <p:nvPr/>
        </p:nvSpPr>
        <p:spPr>
          <a:xfrm>
            <a:off x="315912" y="1508173"/>
            <a:ext cx="2514600" cy="2616101"/>
          </a:xfrm>
          <a:prstGeom prst="rect">
            <a:avLst/>
          </a:prstGeom>
          <a:noFill/>
        </p:spPr>
        <p:txBody>
          <a:bodyPr wrap="square" rtlCol="0">
            <a:spAutoFit/>
          </a:bodyPr>
          <a:lstStyle/>
          <a:p>
            <a:r>
              <a:rPr lang="en-US" altLang="ja-JP" sz="400" dirty="0"/>
              <a:t>&lt;script&gt;</a:t>
            </a:r>
          </a:p>
          <a:p>
            <a:r>
              <a:rPr lang="en-US" altLang="ja-JP" sz="400" dirty="0"/>
              <a:t>    $("#</a:t>
            </a:r>
            <a:r>
              <a:rPr lang="en-US" altLang="ja-JP" sz="400" dirty="0" err="1"/>
              <a:t>audio_player</a:t>
            </a:r>
            <a:r>
              <a:rPr lang="en-US" altLang="ja-JP" sz="400" dirty="0"/>
              <a:t>").</a:t>
            </a:r>
            <a:r>
              <a:rPr lang="en-US" altLang="ja-JP" sz="400" dirty="0" err="1"/>
              <a:t>jPlayer</a:t>
            </a:r>
            <a:r>
              <a:rPr lang="en-US" altLang="ja-JP" sz="400" dirty="0"/>
              <a:t>({</a:t>
            </a:r>
          </a:p>
          <a:p>
            <a:r>
              <a:rPr lang="en-US" altLang="ja-JP" sz="400" dirty="0"/>
              <a:t>        /* </a:t>
            </a:r>
            <a:r>
              <a:rPr lang="ja-JP" altLang="en-US" sz="400" dirty="0"/>
              <a:t>イベントハンドラ *</a:t>
            </a:r>
            <a:r>
              <a:rPr lang="en-US" altLang="ja-JP" sz="400" dirty="0"/>
              <a:t>/</a:t>
            </a:r>
            <a:endParaRPr lang="ja-JP" altLang="en-US" sz="400" dirty="0"/>
          </a:p>
          <a:p>
            <a:r>
              <a:rPr lang="ja-JP" altLang="en-US" sz="400" dirty="0"/>
              <a:t>        </a:t>
            </a:r>
            <a:r>
              <a:rPr lang="en-US" altLang="ja-JP" sz="400" dirty="0"/>
              <a:t>ready: function () {</a:t>
            </a:r>
          </a:p>
          <a:p>
            <a:r>
              <a:rPr lang="en-US" altLang="ja-JP" sz="400" dirty="0"/>
              <a:t>            /* </a:t>
            </a:r>
            <a:r>
              <a:rPr lang="ja-JP" altLang="en-US" sz="400" dirty="0"/>
              <a:t>再生するメディアの定義 *</a:t>
            </a:r>
            <a:r>
              <a:rPr lang="en-US" altLang="ja-JP" sz="400" dirty="0"/>
              <a:t>/</a:t>
            </a:r>
            <a:endParaRPr lang="ja-JP" altLang="en-US" sz="400" dirty="0"/>
          </a:p>
          <a:p>
            <a:r>
              <a:rPr lang="ja-JP" altLang="en-US" sz="400" dirty="0"/>
              <a:t>            </a:t>
            </a:r>
            <a:r>
              <a:rPr lang="en-US" altLang="ja-JP" sz="400" dirty="0"/>
              <a:t>$(this).</a:t>
            </a:r>
            <a:r>
              <a:rPr lang="en-US" altLang="ja-JP" sz="400" dirty="0" err="1"/>
              <a:t>jPlayer</a:t>
            </a:r>
            <a:r>
              <a:rPr lang="en-US" altLang="ja-JP" sz="400" dirty="0"/>
              <a:t>("</a:t>
            </a:r>
            <a:r>
              <a:rPr lang="en-US" altLang="ja-JP" sz="400" dirty="0" err="1"/>
              <a:t>setMedia</a:t>
            </a:r>
            <a:r>
              <a:rPr lang="en-US" altLang="ja-JP" sz="400" dirty="0"/>
              <a:t>", {</a:t>
            </a:r>
          </a:p>
          <a:p>
            <a:r>
              <a:rPr lang="en-US" altLang="ja-JP" sz="400" dirty="0"/>
              <a:t>                mp3: "../</a:t>
            </a:r>
            <a:r>
              <a:rPr lang="en-US" altLang="ja-JP" sz="400" dirty="0" err="1"/>
              <a:t>tmp</a:t>
            </a:r>
            <a:r>
              <a:rPr lang="en-US" altLang="ja-JP" sz="400" dirty="0"/>
              <a:t>/sample1.mp3",   /* mp3 */</a:t>
            </a:r>
          </a:p>
          <a:p>
            <a:r>
              <a:rPr lang="en-US" altLang="ja-JP" sz="400" dirty="0"/>
              <a:t>            }) /* </a:t>
            </a:r>
            <a:r>
              <a:rPr lang="ja-JP" altLang="en-US" sz="400" dirty="0"/>
              <a:t>自動再生 *</a:t>
            </a:r>
            <a:r>
              <a:rPr lang="en-US" altLang="ja-JP" sz="400" dirty="0"/>
              <a:t>/</a:t>
            </a:r>
            <a:endParaRPr lang="ja-JP" altLang="en-US" sz="400" dirty="0"/>
          </a:p>
          <a:p>
            <a:r>
              <a:rPr lang="ja-JP" altLang="en-US" sz="400" dirty="0"/>
              <a:t>        </a:t>
            </a:r>
            <a:r>
              <a:rPr lang="en-US" altLang="ja-JP" sz="400" dirty="0"/>
              <a:t>},</a:t>
            </a:r>
          </a:p>
          <a:p>
            <a:r>
              <a:rPr lang="en-US" altLang="ja-JP" sz="400" dirty="0"/>
              <a:t>        /* </a:t>
            </a:r>
            <a:r>
              <a:rPr lang="ja-JP" altLang="en-US" sz="400" dirty="0"/>
              <a:t>プレロード（デフォルトは</a:t>
            </a:r>
            <a:r>
              <a:rPr lang="en-US" altLang="ja-JP" sz="400" dirty="0"/>
              <a:t>'metadata'</a:t>
            </a:r>
            <a:r>
              <a:rPr lang="ja-JP" altLang="en-US" sz="400" dirty="0" err="1"/>
              <a:t>、</a:t>
            </a:r>
            <a:r>
              <a:rPr lang="ja-JP" altLang="en-US" sz="400" dirty="0"/>
              <a:t>プレロードする場合は</a:t>
            </a:r>
            <a:r>
              <a:rPr lang="en-US" altLang="ja-JP" sz="400" dirty="0"/>
              <a:t>'auto'</a:t>
            </a:r>
            <a:r>
              <a:rPr lang="ja-JP" altLang="en-US" sz="400" dirty="0"/>
              <a:t>） *</a:t>
            </a:r>
            <a:r>
              <a:rPr lang="en-US" altLang="ja-JP" sz="400" dirty="0"/>
              <a:t>/</a:t>
            </a:r>
          </a:p>
          <a:p>
            <a:r>
              <a:rPr lang="en-US" altLang="ja-JP" sz="400" dirty="0"/>
              <a:t>        preload: "metadata",</a:t>
            </a:r>
          </a:p>
          <a:p>
            <a:r>
              <a:rPr lang="en-US" altLang="ja-JP" sz="400" dirty="0"/>
              <a:t>        /* </a:t>
            </a:r>
            <a:r>
              <a:rPr lang="ja-JP" altLang="en-US" sz="400" dirty="0"/>
              <a:t>音量（デフォルトは</a:t>
            </a:r>
            <a:r>
              <a:rPr lang="en-US" altLang="ja-JP" sz="400" dirty="0"/>
              <a:t>0.8</a:t>
            </a:r>
            <a:r>
              <a:rPr lang="ja-JP" altLang="en-US" sz="400" dirty="0" err="1"/>
              <a:t>、</a:t>
            </a:r>
            <a:r>
              <a:rPr lang="ja-JP" altLang="en-US" sz="400" dirty="0"/>
              <a:t>指定可能な値の範囲は</a:t>
            </a:r>
            <a:r>
              <a:rPr lang="en-US" altLang="ja-JP" sz="400" dirty="0"/>
              <a:t>0</a:t>
            </a:r>
            <a:r>
              <a:rPr lang="ja-JP" altLang="en-US" sz="400" dirty="0"/>
              <a:t>～</a:t>
            </a:r>
            <a:r>
              <a:rPr lang="en-US" altLang="ja-JP" sz="400" dirty="0"/>
              <a:t>1</a:t>
            </a:r>
            <a:r>
              <a:rPr lang="ja-JP" altLang="en-US" sz="400" dirty="0"/>
              <a:t>） *</a:t>
            </a:r>
            <a:r>
              <a:rPr lang="en-US" altLang="ja-JP" sz="400" dirty="0"/>
              <a:t>/</a:t>
            </a:r>
            <a:endParaRPr lang="ja-JP" altLang="en-US" sz="400" dirty="0"/>
          </a:p>
          <a:p>
            <a:r>
              <a:rPr lang="ja-JP" altLang="en-US" sz="400" dirty="0"/>
              <a:t>        </a:t>
            </a:r>
            <a:r>
              <a:rPr lang="en-US" altLang="ja-JP" sz="400" dirty="0"/>
              <a:t>volume: 0.5,</a:t>
            </a:r>
          </a:p>
          <a:p>
            <a:r>
              <a:rPr lang="en-US" altLang="ja-JP" sz="400" dirty="0"/>
              <a:t>        /* </a:t>
            </a:r>
            <a:r>
              <a:rPr lang="ja-JP" altLang="en-US" sz="400" dirty="0"/>
              <a:t>ミュートの有無（デフォルトは</a:t>
            </a:r>
            <a:r>
              <a:rPr lang="en-US" altLang="ja-JP" sz="400" dirty="0"/>
              <a:t>false</a:t>
            </a:r>
            <a:r>
              <a:rPr lang="ja-JP" altLang="en-US" sz="400" dirty="0"/>
              <a:t>）*</a:t>
            </a:r>
            <a:r>
              <a:rPr lang="en-US" altLang="ja-JP" sz="400" dirty="0"/>
              <a:t>/</a:t>
            </a:r>
          </a:p>
          <a:p>
            <a:r>
              <a:rPr lang="en-US" altLang="ja-JP" sz="400" dirty="0"/>
              <a:t>        muted: false,</a:t>
            </a:r>
          </a:p>
          <a:p>
            <a:r>
              <a:rPr lang="en-US" altLang="ja-JP" sz="400" dirty="0"/>
              <a:t>        /* </a:t>
            </a:r>
            <a:r>
              <a:rPr lang="ja-JP" altLang="en-US" sz="400" dirty="0"/>
              <a:t>背景色*</a:t>
            </a:r>
            <a:r>
              <a:rPr lang="en-US" altLang="ja-JP" sz="400" dirty="0"/>
              <a:t>/</a:t>
            </a:r>
            <a:endParaRPr lang="ja-JP" altLang="en-US" sz="400" dirty="0"/>
          </a:p>
          <a:p>
            <a:r>
              <a:rPr lang="ja-JP" altLang="en-US" sz="400" dirty="0"/>
              <a:t>        </a:t>
            </a:r>
            <a:r>
              <a:rPr lang="en-US" altLang="ja-JP" sz="400" dirty="0" err="1"/>
              <a:t>backgroundColor</a:t>
            </a:r>
            <a:r>
              <a:rPr lang="en-US" altLang="ja-JP" sz="400" dirty="0"/>
              <a:t>: "#ff6699",</a:t>
            </a:r>
          </a:p>
          <a:p>
            <a:r>
              <a:rPr lang="en-US" altLang="ja-JP" sz="400" dirty="0"/>
              <a:t>        /* </a:t>
            </a:r>
            <a:r>
              <a:rPr lang="ja-JP" altLang="en-US" sz="400" dirty="0"/>
              <a:t>エラーアラート表示の有無（デフォルトは</a:t>
            </a:r>
            <a:r>
              <a:rPr lang="en-US" altLang="ja-JP" sz="400" dirty="0"/>
              <a:t>false</a:t>
            </a:r>
            <a:r>
              <a:rPr lang="ja-JP" altLang="en-US" sz="400" dirty="0"/>
              <a:t>） *</a:t>
            </a:r>
            <a:r>
              <a:rPr lang="en-US" altLang="ja-JP" sz="400" dirty="0"/>
              <a:t>/</a:t>
            </a:r>
          </a:p>
          <a:p>
            <a:r>
              <a:rPr lang="en-US" altLang="ja-JP" sz="400" dirty="0"/>
              <a:t>        </a:t>
            </a:r>
            <a:r>
              <a:rPr lang="en-US" altLang="ja-JP" sz="400" dirty="0" err="1"/>
              <a:t>errorAlerts</a:t>
            </a:r>
            <a:r>
              <a:rPr lang="en-US" altLang="ja-JP" sz="400" dirty="0"/>
              <a:t>: false,</a:t>
            </a:r>
          </a:p>
          <a:p>
            <a:r>
              <a:rPr lang="en-US" altLang="ja-JP" sz="400" dirty="0"/>
              <a:t>        /* </a:t>
            </a:r>
            <a:r>
              <a:rPr lang="ja-JP" altLang="en-US" sz="400" dirty="0"/>
              <a:t>警告アラート表示の有無（デフォルトは</a:t>
            </a:r>
            <a:r>
              <a:rPr lang="en-US" altLang="ja-JP" sz="400" dirty="0"/>
              <a:t>false</a:t>
            </a:r>
            <a:r>
              <a:rPr lang="ja-JP" altLang="en-US" sz="400" dirty="0"/>
              <a:t>） *</a:t>
            </a:r>
            <a:r>
              <a:rPr lang="en-US" altLang="ja-JP" sz="400" dirty="0"/>
              <a:t>/</a:t>
            </a:r>
          </a:p>
          <a:p>
            <a:r>
              <a:rPr lang="en-US" altLang="ja-JP" sz="400" dirty="0"/>
              <a:t>        </a:t>
            </a:r>
            <a:r>
              <a:rPr lang="en-US" altLang="ja-JP" sz="400" dirty="0" err="1"/>
              <a:t>warningAlerts</a:t>
            </a:r>
            <a:r>
              <a:rPr lang="en-US" altLang="ja-JP" sz="400" dirty="0"/>
              <a:t>: false,</a:t>
            </a:r>
          </a:p>
          <a:p>
            <a:r>
              <a:rPr lang="en-US" altLang="ja-JP" sz="400" dirty="0"/>
              <a:t>        /* </a:t>
            </a:r>
            <a:r>
              <a:rPr lang="ja-JP" altLang="en-US" sz="400" dirty="0"/>
              <a:t>最後まで再生された時 *</a:t>
            </a:r>
            <a:r>
              <a:rPr lang="en-US" altLang="ja-JP" sz="400" dirty="0"/>
              <a:t>/</a:t>
            </a:r>
            <a:endParaRPr lang="ja-JP" altLang="en-US" sz="400" dirty="0"/>
          </a:p>
          <a:p>
            <a:r>
              <a:rPr lang="ja-JP" altLang="en-US" sz="400" dirty="0"/>
              <a:t>        </a:t>
            </a:r>
            <a:r>
              <a:rPr lang="en-US" altLang="ja-JP" sz="400" dirty="0"/>
              <a:t>ended: function (event) {</a:t>
            </a:r>
          </a:p>
          <a:p>
            <a:r>
              <a:rPr lang="en-US" altLang="ja-JP" sz="400" dirty="0"/>
              <a:t>            /* </a:t>
            </a:r>
            <a:r>
              <a:rPr lang="ja-JP" altLang="en-US" sz="400" dirty="0"/>
              <a:t>また再生する *</a:t>
            </a:r>
            <a:r>
              <a:rPr lang="en-US" altLang="ja-JP" sz="400" dirty="0"/>
              <a:t>/</a:t>
            </a:r>
            <a:endParaRPr lang="ja-JP" altLang="en-US" sz="400" dirty="0"/>
          </a:p>
          <a:p>
            <a:r>
              <a:rPr lang="ja-JP" altLang="en-US" sz="400" dirty="0"/>
              <a:t>            </a:t>
            </a:r>
            <a:r>
              <a:rPr lang="en-US" altLang="ja-JP" sz="400" dirty="0"/>
              <a:t>//$(this).</a:t>
            </a:r>
            <a:r>
              <a:rPr lang="en-US" altLang="ja-JP" sz="400" dirty="0" err="1"/>
              <a:t>jPlayer</a:t>
            </a:r>
            <a:r>
              <a:rPr lang="en-US" altLang="ja-JP" sz="400" dirty="0"/>
              <a:t>("play");</a:t>
            </a:r>
          </a:p>
          <a:p>
            <a:r>
              <a:rPr lang="en-US" altLang="ja-JP" sz="400" dirty="0"/>
              <a:t>        },</a:t>
            </a:r>
          </a:p>
          <a:p>
            <a:r>
              <a:rPr lang="en-US" altLang="ja-JP" sz="400" dirty="0"/>
              <a:t>        /* Jplayer.swf</a:t>
            </a:r>
            <a:r>
              <a:rPr lang="ja-JP" altLang="en-US" sz="400" dirty="0"/>
              <a:t>のパス *</a:t>
            </a:r>
            <a:r>
              <a:rPr lang="en-US" altLang="ja-JP" sz="400" dirty="0"/>
              <a:t>/</a:t>
            </a:r>
            <a:endParaRPr lang="ja-JP" altLang="en-US" sz="400" dirty="0"/>
          </a:p>
          <a:p>
            <a:r>
              <a:rPr lang="ja-JP" altLang="en-US" sz="400" dirty="0"/>
              <a:t>        </a:t>
            </a:r>
            <a:r>
              <a:rPr lang="en-US" altLang="ja-JP" sz="400" dirty="0" err="1"/>
              <a:t>swfPath</a:t>
            </a:r>
            <a:r>
              <a:rPr lang="en-US" altLang="ja-JP" sz="400" dirty="0"/>
              <a:t>: "../modules/</a:t>
            </a:r>
            <a:r>
              <a:rPr lang="en-US" altLang="ja-JP" sz="400" dirty="0" err="1"/>
              <a:t>jPlayer</a:t>
            </a:r>
            <a:r>
              <a:rPr lang="en-US" altLang="ja-JP" sz="400" dirty="0"/>
              <a:t>-master/</a:t>
            </a:r>
            <a:r>
              <a:rPr lang="en-US" altLang="ja-JP" sz="400" dirty="0" err="1"/>
              <a:t>dist</a:t>
            </a:r>
            <a:r>
              <a:rPr lang="en-US" altLang="ja-JP" sz="400" dirty="0"/>
              <a:t>/</a:t>
            </a:r>
            <a:r>
              <a:rPr lang="en-US" altLang="ja-JP" sz="400" dirty="0" err="1"/>
              <a:t>jplayer</a:t>
            </a:r>
            <a:r>
              <a:rPr lang="en-US" altLang="ja-JP" sz="400" dirty="0"/>
              <a:t>/jquery.jplayer.swf",</a:t>
            </a:r>
          </a:p>
          <a:p>
            <a:r>
              <a:rPr lang="en-US" altLang="ja-JP" sz="400" dirty="0"/>
              <a:t>        /* </a:t>
            </a:r>
            <a:r>
              <a:rPr lang="ja-JP" altLang="en-US" sz="400" dirty="0"/>
              <a:t>ソリューションの優先度（デフォルトは</a:t>
            </a:r>
            <a:r>
              <a:rPr lang="en-US" altLang="ja-JP" sz="400" dirty="0"/>
              <a:t>\"html, flash\") */</a:t>
            </a:r>
          </a:p>
          <a:p>
            <a:r>
              <a:rPr lang="en-US" altLang="ja-JP" sz="400" dirty="0"/>
              <a:t>        solution: 'html, flash',</a:t>
            </a:r>
          </a:p>
          <a:p>
            <a:r>
              <a:rPr lang="en-US" altLang="ja-JP" sz="400" dirty="0"/>
              <a:t>        /* </a:t>
            </a:r>
            <a:r>
              <a:rPr lang="ja-JP" altLang="en-US" sz="400" dirty="0"/>
              <a:t>フォーマット（デフォルトは</a:t>
            </a:r>
            <a:r>
              <a:rPr lang="en-US" altLang="ja-JP" sz="400" dirty="0"/>
              <a:t>mp3</a:t>
            </a:r>
            <a:r>
              <a:rPr lang="ja-JP" altLang="en-US" sz="400" dirty="0" err="1"/>
              <a:t>、</a:t>
            </a:r>
            <a:r>
              <a:rPr lang="ja-JP" altLang="en-US" sz="400" dirty="0"/>
              <a:t>カンマ区切りで複数指定可、優先度は左が高）*</a:t>
            </a:r>
            <a:r>
              <a:rPr lang="en-US" altLang="ja-JP" sz="400" dirty="0"/>
              <a:t>/</a:t>
            </a:r>
            <a:endParaRPr lang="ja-JP" altLang="en-US" sz="400" dirty="0"/>
          </a:p>
          <a:p>
            <a:r>
              <a:rPr lang="ja-JP" altLang="en-US" sz="400" dirty="0"/>
              <a:t>        </a:t>
            </a:r>
            <a:r>
              <a:rPr lang="en-US" altLang="ja-JP" sz="400" dirty="0"/>
              <a:t>/* </a:t>
            </a:r>
            <a:r>
              <a:rPr lang="ja-JP" altLang="en-US" sz="400" dirty="0"/>
              <a:t>指定可能なフォーマットは、</a:t>
            </a:r>
            <a:r>
              <a:rPr lang="en-US" altLang="ja-JP" sz="400" dirty="0"/>
              <a:t>mp3, m4a, m4v, </a:t>
            </a:r>
            <a:r>
              <a:rPr lang="en-US" altLang="ja-JP" sz="400" dirty="0" err="1"/>
              <a:t>oga</a:t>
            </a:r>
            <a:r>
              <a:rPr lang="en-US" altLang="ja-JP" sz="400" dirty="0"/>
              <a:t>, </a:t>
            </a:r>
            <a:r>
              <a:rPr lang="en-US" altLang="ja-JP" sz="400" dirty="0" err="1"/>
              <a:t>ogv</a:t>
            </a:r>
            <a:r>
              <a:rPr lang="en-US" altLang="ja-JP" sz="400" dirty="0"/>
              <a:t>, wav, </a:t>
            </a:r>
            <a:r>
              <a:rPr lang="en-US" altLang="ja-JP" sz="400" dirty="0" err="1"/>
              <a:t>webma</a:t>
            </a:r>
            <a:r>
              <a:rPr lang="en-US" altLang="ja-JP" sz="400" dirty="0"/>
              <a:t>, </a:t>
            </a:r>
            <a:r>
              <a:rPr lang="en-US" altLang="ja-JP" sz="400" dirty="0" err="1"/>
              <a:t>webmv</a:t>
            </a:r>
            <a:r>
              <a:rPr lang="en-US" altLang="ja-JP" sz="400" dirty="0"/>
              <a:t> */</a:t>
            </a:r>
          </a:p>
          <a:p>
            <a:r>
              <a:rPr lang="en-US" altLang="ja-JP" sz="400" dirty="0"/>
              <a:t>        /* </a:t>
            </a:r>
            <a:r>
              <a:rPr lang="ja-JP" altLang="en-US" sz="400" dirty="0"/>
              <a:t>音声なら</a:t>
            </a:r>
            <a:r>
              <a:rPr lang="en-US" altLang="ja-JP" sz="400" dirty="0"/>
              <a:t>mp3 or m4a</a:t>
            </a:r>
            <a:r>
              <a:rPr lang="ja-JP" altLang="en-US" sz="400" dirty="0" err="1"/>
              <a:t>、</a:t>
            </a:r>
            <a:r>
              <a:rPr lang="ja-JP" altLang="en-US" sz="400" dirty="0"/>
              <a:t>動画なら</a:t>
            </a:r>
            <a:r>
              <a:rPr lang="en-US" altLang="ja-JP" sz="400" dirty="0"/>
              <a:t>m4v */</a:t>
            </a:r>
          </a:p>
          <a:p>
            <a:r>
              <a:rPr lang="en-US" altLang="ja-JP" sz="400" dirty="0"/>
              <a:t>        supplied: "mp3",</a:t>
            </a:r>
          </a:p>
          <a:p>
            <a:r>
              <a:rPr lang="en-US" altLang="ja-JP" sz="400" dirty="0"/>
              <a:t>        </a:t>
            </a:r>
            <a:r>
              <a:rPr lang="en-US" altLang="ja-JP" sz="400" dirty="0" err="1"/>
              <a:t>wmode</a:t>
            </a:r>
            <a:r>
              <a:rPr lang="en-US" altLang="ja-JP" sz="400" dirty="0"/>
              <a:t>: "window"</a:t>
            </a:r>
          </a:p>
          <a:p>
            <a:r>
              <a:rPr lang="en-US" altLang="ja-JP" sz="400" dirty="0"/>
              <a:t>    })</a:t>
            </a:r>
          </a:p>
          <a:p>
            <a:r>
              <a:rPr lang="en-US" altLang="ja-JP" sz="400" dirty="0"/>
              <a:t>    .bind($.</a:t>
            </a:r>
            <a:r>
              <a:rPr lang="en-US" altLang="ja-JP" sz="400" dirty="0" err="1"/>
              <a:t>jPlayer.event.play</a:t>
            </a:r>
            <a:r>
              <a:rPr lang="en-US" altLang="ja-JP" sz="400" dirty="0"/>
              <a:t>, function () {</a:t>
            </a:r>
          </a:p>
          <a:p>
            <a:r>
              <a:rPr lang="en-US" altLang="ja-JP" sz="400" dirty="0"/>
              <a:t>        $(this).</a:t>
            </a:r>
            <a:r>
              <a:rPr lang="en-US" altLang="ja-JP" sz="400" dirty="0" err="1"/>
              <a:t>jPlayer</a:t>
            </a:r>
            <a:r>
              <a:rPr lang="en-US" altLang="ja-JP" sz="400" dirty="0"/>
              <a:t>("</a:t>
            </a:r>
            <a:r>
              <a:rPr lang="en-US" altLang="ja-JP" sz="400" dirty="0" err="1"/>
              <a:t>pauseOthers</a:t>
            </a:r>
            <a:r>
              <a:rPr lang="en-US" altLang="ja-JP" sz="400" dirty="0"/>
              <a:t>");</a:t>
            </a:r>
          </a:p>
          <a:p>
            <a:r>
              <a:rPr lang="en-US" altLang="ja-JP" sz="400" dirty="0"/>
              <a:t>    });</a:t>
            </a:r>
          </a:p>
          <a:p>
            <a:r>
              <a:rPr lang="en-US" altLang="ja-JP" sz="400" dirty="0"/>
              <a:t>&lt;/script&gt;</a:t>
            </a:r>
          </a:p>
          <a:p>
            <a:endParaRPr kumimoji="1" lang="ja-JP" altLang="en-US" sz="400" dirty="0"/>
          </a:p>
        </p:txBody>
      </p:sp>
      <p:sp>
        <p:nvSpPr>
          <p:cNvPr id="7" name="テキスト ボックス 6">
            <a:extLst>
              <a:ext uri="{FF2B5EF4-FFF2-40B4-BE49-F238E27FC236}">
                <a16:creationId xmlns:a16="http://schemas.microsoft.com/office/drawing/2014/main" id="{741549BB-7571-4D02-B913-2C997A8FF262}"/>
              </a:ext>
            </a:extLst>
          </p:cNvPr>
          <p:cNvSpPr txBox="1"/>
          <p:nvPr/>
        </p:nvSpPr>
        <p:spPr>
          <a:xfrm>
            <a:off x="2610175" y="1573558"/>
            <a:ext cx="3910012" cy="1477328"/>
          </a:xfrm>
          <a:prstGeom prst="rect">
            <a:avLst/>
          </a:prstGeom>
          <a:noFill/>
        </p:spPr>
        <p:txBody>
          <a:bodyPr wrap="square" rtlCol="0">
            <a:spAutoFit/>
          </a:bodyPr>
          <a:lstStyle/>
          <a:p>
            <a:pPr marL="742950" lvl="1" indent="-285750">
              <a:buFont typeface="Wingdings" panose="05000000000000000000" pitchFamily="2" charset="2"/>
              <a:buChar char="n"/>
            </a:pPr>
            <a:endParaRPr lang="en-US" altLang="ja-JP" sz="1000" dirty="0"/>
          </a:p>
          <a:p>
            <a:pPr marL="285750" indent="-285750">
              <a:buFont typeface="Wingdings" panose="05000000000000000000" pitchFamily="2" charset="2"/>
              <a:buChar char="n"/>
            </a:pPr>
            <a:r>
              <a:rPr lang="en-US" altLang="ja-JP" sz="1000" dirty="0"/>
              <a:t>Ready</a:t>
            </a:r>
          </a:p>
          <a:p>
            <a:pPr marL="742950" lvl="1" indent="-285750">
              <a:buFont typeface="Wingdings" panose="05000000000000000000" pitchFamily="2" charset="2"/>
              <a:buChar char="n"/>
            </a:pPr>
            <a:r>
              <a:rPr lang="ja-JP" altLang="en-US" sz="1000" dirty="0"/>
              <a:t>ここであれこれ設定をしてあげます</a:t>
            </a:r>
            <a:endParaRPr lang="en-US" altLang="ja-JP" sz="1000" dirty="0"/>
          </a:p>
          <a:p>
            <a:pPr marL="285750" indent="-285750">
              <a:buFont typeface="Wingdings" panose="05000000000000000000" pitchFamily="2" charset="2"/>
              <a:buChar char="n"/>
            </a:pPr>
            <a:r>
              <a:rPr lang="en-US" altLang="ja-JP" sz="1000" dirty="0"/>
              <a:t>Mp3</a:t>
            </a:r>
          </a:p>
          <a:p>
            <a:pPr marL="742950" lvl="1" indent="-285750">
              <a:buFont typeface="Wingdings" panose="05000000000000000000" pitchFamily="2" charset="2"/>
              <a:buChar char="n"/>
            </a:pPr>
            <a:r>
              <a:rPr lang="ja-JP" altLang="en-US" sz="1000" dirty="0"/>
              <a:t>再生対象のファイルパス</a:t>
            </a:r>
            <a:endParaRPr lang="en-US" altLang="ja-JP" sz="1000" dirty="0"/>
          </a:p>
          <a:p>
            <a:pPr marL="285750" indent="-285750">
              <a:buFont typeface="Wingdings" panose="05000000000000000000" pitchFamily="2" charset="2"/>
              <a:buChar char="n"/>
            </a:pPr>
            <a:r>
              <a:rPr lang="en-US" altLang="ja-JP" sz="1000" dirty="0" err="1"/>
              <a:t>swfPath</a:t>
            </a:r>
            <a:endParaRPr lang="en-US" altLang="ja-JP" sz="1000" dirty="0"/>
          </a:p>
          <a:p>
            <a:pPr marL="742950" lvl="1" indent="-285750">
              <a:buFont typeface="Wingdings" panose="05000000000000000000" pitchFamily="2" charset="2"/>
              <a:buChar char="n"/>
            </a:pPr>
            <a:r>
              <a:rPr kumimoji="1" lang="ja-JP" altLang="en-US" sz="1000" dirty="0"/>
              <a:t>アニメーションが格納されているファイルへのパス</a:t>
            </a:r>
            <a:endParaRPr kumimoji="1" lang="en-US" altLang="ja-JP" sz="1000" dirty="0"/>
          </a:p>
          <a:p>
            <a:pPr marL="285750" indent="-285750">
              <a:buFont typeface="Wingdings" panose="05000000000000000000" pitchFamily="2" charset="2"/>
              <a:buChar char="n"/>
            </a:pPr>
            <a:r>
              <a:rPr lang="en-US" altLang="ja-JP" sz="1000" dirty="0"/>
              <a:t>Supplied</a:t>
            </a:r>
          </a:p>
          <a:p>
            <a:pPr marL="742950" lvl="1" indent="-285750">
              <a:buFont typeface="Wingdings" panose="05000000000000000000" pitchFamily="2" charset="2"/>
              <a:buChar char="n"/>
            </a:pPr>
            <a:r>
              <a:rPr kumimoji="1" lang="ja-JP" altLang="en-US" sz="1000" dirty="0"/>
              <a:t>対応させるファイルの拡張子</a:t>
            </a:r>
            <a:endParaRPr kumimoji="1" lang="en-US" altLang="ja-JP" sz="1000" dirty="0"/>
          </a:p>
        </p:txBody>
      </p:sp>
      <p:cxnSp>
        <p:nvCxnSpPr>
          <p:cNvPr id="11" name="直線矢印コネクタ 10">
            <a:extLst>
              <a:ext uri="{FF2B5EF4-FFF2-40B4-BE49-F238E27FC236}">
                <a16:creationId xmlns:a16="http://schemas.microsoft.com/office/drawing/2014/main" id="{D1B22686-FB89-43B3-8146-750C316426BF}"/>
              </a:ext>
            </a:extLst>
          </p:cNvPr>
          <p:cNvCxnSpPr>
            <a:cxnSpLocks/>
          </p:cNvCxnSpPr>
          <p:nvPr/>
        </p:nvCxnSpPr>
        <p:spPr>
          <a:xfrm flipH="1" flipV="1">
            <a:off x="1158246" y="1746250"/>
            <a:ext cx="1540504" cy="790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3CA69067-F6DD-4F87-8897-9C2D68196AA5}"/>
              </a:ext>
            </a:extLst>
          </p:cNvPr>
          <p:cNvCxnSpPr>
            <a:cxnSpLocks/>
          </p:cNvCxnSpPr>
          <p:nvPr/>
        </p:nvCxnSpPr>
        <p:spPr>
          <a:xfrm flipH="1" flipV="1">
            <a:off x="1765618" y="1961272"/>
            <a:ext cx="933132" cy="15687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F3F1B337-4474-48FD-AA38-6E0AF07968A3}"/>
              </a:ext>
            </a:extLst>
          </p:cNvPr>
          <p:cNvCxnSpPr>
            <a:cxnSpLocks/>
          </p:cNvCxnSpPr>
          <p:nvPr/>
        </p:nvCxnSpPr>
        <p:spPr>
          <a:xfrm flipH="1">
            <a:off x="977900" y="2816223"/>
            <a:ext cx="1720850" cy="80094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CFD47C61-ED73-4E4D-B425-AD659DE1E894}"/>
              </a:ext>
            </a:extLst>
          </p:cNvPr>
          <p:cNvCxnSpPr>
            <a:cxnSpLocks/>
          </p:cNvCxnSpPr>
          <p:nvPr/>
        </p:nvCxnSpPr>
        <p:spPr>
          <a:xfrm flipH="1">
            <a:off x="1158245" y="2457451"/>
            <a:ext cx="1540505" cy="7216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929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849251" y="706793"/>
            <a:ext cx="4310249" cy="576625"/>
          </a:xfrm>
        </p:spPr>
        <p:txBody>
          <a:bodyPr/>
          <a:lstStyle/>
          <a:p>
            <a:r>
              <a:rPr lang="ja-JP" altLang="en-US" sz="4000" dirty="0"/>
              <a:t>再生できましたね</a:t>
            </a:r>
            <a:endParaRPr lang="en-US" altLang="ja-JP" sz="4000" dirty="0"/>
          </a:p>
        </p:txBody>
      </p:sp>
      <p:pic>
        <p:nvPicPr>
          <p:cNvPr id="5" name="図 4">
            <a:extLst>
              <a:ext uri="{FF2B5EF4-FFF2-40B4-BE49-F238E27FC236}">
                <a16:creationId xmlns:a16="http://schemas.microsoft.com/office/drawing/2014/main" id="{EC624197-2DF2-4809-ACDE-4BD7CFD67E41}"/>
              </a:ext>
            </a:extLst>
          </p:cNvPr>
          <p:cNvPicPr>
            <a:picLocks noChangeAspect="1"/>
          </p:cNvPicPr>
          <p:nvPr/>
        </p:nvPicPr>
        <p:blipFill>
          <a:blip r:embed="rId2"/>
          <a:stretch>
            <a:fillRect/>
          </a:stretch>
        </p:blipFill>
        <p:spPr>
          <a:xfrm>
            <a:off x="1028700" y="1377950"/>
            <a:ext cx="6384392" cy="3288202"/>
          </a:xfrm>
          <a:prstGeom prst="rect">
            <a:avLst/>
          </a:prstGeom>
        </p:spPr>
      </p:pic>
      <p:sp>
        <p:nvSpPr>
          <p:cNvPr id="6" name="正方形/長方形 5">
            <a:extLst>
              <a:ext uri="{FF2B5EF4-FFF2-40B4-BE49-F238E27FC236}">
                <a16:creationId xmlns:a16="http://schemas.microsoft.com/office/drawing/2014/main" id="{BC77ED29-9EE6-4CC6-B831-3788A3804B73}"/>
              </a:ext>
            </a:extLst>
          </p:cNvPr>
          <p:cNvSpPr/>
          <p:nvPr/>
        </p:nvSpPr>
        <p:spPr>
          <a:xfrm>
            <a:off x="2946400" y="4165600"/>
            <a:ext cx="1841500" cy="635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5886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585199" cy="576625"/>
          </a:xfrm>
        </p:spPr>
        <p:txBody>
          <a:bodyPr/>
          <a:lstStyle/>
          <a:p>
            <a:r>
              <a:rPr lang="ja-JP" altLang="en-US" sz="4000" dirty="0"/>
              <a:t>クリックされたコンテンツで曲変更</a:t>
            </a:r>
            <a:endParaRPr lang="en-US" altLang="ja-JP" sz="4000" dirty="0"/>
          </a:p>
        </p:txBody>
      </p:sp>
      <p:pic>
        <p:nvPicPr>
          <p:cNvPr id="4" name="図 3">
            <a:extLst>
              <a:ext uri="{FF2B5EF4-FFF2-40B4-BE49-F238E27FC236}">
                <a16:creationId xmlns:a16="http://schemas.microsoft.com/office/drawing/2014/main" id="{7428E8FF-0DC8-4B7F-8065-638A26002AAD}"/>
              </a:ext>
            </a:extLst>
          </p:cNvPr>
          <p:cNvPicPr>
            <a:picLocks noChangeAspect="1"/>
          </p:cNvPicPr>
          <p:nvPr/>
        </p:nvPicPr>
        <p:blipFill>
          <a:blip r:embed="rId2"/>
          <a:stretch>
            <a:fillRect/>
          </a:stretch>
        </p:blipFill>
        <p:spPr>
          <a:xfrm>
            <a:off x="200505" y="1302645"/>
            <a:ext cx="4535343" cy="1941307"/>
          </a:xfrm>
          <a:prstGeom prst="rect">
            <a:avLst/>
          </a:prstGeom>
        </p:spPr>
      </p:pic>
      <p:sp>
        <p:nvSpPr>
          <p:cNvPr id="7" name="正方形/長方形 6">
            <a:extLst>
              <a:ext uri="{FF2B5EF4-FFF2-40B4-BE49-F238E27FC236}">
                <a16:creationId xmlns:a16="http://schemas.microsoft.com/office/drawing/2014/main" id="{2BE97B88-3B97-441E-8048-1155B2C7029E}"/>
              </a:ext>
            </a:extLst>
          </p:cNvPr>
          <p:cNvSpPr/>
          <p:nvPr/>
        </p:nvSpPr>
        <p:spPr>
          <a:xfrm>
            <a:off x="1397000" y="2159000"/>
            <a:ext cx="3111500" cy="69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2E3233F-DF12-49A6-9E42-BC8C60E69ECC}"/>
              </a:ext>
            </a:extLst>
          </p:cNvPr>
          <p:cNvSpPr/>
          <p:nvPr/>
        </p:nvSpPr>
        <p:spPr>
          <a:xfrm>
            <a:off x="1397000" y="2870200"/>
            <a:ext cx="3111500" cy="69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A60132-99CD-4CF3-979E-47EE02A7FA27}"/>
              </a:ext>
            </a:extLst>
          </p:cNvPr>
          <p:cNvSpPr txBox="1"/>
          <p:nvPr/>
        </p:nvSpPr>
        <p:spPr>
          <a:xfrm>
            <a:off x="4914900" y="1513511"/>
            <a:ext cx="2927350" cy="369332"/>
          </a:xfrm>
          <a:prstGeom prst="rect">
            <a:avLst/>
          </a:prstGeom>
          <a:noFill/>
        </p:spPr>
        <p:txBody>
          <a:bodyPr wrap="square" rtlCol="0">
            <a:spAutoFit/>
          </a:bodyPr>
          <a:lstStyle/>
          <a:p>
            <a:r>
              <a:rPr kumimoji="1" lang="ja-JP" altLang="en-US" dirty="0"/>
              <a:t>これを追加しましょう</a:t>
            </a:r>
          </a:p>
        </p:txBody>
      </p:sp>
      <p:sp>
        <p:nvSpPr>
          <p:cNvPr id="11" name="テキスト ボックス 10">
            <a:extLst>
              <a:ext uri="{FF2B5EF4-FFF2-40B4-BE49-F238E27FC236}">
                <a16:creationId xmlns:a16="http://schemas.microsoft.com/office/drawing/2014/main" id="{831B0032-E0EB-40E5-93E3-925EF0CCFE30}"/>
              </a:ext>
            </a:extLst>
          </p:cNvPr>
          <p:cNvSpPr txBox="1"/>
          <p:nvPr/>
        </p:nvSpPr>
        <p:spPr>
          <a:xfrm>
            <a:off x="5093952" y="1824593"/>
            <a:ext cx="2748298" cy="400110"/>
          </a:xfrm>
          <a:prstGeom prst="rect">
            <a:avLst/>
          </a:prstGeom>
          <a:noFill/>
        </p:spPr>
        <p:txBody>
          <a:bodyPr wrap="square" rtlCol="0">
            <a:spAutoFit/>
          </a:bodyPr>
          <a:lstStyle/>
          <a:p>
            <a:r>
              <a:rPr lang="en-US" altLang="ja-JP" sz="1000" dirty="0"/>
              <a:t>※</a:t>
            </a:r>
            <a:r>
              <a:rPr kumimoji="1" lang="ja-JP" altLang="en-US" sz="1000" dirty="0"/>
              <a:t>ファイルパスを画面上から見えないようにして値として持たせます</a:t>
            </a:r>
          </a:p>
        </p:txBody>
      </p:sp>
    </p:spTree>
    <p:extLst>
      <p:ext uri="{BB962C8B-B14F-4D97-AF65-F5344CB8AC3E}">
        <p14:creationId xmlns:p14="http://schemas.microsoft.com/office/powerpoint/2010/main" val="3025126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585199" cy="576625"/>
          </a:xfrm>
        </p:spPr>
        <p:txBody>
          <a:bodyPr/>
          <a:lstStyle/>
          <a:p>
            <a:r>
              <a:rPr lang="ja-JP" altLang="en-US" sz="4000" dirty="0"/>
              <a:t>クリックイベントを実装しましょう</a:t>
            </a:r>
            <a:endParaRPr lang="en-US" altLang="ja-JP" sz="4000" dirty="0"/>
          </a:p>
        </p:txBody>
      </p:sp>
      <p:sp>
        <p:nvSpPr>
          <p:cNvPr id="8" name="テキスト ボックス 7">
            <a:extLst>
              <a:ext uri="{FF2B5EF4-FFF2-40B4-BE49-F238E27FC236}">
                <a16:creationId xmlns:a16="http://schemas.microsoft.com/office/drawing/2014/main" id="{B9A60132-99CD-4CF3-979E-47EE02A7FA27}"/>
              </a:ext>
            </a:extLst>
          </p:cNvPr>
          <p:cNvSpPr txBox="1"/>
          <p:nvPr/>
        </p:nvSpPr>
        <p:spPr>
          <a:xfrm>
            <a:off x="3244455" y="1440537"/>
            <a:ext cx="2927350" cy="369332"/>
          </a:xfrm>
          <a:prstGeom prst="rect">
            <a:avLst/>
          </a:prstGeom>
          <a:noFill/>
        </p:spPr>
        <p:txBody>
          <a:bodyPr wrap="square" rtlCol="0">
            <a:spAutoFit/>
          </a:bodyPr>
          <a:lstStyle/>
          <a:p>
            <a:r>
              <a:rPr kumimoji="1" lang="ja-JP" altLang="en-US" dirty="0"/>
              <a:t>まずは関数を定義します</a:t>
            </a:r>
          </a:p>
        </p:txBody>
      </p:sp>
      <p:sp>
        <p:nvSpPr>
          <p:cNvPr id="11" name="テキスト ボックス 10">
            <a:extLst>
              <a:ext uri="{FF2B5EF4-FFF2-40B4-BE49-F238E27FC236}">
                <a16:creationId xmlns:a16="http://schemas.microsoft.com/office/drawing/2014/main" id="{831B0032-E0EB-40E5-93E3-925EF0CCFE30}"/>
              </a:ext>
            </a:extLst>
          </p:cNvPr>
          <p:cNvSpPr txBox="1"/>
          <p:nvPr/>
        </p:nvSpPr>
        <p:spPr>
          <a:xfrm>
            <a:off x="3423507" y="1766933"/>
            <a:ext cx="2748298" cy="246221"/>
          </a:xfrm>
          <a:prstGeom prst="rect">
            <a:avLst/>
          </a:prstGeom>
          <a:noFill/>
        </p:spPr>
        <p:txBody>
          <a:bodyPr wrap="square" rtlCol="0">
            <a:spAutoFit/>
          </a:bodyPr>
          <a:lstStyle/>
          <a:p>
            <a:r>
              <a:rPr kumimoji="1" lang="ja-JP" altLang="en-US" sz="1000" dirty="0"/>
              <a:t>ただコンソールに文字列を表示するだけ</a:t>
            </a:r>
          </a:p>
        </p:txBody>
      </p:sp>
      <p:pic>
        <p:nvPicPr>
          <p:cNvPr id="15" name="図 14">
            <a:extLst>
              <a:ext uri="{FF2B5EF4-FFF2-40B4-BE49-F238E27FC236}">
                <a16:creationId xmlns:a16="http://schemas.microsoft.com/office/drawing/2014/main" id="{5F0EA1AF-7C0B-4B88-B956-5BBF9705F813}"/>
              </a:ext>
            </a:extLst>
          </p:cNvPr>
          <p:cNvPicPr>
            <a:picLocks noChangeAspect="1"/>
          </p:cNvPicPr>
          <p:nvPr/>
        </p:nvPicPr>
        <p:blipFill>
          <a:blip r:embed="rId2"/>
          <a:stretch>
            <a:fillRect/>
          </a:stretch>
        </p:blipFill>
        <p:spPr>
          <a:xfrm>
            <a:off x="82550" y="1440537"/>
            <a:ext cx="3161905" cy="1209524"/>
          </a:xfrm>
          <a:prstGeom prst="rect">
            <a:avLst/>
          </a:prstGeom>
        </p:spPr>
      </p:pic>
      <p:sp>
        <p:nvSpPr>
          <p:cNvPr id="16" name="テキスト ボックス 15">
            <a:extLst>
              <a:ext uri="{FF2B5EF4-FFF2-40B4-BE49-F238E27FC236}">
                <a16:creationId xmlns:a16="http://schemas.microsoft.com/office/drawing/2014/main" id="{FC5C5292-C7DC-414D-BCCA-C3963D214B67}"/>
              </a:ext>
            </a:extLst>
          </p:cNvPr>
          <p:cNvSpPr txBox="1"/>
          <p:nvPr/>
        </p:nvSpPr>
        <p:spPr>
          <a:xfrm>
            <a:off x="3244454" y="2957875"/>
            <a:ext cx="5258196" cy="369332"/>
          </a:xfrm>
          <a:prstGeom prst="rect">
            <a:avLst/>
          </a:prstGeom>
          <a:noFill/>
        </p:spPr>
        <p:txBody>
          <a:bodyPr wrap="square" rtlCol="0">
            <a:spAutoFit/>
          </a:bodyPr>
          <a:lstStyle/>
          <a:p>
            <a:r>
              <a:rPr kumimoji="1" lang="ja-JP" altLang="en-US" dirty="0"/>
              <a:t>コンテンツのクリックイベントに追加しましょう</a:t>
            </a:r>
          </a:p>
        </p:txBody>
      </p:sp>
      <p:pic>
        <p:nvPicPr>
          <p:cNvPr id="23" name="図 22">
            <a:extLst>
              <a:ext uri="{FF2B5EF4-FFF2-40B4-BE49-F238E27FC236}">
                <a16:creationId xmlns:a16="http://schemas.microsoft.com/office/drawing/2014/main" id="{A8162776-E994-4378-A803-22767B8869C4}"/>
              </a:ext>
            </a:extLst>
          </p:cNvPr>
          <p:cNvPicPr>
            <a:picLocks noChangeAspect="1"/>
          </p:cNvPicPr>
          <p:nvPr/>
        </p:nvPicPr>
        <p:blipFill>
          <a:blip r:embed="rId3"/>
          <a:stretch>
            <a:fillRect/>
          </a:stretch>
        </p:blipFill>
        <p:spPr>
          <a:xfrm>
            <a:off x="82551" y="2774160"/>
            <a:ext cx="3105150" cy="1842567"/>
          </a:xfrm>
          <a:prstGeom prst="rect">
            <a:avLst/>
          </a:prstGeom>
        </p:spPr>
      </p:pic>
      <p:sp>
        <p:nvSpPr>
          <p:cNvPr id="24" name="テキスト ボックス 23">
            <a:extLst>
              <a:ext uri="{FF2B5EF4-FFF2-40B4-BE49-F238E27FC236}">
                <a16:creationId xmlns:a16="http://schemas.microsoft.com/office/drawing/2014/main" id="{9293E2F0-FA5E-4E77-B706-4CE9B9B8AE52}"/>
              </a:ext>
            </a:extLst>
          </p:cNvPr>
          <p:cNvSpPr txBox="1"/>
          <p:nvPr/>
        </p:nvSpPr>
        <p:spPr>
          <a:xfrm>
            <a:off x="3423506" y="3323522"/>
            <a:ext cx="3821843" cy="246221"/>
          </a:xfrm>
          <a:prstGeom prst="rect">
            <a:avLst/>
          </a:prstGeom>
          <a:noFill/>
        </p:spPr>
        <p:txBody>
          <a:bodyPr wrap="square" rtlCol="0">
            <a:spAutoFit/>
          </a:bodyPr>
          <a:lstStyle/>
          <a:p>
            <a:r>
              <a:rPr kumimoji="1" lang="en-US" altLang="ja-JP" sz="1000" dirty="0" err="1"/>
              <a:t>getContentPath</a:t>
            </a:r>
            <a:r>
              <a:rPr kumimoji="1" lang="en-US" altLang="ja-JP" sz="1000" dirty="0"/>
              <a:t>(this) -&gt; this</a:t>
            </a:r>
            <a:r>
              <a:rPr kumimoji="1" lang="ja-JP" altLang="en-US" sz="1000" dirty="0"/>
              <a:t>はクリックされた自分自身</a:t>
            </a:r>
          </a:p>
        </p:txBody>
      </p:sp>
      <p:sp>
        <p:nvSpPr>
          <p:cNvPr id="25" name="テキスト ボックス 24">
            <a:extLst>
              <a:ext uri="{FF2B5EF4-FFF2-40B4-BE49-F238E27FC236}">
                <a16:creationId xmlns:a16="http://schemas.microsoft.com/office/drawing/2014/main" id="{9D8DCF16-DD76-4247-9186-7C68CAF61BF1}"/>
              </a:ext>
            </a:extLst>
          </p:cNvPr>
          <p:cNvSpPr txBox="1"/>
          <p:nvPr/>
        </p:nvSpPr>
        <p:spPr>
          <a:xfrm>
            <a:off x="3423506" y="1966988"/>
            <a:ext cx="3929794" cy="246221"/>
          </a:xfrm>
          <a:prstGeom prst="rect">
            <a:avLst/>
          </a:prstGeom>
          <a:noFill/>
        </p:spPr>
        <p:txBody>
          <a:bodyPr wrap="square" rtlCol="0">
            <a:spAutoFit/>
          </a:bodyPr>
          <a:lstStyle/>
          <a:p>
            <a:r>
              <a:rPr kumimoji="1" lang="ja-JP" altLang="en-US" sz="1000" dirty="0"/>
              <a:t>引数の </a:t>
            </a:r>
            <a:r>
              <a:rPr kumimoji="1" lang="en-US" altLang="ja-JP" sz="1000" dirty="0"/>
              <a:t>e </a:t>
            </a:r>
            <a:r>
              <a:rPr kumimoji="1" lang="ja-JP" altLang="en-US" sz="1000" dirty="0"/>
              <a:t>に入ってくるのはクリックされた本人のインスタンス</a:t>
            </a:r>
          </a:p>
        </p:txBody>
      </p:sp>
    </p:spTree>
    <p:extLst>
      <p:ext uri="{BB962C8B-B14F-4D97-AF65-F5344CB8AC3E}">
        <p14:creationId xmlns:p14="http://schemas.microsoft.com/office/powerpoint/2010/main" val="3264524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585199" cy="576625"/>
          </a:xfrm>
        </p:spPr>
        <p:txBody>
          <a:bodyPr/>
          <a:lstStyle/>
          <a:p>
            <a:r>
              <a:rPr lang="ja-JP" altLang="en-US" sz="4000" dirty="0"/>
              <a:t>動きをデバッグで見てみましょう</a:t>
            </a:r>
            <a:endParaRPr lang="en-US" altLang="ja-JP" sz="4000" dirty="0"/>
          </a:p>
        </p:txBody>
      </p:sp>
      <p:sp>
        <p:nvSpPr>
          <p:cNvPr id="8" name="テキスト ボックス 7">
            <a:extLst>
              <a:ext uri="{FF2B5EF4-FFF2-40B4-BE49-F238E27FC236}">
                <a16:creationId xmlns:a16="http://schemas.microsoft.com/office/drawing/2014/main" id="{B9A60132-99CD-4CF3-979E-47EE02A7FA27}"/>
              </a:ext>
            </a:extLst>
          </p:cNvPr>
          <p:cNvSpPr txBox="1"/>
          <p:nvPr/>
        </p:nvSpPr>
        <p:spPr>
          <a:xfrm>
            <a:off x="5741014" y="1623798"/>
            <a:ext cx="2927350" cy="923330"/>
          </a:xfrm>
          <a:prstGeom prst="rect">
            <a:avLst/>
          </a:prstGeom>
          <a:noFill/>
        </p:spPr>
        <p:txBody>
          <a:bodyPr wrap="square" rtlCol="0">
            <a:spAutoFit/>
          </a:bodyPr>
          <a:lstStyle/>
          <a:p>
            <a:r>
              <a:rPr kumimoji="1" lang="ja-JP" altLang="en-US" dirty="0"/>
              <a:t>ブレークポイントが設定できたら、エラー君をクリックしてみましょう</a:t>
            </a:r>
          </a:p>
        </p:txBody>
      </p:sp>
      <p:pic>
        <p:nvPicPr>
          <p:cNvPr id="4" name="図 3">
            <a:extLst>
              <a:ext uri="{FF2B5EF4-FFF2-40B4-BE49-F238E27FC236}">
                <a16:creationId xmlns:a16="http://schemas.microsoft.com/office/drawing/2014/main" id="{2B1C3E61-B081-43EB-9181-46147ABE89B2}"/>
              </a:ext>
            </a:extLst>
          </p:cNvPr>
          <p:cNvPicPr>
            <a:picLocks noChangeAspect="1"/>
          </p:cNvPicPr>
          <p:nvPr/>
        </p:nvPicPr>
        <p:blipFill>
          <a:blip r:embed="rId2"/>
          <a:stretch>
            <a:fillRect/>
          </a:stretch>
        </p:blipFill>
        <p:spPr>
          <a:xfrm>
            <a:off x="165100" y="1419514"/>
            <a:ext cx="5515027" cy="2673803"/>
          </a:xfrm>
          <a:prstGeom prst="rect">
            <a:avLst/>
          </a:prstGeom>
        </p:spPr>
      </p:pic>
      <p:sp>
        <p:nvSpPr>
          <p:cNvPr id="5" name="正方形/長方形 4">
            <a:extLst>
              <a:ext uri="{FF2B5EF4-FFF2-40B4-BE49-F238E27FC236}">
                <a16:creationId xmlns:a16="http://schemas.microsoft.com/office/drawing/2014/main" id="{70A95365-34F1-4415-90AF-E68510D13DD1}"/>
              </a:ext>
            </a:extLst>
          </p:cNvPr>
          <p:cNvSpPr/>
          <p:nvPr/>
        </p:nvSpPr>
        <p:spPr>
          <a:xfrm>
            <a:off x="1193800" y="1562100"/>
            <a:ext cx="476250" cy="196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67591D-28FD-4DDF-9C6A-DFB3B7847630}"/>
              </a:ext>
            </a:extLst>
          </p:cNvPr>
          <p:cNvSpPr/>
          <p:nvPr/>
        </p:nvSpPr>
        <p:spPr>
          <a:xfrm>
            <a:off x="350370" y="2260600"/>
            <a:ext cx="716430" cy="196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7082F59-FD3D-42BD-8BB2-FE4C53AE30BF}"/>
              </a:ext>
            </a:extLst>
          </p:cNvPr>
          <p:cNvSpPr/>
          <p:nvPr/>
        </p:nvSpPr>
        <p:spPr>
          <a:xfrm>
            <a:off x="1311834" y="3041650"/>
            <a:ext cx="1793315" cy="2413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C33B0F0-A0B5-4307-B6AD-7B5F6F97F1CD}"/>
              </a:ext>
            </a:extLst>
          </p:cNvPr>
          <p:cNvSpPr txBox="1"/>
          <p:nvPr/>
        </p:nvSpPr>
        <p:spPr>
          <a:xfrm>
            <a:off x="1625600" y="1428439"/>
            <a:ext cx="1005403" cy="215444"/>
          </a:xfrm>
          <a:prstGeom prst="rect">
            <a:avLst/>
          </a:prstGeom>
          <a:noFill/>
        </p:spPr>
        <p:txBody>
          <a:bodyPr wrap="none" rtlCol="0">
            <a:spAutoFit/>
          </a:bodyPr>
          <a:lstStyle/>
          <a:p>
            <a:r>
              <a:rPr kumimoji="1" lang="ja-JP" altLang="en-US" sz="800" dirty="0"/>
              <a:t>①ここをクリック</a:t>
            </a:r>
          </a:p>
        </p:txBody>
      </p:sp>
      <p:sp>
        <p:nvSpPr>
          <p:cNvPr id="17" name="テキスト ボックス 16">
            <a:extLst>
              <a:ext uri="{FF2B5EF4-FFF2-40B4-BE49-F238E27FC236}">
                <a16:creationId xmlns:a16="http://schemas.microsoft.com/office/drawing/2014/main" id="{E464F3B9-9303-4DBB-8DF9-C2FCDD5427BD}"/>
              </a:ext>
            </a:extLst>
          </p:cNvPr>
          <p:cNvSpPr txBox="1"/>
          <p:nvPr/>
        </p:nvSpPr>
        <p:spPr>
          <a:xfrm>
            <a:off x="749368" y="2085463"/>
            <a:ext cx="1568058" cy="215444"/>
          </a:xfrm>
          <a:prstGeom prst="rect">
            <a:avLst/>
          </a:prstGeom>
          <a:noFill/>
        </p:spPr>
        <p:txBody>
          <a:bodyPr wrap="none" rtlCol="0">
            <a:spAutoFit/>
          </a:bodyPr>
          <a:lstStyle/>
          <a:p>
            <a:r>
              <a:rPr lang="ja-JP" altLang="en-US" sz="800" dirty="0"/>
              <a:t>②</a:t>
            </a:r>
            <a:r>
              <a:rPr lang="en-US" altLang="ja-JP" sz="800" dirty="0"/>
              <a:t>/</a:t>
            </a:r>
            <a:r>
              <a:rPr lang="en-US" altLang="ja-JP" sz="800" dirty="0" err="1"/>
              <a:t>src</a:t>
            </a:r>
            <a:r>
              <a:rPr lang="en-US" altLang="ja-JP" sz="800" dirty="0"/>
              <a:t>/index.html</a:t>
            </a:r>
            <a:r>
              <a:rPr lang="ja-JP" altLang="en-US" sz="800" dirty="0"/>
              <a:t>をクリック</a:t>
            </a:r>
            <a:endParaRPr kumimoji="1" lang="ja-JP" altLang="en-US" sz="800" dirty="0"/>
          </a:p>
        </p:txBody>
      </p:sp>
      <p:sp>
        <p:nvSpPr>
          <p:cNvPr id="18" name="テキスト ボックス 17">
            <a:extLst>
              <a:ext uri="{FF2B5EF4-FFF2-40B4-BE49-F238E27FC236}">
                <a16:creationId xmlns:a16="http://schemas.microsoft.com/office/drawing/2014/main" id="{93B52978-9648-4C5B-AA38-CA385A1F439F}"/>
              </a:ext>
            </a:extLst>
          </p:cNvPr>
          <p:cNvSpPr txBox="1"/>
          <p:nvPr/>
        </p:nvSpPr>
        <p:spPr>
          <a:xfrm>
            <a:off x="1898160" y="2865880"/>
            <a:ext cx="1107996" cy="215444"/>
          </a:xfrm>
          <a:prstGeom prst="rect">
            <a:avLst/>
          </a:prstGeom>
          <a:noFill/>
        </p:spPr>
        <p:txBody>
          <a:bodyPr wrap="none" rtlCol="0">
            <a:spAutoFit/>
          </a:bodyPr>
          <a:lstStyle/>
          <a:p>
            <a:r>
              <a:rPr lang="ja-JP" altLang="en-US" sz="800" dirty="0"/>
              <a:t>②</a:t>
            </a:r>
            <a:r>
              <a:rPr kumimoji="1" lang="ja-JP" altLang="en-US" sz="800" dirty="0"/>
              <a:t>行番号をクリック</a:t>
            </a:r>
          </a:p>
        </p:txBody>
      </p:sp>
    </p:spTree>
    <p:extLst>
      <p:ext uri="{BB962C8B-B14F-4D97-AF65-F5344CB8AC3E}">
        <p14:creationId xmlns:p14="http://schemas.microsoft.com/office/powerpoint/2010/main" val="924054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4000" dirty="0"/>
              <a:t>ブレークポイントで処理が止まります</a:t>
            </a:r>
            <a:endParaRPr lang="en-US" altLang="ja-JP" sz="4000" dirty="0"/>
          </a:p>
        </p:txBody>
      </p:sp>
      <p:pic>
        <p:nvPicPr>
          <p:cNvPr id="7" name="図 6">
            <a:extLst>
              <a:ext uri="{FF2B5EF4-FFF2-40B4-BE49-F238E27FC236}">
                <a16:creationId xmlns:a16="http://schemas.microsoft.com/office/drawing/2014/main" id="{899EC8D8-54D3-40E3-88E1-7A818CD7278B}"/>
              </a:ext>
            </a:extLst>
          </p:cNvPr>
          <p:cNvPicPr>
            <a:picLocks noChangeAspect="1"/>
          </p:cNvPicPr>
          <p:nvPr/>
        </p:nvPicPr>
        <p:blipFill>
          <a:blip r:embed="rId2"/>
          <a:stretch>
            <a:fillRect/>
          </a:stretch>
        </p:blipFill>
        <p:spPr>
          <a:xfrm>
            <a:off x="82550" y="1294893"/>
            <a:ext cx="5211867" cy="3302000"/>
          </a:xfrm>
          <a:prstGeom prst="rect">
            <a:avLst/>
          </a:prstGeom>
        </p:spPr>
      </p:pic>
      <p:sp>
        <p:nvSpPr>
          <p:cNvPr id="11" name="テキスト ボックス 10">
            <a:extLst>
              <a:ext uri="{FF2B5EF4-FFF2-40B4-BE49-F238E27FC236}">
                <a16:creationId xmlns:a16="http://schemas.microsoft.com/office/drawing/2014/main" id="{9959F449-38EB-4E8F-8B5B-81AE7E5ABDB9}"/>
              </a:ext>
            </a:extLst>
          </p:cNvPr>
          <p:cNvSpPr txBox="1"/>
          <p:nvPr/>
        </p:nvSpPr>
        <p:spPr>
          <a:xfrm>
            <a:off x="5491267" y="1844773"/>
            <a:ext cx="2712933" cy="461665"/>
          </a:xfrm>
          <a:prstGeom prst="rect">
            <a:avLst/>
          </a:prstGeom>
          <a:noFill/>
        </p:spPr>
        <p:txBody>
          <a:bodyPr wrap="square" rtlCol="0">
            <a:spAutoFit/>
          </a:bodyPr>
          <a:lstStyle/>
          <a:p>
            <a:r>
              <a:rPr kumimoji="1" lang="ja-JP" altLang="en-US" sz="1200" dirty="0"/>
              <a:t>現在のスコープ内のオブジェクトの中身を見れます</a:t>
            </a:r>
          </a:p>
        </p:txBody>
      </p:sp>
      <p:sp>
        <p:nvSpPr>
          <p:cNvPr id="15" name="正方形/長方形 14">
            <a:extLst>
              <a:ext uri="{FF2B5EF4-FFF2-40B4-BE49-F238E27FC236}">
                <a16:creationId xmlns:a16="http://schemas.microsoft.com/office/drawing/2014/main" id="{FE03F6AD-F8F8-4ADD-BDCE-41168914BA5B}"/>
              </a:ext>
            </a:extLst>
          </p:cNvPr>
          <p:cNvSpPr/>
          <p:nvPr/>
        </p:nvSpPr>
        <p:spPr>
          <a:xfrm>
            <a:off x="3098800" y="2108200"/>
            <a:ext cx="2195617" cy="250016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501341A0-DE92-4EBF-AA95-4951852CC130}"/>
              </a:ext>
            </a:extLst>
          </p:cNvPr>
          <p:cNvCxnSpPr>
            <a:stCxn id="11" idx="1"/>
          </p:cNvCxnSpPr>
          <p:nvPr/>
        </p:nvCxnSpPr>
        <p:spPr>
          <a:xfrm flipH="1">
            <a:off x="3619500" y="2075606"/>
            <a:ext cx="1871767" cy="23083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B035AAAD-367D-43DA-9BA4-829A7B93E63D}"/>
              </a:ext>
            </a:extLst>
          </p:cNvPr>
          <p:cNvSpPr txBox="1"/>
          <p:nvPr/>
        </p:nvSpPr>
        <p:spPr>
          <a:xfrm>
            <a:off x="5643667" y="2230510"/>
            <a:ext cx="2712933" cy="338554"/>
          </a:xfrm>
          <a:prstGeom prst="rect">
            <a:avLst/>
          </a:prstGeom>
          <a:noFill/>
        </p:spPr>
        <p:txBody>
          <a:bodyPr wrap="square" rtlCol="0">
            <a:spAutoFit/>
          </a:bodyPr>
          <a:lstStyle/>
          <a:p>
            <a:r>
              <a:rPr kumimoji="1" lang="en-US" altLang="ja-JP" sz="800" dirty="0"/>
              <a:t>e </a:t>
            </a:r>
            <a:r>
              <a:rPr kumimoji="1" lang="ja-JP" altLang="en-US" sz="800" dirty="0"/>
              <a:t>という引数で受け取ったクリックされた本人の中身が見れますね</a:t>
            </a:r>
          </a:p>
        </p:txBody>
      </p:sp>
    </p:spTree>
    <p:extLst>
      <p:ext uri="{BB962C8B-B14F-4D97-AF65-F5344CB8AC3E}">
        <p14:creationId xmlns:p14="http://schemas.microsoft.com/office/powerpoint/2010/main" val="133592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アプリケーション構成図</a:t>
            </a:r>
          </a:p>
        </p:txBody>
      </p:sp>
      <p:pic>
        <p:nvPicPr>
          <p:cNvPr id="13" name="コンテンツ プレースホルダー 12">
            <a:extLst>
              <a:ext uri="{FF2B5EF4-FFF2-40B4-BE49-F238E27FC236}">
                <a16:creationId xmlns:a16="http://schemas.microsoft.com/office/drawing/2014/main" id="{42CDD3A9-8E4A-41D0-A307-89A79FF8CA93}"/>
              </a:ext>
            </a:extLst>
          </p:cNvPr>
          <p:cNvPicPr>
            <a:picLocks noGrp="1" noChangeAspect="1"/>
          </p:cNvPicPr>
          <p:nvPr>
            <p:ph idx="1"/>
          </p:nvPr>
        </p:nvPicPr>
        <p:blipFill>
          <a:blip r:embed="rId2"/>
          <a:stretch>
            <a:fillRect/>
          </a:stretch>
        </p:blipFill>
        <p:spPr>
          <a:xfrm>
            <a:off x="935986" y="665163"/>
            <a:ext cx="7240278" cy="3940175"/>
          </a:xfrm>
        </p:spPr>
      </p:pic>
    </p:spTree>
    <p:extLst>
      <p:ext uri="{BB962C8B-B14F-4D97-AF65-F5344CB8AC3E}">
        <p14:creationId xmlns:p14="http://schemas.microsoft.com/office/powerpoint/2010/main" val="212338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en-US" altLang="ja-JP" sz="3000" dirty="0"/>
              <a:t>e(</a:t>
            </a:r>
            <a:r>
              <a:rPr lang="ja-JP" altLang="en-US" sz="3000" dirty="0"/>
              <a:t>クリックされた人</a:t>
            </a:r>
            <a:r>
              <a:rPr lang="en-US" altLang="ja-JP" sz="3000" dirty="0"/>
              <a:t>) </a:t>
            </a:r>
            <a:r>
              <a:rPr lang="ja-JP" altLang="en-US" sz="3000" dirty="0"/>
              <a:t>の中身を見てみると</a:t>
            </a:r>
            <a:r>
              <a:rPr lang="ja-JP" altLang="en-US" sz="3000" dirty="0" err="1"/>
              <a:t>、、、</a:t>
            </a:r>
            <a:endParaRPr lang="en-US" altLang="ja-JP" sz="3000" dirty="0"/>
          </a:p>
        </p:txBody>
      </p:sp>
      <p:sp>
        <p:nvSpPr>
          <p:cNvPr id="11" name="テキスト ボックス 10">
            <a:extLst>
              <a:ext uri="{FF2B5EF4-FFF2-40B4-BE49-F238E27FC236}">
                <a16:creationId xmlns:a16="http://schemas.microsoft.com/office/drawing/2014/main" id="{9959F449-38EB-4E8F-8B5B-81AE7E5ABDB9}"/>
              </a:ext>
            </a:extLst>
          </p:cNvPr>
          <p:cNvSpPr txBox="1"/>
          <p:nvPr/>
        </p:nvSpPr>
        <p:spPr>
          <a:xfrm>
            <a:off x="2163867" y="1389890"/>
            <a:ext cx="3106633" cy="461665"/>
          </a:xfrm>
          <a:prstGeom prst="rect">
            <a:avLst/>
          </a:prstGeom>
          <a:noFill/>
        </p:spPr>
        <p:txBody>
          <a:bodyPr wrap="square" rtlCol="0">
            <a:spAutoFit/>
          </a:bodyPr>
          <a:lstStyle/>
          <a:p>
            <a:r>
              <a:rPr kumimoji="1" lang="en-US" altLang="ja-JP" sz="1200" dirty="0"/>
              <a:t>Children</a:t>
            </a:r>
            <a:r>
              <a:rPr kumimoji="1" lang="ja-JP" altLang="en-US" sz="1200" dirty="0"/>
              <a:t>というプロパティがありますね</a:t>
            </a:r>
            <a:br>
              <a:rPr kumimoji="1" lang="en-US" altLang="ja-JP" sz="1200" dirty="0"/>
            </a:br>
            <a:r>
              <a:rPr kumimoji="1" lang="ja-JP" altLang="en-US" sz="1200" dirty="0"/>
              <a:t>開いてみ</a:t>
            </a:r>
            <a:r>
              <a:rPr kumimoji="1" lang="ja-JP" altLang="en-US" sz="1200" dirty="0" err="1"/>
              <a:t>ましょ</a:t>
            </a:r>
            <a:endParaRPr kumimoji="1" lang="ja-JP" altLang="en-US" sz="1200" dirty="0"/>
          </a:p>
        </p:txBody>
      </p:sp>
      <p:pic>
        <p:nvPicPr>
          <p:cNvPr id="4" name="図 3">
            <a:extLst>
              <a:ext uri="{FF2B5EF4-FFF2-40B4-BE49-F238E27FC236}">
                <a16:creationId xmlns:a16="http://schemas.microsoft.com/office/drawing/2014/main" id="{7EFA3047-DCD5-47EF-B76D-20323DB48657}"/>
              </a:ext>
            </a:extLst>
          </p:cNvPr>
          <p:cNvPicPr>
            <a:picLocks noChangeAspect="1"/>
          </p:cNvPicPr>
          <p:nvPr/>
        </p:nvPicPr>
        <p:blipFill rotWithShape="1">
          <a:blip r:embed="rId2"/>
          <a:srcRect r="27292"/>
          <a:stretch/>
        </p:blipFill>
        <p:spPr>
          <a:xfrm>
            <a:off x="133515" y="1389890"/>
            <a:ext cx="1911186" cy="1371429"/>
          </a:xfrm>
          <a:prstGeom prst="rect">
            <a:avLst/>
          </a:prstGeom>
        </p:spPr>
      </p:pic>
      <p:sp>
        <p:nvSpPr>
          <p:cNvPr id="12" name="テキスト ボックス 11">
            <a:extLst>
              <a:ext uri="{FF2B5EF4-FFF2-40B4-BE49-F238E27FC236}">
                <a16:creationId xmlns:a16="http://schemas.microsoft.com/office/drawing/2014/main" id="{1F6DBAB5-B882-4D2B-9E46-DEDA4D7E71F7}"/>
              </a:ext>
            </a:extLst>
          </p:cNvPr>
          <p:cNvSpPr txBox="1"/>
          <p:nvPr/>
        </p:nvSpPr>
        <p:spPr>
          <a:xfrm>
            <a:off x="2163867" y="2151890"/>
            <a:ext cx="3106633" cy="461665"/>
          </a:xfrm>
          <a:prstGeom prst="rect">
            <a:avLst/>
          </a:prstGeom>
          <a:noFill/>
        </p:spPr>
        <p:txBody>
          <a:bodyPr wrap="square" rtlCol="0">
            <a:spAutoFit/>
          </a:bodyPr>
          <a:lstStyle/>
          <a:p>
            <a:r>
              <a:rPr kumimoji="1" lang="ja-JP" altLang="en-US" sz="1200" dirty="0"/>
              <a:t>中には先ほど追加したファイルパスの中身が入ってそう</a:t>
            </a:r>
          </a:p>
        </p:txBody>
      </p:sp>
      <p:sp>
        <p:nvSpPr>
          <p:cNvPr id="5" name="正方形/長方形 4">
            <a:extLst>
              <a:ext uri="{FF2B5EF4-FFF2-40B4-BE49-F238E27FC236}">
                <a16:creationId xmlns:a16="http://schemas.microsoft.com/office/drawing/2014/main" id="{5D2F2888-4C25-47EE-889A-560D3273E9D9}"/>
              </a:ext>
            </a:extLst>
          </p:cNvPr>
          <p:cNvSpPr/>
          <p:nvPr/>
        </p:nvSpPr>
        <p:spPr>
          <a:xfrm>
            <a:off x="133515" y="1389890"/>
            <a:ext cx="2030352" cy="26746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B9F3F4-38BB-4C14-963C-803A8D516A28}"/>
              </a:ext>
            </a:extLst>
          </p:cNvPr>
          <p:cNvSpPr/>
          <p:nvPr/>
        </p:nvSpPr>
        <p:spPr>
          <a:xfrm>
            <a:off x="285915" y="2193609"/>
            <a:ext cx="1644485" cy="20034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D3E118D6-4135-42D0-AC0E-CB92166D72F1}"/>
              </a:ext>
            </a:extLst>
          </p:cNvPr>
          <p:cNvPicPr>
            <a:picLocks noChangeAspect="1"/>
          </p:cNvPicPr>
          <p:nvPr/>
        </p:nvPicPr>
        <p:blipFill>
          <a:blip r:embed="rId3"/>
          <a:stretch>
            <a:fillRect/>
          </a:stretch>
        </p:blipFill>
        <p:spPr>
          <a:xfrm>
            <a:off x="133515" y="3448599"/>
            <a:ext cx="3328059" cy="1030418"/>
          </a:xfrm>
          <a:prstGeom prst="rect">
            <a:avLst/>
          </a:prstGeom>
        </p:spPr>
      </p:pic>
      <p:cxnSp>
        <p:nvCxnSpPr>
          <p:cNvPr id="10" name="直線矢印コネクタ 9">
            <a:extLst>
              <a:ext uri="{FF2B5EF4-FFF2-40B4-BE49-F238E27FC236}">
                <a16:creationId xmlns:a16="http://schemas.microsoft.com/office/drawing/2014/main" id="{6FEAE906-5592-4F68-BA36-66CC3A54843C}"/>
              </a:ext>
            </a:extLst>
          </p:cNvPr>
          <p:cNvCxnSpPr/>
          <p:nvPr/>
        </p:nvCxnSpPr>
        <p:spPr>
          <a:xfrm>
            <a:off x="927100" y="2913890"/>
            <a:ext cx="0" cy="45796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53D4852D-C664-4C82-BDCA-B939167FEE9F}"/>
              </a:ext>
            </a:extLst>
          </p:cNvPr>
          <p:cNvSpPr txBox="1"/>
          <p:nvPr/>
        </p:nvSpPr>
        <p:spPr>
          <a:xfrm>
            <a:off x="3541817" y="3389969"/>
            <a:ext cx="3373333" cy="276999"/>
          </a:xfrm>
          <a:prstGeom prst="rect">
            <a:avLst/>
          </a:prstGeom>
          <a:noFill/>
        </p:spPr>
        <p:txBody>
          <a:bodyPr wrap="square" rtlCol="0">
            <a:spAutoFit/>
          </a:bodyPr>
          <a:lstStyle/>
          <a:p>
            <a:r>
              <a:rPr kumimoji="1" lang="ja-JP" altLang="en-US" sz="1200" dirty="0"/>
              <a:t>中身を見てみるとファイルパスおるや</a:t>
            </a:r>
            <a:r>
              <a:rPr kumimoji="1" lang="ja-JP" altLang="en-US" sz="1200" dirty="0" err="1"/>
              <a:t>ん</a:t>
            </a:r>
            <a:r>
              <a:rPr kumimoji="1" lang="ja-JP" altLang="en-US" sz="1200" dirty="0"/>
              <a:t>、と</a:t>
            </a:r>
          </a:p>
        </p:txBody>
      </p:sp>
      <p:sp>
        <p:nvSpPr>
          <p:cNvPr id="19" name="テキスト ボックス 18">
            <a:extLst>
              <a:ext uri="{FF2B5EF4-FFF2-40B4-BE49-F238E27FC236}">
                <a16:creationId xmlns:a16="http://schemas.microsoft.com/office/drawing/2014/main" id="{F5F9543A-6AD8-4247-8479-5A4CD48DB5C9}"/>
              </a:ext>
            </a:extLst>
          </p:cNvPr>
          <p:cNvSpPr txBox="1"/>
          <p:nvPr/>
        </p:nvSpPr>
        <p:spPr>
          <a:xfrm>
            <a:off x="3541817" y="3860486"/>
            <a:ext cx="3724615" cy="461665"/>
          </a:xfrm>
          <a:prstGeom prst="rect">
            <a:avLst/>
          </a:prstGeom>
          <a:noFill/>
        </p:spPr>
        <p:txBody>
          <a:bodyPr wrap="square" rtlCol="0">
            <a:spAutoFit/>
          </a:bodyPr>
          <a:lstStyle/>
          <a:p>
            <a:r>
              <a:rPr lang="ja-JP" altLang="en-US" sz="1200" dirty="0" err="1"/>
              <a:t>って</a:t>
            </a:r>
            <a:r>
              <a:rPr lang="ja-JP" altLang="en-US" sz="1200" dirty="0"/>
              <a:t>ことは構造的には</a:t>
            </a:r>
            <a:br>
              <a:rPr lang="en-US" altLang="ja-JP" sz="1200" dirty="0"/>
            </a:br>
            <a:r>
              <a:rPr lang="ja-JP" altLang="en-US" sz="1200" dirty="0"/>
              <a:t>　</a:t>
            </a:r>
            <a:r>
              <a:rPr lang="en-US" altLang="ja-JP" sz="1200" dirty="0" err="1"/>
              <a:t>e.children</a:t>
            </a:r>
            <a:r>
              <a:rPr lang="en-US" altLang="ja-JP" sz="1200" dirty="0"/>
              <a:t>[3].</a:t>
            </a:r>
            <a:r>
              <a:rPr lang="en-US" altLang="ja-JP" sz="1200" dirty="0" err="1"/>
              <a:t>innerHTML</a:t>
            </a:r>
            <a:r>
              <a:rPr lang="ja-JP" altLang="en-US" sz="1200" dirty="0"/>
              <a:t>でアクセスできるぽい</a:t>
            </a:r>
            <a:endParaRPr kumimoji="1" lang="ja-JP" altLang="en-US" sz="1200" dirty="0"/>
          </a:p>
        </p:txBody>
      </p:sp>
    </p:spTree>
    <p:extLst>
      <p:ext uri="{BB962C8B-B14F-4D97-AF65-F5344CB8AC3E}">
        <p14:creationId xmlns:p14="http://schemas.microsoft.com/office/powerpoint/2010/main" val="1474017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3000" dirty="0"/>
              <a:t>クリックイベントを</a:t>
            </a:r>
            <a:r>
              <a:rPr lang="ja-JP" altLang="en-US" sz="3000" dirty="0" err="1"/>
              <a:t>ちょこっと</a:t>
            </a:r>
            <a:r>
              <a:rPr lang="ja-JP" altLang="en-US" sz="3000" dirty="0"/>
              <a:t>変えてみましょ</a:t>
            </a:r>
            <a:endParaRPr lang="en-US" altLang="ja-JP" sz="3000" dirty="0"/>
          </a:p>
        </p:txBody>
      </p:sp>
      <p:pic>
        <p:nvPicPr>
          <p:cNvPr id="6" name="図 5">
            <a:extLst>
              <a:ext uri="{FF2B5EF4-FFF2-40B4-BE49-F238E27FC236}">
                <a16:creationId xmlns:a16="http://schemas.microsoft.com/office/drawing/2014/main" id="{4A99E103-A9C9-4DE0-A634-AB9D48EEFDB2}"/>
              </a:ext>
            </a:extLst>
          </p:cNvPr>
          <p:cNvPicPr>
            <a:picLocks noChangeAspect="1"/>
          </p:cNvPicPr>
          <p:nvPr/>
        </p:nvPicPr>
        <p:blipFill>
          <a:blip r:embed="rId2"/>
          <a:stretch>
            <a:fillRect/>
          </a:stretch>
        </p:blipFill>
        <p:spPr>
          <a:xfrm>
            <a:off x="152400" y="1283418"/>
            <a:ext cx="3495238" cy="933333"/>
          </a:xfrm>
          <a:prstGeom prst="rect">
            <a:avLst/>
          </a:prstGeom>
        </p:spPr>
      </p:pic>
      <p:sp>
        <p:nvSpPr>
          <p:cNvPr id="7" name="正方形/長方形 6">
            <a:extLst>
              <a:ext uri="{FF2B5EF4-FFF2-40B4-BE49-F238E27FC236}">
                <a16:creationId xmlns:a16="http://schemas.microsoft.com/office/drawing/2014/main" id="{8F18ED6E-FE49-4F63-853D-B5044B905B5F}"/>
              </a:ext>
            </a:extLst>
          </p:cNvPr>
          <p:cNvSpPr/>
          <p:nvPr/>
        </p:nvSpPr>
        <p:spPr>
          <a:xfrm>
            <a:off x="431800" y="1619250"/>
            <a:ext cx="2800350" cy="2476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EADD7B2-17CA-4592-A51D-5C72DE5AC89A}"/>
              </a:ext>
            </a:extLst>
          </p:cNvPr>
          <p:cNvSpPr txBox="1"/>
          <p:nvPr/>
        </p:nvSpPr>
        <p:spPr>
          <a:xfrm>
            <a:off x="3717488" y="1638300"/>
            <a:ext cx="3106633" cy="276999"/>
          </a:xfrm>
          <a:prstGeom prst="rect">
            <a:avLst/>
          </a:prstGeom>
          <a:noFill/>
        </p:spPr>
        <p:txBody>
          <a:bodyPr wrap="square" rtlCol="0">
            <a:spAutoFit/>
          </a:bodyPr>
          <a:lstStyle/>
          <a:p>
            <a:r>
              <a:rPr kumimoji="1" lang="ja-JP" altLang="en-US" sz="1200" dirty="0"/>
              <a:t>ファイルパスにアクセスしてみましょう</a:t>
            </a:r>
            <a:endParaRPr kumimoji="1" lang="en-US" altLang="ja-JP" sz="1200" dirty="0"/>
          </a:p>
        </p:txBody>
      </p:sp>
      <p:cxnSp>
        <p:nvCxnSpPr>
          <p:cNvPr id="15" name="直線矢印コネクタ 14">
            <a:extLst>
              <a:ext uri="{FF2B5EF4-FFF2-40B4-BE49-F238E27FC236}">
                <a16:creationId xmlns:a16="http://schemas.microsoft.com/office/drawing/2014/main" id="{95B7EE0E-9892-43D9-B98E-2090B5F90512}"/>
              </a:ext>
            </a:extLst>
          </p:cNvPr>
          <p:cNvCxnSpPr>
            <a:cxnSpLocks/>
          </p:cNvCxnSpPr>
          <p:nvPr/>
        </p:nvCxnSpPr>
        <p:spPr>
          <a:xfrm>
            <a:off x="3647638" y="2311400"/>
            <a:ext cx="619562" cy="3683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 name="図 19">
            <a:extLst>
              <a:ext uri="{FF2B5EF4-FFF2-40B4-BE49-F238E27FC236}">
                <a16:creationId xmlns:a16="http://schemas.microsoft.com/office/drawing/2014/main" id="{60C6502F-A81E-460E-AFDA-F0BA0C575D64}"/>
              </a:ext>
            </a:extLst>
          </p:cNvPr>
          <p:cNvPicPr>
            <a:picLocks noChangeAspect="1"/>
          </p:cNvPicPr>
          <p:nvPr/>
        </p:nvPicPr>
        <p:blipFill>
          <a:blip r:embed="rId3"/>
          <a:stretch>
            <a:fillRect/>
          </a:stretch>
        </p:blipFill>
        <p:spPr>
          <a:xfrm>
            <a:off x="4488059" y="2543175"/>
            <a:ext cx="3152381" cy="2057143"/>
          </a:xfrm>
          <a:prstGeom prst="rect">
            <a:avLst/>
          </a:prstGeom>
        </p:spPr>
      </p:pic>
      <p:sp>
        <p:nvSpPr>
          <p:cNvPr id="22" name="テキスト ボックス 21">
            <a:extLst>
              <a:ext uri="{FF2B5EF4-FFF2-40B4-BE49-F238E27FC236}">
                <a16:creationId xmlns:a16="http://schemas.microsoft.com/office/drawing/2014/main" id="{2C88211A-56C8-4957-ACB0-9DD20901700E}"/>
              </a:ext>
            </a:extLst>
          </p:cNvPr>
          <p:cNvSpPr txBox="1"/>
          <p:nvPr/>
        </p:nvSpPr>
        <p:spPr>
          <a:xfrm>
            <a:off x="1160567" y="3272695"/>
            <a:ext cx="3106633" cy="461665"/>
          </a:xfrm>
          <a:prstGeom prst="rect">
            <a:avLst/>
          </a:prstGeom>
          <a:noFill/>
        </p:spPr>
        <p:txBody>
          <a:bodyPr wrap="square" rtlCol="0">
            <a:spAutoFit/>
          </a:bodyPr>
          <a:lstStyle/>
          <a:p>
            <a:r>
              <a:rPr kumimoji="1" lang="ja-JP" altLang="en-US" sz="1200" dirty="0"/>
              <a:t>クリック！</a:t>
            </a:r>
            <a:br>
              <a:rPr kumimoji="1" lang="en-US" altLang="ja-JP" sz="1200" dirty="0"/>
            </a:br>
            <a:r>
              <a:rPr kumimoji="1" lang="ja-JP" altLang="en-US" sz="1200" dirty="0"/>
              <a:t>取れました</a:t>
            </a:r>
            <a:r>
              <a:rPr kumimoji="1" lang="ja-JP" altLang="en-US" sz="1200" dirty="0" err="1"/>
              <a:t>ね</a:t>
            </a:r>
            <a:r>
              <a:rPr kumimoji="1" lang="ja-JP" altLang="en-US" sz="1200" dirty="0"/>
              <a:t>ファイルパス</a:t>
            </a:r>
            <a:endParaRPr kumimoji="1" lang="en-US" altLang="ja-JP" sz="1200" dirty="0"/>
          </a:p>
        </p:txBody>
      </p:sp>
    </p:spTree>
    <p:extLst>
      <p:ext uri="{BB962C8B-B14F-4D97-AF65-F5344CB8AC3E}">
        <p14:creationId xmlns:p14="http://schemas.microsoft.com/office/powerpoint/2010/main" val="4220707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3000" dirty="0"/>
              <a:t>クリックイベントをさらに変えてみ</a:t>
            </a:r>
            <a:r>
              <a:rPr lang="ja-JP" altLang="en-US" sz="3000" dirty="0" err="1"/>
              <a:t>ましょ</a:t>
            </a:r>
            <a:r>
              <a:rPr lang="ja-JP" altLang="en-US" sz="3000" dirty="0"/>
              <a:t>②</a:t>
            </a:r>
            <a:endParaRPr lang="en-US" altLang="ja-JP" sz="3000" dirty="0"/>
          </a:p>
        </p:txBody>
      </p:sp>
      <p:pic>
        <p:nvPicPr>
          <p:cNvPr id="4" name="図 3">
            <a:extLst>
              <a:ext uri="{FF2B5EF4-FFF2-40B4-BE49-F238E27FC236}">
                <a16:creationId xmlns:a16="http://schemas.microsoft.com/office/drawing/2014/main" id="{7B95CC75-1D4B-47FF-BAF0-72AB22CE67E6}"/>
              </a:ext>
            </a:extLst>
          </p:cNvPr>
          <p:cNvPicPr>
            <a:picLocks noChangeAspect="1"/>
          </p:cNvPicPr>
          <p:nvPr/>
        </p:nvPicPr>
        <p:blipFill>
          <a:blip r:embed="rId2"/>
          <a:stretch>
            <a:fillRect/>
          </a:stretch>
        </p:blipFill>
        <p:spPr>
          <a:xfrm>
            <a:off x="190712" y="1513511"/>
            <a:ext cx="3390476" cy="1171429"/>
          </a:xfrm>
          <a:prstGeom prst="rect">
            <a:avLst/>
          </a:prstGeom>
        </p:spPr>
      </p:pic>
      <p:sp>
        <p:nvSpPr>
          <p:cNvPr id="12" name="テキスト ボックス 11">
            <a:extLst>
              <a:ext uri="{FF2B5EF4-FFF2-40B4-BE49-F238E27FC236}">
                <a16:creationId xmlns:a16="http://schemas.microsoft.com/office/drawing/2014/main" id="{F261B495-02DB-4751-BF99-01E65DF57B4C}"/>
              </a:ext>
            </a:extLst>
          </p:cNvPr>
          <p:cNvSpPr txBox="1"/>
          <p:nvPr/>
        </p:nvSpPr>
        <p:spPr>
          <a:xfrm>
            <a:off x="3717488" y="1638300"/>
            <a:ext cx="3756462" cy="461665"/>
          </a:xfrm>
          <a:prstGeom prst="rect">
            <a:avLst/>
          </a:prstGeom>
          <a:noFill/>
        </p:spPr>
        <p:txBody>
          <a:bodyPr wrap="square" rtlCol="0">
            <a:spAutoFit/>
          </a:bodyPr>
          <a:lstStyle/>
          <a:p>
            <a:r>
              <a:rPr kumimoji="1" lang="en-US" altLang="ja-JP" sz="1200" dirty="0" err="1"/>
              <a:t>Jquery</a:t>
            </a:r>
            <a:r>
              <a:rPr kumimoji="1" lang="ja-JP" altLang="en-US" sz="1200" dirty="0"/>
              <a:t>でサウンドプレーヤーにアクセス</a:t>
            </a:r>
            <a:endParaRPr kumimoji="1" lang="en-US" altLang="ja-JP" sz="1200" dirty="0"/>
          </a:p>
          <a:p>
            <a:r>
              <a:rPr lang="ja-JP" altLang="en-US" sz="1200" dirty="0"/>
              <a:t>再生ファイルへのパスを差し替えてあげましょう</a:t>
            </a:r>
            <a:endParaRPr kumimoji="1" lang="en-US" altLang="ja-JP" sz="1200" dirty="0"/>
          </a:p>
        </p:txBody>
      </p:sp>
      <p:sp>
        <p:nvSpPr>
          <p:cNvPr id="14" name="テキスト ボックス 13">
            <a:extLst>
              <a:ext uri="{FF2B5EF4-FFF2-40B4-BE49-F238E27FC236}">
                <a16:creationId xmlns:a16="http://schemas.microsoft.com/office/drawing/2014/main" id="{77D1149E-6F5A-4BF9-B0BF-079CB483BC18}"/>
              </a:ext>
            </a:extLst>
          </p:cNvPr>
          <p:cNvSpPr txBox="1"/>
          <p:nvPr/>
        </p:nvSpPr>
        <p:spPr>
          <a:xfrm>
            <a:off x="3717488" y="2116390"/>
            <a:ext cx="4457248" cy="461665"/>
          </a:xfrm>
          <a:prstGeom prst="rect">
            <a:avLst/>
          </a:prstGeom>
          <a:noFill/>
        </p:spPr>
        <p:txBody>
          <a:bodyPr wrap="square" rtlCol="0">
            <a:spAutoFit/>
          </a:bodyPr>
          <a:lstStyle/>
          <a:p>
            <a:r>
              <a:rPr kumimoji="1" lang="ja-JP" altLang="en-US" sz="1200" dirty="0"/>
              <a:t>メソッドチェーンで</a:t>
            </a:r>
            <a:r>
              <a:rPr kumimoji="1" lang="en-US" altLang="ja-JP" sz="1200" dirty="0"/>
              <a:t>play</a:t>
            </a:r>
            <a:r>
              <a:rPr kumimoji="1" lang="ja-JP" altLang="en-US" sz="1200" dirty="0"/>
              <a:t>を呼べるので</a:t>
            </a:r>
            <a:br>
              <a:rPr kumimoji="1" lang="en-US" altLang="ja-JP" sz="1200" dirty="0"/>
            </a:br>
            <a:r>
              <a:rPr kumimoji="1" lang="ja-JP" altLang="en-US" sz="1200" dirty="0"/>
              <a:t>パスの差し替えが終わったら、</a:t>
            </a:r>
            <a:r>
              <a:rPr kumimoji="1" lang="en-US" altLang="ja-JP" sz="1200" dirty="0"/>
              <a:t>play</a:t>
            </a:r>
            <a:r>
              <a:rPr kumimoji="1" lang="ja-JP" altLang="en-US" sz="1200" dirty="0"/>
              <a:t>で再生してあげましょう</a:t>
            </a:r>
            <a:endParaRPr kumimoji="1" lang="en-US" altLang="ja-JP" sz="1200" dirty="0"/>
          </a:p>
        </p:txBody>
      </p:sp>
    </p:spTree>
    <p:extLst>
      <p:ext uri="{BB962C8B-B14F-4D97-AF65-F5344CB8AC3E}">
        <p14:creationId xmlns:p14="http://schemas.microsoft.com/office/powerpoint/2010/main" val="2107850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3000" dirty="0"/>
              <a:t>実際に曲が変わるかチェック！</a:t>
            </a:r>
            <a:endParaRPr lang="en-US" altLang="ja-JP" sz="3000" dirty="0"/>
          </a:p>
        </p:txBody>
      </p:sp>
      <p:pic>
        <p:nvPicPr>
          <p:cNvPr id="5" name="図 4">
            <a:extLst>
              <a:ext uri="{FF2B5EF4-FFF2-40B4-BE49-F238E27FC236}">
                <a16:creationId xmlns:a16="http://schemas.microsoft.com/office/drawing/2014/main" id="{AC09DB5F-F517-467F-AA94-C4A29243D22D}"/>
              </a:ext>
            </a:extLst>
          </p:cNvPr>
          <p:cNvPicPr>
            <a:picLocks noChangeAspect="1"/>
          </p:cNvPicPr>
          <p:nvPr/>
        </p:nvPicPr>
        <p:blipFill>
          <a:blip r:embed="rId2"/>
          <a:stretch>
            <a:fillRect/>
          </a:stretch>
        </p:blipFill>
        <p:spPr>
          <a:xfrm>
            <a:off x="152400" y="1193800"/>
            <a:ext cx="4709496" cy="1522500"/>
          </a:xfrm>
          <a:prstGeom prst="rect">
            <a:avLst/>
          </a:prstGeom>
        </p:spPr>
      </p:pic>
      <p:sp>
        <p:nvSpPr>
          <p:cNvPr id="6" name="正方形/長方形 5">
            <a:extLst>
              <a:ext uri="{FF2B5EF4-FFF2-40B4-BE49-F238E27FC236}">
                <a16:creationId xmlns:a16="http://schemas.microsoft.com/office/drawing/2014/main" id="{0512C45F-1DD3-48AF-8EA2-8A99C371D757}"/>
              </a:ext>
            </a:extLst>
          </p:cNvPr>
          <p:cNvSpPr/>
          <p:nvPr/>
        </p:nvSpPr>
        <p:spPr>
          <a:xfrm>
            <a:off x="3657600" y="2476500"/>
            <a:ext cx="1136650" cy="952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8A70BA0A-FA5C-4590-81D1-13ECF368D71A}"/>
              </a:ext>
            </a:extLst>
          </p:cNvPr>
          <p:cNvPicPr>
            <a:picLocks noChangeAspect="1"/>
          </p:cNvPicPr>
          <p:nvPr/>
        </p:nvPicPr>
        <p:blipFill>
          <a:blip r:embed="rId3"/>
          <a:stretch>
            <a:fillRect/>
          </a:stretch>
        </p:blipFill>
        <p:spPr>
          <a:xfrm>
            <a:off x="152400" y="3019944"/>
            <a:ext cx="4709496" cy="1178419"/>
          </a:xfrm>
          <a:prstGeom prst="rect">
            <a:avLst/>
          </a:prstGeom>
        </p:spPr>
      </p:pic>
      <p:sp>
        <p:nvSpPr>
          <p:cNvPr id="15" name="正方形/長方形 14">
            <a:extLst>
              <a:ext uri="{FF2B5EF4-FFF2-40B4-BE49-F238E27FC236}">
                <a16:creationId xmlns:a16="http://schemas.microsoft.com/office/drawing/2014/main" id="{51C602F5-2B0C-4C68-86D4-B08DF0C43BDB}"/>
              </a:ext>
            </a:extLst>
          </p:cNvPr>
          <p:cNvSpPr/>
          <p:nvPr/>
        </p:nvSpPr>
        <p:spPr>
          <a:xfrm>
            <a:off x="3657600" y="4090413"/>
            <a:ext cx="1136650" cy="952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46E7560E-C137-4FFC-A414-5E208EA71036}"/>
              </a:ext>
            </a:extLst>
          </p:cNvPr>
          <p:cNvSpPr txBox="1"/>
          <p:nvPr/>
        </p:nvSpPr>
        <p:spPr>
          <a:xfrm>
            <a:off x="4943038" y="3859580"/>
            <a:ext cx="3756462" cy="276999"/>
          </a:xfrm>
          <a:prstGeom prst="rect">
            <a:avLst/>
          </a:prstGeom>
          <a:noFill/>
        </p:spPr>
        <p:txBody>
          <a:bodyPr wrap="square" rtlCol="0">
            <a:spAutoFit/>
          </a:bodyPr>
          <a:lstStyle/>
          <a:p>
            <a:r>
              <a:rPr kumimoji="1" lang="ja-JP" altLang="en-US" sz="1200" dirty="0"/>
              <a:t>ちゃんと変わってますね</a:t>
            </a:r>
            <a:endParaRPr kumimoji="1" lang="en-US" altLang="ja-JP" sz="1200" dirty="0"/>
          </a:p>
        </p:txBody>
      </p:sp>
    </p:spTree>
    <p:extLst>
      <p:ext uri="{BB962C8B-B14F-4D97-AF65-F5344CB8AC3E}">
        <p14:creationId xmlns:p14="http://schemas.microsoft.com/office/powerpoint/2010/main" val="2950545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861951" y="2154593"/>
            <a:ext cx="4881749" cy="576625"/>
          </a:xfrm>
        </p:spPr>
        <p:txBody>
          <a:bodyPr/>
          <a:lstStyle/>
          <a:p>
            <a:r>
              <a:rPr lang="ja-JP" altLang="en-US" sz="4000" dirty="0"/>
              <a:t>次はコンテンツ表示</a:t>
            </a:r>
            <a:endParaRPr lang="en-US" altLang="ja-JP" sz="4000" dirty="0"/>
          </a:p>
        </p:txBody>
      </p:sp>
    </p:spTree>
    <p:extLst>
      <p:ext uri="{BB962C8B-B14F-4D97-AF65-F5344CB8AC3E}">
        <p14:creationId xmlns:p14="http://schemas.microsoft.com/office/powerpoint/2010/main" val="3435054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en-US" altLang="ja-JP" sz="3000" dirty="0"/>
              <a:t>JSON</a:t>
            </a:r>
            <a:r>
              <a:rPr lang="ja-JP" altLang="en-US" sz="3000" dirty="0"/>
              <a:t>データからコンテンツを表示してみましょう</a:t>
            </a:r>
            <a:endParaRPr lang="en-US" altLang="ja-JP" sz="3000" dirty="0"/>
          </a:p>
        </p:txBody>
      </p:sp>
      <p:sp>
        <p:nvSpPr>
          <p:cNvPr id="9" name="コンテンツ プレースホルダー 8">
            <a:extLst>
              <a:ext uri="{FF2B5EF4-FFF2-40B4-BE49-F238E27FC236}">
                <a16:creationId xmlns:a16="http://schemas.microsoft.com/office/drawing/2014/main" id="{BF6A4BDD-A1AF-492D-8AD9-9C2F239657C2}"/>
              </a:ext>
            </a:extLst>
          </p:cNvPr>
          <p:cNvSpPr txBox="1">
            <a:spLocks/>
          </p:cNvSpPr>
          <p:nvPr/>
        </p:nvSpPr>
        <p:spPr>
          <a:xfrm>
            <a:off x="200025" y="1241964"/>
            <a:ext cx="4337050" cy="329482"/>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a:t>でもそもそも</a:t>
            </a:r>
            <a:r>
              <a:rPr lang="en-US" altLang="ja-JP" sz="1600" dirty="0"/>
              <a:t>JSON</a:t>
            </a:r>
            <a:r>
              <a:rPr lang="ja-JP" altLang="en-US" sz="1600" dirty="0"/>
              <a:t>データってなんや</a:t>
            </a:r>
            <a:r>
              <a:rPr lang="ja-JP" altLang="en-US" sz="1600" dirty="0" err="1"/>
              <a:t>ねん</a:t>
            </a:r>
            <a:endParaRPr lang="en-US" altLang="ja-JP" sz="1600" dirty="0"/>
          </a:p>
        </p:txBody>
      </p:sp>
      <p:sp>
        <p:nvSpPr>
          <p:cNvPr id="7" name="テキスト ボックス 6">
            <a:extLst>
              <a:ext uri="{FF2B5EF4-FFF2-40B4-BE49-F238E27FC236}">
                <a16:creationId xmlns:a16="http://schemas.microsoft.com/office/drawing/2014/main" id="{77A03B9D-5296-447E-ACF3-0C52F23735C0}"/>
              </a:ext>
            </a:extLst>
          </p:cNvPr>
          <p:cNvSpPr txBox="1"/>
          <p:nvPr/>
        </p:nvSpPr>
        <p:spPr>
          <a:xfrm>
            <a:off x="350370" y="1968500"/>
            <a:ext cx="2596030" cy="2800767"/>
          </a:xfrm>
          <a:prstGeom prst="rect">
            <a:avLst/>
          </a:prstGeom>
          <a:noFill/>
        </p:spPr>
        <p:txBody>
          <a:bodyPr wrap="square" rtlCol="0">
            <a:spAutoFit/>
          </a:bodyPr>
          <a:lstStyle/>
          <a:p>
            <a:r>
              <a:rPr lang="en-US" altLang="ja-JP" sz="800" dirty="0"/>
              <a:t>// </a:t>
            </a:r>
            <a:r>
              <a:rPr lang="ja-JP" altLang="en-US" sz="800" dirty="0"/>
              <a:t>↓コレ</a:t>
            </a:r>
            <a:br>
              <a:rPr lang="en-US" altLang="ja-JP" sz="800" dirty="0"/>
            </a:br>
            <a:r>
              <a:rPr lang="en-US" altLang="ja-JP" sz="800" dirty="0"/>
              <a:t>let members = [</a:t>
            </a:r>
          </a:p>
          <a:p>
            <a:r>
              <a:rPr lang="en-US" altLang="ja-JP" sz="800" dirty="0"/>
              <a:t>    {name: '</a:t>
            </a:r>
            <a:r>
              <a:rPr lang="en-US" altLang="ja-JP" sz="800" dirty="0" err="1"/>
              <a:t>yokoi</a:t>
            </a:r>
            <a:r>
              <a:rPr lang="en-US" altLang="ja-JP" sz="800" dirty="0"/>
              <a:t>', age: 1},</a:t>
            </a:r>
          </a:p>
          <a:p>
            <a:r>
              <a:rPr lang="en-US" altLang="ja-JP" sz="800" dirty="0"/>
              <a:t>    {name: '</a:t>
            </a:r>
            <a:r>
              <a:rPr lang="en-US" altLang="ja-JP" sz="800" dirty="0" err="1"/>
              <a:t>nagata</a:t>
            </a:r>
            <a:r>
              <a:rPr lang="en-US" altLang="ja-JP" sz="800" dirty="0"/>
              <a:t>', age: 1},</a:t>
            </a:r>
          </a:p>
          <a:p>
            <a:r>
              <a:rPr lang="en-US" altLang="ja-JP" sz="800" dirty="0"/>
              <a:t>    {name: 'saga', age: 1},</a:t>
            </a:r>
          </a:p>
          <a:p>
            <a:r>
              <a:rPr lang="en-US" altLang="ja-JP" sz="800" dirty="0"/>
              <a:t>    {name: '</a:t>
            </a:r>
            <a:r>
              <a:rPr lang="en-US" altLang="ja-JP" sz="800" dirty="0" err="1"/>
              <a:t>funaki</a:t>
            </a:r>
            <a:r>
              <a:rPr lang="en-US" altLang="ja-JP" sz="800" dirty="0"/>
              <a:t>', age: 1 },</a:t>
            </a:r>
          </a:p>
          <a:p>
            <a:r>
              <a:rPr lang="en-US" altLang="ja-JP" sz="800" dirty="0"/>
              <a:t>    { name: '</a:t>
            </a:r>
            <a:r>
              <a:rPr lang="en-US" altLang="ja-JP" sz="800" dirty="0" err="1"/>
              <a:t>iimura</a:t>
            </a:r>
            <a:r>
              <a:rPr lang="en-US" altLang="ja-JP" sz="800" dirty="0"/>
              <a:t>', age: 1},</a:t>
            </a:r>
          </a:p>
          <a:p>
            <a:r>
              <a:rPr lang="en-US" altLang="ja-JP" sz="800" dirty="0"/>
              <a:t>];</a:t>
            </a:r>
            <a:br>
              <a:rPr lang="en-US" altLang="ja-JP" sz="800" dirty="0"/>
            </a:br>
            <a:r>
              <a:rPr lang="en-US" altLang="ja-JP" sz="800" dirty="0"/>
              <a:t>// </a:t>
            </a:r>
            <a:r>
              <a:rPr lang="ja-JP" altLang="en-US" sz="800" dirty="0"/>
              <a:t>↑コレ</a:t>
            </a:r>
            <a:endParaRPr lang="en-US" altLang="ja-JP" sz="800" dirty="0"/>
          </a:p>
          <a:p>
            <a:br>
              <a:rPr lang="en-US" altLang="ja-JP" sz="800" dirty="0"/>
            </a:br>
            <a:r>
              <a:rPr lang="en-US" altLang="ja-JP" sz="800" dirty="0"/>
              <a:t>for(m in members) {</a:t>
            </a:r>
          </a:p>
          <a:p>
            <a:r>
              <a:rPr lang="en-US" altLang="ja-JP" sz="800" dirty="0"/>
              <a:t>    console.log('</a:t>
            </a:r>
            <a:r>
              <a:rPr lang="ja-JP" altLang="en-US" sz="800" dirty="0"/>
              <a:t>名前</a:t>
            </a:r>
            <a:r>
              <a:rPr lang="en-US" altLang="ja-JP" sz="800" dirty="0"/>
              <a:t>: '.</a:t>
            </a:r>
            <a:r>
              <a:rPr lang="en-US" altLang="ja-JP" sz="800" dirty="0" err="1"/>
              <a:t>concat</a:t>
            </a:r>
            <a:r>
              <a:rPr lang="en-US" altLang="ja-JP" sz="800" dirty="0"/>
              <a:t>(members[m].name).</a:t>
            </a:r>
            <a:r>
              <a:rPr lang="en-US" altLang="ja-JP" sz="800" dirty="0" err="1"/>
              <a:t>concat</a:t>
            </a:r>
            <a:r>
              <a:rPr lang="en-US" altLang="ja-JP" sz="800" dirty="0"/>
              <a:t>(' / ').</a:t>
            </a:r>
            <a:r>
              <a:rPr lang="en-US" altLang="ja-JP" sz="800" dirty="0" err="1"/>
              <a:t>concat</a:t>
            </a:r>
            <a:r>
              <a:rPr lang="en-US" altLang="ja-JP" sz="800" dirty="0"/>
              <a:t>('</a:t>
            </a:r>
            <a:r>
              <a:rPr lang="ja-JP" altLang="en-US" sz="800" dirty="0"/>
              <a:t>年齢</a:t>
            </a:r>
            <a:r>
              <a:rPr lang="en-US" altLang="ja-JP" sz="800" dirty="0"/>
              <a:t>: ').</a:t>
            </a:r>
            <a:r>
              <a:rPr lang="en-US" altLang="ja-JP" sz="800" dirty="0" err="1"/>
              <a:t>concat</a:t>
            </a:r>
            <a:r>
              <a:rPr lang="en-US" altLang="ja-JP" sz="800" dirty="0"/>
              <a:t>(members[m].age));</a:t>
            </a:r>
          </a:p>
          <a:p>
            <a:r>
              <a:rPr lang="en-US" altLang="ja-JP" sz="800" dirty="0"/>
              <a:t>}</a:t>
            </a:r>
          </a:p>
          <a:p>
            <a:br>
              <a:rPr lang="en-US" altLang="ja-JP" sz="800" dirty="0"/>
            </a:br>
            <a:r>
              <a:rPr lang="en-US" altLang="ja-JP" sz="800" dirty="0" err="1"/>
              <a:t>members.forEach</a:t>
            </a:r>
            <a:r>
              <a:rPr lang="en-US" altLang="ja-JP" sz="800" dirty="0"/>
              <a:t>(f =&gt; </a:t>
            </a:r>
          </a:p>
          <a:p>
            <a:r>
              <a:rPr lang="en-US" altLang="ja-JP" sz="800" dirty="0"/>
              <a:t>{</a:t>
            </a:r>
          </a:p>
          <a:p>
            <a:r>
              <a:rPr lang="en-US" altLang="ja-JP" sz="800" dirty="0"/>
              <a:t>    console.log('</a:t>
            </a:r>
            <a:r>
              <a:rPr lang="ja-JP" altLang="en-US" sz="800" dirty="0"/>
              <a:t>名前</a:t>
            </a:r>
            <a:r>
              <a:rPr lang="en-US" altLang="ja-JP" sz="800" dirty="0"/>
              <a:t>: '.</a:t>
            </a:r>
            <a:r>
              <a:rPr lang="en-US" altLang="ja-JP" sz="800" dirty="0" err="1"/>
              <a:t>concat</a:t>
            </a:r>
            <a:r>
              <a:rPr lang="en-US" altLang="ja-JP" sz="800" dirty="0"/>
              <a:t>(f.name).</a:t>
            </a:r>
            <a:r>
              <a:rPr lang="en-US" altLang="ja-JP" sz="800" dirty="0" err="1"/>
              <a:t>concat</a:t>
            </a:r>
            <a:r>
              <a:rPr lang="en-US" altLang="ja-JP" sz="800" dirty="0"/>
              <a:t>(' / ').</a:t>
            </a:r>
            <a:r>
              <a:rPr lang="en-US" altLang="ja-JP" sz="800" dirty="0" err="1"/>
              <a:t>concat</a:t>
            </a:r>
            <a:r>
              <a:rPr lang="en-US" altLang="ja-JP" sz="800" dirty="0"/>
              <a:t>('</a:t>
            </a:r>
            <a:r>
              <a:rPr lang="ja-JP" altLang="en-US" sz="800" dirty="0"/>
              <a:t>年齢</a:t>
            </a:r>
            <a:r>
              <a:rPr lang="en-US" altLang="ja-JP" sz="800" dirty="0"/>
              <a:t>: ').</a:t>
            </a:r>
            <a:r>
              <a:rPr lang="en-US" altLang="ja-JP" sz="800" dirty="0" err="1"/>
              <a:t>concat</a:t>
            </a:r>
            <a:r>
              <a:rPr lang="en-US" altLang="ja-JP" sz="800" dirty="0"/>
              <a:t>(</a:t>
            </a:r>
            <a:r>
              <a:rPr lang="en-US" altLang="ja-JP" sz="800" dirty="0" err="1"/>
              <a:t>f.age</a:t>
            </a:r>
            <a:r>
              <a:rPr lang="en-US" altLang="ja-JP" sz="800" dirty="0"/>
              <a:t>)); </a:t>
            </a:r>
          </a:p>
          <a:p>
            <a:r>
              <a:rPr lang="en-US" altLang="ja-JP" sz="800" dirty="0"/>
              <a:t>});</a:t>
            </a:r>
          </a:p>
        </p:txBody>
      </p:sp>
      <p:cxnSp>
        <p:nvCxnSpPr>
          <p:cNvPr id="11" name="直線矢印コネクタ 10">
            <a:extLst>
              <a:ext uri="{FF2B5EF4-FFF2-40B4-BE49-F238E27FC236}">
                <a16:creationId xmlns:a16="http://schemas.microsoft.com/office/drawing/2014/main" id="{5F73084F-161E-4898-989B-3E122AAC70DD}"/>
              </a:ext>
            </a:extLst>
          </p:cNvPr>
          <p:cNvCxnSpPr>
            <a:cxnSpLocks/>
          </p:cNvCxnSpPr>
          <p:nvPr/>
        </p:nvCxnSpPr>
        <p:spPr>
          <a:xfrm>
            <a:off x="3191995" y="3465249"/>
            <a:ext cx="115775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7" name="図 16">
            <a:extLst>
              <a:ext uri="{FF2B5EF4-FFF2-40B4-BE49-F238E27FC236}">
                <a16:creationId xmlns:a16="http://schemas.microsoft.com/office/drawing/2014/main" id="{7A8C2497-76DC-4E9B-985C-35023C2083E0}"/>
              </a:ext>
            </a:extLst>
          </p:cNvPr>
          <p:cNvPicPr>
            <a:picLocks noChangeAspect="1"/>
          </p:cNvPicPr>
          <p:nvPr/>
        </p:nvPicPr>
        <p:blipFill>
          <a:blip r:embed="rId2"/>
          <a:stretch>
            <a:fillRect/>
          </a:stretch>
        </p:blipFill>
        <p:spPr>
          <a:xfrm>
            <a:off x="4687420" y="2970011"/>
            <a:ext cx="2904762" cy="990476"/>
          </a:xfrm>
          <a:prstGeom prst="rect">
            <a:avLst/>
          </a:prstGeom>
        </p:spPr>
      </p:pic>
      <p:sp>
        <p:nvSpPr>
          <p:cNvPr id="18" name="コンテンツ プレースホルダー 8">
            <a:extLst>
              <a:ext uri="{FF2B5EF4-FFF2-40B4-BE49-F238E27FC236}">
                <a16:creationId xmlns:a16="http://schemas.microsoft.com/office/drawing/2014/main" id="{BE69642E-82A0-41C7-9F78-11C93AEFDDA0}"/>
              </a:ext>
            </a:extLst>
          </p:cNvPr>
          <p:cNvSpPr txBox="1">
            <a:spLocks/>
          </p:cNvSpPr>
          <p:nvPr/>
        </p:nvSpPr>
        <p:spPr>
          <a:xfrm>
            <a:off x="2946400" y="2407009"/>
            <a:ext cx="5551020" cy="329482"/>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a:t>オブジェクトの中身をキーと値のペアで表現したものです</a:t>
            </a:r>
            <a:endParaRPr lang="en-US" altLang="ja-JP" sz="1600" dirty="0"/>
          </a:p>
        </p:txBody>
      </p:sp>
    </p:spTree>
    <p:extLst>
      <p:ext uri="{BB962C8B-B14F-4D97-AF65-F5344CB8AC3E}">
        <p14:creationId xmlns:p14="http://schemas.microsoft.com/office/powerpoint/2010/main" val="3774290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9061450" cy="576625"/>
          </a:xfrm>
        </p:spPr>
        <p:txBody>
          <a:bodyPr/>
          <a:lstStyle/>
          <a:p>
            <a:r>
              <a:rPr lang="en-US" altLang="ja-JP" sz="3000" dirty="0"/>
              <a:t>JavaScript</a:t>
            </a:r>
            <a:r>
              <a:rPr lang="ja-JP" altLang="en-US" sz="3000" dirty="0"/>
              <a:t>のオブジェクトとしてこんな構造もアリ</a:t>
            </a:r>
            <a:endParaRPr lang="en-US" altLang="ja-JP" sz="3000" dirty="0"/>
          </a:p>
        </p:txBody>
      </p:sp>
      <p:pic>
        <p:nvPicPr>
          <p:cNvPr id="4" name="図 3">
            <a:extLst>
              <a:ext uri="{FF2B5EF4-FFF2-40B4-BE49-F238E27FC236}">
                <a16:creationId xmlns:a16="http://schemas.microsoft.com/office/drawing/2014/main" id="{2C74DB5A-F389-4AF0-9776-0E3AA658AA83}"/>
              </a:ext>
            </a:extLst>
          </p:cNvPr>
          <p:cNvPicPr>
            <a:picLocks noChangeAspect="1"/>
          </p:cNvPicPr>
          <p:nvPr/>
        </p:nvPicPr>
        <p:blipFill>
          <a:blip r:embed="rId2"/>
          <a:stretch>
            <a:fillRect/>
          </a:stretch>
        </p:blipFill>
        <p:spPr>
          <a:xfrm>
            <a:off x="350370" y="1283418"/>
            <a:ext cx="1644409" cy="3458538"/>
          </a:xfrm>
          <a:prstGeom prst="rect">
            <a:avLst/>
          </a:prstGeom>
        </p:spPr>
      </p:pic>
      <p:cxnSp>
        <p:nvCxnSpPr>
          <p:cNvPr id="12" name="直線矢印コネクタ 11">
            <a:extLst>
              <a:ext uri="{FF2B5EF4-FFF2-40B4-BE49-F238E27FC236}">
                <a16:creationId xmlns:a16="http://schemas.microsoft.com/office/drawing/2014/main" id="{63441284-62CE-4449-A578-8D139EB95561}"/>
              </a:ext>
            </a:extLst>
          </p:cNvPr>
          <p:cNvCxnSpPr>
            <a:cxnSpLocks/>
          </p:cNvCxnSpPr>
          <p:nvPr/>
        </p:nvCxnSpPr>
        <p:spPr>
          <a:xfrm>
            <a:off x="2252195" y="2919149"/>
            <a:ext cx="115775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6" name="図 5">
            <a:extLst>
              <a:ext uri="{FF2B5EF4-FFF2-40B4-BE49-F238E27FC236}">
                <a16:creationId xmlns:a16="http://schemas.microsoft.com/office/drawing/2014/main" id="{EB764478-D7C6-4510-9DCA-4DD3F691DD74}"/>
              </a:ext>
            </a:extLst>
          </p:cNvPr>
          <p:cNvPicPr>
            <a:picLocks noChangeAspect="1"/>
          </p:cNvPicPr>
          <p:nvPr/>
        </p:nvPicPr>
        <p:blipFill rotWithShape="1">
          <a:blip r:embed="rId3"/>
          <a:srcRect r="62708"/>
          <a:stretch/>
        </p:blipFill>
        <p:spPr>
          <a:xfrm>
            <a:off x="4025900" y="3012687"/>
            <a:ext cx="3409950" cy="1190145"/>
          </a:xfrm>
          <a:prstGeom prst="rect">
            <a:avLst/>
          </a:prstGeom>
        </p:spPr>
      </p:pic>
      <p:sp>
        <p:nvSpPr>
          <p:cNvPr id="15" name="コンテンツ プレースホルダー 8">
            <a:extLst>
              <a:ext uri="{FF2B5EF4-FFF2-40B4-BE49-F238E27FC236}">
                <a16:creationId xmlns:a16="http://schemas.microsoft.com/office/drawing/2014/main" id="{245FE259-1427-493D-85FF-ADA302D05CF6}"/>
              </a:ext>
            </a:extLst>
          </p:cNvPr>
          <p:cNvSpPr txBox="1">
            <a:spLocks/>
          </p:cNvSpPr>
          <p:nvPr/>
        </p:nvSpPr>
        <p:spPr>
          <a:xfrm>
            <a:off x="3409950" y="1629343"/>
            <a:ext cx="4991100" cy="1190133"/>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番号</a:t>
            </a:r>
            <a:r>
              <a:rPr lang="en-US" altLang="ja-JP" sz="1200" dirty="0"/>
              <a:t>: 1</a:t>
            </a:r>
            <a:br>
              <a:rPr lang="en-US" altLang="ja-JP" sz="1200" dirty="0"/>
            </a:br>
            <a:r>
              <a:rPr lang="ja-JP" altLang="en-US" sz="1200" dirty="0"/>
              <a:t>名前</a:t>
            </a:r>
            <a:r>
              <a:rPr lang="en-US" altLang="ja-JP" sz="1200" dirty="0"/>
              <a:t>: </a:t>
            </a:r>
            <a:r>
              <a:rPr lang="ja-JP" altLang="en-US" sz="1200" dirty="0"/>
              <a:t>横井</a:t>
            </a:r>
            <a:br>
              <a:rPr lang="en-US" altLang="ja-JP" sz="1200" dirty="0"/>
            </a:br>
            <a:r>
              <a:rPr lang="ja-JP" altLang="en-US" sz="1200" dirty="0"/>
              <a:t>年次</a:t>
            </a:r>
            <a:r>
              <a:rPr lang="en-US" altLang="ja-JP" sz="1200" dirty="0"/>
              <a:t>: 1</a:t>
            </a:r>
            <a:r>
              <a:rPr lang="ja-JP" altLang="en-US" sz="1200" dirty="0"/>
              <a:t>年目</a:t>
            </a:r>
            <a:br>
              <a:rPr lang="en-US" altLang="ja-JP" sz="1200" dirty="0"/>
            </a:br>
            <a:r>
              <a:rPr lang="ja-JP" altLang="en-US" sz="1200" dirty="0"/>
              <a:t>言語</a:t>
            </a:r>
            <a:r>
              <a:rPr lang="en-US" altLang="ja-JP" sz="1200" dirty="0"/>
              <a:t>: C#</a:t>
            </a:r>
            <a:r>
              <a:rPr lang="ja-JP" altLang="en-US" sz="1200" dirty="0"/>
              <a:t>と</a:t>
            </a:r>
            <a:r>
              <a:rPr lang="en-US" altLang="ja-JP" sz="1200" dirty="0"/>
              <a:t>x++</a:t>
            </a:r>
            <a:r>
              <a:rPr lang="ja-JP" altLang="en-US" sz="1200" dirty="0"/>
              <a:t>それぞれ</a:t>
            </a:r>
            <a:r>
              <a:rPr lang="en-US" altLang="ja-JP" sz="1200" dirty="0"/>
              <a:t>1</a:t>
            </a:r>
            <a:r>
              <a:rPr lang="ja-JP" altLang="en-US" sz="1200" dirty="0"/>
              <a:t>年ずつ </a:t>
            </a:r>
            <a:r>
              <a:rPr lang="en-US" altLang="ja-JP" sz="1200" dirty="0"/>
              <a:t>-&gt; </a:t>
            </a:r>
            <a:r>
              <a:rPr lang="ja-JP" altLang="en-US" sz="1200" dirty="0"/>
              <a:t>人によってレコード数が違う</a:t>
            </a:r>
            <a:br>
              <a:rPr lang="en-US" altLang="ja-JP" sz="1200" dirty="0"/>
            </a:br>
            <a:br>
              <a:rPr lang="en-US" altLang="ja-JP" sz="1200" dirty="0"/>
            </a:br>
            <a:r>
              <a:rPr lang="ja-JP" altLang="en-US" sz="1200" dirty="0"/>
              <a:t>見たいなデータを扱いたい時便利ですね</a:t>
            </a:r>
            <a:endParaRPr lang="en-US" altLang="ja-JP" sz="1200" dirty="0"/>
          </a:p>
        </p:txBody>
      </p:sp>
    </p:spTree>
    <p:extLst>
      <p:ext uri="{BB962C8B-B14F-4D97-AF65-F5344CB8AC3E}">
        <p14:creationId xmlns:p14="http://schemas.microsoft.com/office/powerpoint/2010/main" val="1675906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434756" y="706792"/>
            <a:ext cx="3663950" cy="576625"/>
          </a:xfrm>
        </p:spPr>
        <p:txBody>
          <a:bodyPr/>
          <a:lstStyle/>
          <a:p>
            <a:r>
              <a:rPr lang="ja-JP" altLang="en-US" sz="3000" dirty="0"/>
              <a:t>いざコンテンツ表示</a:t>
            </a:r>
            <a:endParaRPr lang="en-US" altLang="ja-JP" sz="3000" dirty="0"/>
          </a:p>
        </p:txBody>
      </p:sp>
      <p:sp>
        <p:nvSpPr>
          <p:cNvPr id="8" name="コンテンツ プレースホルダー 8">
            <a:extLst>
              <a:ext uri="{FF2B5EF4-FFF2-40B4-BE49-F238E27FC236}">
                <a16:creationId xmlns:a16="http://schemas.microsoft.com/office/drawing/2014/main" id="{D0AD8B60-D438-4219-ADEE-3883473BA061}"/>
              </a:ext>
            </a:extLst>
          </p:cNvPr>
          <p:cNvSpPr txBox="1">
            <a:spLocks/>
          </p:cNvSpPr>
          <p:nvPr/>
        </p:nvSpPr>
        <p:spPr>
          <a:xfrm>
            <a:off x="2092776" y="1546470"/>
            <a:ext cx="4958447" cy="1468809"/>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400" dirty="0"/>
              <a:t>ここではコンテンツを別ファイルに定義します</a:t>
            </a:r>
            <a:br>
              <a:rPr lang="en-US" altLang="ja-JP" sz="1400" dirty="0"/>
            </a:br>
            <a:r>
              <a:rPr lang="ja-JP" altLang="en-US" sz="1400" dirty="0"/>
              <a:t>そいつをテンプレートとして使いまわせる良い感じのライブラリがあるので使ってみましょう</a:t>
            </a:r>
            <a:br>
              <a:rPr lang="en-US" altLang="ja-JP" sz="1400" dirty="0"/>
            </a:br>
            <a:br>
              <a:rPr lang="en-US" altLang="ja-JP" sz="1400" dirty="0"/>
            </a:br>
            <a:r>
              <a:rPr lang="en-US" altLang="ja-JP" sz="1400" dirty="0"/>
              <a:t>Json</a:t>
            </a:r>
            <a:r>
              <a:rPr lang="ja-JP" altLang="en-US" sz="1400" dirty="0"/>
              <a:t>データを元にデータ件数分作りたいですね</a:t>
            </a:r>
            <a:br>
              <a:rPr lang="en-US" altLang="ja-JP" sz="1400" dirty="0"/>
            </a:br>
            <a:r>
              <a:rPr lang="ja-JP" altLang="en-US" sz="1400" dirty="0"/>
              <a:t>使うライブラリは</a:t>
            </a:r>
            <a:r>
              <a:rPr lang="ja-JP" altLang="en-US" sz="1400" dirty="0">
                <a:hlinkClick r:id="rId2"/>
              </a:rPr>
              <a:t>こいつ</a:t>
            </a:r>
            <a:endParaRPr lang="en-US" altLang="ja-JP" sz="1400" dirty="0"/>
          </a:p>
        </p:txBody>
      </p:sp>
    </p:spTree>
    <p:extLst>
      <p:ext uri="{BB962C8B-B14F-4D97-AF65-F5344CB8AC3E}">
        <p14:creationId xmlns:p14="http://schemas.microsoft.com/office/powerpoint/2010/main" val="3837711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752006" y="685064"/>
            <a:ext cx="7934794" cy="576625"/>
          </a:xfrm>
        </p:spPr>
        <p:txBody>
          <a:bodyPr/>
          <a:lstStyle/>
          <a:p>
            <a:r>
              <a:rPr lang="ja-JP" altLang="en-US" sz="3000" dirty="0"/>
              <a:t>テンプレート用の</a:t>
            </a:r>
            <a:r>
              <a:rPr lang="en-US" altLang="ja-JP" sz="3000" dirty="0"/>
              <a:t>html</a:t>
            </a:r>
            <a:r>
              <a:rPr lang="ja-JP" altLang="en-US" sz="3000" dirty="0"/>
              <a:t>ファイルを作ります</a:t>
            </a:r>
            <a:endParaRPr lang="en-US" altLang="ja-JP" sz="3000" dirty="0"/>
          </a:p>
        </p:txBody>
      </p:sp>
      <p:sp>
        <p:nvSpPr>
          <p:cNvPr id="5" name="コンテンツ プレースホルダー 8">
            <a:extLst>
              <a:ext uri="{FF2B5EF4-FFF2-40B4-BE49-F238E27FC236}">
                <a16:creationId xmlns:a16="http://schemas.microsoft.com/office/drawing/2014/main" id="{BC0514BB-4685-426E-9542-41E766E78DBE}"/>
              </a:ext>
            </a:extLst>
          </p:cNvPr>
          <p:cNvSpPr txBox="1">
            <a:spLocks/>
          </p:cNvSpPr>
          <p:nvPr/>
        </p:nvSpPr>
        <p:spPr>
          <a:xfrm>
            <a:off x="955206" y="1181740"/>
            <a:ext cx="2911944" cy="288313"/>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200" dirty="0"/>
              <a:t>※</a:t>
            </a:r>
            <a:r>
              <a:rPr lang="en-US" altLang="ja-JP" sz="1200" dirty="0" err="1"/>
              <a:t>src</a:t>
            </a:r>
            <a:r>
              <a:rPr lang="en-US" altLang="ja-JP" sz="1200" dirty="0"/>
              <a:t>/template</a:t>
            </a:r>
            <a:r>
              <a:rPr lang="ja-JP" altLang="en-US" sz="1200" dirty="0"/>
              <a:t>配下に作ってください</a:t>
            </a:r>
            <a:endParaRPr lang="en-US" altLang="ja-JP" sz="1200" dirty="0"/>
          </a:p>
        </p:txBody>
      </p:sp>
      <p:pic>
        <p:nvPicPr>
          <p:cNvPr id="4" name="図 3">
            <a:extLst>
              <a:ext uri="{FF2B5EF4-FFF2-40B4-BE49-F238E27FC236}">
                <a16:creationId xmlns:a16="http://schemas.microsoft.com/office/drawing/2014/main" id="{ADC7667B-F447-486C-84B9-9D7B2B6472A7}"/>
              </a:ext>
            </a:extLst>
          </p:cNvPr>
          <p:cNvPicPr>
            <a:picLocks noChangeAspect="1"/>
          </p:cNvPicPr>
          <p:nvPr/>
        </p:nvPicPr>
        <p:blipFill>
          <a:blip r:embed="rId2"/>
          <a:stretch>
            <a:fillRect/>
          </a:stretch>
        </p:blipFill>
        <p:spPr>
          <a:xfrm>
            <a:off x="350370" y="2670919"/>
            <a:ext cx="4411219" cy="1397379"/>
          </a:xfrm>
          <a:prstGeom prst="rect">
            <a:avLst/>
          </a:prstGeom>
        </p:spPr>
      </p:pic>
      <p:sp>
        <p:nvSpPr>
          <p:cNvPr id="9" name="コンテンツ プレースホルダー 8">
            <a:extLst>
              <a:ext uri="{FF2B5EF4-FFF2-40B4-BE49-F238E27FC236}">
                <a16:creationId xmlns:a16="http://schemas.microsoft.com/office/drawing/2014/main" id="{3C884CA1-C796-46C4-8521-19EA5AAF5FE3}"/>
              </a:ext>
            </a:extLst>
          </p:cNvPr>
          <p:cNvSpPr txBox="1">
            <a:spLocks/>
          </p:cNvSpPr>
          <p:nvPr/>
        </p:nvSpPr>
        <p:spPr>
          <a:xfrm>
            <a:off x="350370" y="2328424"/>
            <a:ext cx="2911944" cy="288313"/>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中身はこんな感じで</a:t>
            </a:r>
            <a:endParaRPr lang="en-US" altLang="ja-JP" sz="1200" dirty="0"/>
          </a:p>
        </p:txBody>
      </p:sp>
    </p:spTree>
    <p:extLst>
      <p:ext uri="{BB962C8B-B14F-4D97-AF65-F5344CB8AC3E}">
        <p14:creationId xmlns:p14="http://schemas.microsoft.com/office/powerpoint/2010/main" val="4041011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463206" y="634264"/>
            <a:ext cx="5293194" cy="576625"/>
          </a:xfrm>
        </p:spPr>
        <p:txBody>
          <a:bodyPr/>
          <a:lstStyle/>
          <a:p>
            <a:r>
              <a:rPr lang="en-US" altLang="ja-JP" sz="3000" dirty="0"/>
              <a:t>Data-content</a:t>
            </a:r>
            <a:r>
              <a:rPr lang="ja-JP" altLang="en-US" sz="3000" dirty="0" err="1"/>
              <a:t>って</a:t>
            </a:r>
            <a:r>
              <a:rPr lang="ja-JP" altLang="en-US" sz="3000" dirty="0"/>
              <a:t>なんやねん</a:t>
            </a:r>
            <a:endParaRPr lang="en-US" altLang="ja-JP" sz="3000" dirty="0"/>
          </a:p>
        </p:txBody>
      </p:sp>
      <p:pic>
        <p:nvPicPr>
          <p:cNvPr id="4" name="図 3">
            <a:extLst>
              <a:ext uri="{FF2B5EF4-FFF2-40B4-BE49-F238E27FC236}">
                <a16:creationId xmlns:a16="http://schemas.microsoft.com/office/drawing/2014/main" id="{ADC7667B-F447-486C-84B9-9D7B2B6472A7}"/>
              </a:ext>
            </a:extLst>
          </p:cNvPr>
          <p:cNvPicPr>
            <a:picLocks noChangeAspect="1"/>
          </p:cNvPicPr>
          <p:nvPr/>
        </p:nvPicPr>
        <p:blipFill>
          <a:blip r:embed="rId2"/>
          <a:stretch>
            <a:fillRect/>
          </a:stretch>
        </p:blipFill>
        <p:spPr>
          <a:xfrm>
            <a:off x="617070" y="1261689"/>
            <a:ext cx="6562571" cy="2078881"/>
          </a:xfrm>
          <a:prstGeom prst="rect">
            <a:avLst/>
          </a:prstGeom>
        </p:spPr>
      </p:pic>
      <p:sp>
        <p:nvSpPr>
          <p:cNvPr id="2" name="正方形/長方形 1">
            <a:extLst>
              <a:ext uri="{FF2B5EF4-FFF2-40B4-BE49-F238E27FC236}">
                <a16:creationId xmlns:a16="http://schemas.microsoft.com/office/drawing/2014/main" id="{7FAE73E1-9B9A-49F2-B34A-F3423245BC2E}"/>
              </a:ext>
            </a:extLst>
          </p:cNvPr>
          <p:cNvSpPr/>
          <p:nvPr/>
        </p:nvSpPr>
        <p:spPr>
          <a:xfrm>
            <a:off x="2901950" y="1955800"/>
            <a:ext cx="1225550" cy="2857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コンテンツ プレースホルダー 8">
            <a:extLst>
              <a:ext uri="{FF2B5EF4-FFF2-40B4-BE49-F238E27FC236}">
                <a16:creationId xmlns:a16="http://schemas.microsoft.com/office/drawing/2014/main" id="{2391308C-F823-44AE-873D-B08CBB012E88}"/>
              </a:ext>
            </a:extLst>
          </p:cNvPr>
          <p:cNvSpPr txBox="1">
            <a:spLocks/>
          </p:cNvSpPr>
          <p:nvPr/>
        </p:nvSpPr>
        <p:spPr>
          <a:xfrm>
            <a:off x="536106" y="3391370"/>
            <a:ext cx="5794844" cy="777572"/>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こいつはテンプレートにデータを流し込むときに使う</a:t>
            </a:r>
            <a:br>
              <a:rPr lang="en-US" altLang="ja-JP" sz="1200" dirty="0"/>
            </a:br>
            <a:r>
              <a:rPr lang="en-US" altLang="ja-JP" sz="1200" dirty="0"/>
              <a:t>data-content=‘artist’ </a:t>
            </a:r>
            <a:r>
              <a:rPr lang="ja-JP" altLang="en-US" sz="1200" dirty="0"/>
              <a:t>← ここにはアーティスト名差し込んであげるみたいな</a:t>
            </a:r>
            <a:br>
              <a:rPr lang="en-US" altLang="ja-JP" sz="1200" dirty="0"/>
            </a:br>
            <a:br>
              <a:rPr lang="en-US" altLang="ja-JP" sz="1200" dirty="0"/>
            </a:br>
            <a:r>
              <a:rPr lang="ja-JP" altLang="en-US" sz="1200" dirty="0"/>
              <a:t>と言われてもぱっとしないので実際に作ってみましょう</a:t>
            </a:r>
            <a:endParaRPr lang="en-US" altLang="ja-JP" sz="1200" dirty="0"/>
          </a:p>
        </p:txBody>
      </p:sp>
    </p:spTree>
    <p:extLst>
      <p:ext uri="{BB962C8B-B14F-4D97-AF65-F5344CB8AC3E}">
        <p14:creationId xmlns:p14="http://schemas.microsoft.com/office/powerpoint/2010/main" val="80050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F21FCC1-56DA-4A75-946A-EBE8CDEDF2F5}"/>
              </a:ext>
            </a:extLst>
          </p:cNvPr>
          <p:cNvPicPr>
            <a:picLocks noChangeAspect="1"/>
          </p:cNvPicPr>
          <p:nvPr/>
        </p:nvPicPr>
        <p:blipFill>
          <a:blip r:embed="rId2"/>
          <a:stretch>
            <a:fillRect/>
          </a:stretch>
        </p:blipFill>
        <p:spPr>
          <a:xfrm>
            <a:off x="0" y="2156723"/>
            <a:ext cx="5390122" cy="2734364"/>
          </a:xfrm>
          <a:prstGeom prst="rect">
            <a:avLst/>
          </a:prstGeom>
        </p:spPr>
      </p:pic>
      <p:sp>
        <p:nvSpPr>
          <p:cNvPr id="3" name="タイトル 2">
            <a:extLst>
              <a:ext uri="{FF2B5EF4-FFF2-40B4-BE49-F238E27FC236}">
                <a16:creationId xmlns:a16="http://schemas.microsoft.com/office/drawing/2014/main" id="{3D276AD1-BE25-4398-8054-E3D545522E28}"/>
              </a:ext>
            </a:extLst>
          </p:cNvPr>
          <p:cNvSpPr>
            <a:spLocks noGrp="1"/>
          </p:cNvSpPr>
          <p:nvPr>
            <p:ph type="ctrTitle"/>
          </p:nvPr>
        </p:nvSpPr>
        <p:spPr/>
        <p:txBody>
          <a:bodyPr/>
          <a:lstStyle/>
          <a:p>
            <a:r>
              <a:rPr lang="ja-JP" altLang="en-US" dirty="0"/>
              <a:t>作成アプリ概要</a:t>
            </a:r>
            <a:endParaRPr kumimoji="1" lang="ja-JP" altLang="en-US" dirty="0"/>
          </a:p>
        </p:txBody>
      </p:sp>
      <p:sp>
        <p:nvSpPr>
          <p:cNvPr id="4" name="正方形/長方形 3">
            <a:extLst>
              <a:ext uri="{FF2B5EF4-FFF2-40B4-BE49-F238E27FC236}">
                <a16:creationId xmlns:a16="http://schemas.microsoft.com/office/drawing/2014/main" id="{DE17545B-BC05-4C45-9C41-A61337642EA0}"/>
              </a:ext>
            </a:extLst>
          </p:cNvPr>
          <p:cNvSpPr/>
          <p:nvPr/>
        </p:nvSpPr>
        <p:spPr>
          <a:xfrm>
            <a:off x="418849" y="840875"/>
            <a:ext cx="8292663" cy="523220"/>
          </a:xfrm>
          <a:prstGeom prst="rect">
            <a:avLst/>
          </a:prstGeom>
        </p:spPr>
        <p:txBody>
          <a:bodyPr wrap="square">
            <a:spAutoFit/>
          </a:bodyPr>
          <a:lstStyle/>
          <a:p>
            <a:pPr marL="258763" algn="ctr"/>
            <a:r>
              <a:rPr lang="ja-JP" altLang="en-US" sz="2800" dirty="0"/>
              <a:t>音楽再生アプリを作ります</a:t>
            </a:r>
            <a:endParaRPr lang="en-US" altLang="ja-JP" sz="2800" dirty="0"/>
          </a:p>
        </p:txBody>
      </p:sp>
      <p:sp>
        <p:nvSpPr>
          <p:cNvPr id="5" name="正方形/長方形 4">
            <a:extLst>
              <a:ext uri="{FF2B5EF4-FFF2-40B4-BE49-F238E27FC236}">
                <a16:creationId xmlns:a16="http://schemas.microsoft.com/office/drawing/2014/main" id="{B0CC07AA-AD10-400F-A216-C6C3B58CDC4A}"/>
              </a:ext>
            </a:extLst>
          </p:cNvPr>
          <p:cNvSpPr/>
          <p:nvPr/>
        </p:nvSpPr>
        <p:spPr>
          <a:xfrm>
            <a:off x="168166" y="1607266"/>
            <a:ext cx="8192814" cy="369332"/>
          </a:xfrm>
          <a:prstGeom prst="rect">
            <a:avLst/>
          </a:prstGeom>
        </p:spPr>
        <p:txBody>
          <a:bodyPr wrap="square">
            <a:spAutoFit/>
          </a:bodyPr>
          <a:lstStyle/>
          <a:p>
            <a:pPr marL="258763"/>
            <a:r>
              <a:rPr lang="en-US" altLang="ja-JP" dirty="0"/>
              <a:t>※</a:t>
            </a:r>
            <a:r>
              <a:rPr lang="ja-JP" altLang="en-US" dirty="0"/>
              <a:t>こんなの↓</a:t>
            </a:r>
            <a:endParaRPr lang="en-US" altLang="ja-JP" dirty="0"/>
          </a:p>
        </p:txBody>
      </p:sp>
      <p:sp>
        <p:nvSpPr>
          <p:cNvPr id="7" name="吹き出し: 折線 6">
            <a:extLst>
              <a:ext uri="{FF2B5EF4-FFF2-40B4-BE49-F238E27FC236}">
                <a16:creationId xmlns:a16="http://schemas.microsoft.com/office/drawing/2014/main" id="{3BB85AC7-95D0-4C04-9CF9-E63A406533BD}"/>
              </a:ext>
            </a:extLst>
          </p:cNvPr>
          <p:cNvSpPr/>
          <p:nvPr/>
        </p:nvSpPr>
        <p:spPr>
          <a:xfrm>
            <a:off x="2043210" y="1854238"/>
            <a:ext cx="3260310" cy="409796"/>
          </a:xfrm>
          <a:prstGeom prst="borderCallout2">
            <a:avLst>
              <a:gd name="adj1" fmla="val 18750"/>
              <a:gd name="adj2" fmla="val -8333"/>
              <a:gd name="adj3" fmla="val 18750"/>
              <a:gd name="adj4" fmla="val -16667"/>
              <a:gd name="adj5" fmla="val 144816"/>
              <a:gd name="adj6" fmla="val -19974"/>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chemeClr val="tx1"/>
                </a:solidFill>
              </a:rPr>
              <a:t>クリックすると再生されます</a:t>
            </a:r>
          </a:p>
        </p:txBody>
      </p:sp>
    </p:spTree>
    <p:extLst>
      <p:ext uri="{BB962C8B-B14F-4D97-AF65-F5344CB8AC3E}">
        <p14:creationId xmlns:p14="http://schemas.microsoft.com/office/powerpoint/2010/main" val="2141071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463206" y="634264"/>
            <a:ext cx="5293194" cy="576625"/>
          </a:xfrm>
        </p:spPr>
        <p:txBody>
          <a:bodyPr/>
          <a:lstStyle/>
          <a:p>
            <a:r>
              <a:rPr lang="en-US" altLang="ja-JP" sz="3000" dirty="0"/>
              <a:t>JavaScript</a:t>
            </a:r>
            <a:r>
              <a:rPr lang="ja-JP" altLang="en-US" sz="3000" dirty="0"/>
              <a:t>はこんな感じで</a:t>
            </a:r>
            <a:endParaRPr lang="en-US" altLang="ja-JP" sz="3000" dirty="0"/>
          </a:p>
        </p:txBody>
      </p:sp>
      <p:sp>
        <p:nvSpPr>
          <p:cNvPr id="8" name="コンテンツ プレースホルダー 8">
            <a:extLst>
              <a:ext uri="{FF2B5EF4-FFF2-40B4-BE49-F238E27FC236}">
                <a16:creationId xmlns:a16="http://schemas.microsoft.com/office/drawing/2014/main" id="{2391308C-F823-44AE-873D-B08CBB012E88}"/>
              </a:ext>
            </a:extLst>
          </p:cNvPr>
          <p:cNvSpPr txBox="1">
            <a:spLocks/>
          </p:cNvSpPr>
          <p:nvPr/>
        </p:nvSpPr>
        <p:spPr>
          <a:xfrm>
            <a:off x="3717456" y="1368452"/>
            <a:ext cx="5794844" cy="1774798"/>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200" dirty="0"/>
              <a:t>$(‘</a:t>
            </a:r>
            <a:r>
              <a:rPr lang="ja-JP" altLang="en-US" sz="1200" dirty="0"/>
              <a:t>差し込みたい要素の名前</a:t>
            </a:r>
            <a:r>
              <a:rPr lang="en-US" altLang="ja-JP" sz="1200" dirty="0"/>
              <a:t>’)</a:t>
            </a:r>
            <a:r>
              <a:rPr lang="en-US" altLang="ja-JP" sz="1200" dirty="0" err="1"/>
              <a:t>loadTemplate</a:t>
            </a:r>
            <a:r>
              <a:rPr lang="en-US" altLang="ja-JP" sz="1200" dirty="0"/>
              <a:t>(</a:t>
            </a:r>
            <a:br>
              <a:rPr lang="en-US" altLang="ja-JP" sz="1200" dirty="0"/>
            </a:br>
            <a:r>
              <a:rPr lang="en-US" altLang="ja-JP" sz="1200" dirty="0"/>
              <a:t>	‘</a:t>
            </a:r>
            <a:r>
              <a:rPr lang="ja-JP" altLang="en-US" sz="1200" dirty="0"/>
              <a:t>テンプレートファイルのパス</a:t>
            </a:r>
            <a:r>
              <a:rPr lang="en-US" altLang="ja-JP" sz="1200" dirty="0"/>
              <a:t>’ // </a:t>
            </a:r>
            <a:r>
              <a:rPr lang="ja-JP" altLang="en-US" sz="1200" dirty="0"/>
              <a:t>第一引数</a:t>
            </a:r>
            <a:br>
              <a:rPr lang="en-US" altLang="ja-JP" sz="1200" dirty="0"/>
            </a:br>
            <a:r>
              <a:rPr lang="en-US" altLang="ja-JP" sz="1200" dirty="0"/>
              <a:t>	{ // </a:t>
            </a:r>
            <a:r>
              <a:rPr lang="ja-JP" altLang="en-US" sz="1200" dirty="0"/>
              <a:t>第二引数</a:t>
            </a:r>
            <a:br>
              <a:rPr lang="en-US" altLang="ja-JP" sz="1200" dirty="0"/>
            </a:br>
            <a:r>
              <a:rPr lang="en-US" altLang="ja-JP" sz="1200" dirty="0"/>
              <a:t>		‘data-content</a:t>
            </a:r>
            <a:r>
              <a:rPr lang="ja-JP" altLang="en-US" sz="1200" dirty="0"/>
              <a:t>で指定した名前</a:t>
            </a:r>
            <a:r>
              <a:rPr lang="en-US" altLang="ja-JP" sz="1200" dirty="0"/>
              <a:t>’: </a:t>
            </a:r>
            <a:r>
              <a:rPr lang="ja-JP" altLang="en-US" sz="1200" dirty="0"/>
              <a:t>差し込むデータ</a:t>
            </a:r>
            <a:br>
              <a:rPr lang="en-US" altLang="ja-JP" sz="1200" dirty="0"/>
            </a:br>
            <a:r>
              <a:rPr lang="en-US" altLang="ja-JP" sz="1200" dirty="0"/>
              <a:t>	},</a:t>
            </a:r>
            <a:br>
              <a:rPr lang="en-US" altLang="ja-JP" sz="1200" dirty="0"/>
            </a:br>
            <a:r>
              <a:rPr lang="en-US" altLang="ja-JP" sz="1200" dirty="0"/>
              <a:t>	{ append: true } // </a:t>
            </a:r>
            <a:r>
              <a:rPr lang="ja-JP" altLang="en-US" sz="1200" dirty="0"/>
              <a:t>第三引数</a:t>
            </a:r>
            <a:br>
              <a:rPr lang="en-US" altLang="ja-JP" sz="1200" dirty="0"/>
            </a:br>
            <a:r>
              <a:rPr lang="en-US" altLang="ja-JP" sz="1200" dirty="0"/>
              <a:t>); 			       //</a:t>
            </a:r>
            <a:r>
              <a:rPr lang="ja-JP" altLang="en-US" sz="1200" dirty="0"/>
              <a:t>差し込むときに追記するかどうかの設定</a:t>
            </a:r>
            <a:br>
              <a:rPr lang="en-US" altLang="ja-JP" sz="1200" dirty="0"/>
            </a:br>
            <a:br>
              <a:rPr lang="en-US" altLang="ja-JP" sz="1200" dirty="0"/>
            </a:br>
            <a:r>
              <a:rPr lang="ja-JP" altLang="en-US" sz="1200" dirty="0"/>
              <a:t>という感じでデータを入れてあげると</a:t>
            </a:r>
            <a:r>
              <a:rPr lang="ja-JP" altLang="en-US" sz="1200" dirty="0" err="1"/>
              <a:t>、、、</a:t>
            </a:r>
            <a:endParaRPr lang="en-US" altLang="ja-JP" sz="1200" dirty="0"/>
          </a:p>
        </p:txBody>
      </p:sp>
      <p:pic>
        <p:nvPicPr>
          <p:cNvPr id="6" name="図 5">
            <a:extLst>
              <a:ext uri="{FF2B5EF4-FFF2-40B4-BE49-F238E27FC236}">
                <a16:creationId xmlns:a16="http://schemas.microsoft.com/office/drawing/2014/main" id="{8D69D96B-6470-48B6-B59A-3EDF7535CDD3}"/>
              </a:ext>
            </a:extLst>
          </p:cNvPr>
          <p:cNvPicPr>
            <a:picLocks noChangeAspect="1"/>
          </p:cNvPicPr>
          <p:nvPr/>
        </p:nvPicPr>
        <p:blipFill>
          <a:blip r:embed="rId2"/>
          <a:stretch>
            <a:fillRect/>
          </a:stretch>
        </p:blipFill>
        <p:spPr>
          <a:xfrm>
            <a:off x="230541" y="1287190"/>
            <a:ext cx="3312760" cy="2027878"/>
          </a:xfrm>
          <a:prstGeom prst="rect">
            <a:avLst/>
          </a:prstGeom>
        </p:spPr>
      </p:pic>
    </p:spTree>
    <p:extLst>
      <p:ext uri="{BB962C8B-B14F-4D97-AF65-F5344CB8AC3E}">
        <p14:creationId xmlns:p14="http://schemas.microsoft.com/office/powerpoint/2010/main" val="3082690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726856" y="624420"/>
            <a:ext cx="3013544" cy="576625"/>
          </a:xfrm>
        </p:spPr>
        <p:txBody>
          <a:bodyPr/>
          <a:lstStyle/>
          <a:p>
            <a:r>
              <a:rPr lang="ja-JP" altLang="en-US" sz="3000" dirty="0"/>
              <a:t>オラッッッ！！</a:t>
            </a:r>
            <a:endParaRPr lang="en-US" altLang="ja-JP" sz="3000" dirty="0"/>
          </a:p>
        </p:txBody>
      </p:sp>
      <p:pic>
        <p:nvPicPr>
          <p:cNvPr id="4" name="図 3">
            <a:extLst>
              <a:ext uri="{FF2B5EF4-FFF2-40B4-BE49-F238E27FC236}">
                <a16:creationId xmlns:a16="http://schemas.microsoft.com/office/drawing/2014/main" id="{9AE565CD-5167-4D85-9E45-89FAFE3DFED2}"/>
              </a:ext>
            </a:extLst>
          </p:cNvPr>
          <p:cNvPicPr>
            <a:picLocks noChangeAspect="1"/>
          </p:cNvPicPr>
          <p:nvPr/>
        </p:nvPicPr>
        <p:blipFill>
          <a:blip r:embed="rId2"/>
          <a:stretch>
            <a:fillRect/>
          </a:stretch>
        </p:blipFill>
        <p:spPr>
          <a:xfrm>
            <a:off x="1587031" y="1348765"/>
            <a:ext cx="5293194" cy="2518830"/>
          </a:xfrm>
          <a:prstGeom prst="rect">
            <a:avLst/>
          </a:prstGeom>
        </p:spPr>
      </p:pic>
    </p:spTree>
    <p:extLst>
      <p:ext uri="{BB962C8B-B14F-4D97-AF65-F5344CB8AC3E}">
        <p14:creationId xmlns:p14="http://schemas.microsoft.com/office/powerpoint/2010/main" val="2498347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75978" y="2159840"/>
            <a:ext cx="8792044" cy="1020230"/>
          </a:xfrm>
        </p:spPr>
        <p:txBody>
          <a:bodyPr/>
          <a:lstStyle/>
          <a:p>
            <a:r>
              <a:rPr lang="ja-JP" altLang="en-US" sz="3000" dirty="0"/>
              <a:t>これにてクライアント </a:t>
            </a:r>
            <a:r>
              <a:rPr lang="en-US" altLang="ja-JP" sz="3000" dirty="0"/>
              <a:t>– </a:t>
            </a:r>
            <a:r>
              <a:rPr lang="ja-JP" altLang="en-US" sz="3000" dirty="0"/>
              <a:t>モック編はおしまいです</a:t>
            </a:r>
            <a:br>
              <a:rPr lang="en-US" altLang="ja-JP" sz="3000" dirty="0"/>
            </a:br>
            <a:r>
              <a:rPr lang="ja-JP" altLang="en-US" sz="3000" dirty="0"/>
              <a:t>次はサーバーサイドを書いてき</a:t>
            </a:r>
            <a:r>
              <a:rPr lang="ja-JP" altLang="en-US" sz="3000" dirty="0" err="1"/>
              <a:t>ましょ</a:t>
            </a:r>
            <a:endParaRPr lang="en-US" altLang="ja-JP" sz="3000" dirty="0"/>
          </a:p>
        </p:txBody>
      </p:sp>
    </p:spTree>
    <p:extLst>
      <p:ext uri="{BB962C8B-B14F-4D97-AF65-F5344CB8AC3E}">
        <p14:creationId xmlns:p14="http://schemas.microsoft.com/office/powerpoint/2010/main" val="894896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DAG </a:t>
            </a:r>
            <a:r>
              <a:rPr kumimoji="1" lang="ja-JP" altLang="en-US" dirty="0"/>
              <a:t>グループ内スキルアップ</a:t>
            </a:r>
            <a:br>
              <a:rPr kumimoji="1" lang="en-US" altLang="ja-JP" dirty="0"/>
            </a:br>
            <a:r>
              <a:rPr kumimoji="1" lang="en-US" altLang="ja-JP" dirty="0"/>
              <a:t>Power</a:t>
            </a:r>
            <a:r>
              <a:rPr kumimoji="1" lang="ja-JP" altLang="en-US" dirty="0"/>
              <a:t> </a:t>
            </a:r>
            <a:r>
              <a:rPr kumimoji="1" lang="en-US" altLang="ja-JP" dirty="0"/>
              <a:t>BI</a:t>
            </a:r>
            <a:r>
              <a:rPr kumimoji="1" lang="ja-JP" altLang="en-US" dirty="0"/>
              <a:t> </a:t>
            </a:r>
            <a:r>
              <a:rPr lang="en-US" altLang="ja-JP" dirty="0"/>
              <a:t>Report Server </a:t>
            </a:r>
            <a:r>
              <a:rPr kumimoji="1" lang="ja-JP" altLang="en-US" dirty="0"/>
              <a:t>、</a:t>
            </a:r>
            <a:r>
              <a:rPr kumimoji="1" lang="en-US" altLang="ja-JP" dirty="0"/>
              <a:t>SQL</a:t>
            </a:r>
            <a:r>
              <a:rPr kumimoji="1" lang="ja-JP" altLang="en-US" dirty="0"/>
              <a:t>クエリ</a:t>
            </a:r>
          </a:p>
        </p:txBody>
      </p:sp>
      <p:sp>
        <p:nvSpPr>
          <p:cNvPr id="7" name="テキスト プレースホルダー 6"/>
          <p:cNvSpPr>
            <a:spLocks noGrp="1"/>
          </p:cNvSpPr>
          <p:nvPr>
            <p:ph type="body" sz="quarter" idx="10"/>
          </p:nvPr>
        </p:nvSpPr>
        <p:spPr/>
        <p:txBody>
          <a:bodyPr/>
          <a:lstStyle/>
          <a:p>
            <a:r>
              <a:rPr kumimoji="1" lang="en-US" altLang="ja-JP" dirty="0"/>
              <a:t>2019/10/28</a:t>
            </a:r>
            <a:endParaRPr kumimoji="1" lang="ja-JP" altLang="en-US" dirty="0"/>
          </a:p>
        </p:txBody>
      </p:sp>
      <p:sp>
        <p:nvSpPr>
          <p:cNvPr id="8" name="テキスト プレースホルダー 7"/>
          <p:cNvSpPr>
            <a:spLocks noGrp="1"/>
          </p:cNvSpPr>
          <p:nvPr>
            <p:ph type="body" sz="quarter" idx="11"/>
          </p:nvPr>
        </p:nvSpPr>
        <p:spPr/>
        <p:txBody>
          <a:bodyPr/>
          <a:lstStyle/>
          <a:p>
            <a:r>
              <a:rPr kumimoji="1" lang="en-US" altLang="ja-JP" dirty="0"/>
              <a:t>Ver1.0</a:t>
            </a:r>
            <a:endParaRPr kumimoji="1" lang="ja-JP" altLang="en-US" dirty="0"/>
          </a:p>
        </p:txBody>
      </p:sp>
    </p:spTree>
    <p:extLst>
      <p:ext uri="{BB962C8B-B14F-4D97-AF65-F5344CB8AC3E}">
        <p14:creationId xmlns:p14="http://schemas.microsoft.com/office/powerpoint/2010/main" val="1145585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研修内容の説明</a:t>
            </a:r>
          </a:p>
        </p:txBody>
      </p:sp>
    </p:spTree>
    <p:extLst>
      <p:ext uri="{BB962C8B-B14F-4D97-AF65-F5344CB8AC3E}">
        <p14:creationId xmlns:p14="http://schemas.microsoft.com/office/powerpoint/2010/main" val="1188632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p:txBody>
          <a:bodyPr/>
          <a:lstStyle/>
          <a:p>
            <a:pPr marL="285750" indent="-285750">
              <a:buFont typeface="Wingdings" panose="05000000000000000000" pitchFamily="2" charset="2"/>
              <a:buChar char="n"/>
            </a:pPr>
            <a:r>
              <a:rPr lang="ja-JP" altLang="en-US" sz="1400" dirty="0"/>
              <a:t>目的・ゴール</a:t>
            </a:r>
            <a:endParaRPr lang="en-US" altLang="ja-JP" sz="1400" dirty="0"/>
          </a:p>
          <a:p>
            <a:pPr marL="715963" lvl="1">
              <a:buFont typeface="Wingdings" panose="05000000000000000000" pitchFamily="2" charset="2"/>
              <a:buChar char="n"/>
            </a:pPr>
            <a:r>
              <a:rPr kumimoji="1" lang="ja-JP" altLang="en-US" sz="1200" dirty="0"/>
              <a:t>参加者全員が</a:t>
            </a:r>
            <a:r>
              <a:rPr kumimoji="1" lang="en-US" altLang="ja-JP" sz="1200" dirty="0"/>
              <a:t>2020</a:t>
            </a:r>
            <a:r>
              <a:rPr kumimoji="1" lang="ja-JP" altLang="en-US" sz="1200" dirty="0"/>
              <a:t>年</a:t>
            </a:r>
            <a:r>
              <a:rPr kumimoji="1" lang="en-US" altLang="ja-JP" sz="1200" dirty="0"/>
              <a:t>3</a:t>
            </a:r>
            <a:r>
              <a:rPr kumimoji="1" lang="ja-JP" altLang="en-US" sz="1200" dirty="0"/>
              <a:t>月末までに、</a:t>
            </a:r>
            <a:r>
              <a:rPr kumimoji="1" lang="en-US" altLang="ja-JP" sz="1200" b="1" u="sng" dirty="0"/>
              <a:t>DAG</a:t>
            </a:r>
            <a:r>
              <a:rPr kumimoji="1" lang="ja-JP" altLang="en-US" sz="1200" b="1" u="sng" dirty="0"/>
              <a:t>で必要とされる基礎スキルを習得する</a:t>
            </a:r>
            <a:r>
              <a:rPr kumimoji="1" lang="ja-JP" altLang="en-US" sz="1200" dirty="0"/>
              <a:t>こと（習得する＝</a:t>
            </a:r>
            <a:r>
              <a:rPr kumimoji="1" lang="ja-JP" altLang="en-US" sz="1200" b="1" u="sng" dirty="0"/>
              <a:t>独力で実装・テストができる状態</a:t>
            </a:r>
            <a:r>
              <a:rPr kumimoji="1" lang="ja-JP" altLang="en-US" sz="1200" dirty="0"/>
              <a:t>になること）</a:t>
            </a:r>
            <a:endParaRPr kumimoji="1" lang="en-US" altLang="ja-JP" sz="1200" dirty="0"/>
          </a:p>
          <a:p>
            <a:pPr marL="715963" lvl="1">
              <a:buFont typeface="Wingdings" panose="05000000000000000000" pitchFamily="2" charset="2"/>
              <a:buChar char="n"/>
            </a:pPr>
            <a:r>
              <a:rPr kumimoji="1" lang="ja-JP" altLang="en-US" sz="1200" dirty="0"/>
              <a:t>参加者全員が基礎スキルに関する</a:t>
            </a:r>
            <a:r>
              <a:rPr kumimoji="1" lang="ja-JP" altLang="en-US" sz="1200" b="1" u="sng" dirty="0"/>
              <a:t>ドキュメントテンプレートを共有し、利用できる状態となる</a:t>
            </a:r>
            <a:r>
              <a:rPr kumimoji="1" lang="ja-JP" altLang="en-US" sz="1200" dirty="0"/>
              <a:t>こと</a:t>
            </a:r>
            <a:endParaRPr kumimoji="1" lang="en-US" altLang="ja-JP" sz="1200" dirty="0"/>
          </a:p>
          <a:p>
            <a:pPr marL="715963" lvl="1">
              <a:buFont typeface="Wingdings" panose="05000000000000000000" pitchFamily="2" charset="2"/>
              <a:buChar char="n"/>
            </a:pPr>
            <a:r>
              <a:rPr lang="ja-JP" altLang="en-US" sz="1200" dirty="0"/>
              <a:t>応用スキルについてはグループごとに調査、発表し、</a:t>
            </a:r>
            <a:r>
              <a:rPr lang="ja-JP" altLang="en-US" sz="1200" b="1" u="sng" dirty="0"/>
              <a:t>だれがどのような知見を深めているかを参加者全員が把握できる</a:t>
            </a:r>
            <a:r>
              <a:rPr lang="ja-JP" altLang="en-US" sz="1200" dirty="0"/>
              <a:t>こと</a:t>
            </a:r>
            <a:endParaRPr lang="en-US" altLang="ja-JP" sz="1200" dirty="0"/>
          </a:p>
          <a:p>
            <a:pPr marL="285750" indent="-285750">
              <a:buFont typeface="Wingdings" panose="05000000000000000000" pitchFamily="2" charset="2"/>
              <a:buChar char="n"/>
            </a:pPr>
            <a:r>
              <a:rPr lang="ja-JP" altLang="en-US" sz="1400" dirty="0"/>
              <a:t>基礎スキル定義</a:t>
            </a:r>
            <a:endParaRPr lang="en-US" altLang="ja-JP" sz="1400" dirty="0"/>
          </a:p>
          <a:p>
            <a:pPr marL="715963" lvl="1">
              <a:buFont typeface="Wingdings" panose="05000000000000000000" pitchFamily="2" charset="2"/>
              <a:buChar char="n"/>
            </a:pPr>
            <a:r>
              <a:rPr lang="en-US" altLang="ja-JP" sz="1200" dirty="0"/>
              <a:t>Azure VM</a:t>
            </a:r>
          </a:p>
          <a:p>
            <a:pPr marL="715963" lvl="1">
              <a:buFont typeface="Wingdings" panose="05000000000000000000" pitchFamily="2" charset="2"/>
              <a:buChar char="n"/>
            </a:pPr>
            <a:r>
              <a:rPr lang="en-US" altLang="ja-JP" sz="1200" dirty="0">
                <a:highlight>
                  <a:srgbClr val="FFFF00"/>
                </a:highlight>
              </a:rPr>
              <a:t>SQL Server</a:t>
            </a:r>
            <a:r>
              <a:rPr lang="ja-JP" altLang="en-US" sz="1200" dirty="0">
                <a:highlight>
                  <a:srgbClr val="FFFF00"/>
                </a:highlight>
              </a:rPr>
              <a:t>・</a:t>
            </a:r>
            <a:r>
              <a:rPr lang="en-US" altLang="ja-JP" sz="1200" dirty="0">
                <a:highlight>
                  <a:srgbClr val="FFFF00"/>
                </a:highlight>
              </a:rPr>
              <a:t>Azure SQL Database</a:t>
            </a:r>
            <a:r>
              <a:rPr lang="ja-JP" altLang="en-US" sz="1200" dirty="0">
                <a:highlight>
                  <a:srgbClr val="FFFF00"/>
                </a:highlight>
              </a:rPr>
              <a:t>（インストール・クエリ・インデックスチューニング）</a:t>
            </a:r>
            <a:endParaRPr lang="en-US" altLang="ja-JP" sz="1200" dirty="0">
              <a:highlight>
                <a:srgbClr val="FFFF00"/>
              </a:highlight>
            </a:endParaRPr>
          </a:p>
          <a:p>
            <a:pPr marL="715963" lvl="1">
              <a:buFont typeface="Wingdings" panose="05000000000000000000" pitchFamily="2" charset="2"/>
              <a:buChar char="n"/>
            </a:pPr>
            <a:r>
              <a:rPr lang="en-US" altLang="ja-JP" sz="1200" dirty="0"/>
              <a:t>Data Factory</a:t>
            </a:r>
          </a:p>
          <a:p>
            <a:pPr marL="715963" lvl="1">
              <a:buFont typeface="Wingdings" panose="05000000000000000000" pitchFamily="2" charset="2"/>
              <a:buChar char="n"/>
            </a:pPr>
            <a:r>
              <a:rPr lang="en-US" altLang="ja-JP" sz="1200" dirty="0">
                <a:highlight>
                  <a:srgbClr val="FFFF00"/>
                </a:highlight>
              </a:rPr>
              <a:t>Power BI</a:t>
            </a:r>
            <a:r>
              <a:rPr lang="ja-JP" altLang="en-US" sz="1200" dirty="0">
                <a:highlight>
                  <a:srgbClr val="FFFF00"/>
                </a:highlight>
              </a:rPr>
              <a:t>・</a:t>
            </a:r>
            <a:r>
              <a:rPr lang="en-US" altLang="ja-JP" sz="1200" dirty="0">
                <a:highlight>
                  <a:srgbClr val="FFFF00"/>
                </a:highlight>
              </a:rPr>
              <a:t>Power BI Report Server</a:t>
            </a:r>
            <a:r>
              <a:rPr lang="ja-JP" altLang="en-US" sz="1200" dirty="0"/>
              <a:t>・</a:t>
            </a:r>
            <a:r>
              <a:rPr lang="en-US" altLang="ja-JP" sz="1200" dirty="0"/>
              <a:t>SQL Server Reporting Services</a:t>
            </a:r>
          </a:p>
          <a:p>
            <a:pPr marL="715963" lvl="1">
              <a:buFont typeface="Wingdings" panose="05000000000000000000" pitchFamily="2" charset="2"/>
              <a:buChar char="n"/>
            </a:pPr>
            <a:endParaRPr lang="en-US" altLang="ja-JP" sz="1200" dirty="0"/>
          </a:p>
          <a:p>
            <a:pPr marL="285750" lvl="1">
              <a:buFont typeface="Wingdings" panose="05000000000000000000" pitchFamily="2" charset="2"/>
              <a:buChar char="n"/>
            </a:pPr>
            <a:r>
              <a:rPr lang="ja-JP" altLang="en-US" sz="1400" dirty="0"/>
              <a:t>応用スキル例（参加者の興味関心に応じて選択）</a:t>
            </a:r>
            <a:endParaRPr lang="en-US" altLang="ja-JP" sz="1400" dirty="0"/>
          </a:p>
          <a:p>
            <a:pPr marL="715963" lvl="1">
              <a:buFont typeface="Wingdings" panose="05000000000000000000" pitchFamily="2" charset="2"/>
              <a:buChar char="n"/>
            </a:pPr>
            <a:r>
              <a:rPr lang="ja-JP" altLang="en-US" sz="1200" dirty="0"/>
              <a:t>統計解析・分析系：</a:t>
            </a:r>
            <a:r>
              <a:rPr lang="en-US" altLang="ja-JP" sz="1200" dirty="0"/>
              <a:t>Azure Machine Learning</a:t>
            </a:r>
            <a:r>
              <a:rPr lang="ja-JP" altLang="en-US" sz="1200" dirty="0"/>
              <a:t>、統計解析、</a:t>
            </a:r>
            <a:r>
              <a:rPr lang="en-US" altLang="ja-JP" sz="1200" dirty="0"/>
              <a:t>R</a:t>
            </a:r>
            <a:r>
              <a:rPr lang="ja-JP" altLang="en-US" sz="1200" dirty="0"/>
              <a:t>、</a:t>
            </a:r>
            <a:r>
              <a:rPr lang="en-US" altLang="ja-JP" sz="1200" dirty="0"/>
              <a:t>Python</a:t>
            </a:r>
          </a:p>
          <a:p>
            <a:pPr marL="715963" lvl="1">
              <a:buFont typeface="Wingdings" panose="05000000000000000000" pitchFamily="2" charset="2"/>
              <a:buChar char="n"/>
            </a:pPr>
            <a:r>
              <a:rPr lang="ja-JP" altLang="en-US" sz="1200" dirty="0"/>
              <a:t>データ連携系：</a:t>
            </a:r>
            <a:r>
              <a:rPr lang="en-US" altLang="ja-JP" sz="1200" dirty="0"/>
              <a:t>Azure Functions, SQL Server Integration Services</a:t>
            </a:r>
          </a:p>
          <a:p>
            <a:pPr marL="715963" lvl="1">
              <a:buFont typeface="Wingdings" panose="05000000000000000000" pitchFamily="2" charset="2"/>
              <a:buChar char="n"/>
            </a:pPr>
            <a:r>
              <a:rPr lang="ja-JP" altLang="en-US" sz="1200" dirty="0"/>
              <a:t>ビッグデータ系：</a:t>
            </a:r>
            <a:r>
              <a:rPr lang="en-US" altLang="ja-JP" sz="1200" dirty="0"/>
              <a:t>Cosmos DB</a:t>
            </a:r>
            <a:r>
              <a:rPr lang="ja-JP" altLang="en-US" sz="1200" dirty="0"/>
              <a:t>、</a:t>
            </a:r>
            <a:r>
              <a:rPr lang="en-US" altLang="ja-JP" sz="1200" dirty="0"/>
              <a:t>Azure Databricks</a:t>
            </a:r>
          </a:p>
          <a:p>
            <a:pPr marL="715963" lvl="1">
              <a:buFont typeface="Wingdings" panose="05000000000000000000" pitchFamily="2" charset="2"/>
              <a:buChar char="n"/>
            </a:pPr>
            <a:r>
              <a:rPr lang="ja-JP" altLang="en-US" sz="1200" dirty="0"/>
              <a:t>ビジネス系：業種、業界ごとのビジネス分析、</a:t>
            </a:r>
            <a:r>
              <a:rPr lang="en-US" altLang="ja-JP" sz="1200" dirty="0"/>
              <a:t>KPI</a:t>
            </a:r>
            <a:r>
              <a:rPr lang="ja-JP" altLang="en-US" sz="1200" dirty="0"/>
              <a:t>設定</a:t>
            </a:r>
            <a:endParaRPr lang="en-US" altLang="ja-JP" sz="1200" dirty="0"/>
          </a:p>
          <a:p>
            <a:pPr marL="715963" lvl="1">
              <a:buFont typeface="Wingdings" panose="05000000000000000000" pitchFamily="2" charset="2"/>
              <a:buChar char="n"/>
            </a:pPr>
            <a:r>
              <a:rPr lang="ja-JP" altLang="en-US" sz="1200" dirty="0"/>
              <a:t>保守・運用：</a:t>
            </a:r>
            <a:r>
              <a:rPr lang="en-US" altLang="ja-JP" sz="1200" dirty="0"/>
              <a:t>Azure</a:t>
            </a:r>
            <a:r>
              <a:rPr lang="ja-JP" altLang="en-US" sz="1200" dirty="0"/>
              <a:t> </a:t>
            </a:r>
            <a:r>
              <a:rPr lang="en-US" altLang="ja-JP" sz="1200" dirty="0"/>
              <a:t>Monitor</a:t>
            </a:r>
          </a:p>
          <a:p>
            <a:pPr marL="715963" lvl="1">
              <a:buFont typeface="Wingdings" panose="05000000000000000000" pitchFamily="2" charset="2"/>
              <a:buChar char="n"/>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en-US" altLang="ja-JP" dirty="0"/>
              <a:t>DAG</a:t>
            </a:r>
            <a:r>
              <a:rPr kumimoji="1" lang="ja-JP" altLang="en-US" dirty="0"/>
              <a:t>　グループ内スキルアップ概要</a:t>
            </a:r>
          </a:p>
        </p:txBody>
      </p:sp>
    </p:spTree>
    <p:extLst>
      <p:ext uri="{BB962C8B-B14F-4D97-AF65-F5344CB8AC3E}">
        <p14:creationId xmlns:p14="http://schemas.microsoft.com/office/powerpoint/2010/main" val="4211444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183190" y="561648"/>
            <a:ext cx="8429622" cy="3940834"/>
          </a:xfrm>
        </p:spPr>
        <p:txBody>
          <a:bodyPr/>
          <a:lstStyle/>
          <a:p>
            <a:pPr marL="285750" indent="-285750">
              <a:buFont typeface="Wingdings" panose="05000000000000000000" pitchFamily="2" charset="2"/>
              <a:buChar char="n"/>
            </a:pPr>
            <a:r>
              <a:rPr lang="ja-JP" altLang="en-US" sz="1600" dirty="0"/>
              <a:t>目標</a:t>
            </a:r>
            <a:endParaRPr lang="en-US" altLang="ja-JP" sz="1400" dirty="0"/>
          </a:p>
          <a:p>
            <a:pPr marL="285750">
              <a:buFont typeface="Wingdings" panose="05000000000000000000" pitchFamily="2" charset="2"/>
              <a:buChar char="n"/>
            </a:pPr>
            <a:r>
              <a:rPr lang="ja-JP" altLang="en-US" sz="1200" dirty="0"/>
              <a:t>仮想マシン上の</a:t>
            </a:r>
            <a:r>
              <a:rPr lang="en-US" altLang="ja-JP" sz="1200" dirty="0"/>
              <a:t>SQL Server</a:t>
            </a:r>
            <a:r>
              <a:rPr lang="ja-JP" altLang="en-US" sz="1200" dirty="0"/>
              <a:t>と</a:t>
            </a:r>
            <a:r>
              <a:rPr lang="en-US" altLang="ja-JP" sz="1200" dirty="0"/>
              <a:t>SQLDatabase</a:t>
            </a:r>
            <a:r>
              <a:rPr lang="ja-JP" altLang="en-US" sz="1200" dirty="0"/>
              <a:t>の違い、また設定について理解する。</a:t>
            </a:r>
            <a:endParaRPr lang="en-US" altLang="ja-JP" sz="1200" dirty="0"/>
          </a:p>
          <a:p>
            <a:pPr marL="285750">
              <a:buFont typeface="Wingdings" panose="05000000000000000000" pitchFamily="2" charset="2"/>
              <a:buChar char="n"/>
            </a:pPr>
            <a:r>
              <a:rPr lang="en-US" altLang="ja-JP" sz="1200" dirty="0">
                <a:highlight>
                  <a:srgbClr val="FFFF00"/>
                </a:highlight>
              </a:rPr>
              <a:t>Power BI</a:t>
            </a:r>
            <a:r>
              <a:rPr lang="ja-JP" altLang="en-US" sz="1200" dirty="0">
                <a:highlight>
                  <a:srgbClr val="FFFF00"/>
                </a:highlight>
              </a:rPr>
              <a:t>・</a:t>
            </a:r>
            <a:r>
              <a:rPr lang="en-US" altLang="ja-JP" sz="1200" dirty="0">
                <a:highlight>
                  <a:srgbClr val="FFFF00"/>
                </a:highlight>
              </a:rPr>
              <a:t>Power BI Report Server</a:t>
            </a:r>
            <a:r>
              <a:rPr lang="ja-JP" altLang="en-US" sz="1200" dirty="0">
                <a:highlight>
                  <a:srgbClr val="FFFF00"/>
                </a:highlight>
              </a:rPr>
              <a:t>・</a:t>
            </a:r>
            <a:r>
              <a:rPr lang="en-US" altLang="ja-JP" sz="1200" dirty="0">
                <a:highlight>
                  <a:srgbClr val="FFFF00"/>
                </a:highlight>
              </a:rPr>
              <a:t>SQL Server Reporting Services</a:t>
            </a:r>
            <a:r>
              <a:rPr lang="ja-JP" altLang="en-US" sz="1200" dirty="0">
                <a:highlight>
                  <a:srgbClr val="FFFF00"/>
                </a:highlight>
              </a:rPr>
              <a:t>にてレポート構築し、各機能ごとの違いを理解する。</a:t>
            </a:r>
            <a:endParaRPr lang="en-US" altLang="ja-JP" sz="1200" dirty="0">
              <a:highlight>
                <a:srgbClr val="FFFF00"/>
              </a:highlight>
            </a:endParaRPr>
          </a:p>
          <a:p>
            <a:pPr marL="430213" lvl="1" indent="0">
              <a:buNone/>
            </a:pPr>
            <a:endParaRPr lang="en-US" altLang="ja-JP" sz="1200" dirty="0"/>
          </a:p>
          <a:p>
            <a:pPr marL="285750" indent="-285750">
              <a:buFont typeface="Wingdings" panose="05000000000000000000" pitchFamily="2" charset="2"/>
              <a:buChar char="n"/>
            </a:pPr>
            <a:r>
              <a:rPr lang="ja-JP" altLang="en-US" sz="1600" dirty="0"/>
              <a:t>各回ごとのカリキュラム</a:t>
            </a:r>
            <a:endParaRPr lang="en-US" altLang="ja-JP" sz="1600" dirty="0"/>
          </a:p>
          <a:p>
            <a:pPr marL="285750">
              <a:buFont typeface="Wingdings" panose="05000000000000000000" pitchFamily="2" charset="2"/>
              <a:buChar char="n"/>
            </a:pPr>
            <a:r>
              <a:rPr lang="en-US" altLang="ja-JP" sz="1200" dirty="0"/>
              <a:t>1</a:t>
            </a:r>
            <a:r>
              <a:rPr lang="ja-JP" altLang="en-US" sz="1200" dirty="0"/>
              <a:t>回目：</a:t>
            </a:r>
            <a:r>
              <a:rPr lang="en-US" altLang="ja-JP" sz="1200" dirty="0"/>
              <a:t>Azure</a:t>
            </a:r>
            <a:r>
              <a:rPr lang="ja-JP" altLang="en-US" sz="1200" dirty="0"/>
              <a:t> </a:t>
            </a:r>
            <a:r>
              <a:rPr lang="en-US" altLang="ja-JP" sz="1200" dirty="0"/>
              <a:t>VM</a:t>
            </a:r>
            <a:r>
              <a:rPr lang="ja-JP" altLang="en-US" sz="1200" dirty="0"/>
              <a:t>と</a:t>
            </a:r>
            <a:r>
              <a:rPr lang="en-US" altLang="ja-JP" sz="1200" dirty="0"/>
              <a:t>SQL</a:t>
            </a:r>
            <a:r>
              <a:rPr lang="ja-JP" altLang="en-US" sz="1200" dirty="0"/>
              <a:t> </a:t>
            </a:r>
            <a:r>
              <a:rPr lang="en-US" altLang="ja-JP" sz="1200" dirty="0"/>
              <a:t>Server</a:t>
            </a:r>
            <a:r>
              <a:rPr lang="ja-JP" altLang="en-US" sz="1200" dirty="0"/>
              <a:t>、</a:t>
            </a:r>
            <a:r>
              <a:rPr lang="en-US" altLang="ja-JP" sz="1200" dirty="0"/>
              <a:t>SQLDatabase</a:t>
            </a:r>
            <a:r>
              <a:rPr lang="ja-JP" altLang="en-US" sz="1200" dirty="0"/>
              <a:t>についての説明と構築</a:t>
            </a:r>
            <a:endParaRPr lang="en-US" altLang="ja-JP" sz="1200" dirty="0"/>
          </a:p>
          <a:p>
            <a:pPr marL="285750">
              <a:buFont typeface="Wingdings" panose="05000000000000000000" pitchFamily="2" charset="2"/>
              <a:buChar char="n"/>
            </a:pPr>
            <a:r>
              <a:rPr lang="en-US" altLang="ja-JP" sz="1200" dirty="0"/>
              <a:t>2</a:t>
            </a:r>
            <a:r>
              <a:rPr lang="ja-JP" altLang="en-US" sz="1200" dirty="0"/>
              <a:t>回目： </a:t>
            </a:r>
            <a:r>
              <a:rPr lang="en-US" altLang="ja-JP" sz="1200" dirty="0"/>
              <a:t>Power BI</a:t>
            </a:r>
            <a:r>
              <a:rPr lang="ja-JP" altLang="en-US" sz="1200" dirty="0"/>
              <a:t>、</a:t>
            </a:r>
            <a:r>
              <a:rPr lang="en-US" altLang="ja-JP" sz="1200" dirty="0"/>
              <a:t>PowerBI</a:t>
            </a:r>
            <a:r>
              <a:rPr lang="ja-JP" altLang="en-US" sz="1200" dirty="0"/>
              <a:t> </a:t>
            </a:r>
            <a:r>
              <a:rPr lang="en-US" altLang="ja-JP" sz="1200" dirty="0"/>
              <a:t>Service</a:t>
            </a:r>
            <a:r>
              <a:rPr lang="ja-JP" altLang="en-US" sz="1200" dirty="0"/>
              <a:t>について説明とレポート作成、</a:t>
            </a:r>
            <a:r>
              <a:rPr lang="en-US" altLang="ja-JP" sz="1200" dirty="0"/>
              <a:t>Data Factory</a:t>
            </a:r>
            <a:r>
              <a:rPr lang="ja-JP" altLang="en-US" sz="1200" dirty="0"/>
              <a:t>の作成・設定</a:t>
            </a:r>
            <a:endParaRPr lang="en-US" altLang="ja-JP" sz="1200" dirty="0"/>
          </a:p>
          <a:p>
            <a:pPr marL="285750">
              <a:buFont typeface="Wingdings" panose="05000000000000000000" pitchFamily="2" charset="2"/>
              <a:buChar char="n"/>
            </a:pPr>
            <a:r>
              <a:rPr lang="en-US" altLang="ja-JP" sz="1200" dirty="0">
                <a:highlight>
                  <a:srgbClr val="FFFF00"/>
                </a:highlight>
              </a:rPr>
              <a:t>3</a:t>
            </a:r>
            <a:r>
              <a:rPr lang="ja-JP" altLang="en-US" sz="1200" dirty="0">
                <a:highlight>
                  <a:srgbClr val="FFFF00"/>
                </a:highlight>
              </a:rPr>
              <a:t>回目： </a:t>
            </a:r>
            <a:r>
              <a:rPr lang="en-US" altLang="ja-JP" sz="1200" dirty="0">
                <a:highlight>
                  <a:srgbClr val="FFFF00"/>
                </a:highlight>
              </a:rPr>
              <a:t>Power BI Report Server</a:t>
            </a:r>
            <a:r>
              <a:rPr lang="ja-JP" altLang="en-US" sz="1200" dirty="0">
                <a:highlight>
                  <a:srgbClr val="FFFF00"/>
                </a:highlight>
              </a:rPr>
              <a:t>の説明と構築・レポート作成</a:t>
            </a:r>
            <a:endParaRPr lang="en-US" altLang="ja-JP" sz="1200" dirty="0">
              <a:highlight>
                <a:srgbClr val="FFFF00"/>
              </a:highlight>
            </a:endParaRPr>
          </a:p>
          <a:p>
            <a:pPr marL="285750">
              <a:buFont typeface="Wingdings" panose="05000000000000000000" pitchFamily="2" charset="2"/>
              <a:buChar char="n"/>
            </a:pPr>
            <a:r>
              <a:rPr lang="en-US" altLang="ja-JP" sz="1200" dirty="0"/>
              <a:t>4</a:t>
            </a:r>
            <a:r>
              <a:rPr lang="ja-JP" altLang="en-US" sz="1200" dirty="0"/>
              <a:t>回目： </a:t>
            </a:r>
            <a:r>
              <a:rPr lang="en-US" altLang="ja-JP" sz="1200" dirty="0"/>
              <a:t>SQL Server Reporting Services</a:t>
            </a:r>
            <a:r>
              <a:rPr lang="ja-JP" altLang="en-US" sz="1200" dirty="0"/>
              <a:t>（</a:t>
            </a:r>
            <a:r>
              <a:rPr lang="en-US" altLang="ja-JP" sz="1200" dirty="0"/>
              <a:t>SSRS</a:t>
            </a:r>
            <a:r>
              <a:rPr lang="ja-JP" altLang="en-US" sz="1200" dirty="0"/>
              <a:t>）の説明と構築・レポート作成</a:t>
            </a:r>
            <a:endParaRPr lang="en-US" altLang="ja-JP" sz="1200" dirty="0"/>
          </a:p>
          <a:p>
            <a:pPr lvl="1" indent="0">
              <a:buNone/>
            </a:pPr>
            <a:endParaRPr lang="en-US" altLang="ja-JP" sz="1200" dirty="0"/>
          </a:p>
          <a:p>
            <a:pPr indent="-312737">
              <a:buFont typeface="Wingdings" panose="05000000000000000000" pitchFamily="2" charset="2"/>
              <a:buChar char="n"/>
            </a:pPr>
            <a:r>
              <a:rPr lang="ja-JP" altLang="en-US" sz="1600" dirty="0"/>
              <a:t>カリキュラムごとの進め方</a:t>
            </a:r>
            <a:endParaRPr lang="en-US" altLang="ja-JP" sz="1600" dirty="0"/>
          </a:p>
          <a:p>
            <a:pPr marL="715963" lvl="1">
              <a:buFont typeface="Wingdings" panose="05000000000000000000" pitchFamily="2" charset="2"/>
              <a:buChar char="n"/>
            </a:pPr>
            <a:r>
              <a:rPr lang="ja-JP" altLang="en-US" sz="1200" dirty="0"/>
              <a:t>各カリキュラムごとに皆さんに</a:t>
            </a:r>
            <a:r>
              <a:rPr lang="ja-JP" altLang="en-US" sz="1200" b="1" u="sng" dirty="0"/>
              <a:t>課題をお渡ししますので、次回のカリキュラムまでに作成</a:t>
            </a:r>
            <a:r>
              <a:rPr lang="ja-JP" altLang="en-US" sz="1200" dirty="0"/>
              <a:t>をしてください。</a:t>
            </a:r>
            <a:endParaRPr lang="en-US" altLang="ja-JP" sz="1200" dirty="0"/>
          </a:p>
          <a:p>
            <a:pPr marL="715963" lvl="1">
              <a:buFont typeface="Wingdings" panose="05000000000000000000" pitchFamily="2" charset="2"/>
              <a:buChar char="n"/>
            </a:pPr>
            <a:r>
              <a:rPr lang="en-US" altLang="ja-JP" sz="1200" dirty="0"/>
              <a:t>1</a:t>
            </a:r>
            <a:r>
              <a:rPr lang="ja-JP" altLang="en-US" sz="1200" dirty="0"/>
              <a:t>回目を勉強会として講師による説明を行い、</a:t>
            </a:r>
            <a:r>
              <a:rPr lang="en-US" altLang="ja-JP" sz="1200" dirty="0"/>
              <a:t>2</a:t>
            </a:r>
            <a:r>
              <a:rPr lang="ja-JP" altLang="en-US" sz="1200" dirty="0"/>
              <a:t>回目をフォローアップ会として進捗の把握や質疑応答をします。</a:t>
            </a:r>
            <a:endParaRPr lang="en-US" altLang="ja-JP" sz="1200" dirty="0"/>
          </a:p>
          <a:p>
            <a:pPr marL="715963" lvl="1">
              <a:buFont typeface="Wingdings" panose="05000000000000000000" pitchFamily="2" charset="2"/>
              <a:buChar char="n"/>
            </a:pPr>
            <a:r>
              <a:rPr lang="ja-JP" altLang="en-US" sz="1200" dirty="0"/>
              <a:t>各カリキュラムごとの作業は連動していますので、</a:t>
            </a:r>
            <a:r>
              <a:rPr lang="ja-JP" altLang="en-US" sz="1200" b="1" u="sng" dirty="0"/>
              <a:t>必ず次回カリキュラムまでに完了するように</a:t>
            </a:r>
            <a:r>
              <a:rPr lang="ja-JP" altLang="en-US" sz="1200" dirty="0"/>
              <a:t>してください。</a:t>
            </a:r>
            <a:endParaRPr lang="en-US" altLang="ja-JP" sz="1200" dirty="0"/>
          </a:p>
          <a:p>
            <a:pPr marL="715963" lvl="1">
              <a:buFont typeface="Wingdings" panose="05000000000000000000" pitchFamily="2" charset="2"/>
              <a:buChar char="n"/>
            </a:pPr>
            <a:r>
              <a:rPr lang="ja-JP" altLang="en-US" sz="1200" dirty="0"/>
              <a:t>勉強会での説明や資料については録画したうえで展開します。案件上の都合などやむを得ない理由にて欠席した場合は展開資料を参考に作成をしてみてください。</a:t>
            </a:r>
            <a:endParaRPr lang="en-US" altLang="ja-JP" sz="1200" dirty="0"/>
          </a:p>
          <a:p>
            <a:pPr marL="430213" lvl="1" indent="0">
              <a:buNone/>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11</a:t>
            </a:r>
            <a:r>
              <a:rPr lang="ja-JP" altLang="en-US" dirty="0"/>
              <a:t>月、</a:t>
            </a:r>
            <a:r>
              <a:rPr lang="en-US" altLang="ja-JP" dirty="0"/>
              <a:t>12</a:t>
            </a:r>
            <a:r>
              <a:rPr lang="ja-JP" altLang="en-US" dirty="0"/>
              <a:t>月：基礎スキル研修</a:t>
            </a:r>
            <a:endParaRPr kumimoji="1" lang="ja-JP" altLang="en-US" dirty="0"/>
          </a:p>
        </p:txBody>
      </p:sp>
    </p:spTree>
    <p:extLst>
      <p:ext uri="{BB962C8B-B14F-4D97-AF65-F5344CB8AC3E}">
        <p14:creationId xmlns:p14="http://schemas.microsoft.com/office/powerpoint/2010/main" val="3686661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正方形/長方形 59"/>
          <p:cNvSpPr/>
          <p:nvPr>
            <p:custDataLst>
              <p:tags r:id="rId1"/>
            </p:custDataLst>
          </p:nvPr>
        </p:nvSpPr>
        <p:spPr bwMode="auto">
          <a:xfrm>
            <a:off x="263603" y="1061483"/>
            <a:ext cx="8651556" cy="3760173"/>
          </a:xfrm>
          <a:prstGeom prst="rect">
            <a:avLst/>
          </a:prstGeom>
          <a:solidFill>
            <a:schemeClr val="accent2">
              <a:lumMod val="20000"/>
              <a:lumOff val="80000"/>
            </a:schemeClr>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defTabSz="672071" fontAlgn="base">
              <a:lnSpc>
                <a:spcPct val="90000"/>
              </a:lnSpc>
              <a:spcBef>
                <a:spcPct val="0"/>
              </a:spcBef>
              <a:spcAft>
                <a:spcPct val="0"/>
              </a:spcAft>
              <a:defRPr/>
            </a:pPr>
            <a:endParaRPr lang="en-US" altLang="ja-JP" sz="2018" kern="0">
              <a:solidFill>
                <a:srgbClr val="000000"/>
              </a:solidFill>
              <a:latin typeface="Meiryo UI" panose="020B0604030504040204" pitchFamily="50" charset="-128"/>
              <a:ea typeface="Meiryo UI" panose="020B0604030504040204" pitchFamily="50" charset="-128"/>
              <a:cs typeface="Segoe UI" panose="020B0502040204020203" pitchFamily="34" charset="0"/>
            </a:endParaRPr>
          </a:p>
        </p:txBody>
      </p:sp>
      <p:sp>
        <p:nvSpPr>
          <p:cNvPr id="47" name="正方形/長方形 46"/>
          <p:cNvSpPr/>
          <p:nvPr/>
        </p:nvSpPr>
        <p:spPr>
          <a:xfrm>
            <a:off x="6768587" y="1102743"/>
            <a:ext cx="2160000" cy="850922"/>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a:latin typeface="+mn-ea"/>
            </a:endParaRPr>
          </a:p>
          <a:p>
            <a:endParaRPr lang="en-US" altLang="ja-JP" sz="1050">
              <a:latin typeface="+mn-ea"/>
            </a:endParaRPr>
          </a:p>
          <a:p>
            <a:r>
              <a:rPr lang="ja-JP" altLang="en-US" sz="1050">
                <a:latin typeface="+mn-ea"/>
              </a:rPr>
              <a:t>処理されたデータをビジネス上の利用目的に合わせて適切に分析する工程。</a:t>
            </a:r>
            <a:endParaRPr lang="en-US" altLang="ja-JP" sz="1050">
              <a:latin typeface="+mn-ea"/>
            </a:endParaRPr>
          </a:p>
        </p:txBody>
      </p:sp>
      <p:sp>
        <p:nvSpPr>
          <p:cNvPr id="46" name="正方形/長方形 45"/>
          <p:cNvSpPr/>
          <p:nvPr/>
        </p:nvSpPr>
        <p:spPr>
          <a:xfrm>
            <a:off x="4608587" y="1103369"/>
            <a:ext cx="2160000" cy="850922"/>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dirty="0">
              <a:latin typeface="+mn-ea"/>
            </a:endParaRPr>
          </a:p>
          <a:p>
            <a:endParaRPr lang="en-US" altLang="ja-JP" sz="1050" dirty="0">
              <a:latin typeface="+mn-ea"/>
            </a:endParaRPr>
          </a:p>
          <a:p>
            <a:r>
              <a:rPr lang="ja-JP" altLang="en-US" sz="1050" dirty="0">
                <a:latin typeface="+mn-ea"/>
              </a:rPr>
              <a:t>分析アルゴリズムを用いてデータを加工してその結果を可視化ツールへ渡す工程。</a:t>
            </a:r>
            <a:endParaRPr lang="en-US" altLang="ja-JP" sz="1050" dirty="0">
              <a:latin typeface="+mn-ea"/>
            </a:endParaRPr>
          </a:p>
        </p:txBody>
      </p:sp>
      <p:sp>
        <p:nvSpPr>
          <p:cNvPr id="44" name="正方形/長方形 43"/>
          <p:cNvSpPr/>
          <p:nvPr/>
        </p:nvSpPr>
        <p:spPr>
          <a:xfrm>
            <a:off x="2445951" y="1102744"/>
            <a:ext cx="2160000" cy="851408"/>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dirty="0">
              <a:latin typeface="+mn-ea"/>
            </a:endParaRPr>
          </a:p>
          <a:p>
            <a:endParaRPr lang="en-US" altLang="ja-JP" sz="1050" dirty="0">
              <a:latin typeface="+mn-ea"/>
            </a:endParaRPr>
          </a:p>
          <a:p>
            <a:r>
              <a:rPr lang="ja-JP" altLang="en-US" sz="1050" dirty="0">
                <a:latin typeface="+mn-ea"/>
              </a:rPr>
              <a:t>収集したデータをその特性に合わせて適切な分析用ストアに蓄積する工程。</a:t>
            </a:r>
            <a:endParaRPr lang="en-US" altLang="ja-JP" sz="1050" dirty="0">
              <a:latin typeface="+mn-ea"/>
            </a:endParaRPr>
          </a:p>
          <a:p>
            <a:endParaRPr lang="ja-JP" altLang="en-US" sz="1050" dirty="0"/>
          </a:p>
        </p:txBody>
      </p:sp>
      <p:sp>
        <p:nvSpPr>
          <p:cNvPr id="4" name="正方形/長方形 3"/>
          <p:cNvSpPr/>
          <p:nvPr/>
        </p:nvSpPr>
        <p:spPr>
          <a:xfrm>
            <a:off x="285951" y="1102742"/>
            <a:ext cx="2160000" cy="850922"/>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a:latin typeface="+mn-ea"/>
            </a:endParaRPr>
          </a:p>
          <a:p>
            <a:endParaRPr lang="en-US" altLang="ja-JP" sz="1050">
              <a:latin typeface="+mn-ea"/>
            </a:endParaRPr>
          </a:p>
          <a:p>
            <a:r>
              <a:rPr lang="ja-JP" altLang="en-US" sz="1050">
                <a:latin typeface="+mn-ea"/>
              </a:rPr>
              <a:t>各種データソースから分析に利用するデータを統合収集する工程。</a:t>
            </a:r>
            <a:endParaRPr lang="en-US" altLang="ja-JP" sz="1050">
              <a:latin typeface="+mn-ea"/>
            </a:endParaRPr>
          </a:p>
          <a:p>
            <a:endParaRPr lang="ja-JP" altLang="en-US" sz="1050"/>
          </a:p>
        </p:txBody>
      </p:sp>
      <p:sp>
        <p:nvSpPr>
          <p:cNvPr id="3" name="タイトル 2"/>
          <p:cNvSpPr>
            <a:spLocks noGrp="1"/>
          </p:cNvSpPr>
          <p:nvPr>
            <p:ph type="ctrTitle"/>
          </p:nvPr>
        </p:nvSpPr>
        <p:spPr/>
        <p:txBody>
          <a:bodyPr/>
          <a:lstStyle/>
          <a:p>
            <a:r>
              <a:rPr kumimoji="1" lang="ja-JP" altLang="en-US" dirty="0"/>
              <a:t>勉強会スコープ</a:t>
            </a:r>
          </a:p>
        </p:txBody>
      </p:sp>
      <p:sp>
        <p:nvSpPr>
          <p:cNvPr id="80" name="テキスト ボックス 226"/>
          <p:cNvSpPr txBox="1"/>
          <p:nvPr/>
        </p:nvSpPr>
        <p:spPr>
          <a:xfrm>
            <a:off x="285951" y="1103369"/>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　データ統合収集</a:t>
            </a:r>
          </a:p>
        </p:txBody>
      </p:sp>
      <p:sp>
        <p:nvSpPr>
          <p:cNvPr id="81" name="テキスト ボックス 234"/>
          <p:cNvSpPr txBox="1"/>
          <p:nvPr/>
        </p:nvSpPr>
        <p:spPr>
          <a:xfrm>
            <a:off x="2445951" y="1103369"/>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データ蓄積</a:t>
            </a:r>
          </a:p>
        </p:txBody>
      </p:sp>
      <p:sp>
        <p:nvSpPr>
          <p:cNvPr id="82" name="テキスト ボックス 235"/>
          <p:cNvSpPr txBox="1"/>
          <p:nvPr/>
        </p:nvSpPr>
        <p:spPr>
          <a:xfrm>
            <a:off x="4605951" y="1107465"/>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　データ処理分析</a:t>
            </a:r>
          </a:p>
        </p:txBody>
      </p:sp>
      <p:sp>
        <p:nvSpPr>
          <p:cNvPr id="83" name="テキスト ボックス 236"/>
          <p:cNvSpPr txBox="1"/>
          <p:nvPr/>
        </p:nvSpPr>
        <p:spPr>
          <a:xfrm>
            <a:off x="6765951" y="1103369"/>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データ可視化</a:t>
            </a:r>
          </a:p>
        </p:txBody>
      </p:sp>
      <p:pic>
        <p:nvPicPr>
          <p:cNvPr id="12" name="図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6626" y="3057414"/>
            <a:ext cx="337500" cy="337500"/>
          </a:xfrm>
          <a:prstGeom prst="rect">
            <a:avLst/>
          </a:prstGeom>
        </p:spPr>
      </p:pic>
      <p:pic>
        <p:nvPicPr>
          <p:cNvPr id="1026" name="Picture 2" descr="「SAP アイコン」の画像検索結果"/>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492" y="3500511"/>
            <a:ext cx="472500" cy="234675"/>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53428" y="3057414"/>
            <a:ext cx="337500" cy="337500"/>
          </a:xfrm>
          <a:prstGeom prst="rect">
            <a:avLst/>
          </a:prstGeom>
        </p:spPr>
      </p:pic>
      <p:pic>
        <p:nvPicPr>
          <p:cNvPr id="43" name="図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55515" y="3060016"/>
            <a:ext cx="337500" cy="337500"/>
          </a:xfrm>
          <a:prstGeom prst="rect">
            <a:avLst/>
          </a:prstGeom>
        </p:spPr>
      </p:pic>
      <p:pic>
        <p:nvPicPr>
          <p:cNvPr id="45" name="図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51256" y="3047143"/>
            <a:ext cx="337500" cy="337500"/>
          </a:xfrm>
          <a:prstGeom prst="rect">
            <a:avLst/>
          </a:prstGeom>
        </p:spPr>
      </p:pic>
      <p:pic>
        <p:nvPicPr>
          <p:cNvPr id="1030" name="Picture 6" descr="「sqlserver」の画像検索結果"/>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9593" y="3492784"/>
            <a:ext cx="405000" cy="332865"/>
          </a:xfrm>
          <a:prstGeom prst="rect">
            <a:avLst/>
          </a:prstGeom>
          <a:noFill/>
          <a:extLst>
            <a:ext uri="{909E8E84-426E-40DD-AFC4-6F175D3DCCD1}">
              <a14:hiddenFill xmlns:a14="http://schemas.microsoft.com/office/drawing/2010/main">
                <a:solidFill>
                  <a:srgbClr val="FFFFFF"/>
                </a:solidFill>
              </a14:hiddenFill>
            </a:ext>
          </a:extLst>
        </p:spPr>
      </p:pic>
      <p:pic>
        <p:nvPicPr>
          <p:cNvPr id="57" name="図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78632" y="3095061"/>
            <a:ext cx="270000" cy="270000"/>
          </a:xfrm>
          <a:prstGeom prst="rect">
            <a:avLst/>
          </a:prstGeom>
        </p:spPr>
      </p:pic>
      <p:pic>
        <p:nvPicPr>
          <p:cNvPr id="59" name="図 5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40573" y="2924926"/>
            <a:ext cx="1080000" cy="607680"/>
          </a:xfrm>
          <a:prstGeom prst="rect">
            <a:avLst/>
          </a:prstGeom>
        </p:spPr>
      </p:pic>
      <p:pic>
        <p:nvPicPr>
          <p:cNvPr id="61" name="図 6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714135" y="3501992"/>
            <a:ext cx="810000" cy="277683"/>
          </a:xfrm>
          <a:prstGeom prst="rect">
            <a:avLst/>
          </a:prstGeom>
        </p:spPr>
      </p:pic>
      <p:pic>
        <p:nvPicPr>
          <p:cNvPr id="100" name="図 9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93674" y="3351285"/>
            <a:ext cx="810000" cy="567000"/>
          </a:xfrm>
          <a:prstGeom prst="rect">
            <a:avLst/>
          </a:prstGeom>
        </p:spPr>
      </p:pic>
      <p:sp>
        <p:nvSpPr>
          <p:cNvPr id="108" name="正方形/長方形 107"/>
          <p:cNvSpPr/>
          <p:nvPr>
            <p:custDataLst>
              <p:tags r:id="rId2"/>
            </p:custDataLst>
          </p:nvPr>
        </p:nvSpPr>
        <p:spPr bwMode="auto">
          <a:xfrm>
            <a:off x="7180858" y="1961026"/>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インターフェース</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29" name="正方形/長方形 28"/>
          <p:cNvSpPr/>
          <p:nvPr>
            <p:custDataLst>
              <p:tags r:id="rId3"/>
            </p:custDataLst>
          </p:nvPr>
        </p:nvSpPr>
        <p:spPr bwMode="auto">
          <a:xfrm>
            <a:off x="266716" y="1961396"/>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業務データ</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30" name="正方形/長方形 29"/>
          <p:cNvSpPr/>
          <p:nvPr>
            <p:custDataLst>
              <p:tags r:id="rId4"/>
            </p:custDataLst>
          </p:nvPr>
        </p:nvSpPr>
        <p:spPr bwMode="auto">
          <a:xfrm>
            <a:off x="1991894" y="1963572"/>
            <a:ext cx="1728000" cy="286500"/>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情報収集・変換・集約</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31" name="正方形/長方形 30"/>
          <p:cNvSpPr/>
          <p:nvPr>
            <p:custDataLst>
              <p:tags r:id="rId5"/>
            </p:custDataLst>
          </p:nvPr>
        </p:nvSpPr>
        <p:spPr bwMode="auto">
          <a:xfrm>
            <a:off x="3722962" y="1963962"/>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業務データ蓄積・格納</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32" name="正方形/長方形 31"/>
          <p:cNvSpPr/>
          <p:nvPr>
            <p:custDataLst>
              <p:tags r:id="rId6"/>
            </p:custDataLst>
          </p:nvPr>
        </p:nvSpPr>
        <p:spPr bwMode="auto">
          <a:xfrm>
            <a:off x="5452858" y="1963348"/>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分析</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5" name="二等辺三角形 4"/>
          <p:cNvSpPr/>
          <p:nvPr/>
        </p:nvSpPr>
        <p:spPr>
          <a:xfrm rot="5400000" flipH="1">
            <a:off x="1819678" y="3367683"/>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51" name="二等辺三角形 50"/>
          <p:cNvSpPr/>
          <p:nvPr/>
        </p:nvSpPr>
        <p:spPr>
          <a:xfrm rot="5400000" flipH="1">
            <a:off x="3613815" y="3367684"/>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52" name="二等辺三角形 51"/>
          <p:cNvSpPr/>
          <p:nvPr/>
        </p:nvSpPr>
        <p:spPr>
          <a:xfrm rot="5400000" flipH="1">
            <a:off x="5430212" y="3367683"/>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54" name="二等辺三角形 53"/>
          <p:cNvSpPr/>
          <p:nvPr/>
        </p:nvSpPr>
        <p:spPr>
          <a:xfrm rot="5400000" flipH="1">
            <a:off x="7149989" y="3367683"/>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6" name="正方形/長方形 5"/>
          <p:cNvSpPr/>
          <p:nvPr/>
        </p:nvSpPr>
        <p:spPr>
          <a:xfrm>
            <a:off x="2019776" y="2290095"/>
            <a:ext cx="1687500" cy="71558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dirty="0">
                <a:latin typeface="+mn-ea"/>
              </a:rPr>
              <a:t>業務システムのデータの取込みや定期的に出力されるファイルの取込みの実装</a:t>
            </a:r>
            <a:endParaRPr lang="en-US" altLang="ja-JP" sz="1050" dirty="0">
              <a:latin typeface="+mn-ea"/>
            </a:endParaRPr>
          </a:p>
        </p:txBody>
      </p:sp>
      <p:sp>
        <p:nvSpPr>
          <p:cNvPr id="55" name="正方形/長方形 54"/>
          <p:cNvSpPr/>
          <p:nvPr/>
        </p:nvSpPr>
        <p:spPr>
          <a:xfrm>
            <a:off x="3755612" y="2294696"/>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収集・変換・集約を行ったデータを分析用のデータストアへ蓄積</a:t>
            </a:r>
          </a:p>
        </p:txBody>
      </p:sp>
      <p:sp>
        <p:nvSpPr>
          <p:cNvPr id="56" name="正方形/長方形 55"/>
          <p:cNvSpPr/>
          <p:nvPr/>
        </p:nvSpPr>
        <p:spPr>
          <a:xfrm>
            <a:off x="5483316" y="2288494"/>
            <a:ext cx="1687500" cy="71558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分析用のデータストアに蓄積されたデータをアルゴリズムを用いてデータ加工</a:t>
            </a:r>
            <a:endParaRPr lang="en-US" altLang="ja-JP" sz="1050">
              <a:latin typeface="+mn-ea"/>
            </a:endParaRPr>
          </a:p>
        </p:txBody>
      </p:sp>
      <p:sp>
        <p:nvSpPr>
          <p:cNvPr id="58" name="正方形/長方形 57"/>
          <p:cNvSpPr/>
          <p:nvPr/>
        </p:nvSpPr>
        <p:spPr>
          <a:xfrm>
            <a:off x="7227659" y="2292322"/>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加工されたデータをユーザが可視化できるインターフェイスを作成</a:t>
            </a:r>
            <a:endParaRPr lang="en-US" altLang="ja-JP" sz="900">
              <a:latin typeface="+mn-ea"/>
            </a:endParaRPr>
          </a:p>
        </p:txBody>
      </p:sp>
      <p:sp>
        <p:nvSpPr>
          <p:cNvPr id="63" name="正方形/長方形 62"/>
          <p:cNvSpPr/>
          <p:nvPr/>
        </p:nvSpPr>
        <p:spPr>
          <a:xfrm>
            <a:off x="277571" y="2295395"/>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日々の業務で蓄積された構造データや非構造データ</a:t>
            </a:r>
            <a:endParaRPr lang="en-US" altLang="ja-JP" sz="900">
              <a:latin typeface="+mn-ea"/>
            </a:endParaRPr>
          </a:p>
        </p:txBody>
      </p:sp>
      <p:pic>
        <p:nvPicPr>
          <p:cNvPr id="8" name="図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893411" y="3463544"/>
            <a:ext cx="378000" cy="378000"/>
          </a:xfrm>
          <a:prstGeom prst="rect">
            <a:avLst/>
          </a:prstGeom>
        </p:spPr>
      </p:pic>
      <p:sp>
        <p:nvSpPr>
          <p:cNvPr id="74" name="正方形/長方形 73"/>
          <p:cNvSpPr/>
          <p:nvPr/>
        </p:nvSpPr>
        <p:spPr>
          <a:xfrm>
            <a:off x="277571" y="3977991"/>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csv</a:t>
            </a:r>
            <a:r>
              <a:rPr lang="ja-JP" altLang="en-US" sz="1050">
                <a:latin typeface="+mn-ea"/>
              </a:rPr>
              <a:t>ファイル</a:t>
            </a:r>
            <a:endParaRPr lang="en-US" altLang="ja-JP" sz="1050">
              <a:latin typeface="+mn-ea"/>
            </a:endParaRPr>
          </a:p>
          <a:p>
            <a:r>
              <a:rPr lang="ja-JP" altLang="en-US" sz="1050">
                <a:latin typeface="+mn-ea"/>
              </a:rPr>
              <a:t>基幹システムのデータ</a:t>
            </a:r>
            <a:endParaRPr lang="en-US" altLang="ja-JP" sz="1050">
              <a:latin typeface="+mn-ea"/>
            </a:endParaRPr>
          </a:p>
        </p:txBody>
      </p:sp>
      <p:sp>
        <p:nvSpPr>
          <p:cNvPr id="75" name="正方形/長方形 74"/>
          <p:cNvSpPr/>
          <p:nvPr/>
        </p:nvSpPr>
        <p:spPr>
          <a:xfrm>
            <a:off x="2005275" y="3977990"/>
            <a:ext cx="1687500" cy="8771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dirty="0">
                <a:latin typeface="+mn-ea"/>
              </a:rPr>
              <a:t>例）</a:t>
            </a:r>
            <a:endParaRPr lang="en-US" altLang="ja-JP" sz="1050" dirty="0">
              <a:latin typeface="+mn-ea"/>
            </a:endParaRPr>
          </a:p>
          <a:p>
            <a:r>
              <a:rPr lang="en-US" altLang="ja-JP" sz="1050" dirty="0" err="1">
                <a:latin typeface="+mn-ea"/>
              </a:rPr>
              <a:t>WebApp</a:t>
            </a:r>
            <a:endParaRPr lang="en-US" altLang="ja-JP" sz="1050" dirty="0">
              <a:latin typeface="+mn-ea"/>
            </a:endParaRPr>
          </a:p>
          <a:p>
            <a:r>
              <a:rPr lang="en-US" altLang="ja-JP" sz="1050" dirty="0">
                <a:latin typeface="+mn-ea"/>
              </a:rPr>
              <a:t>ETL</a:t>
            </a:r>
            <a:r>
              <a:rPr lang="ja-JP" altLang="en-US" sz="1050" dirty="0">
                <a:latin typeface="+mn-ea"/>
              </a:rPr>
              <a:t>サービス</a:t>
            </a:r>
            <a:r>
              <a:rPr lang="en-US" altLang="ja-JP" sz="1050" dirty="0">
                <a:latin typeface="+mn-ea"/>
              </a:rPr>
              <a:t>(ADF</a:t>
            </a:r>
            <a:r>
              <a:rPr lang="ja-JP" altLang="en-US" sz="1050" dirty="0">
                <a:latin typeface="+mn-ea"/>
              </a:rPr>
              <a:t>など</a:t>
            </a:r>
            <a:r>
              <a:rPr lang="en-US" altLang="ja-JP" sz="1050" dirty="0">
                <a:latin typeface="+mn-ea"/>
              </a:rPr>
              <a:t>)</a:t>
            </a:r>
          </a:p>
          <a:p>
            <a:r>
              <a:rPr lang="ja-JP" altLang="en-US" sz="1050" dirty="0">
                <a:latin typeface="+mn-ea"/>
              </a:rPr>
              <a:t>データ移行ミドルウェア</a:t>
            </a:r>
            <a:endParaRPr lang="en-US" altLang="ja-JP" sz="1050" dirty="0">
              <a:latin typeface="+mn-ea"/>
            </a:endParaRPr>
          </a:p>
          <a:p>
            <a:r>
              <a:rPr lang="ja-JP" altLang="en-US" sz="1050" dirty="0">
                <a:latin typeface="+mn-ea"/>
              </a:rPr>
              <a:t>移行プログラム開発</a:t>
            </a:r>
            <a:endParaRPr lang="en-US" altLang="ja-JP" sz="1050" dirty="0">
              <a:latin typeface="+mn-ea"/>
            </a:endParaRPr>
          </a:p>
        </p:txBody>
      </p:sp>
      <p:sp>
        <p:nvSpPr>
          <p:cNvPr id="76" name="正方形/長方形 75"/>
          <p:cNvSpPr/>
          <p:nvPr/>
        </p:nvSpPr>
        <p:spPr>
          <a:xfrm>
            <a:off x="3704196" y="3977990"/>
            <a:ext cx="1687500" cy="71558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BLOB</a:t>
            </a:r>
            <a:r>
              <a:rPr lang="ja-JP" altLang="en-US" sz="1050">
                <a:latin typeface="+mn-ea"/>
              </a:rPr>
              <a:t>ストレージ</a:t>
            </a:r>
            <a:endParaRPr lang="en-US" altLang="ja-JP" sz="1050">
              <a:latin typeface="+mn-ea"/>
            </a:endParaRPr>
          </a:p>
          <a:p>
            <a:r>
              <a:rPr lang="en-US" altLang="ja-JP" sz="1050">
                <a:latin typeface="+mn-ea"/>
              </a:rPr>
              <a:t>AzureSQLDataBase</a:t>
            </a:r>
          </a:p>
          <a:p>
            <a:r>
              <a:rPr lang="en-US" altLang="ja-JP" sz="1050">
                <a:latin typeface="+mn-ea"/>
              </a:rPr>
              <a:t>AzureSQLDWH</a:t>
            </a:r>
          </a:p>
        </p:txBody>
      </p:sp>
      <p:sp>
        <p:nvSpPr>
          <p:cNvPr id="77" name="正方形/長方形 76"/>
          <p:cNvSpPr/>
          <p:nvPr/>
        </p:nvSpPr>
        <p:spPr>
          <a:xfrm>
            <a:off x="5470827" y="3985787"/>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Analysis Services</a:t>
            </a:r>
          </a:p>
          <a:p>
            <a:r>
              <a:rPr lang="en-US" altLang="ja-JP" sz="1050">
                <a:latin typeface="+mn-ea"/>
              </a:rPr>
              <a:t>Machine learning</a:t>
            </a:r>
            <a:endParaRPr lang="ja-JP" altLang="en-US" sz="1050">
              <a:latin typeface="+mn-ea"/>
            </a:endParaRPr>
          </a:p>
        </p:txBody>
      </p:sp>
      <p:sp>
        <p:nvSpPr>
          <p:cNvPr id="78" name="正方形/長方形 77"/>
          <p:cNvSpPr/>
          <p:nvPr/>
        </p:nvSpPr>
        <p:spPr>
          <a:xfrm>
            <a:off x="7166387" y="3985786"/>
            <a:ext cx="1687500" cy="66941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BI</a:t>
            </a:r>
            <a:r>
              <a:rPr lang="ja-JP" altLang="en-US" sz="1050">
                <a:latin typeface="+mn-ea"/>
              </a:rPr>
              <a:t>ツール全般</a:t>
            </a:r>
            <a:endParaRPr lang="en-US" altLang="ja-JP" sz="1050">
              <a:latin typeface="+mn-ea"/>
            </a:endParaRPr>
          </a:p>
          <a:p>
            <a:r>
              <a:rPr lang="ja-JP" altLang="en-US" sz="900">
                <a:latin typeface="+mn-ea"/>
              </a:rPr>
              <a:t>マーケティングオートメーション</a:t>
            </a:r>
            <a:endParaRPr lang="en-US" altLang="ja-JP" sz="900">
              <a:latin typeface="+mn-ea"/>
            </a:endParaRPr>
          </a:p>
        </p:txBody>
      </p:sp>
      <p:pic>
        <p:nvPicPr>
          <p:cNvPr id="10" name="図 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641153" y="3519242"/>
            <a:ext cx="944762" cy="322302"/>
          </a:xfrm>
          <a:prstGeom prst="rect">
            <a:avLst/>
          </a:prstGeom>
        </p:spPr>
      </p:pic>
      <p:pic>
        <p:nvPicPr>
          <p:cNvPr id="13" name="図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50331" y="3091277"/>
            <a:ext cx="337500" cy="337500"/>
          </a:xfrm>
          <a:prstGeom prst="rect">
            <a:avLst/>
          </a:prstGeom>
        </p:spPr>
      </p:pic>
      <p:pic>
        <p:nvPicPr>
          <p:cNvPr id="16" name="図 1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92479" y="3076866"/>
            <a:ext cx="337500" cy="337500"/>
          </a:xfrm>
          <a:prstGeom prst="rect">
            <a:avLst/>
          </a:prstGeom>
        </p:spPr>
      </p:pic>
      <p:pic>
        <p:nvPicPr>
          <p:cNvPr id="18" name="図 1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308897" y="3468790"/>
            <a:ext cx="337500" cy="337500"/>
          </a:xfrm>
          <a:prstGeom prst="rect">
            <a:avLst/>
          </a:prstGeom>
        </p:spPr>
      </p:pic>
      <p:pic>
        <p:nvPicPr>
          <p:cNvPr id="21" name="図 20"/>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631229" y="3061376"/>
            <a:ext cx="337500" cy="337500"/>
          </a:xfrm>
          <a:prstGeom prst="rect">
            <a:avLst/>
          </a:prstGeom>
        </p:spPr>
      </p:pic>
      <p:pic>
        <p:nvPicPr>
          <p:cNvPr id="23" name="図 22"/>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6796" y="3500512"/>
            <a:ext cx="810000" cy="279164"/>
          </a:xfrm>
          <a:prstGeom prst="rect">
            <a:avLst/>
          </a:prstGeom>
        </p:spPr>
      </p:pic>
      <p:pic>
        <p:nvPicPr>
          <p:cNvPr id="79" name="Picture 2" descr="「dynamics365 ロゴ」の画像検索結果"/>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0239" y="3575841"/>
            <a:ext cx="945000" cy="159346"/>
          </a:xfrm>
          <a:prstGeom prst="rect">
            <a:avLst/>
          </a:prstGeom>
          <a:noFill/>
          <a:extLst>
            <a:ext uri="{909E8E84-426E-40DD-AFC4-6F175D3DCCD1}">
              <a14:hiddenFill xmlns:a14="http://schemas.microsoft.com/office/drawing/2010/main">
                <a:solidFill>
                  <a:srgbClr val="FFFFFF"/>
                </a:solidFill>
              </a14:hiddenFill>
            </a:ext>
          </a:extLst>
        </p:spPr>
      </p:pic>
      <p:pic>
        <p:nvPicPr>
          <p:cNvPr id="98" name="図 97"/>
          <p:cNvPicPr>
            <a:picLocks noChangeAspect="1"/>
          </p:cNvPicPr>
          <p:nvPr/>
        </p:nvPicPr>
        <p:blipFill>
          <a:blip r:embed="rId2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637306" y="1008108"/>
            <a:ext cx="313950" cy="354453"/>
          </a:xfrm>
          <a:prstGeom prst="rect">
            <a:avLst/>
          </a:prstGeom>
        </p:spPr>
      </p:pic>
      <p:pic>
        <p:nvPicPr>
          <p:cNvPr id="109" name="図 108"/>
          <p:cNvPicPr>
            <a:picLocks noChangeAspect="1"/>
          </p:cNvPicPr>
          <p:nvPr/>
        </p:nvPicPr>
        <p:blipFill>
          <a:blip r:embed="rId2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6744152" y="987494"/>
            <a:ext cx="405000" cy="405000"/>
          </a:xfrm>
          <a:prstGeom prst="rect">
            <a:avLst/>
          </a:prstGeom>
        </p:spPr>
      </p:pic>
      <p:pic>
        <p:nvPicPr>
          <p:cNvPr id="111" name="図 110"/>
          <p:cNvPicPr>
            <a:picLocks noChangeAspect="1"/>
          </p:cNvPicPr>
          <p:nvPr/>
        </p:nvPicPr>
        <p:blipFill>
          <a:blip r:embed="rId28"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485014" y="983014"/>
            <a:ext cx="405000" cy="405000"/>
          </a:xfrm>
          <a:prstGeom prst="rect">
            <a:avLst/>
          </a:prstGeom>
        </p:spPr>
      </p:pic>
      <p:pic>
        <p:nvPicPr>
          <p:cNvPr id="113" name="図 112"/>
          <p:cNvPicPr>
            <a:picLocks noChangeAspect="1"/>
          </p:cNvPicPr>
          <p:nvPr/>
        </p:nvPicPr>
        <p:blipFill>
          <a:blip r:embed="rId2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15149" y="971415"/>
            <a:ext cx="405000" cy="405000"/>
          </a:xfrm>
          <a:prstGeom prst="rect">
            <a:avLst/>
          </a:prstGeom>
        </p:spPr>
      </p:pic>
      <p:pic>
        <p:nvPicPr>
          <p:cNvPr id="7" name="図 6"/>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187490" y="3280349"/>
            <a:ext cx="337500" cy="337500"/>
          </a:xfrm>
          <a:prstGeom prst="rect">
            <a:avLst/>
          </a:prstGeom>
        </p:spPr>
      </p:pic>
      <p:pic>
        <p:nvPicPr>
          <p:cNvPr id="11" name="図 10"/>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238186" y="3163011"/>
            <a:ext cx="337500" cy="337500"/>
          </a:xfrm>
          <a:prstGeom prst="rect">
            <a:avLst/>
          </a:prstGeom>
        </p:spPr>
      </p:pic>
      <p:sp>
        <p:nvSpPr>
          <p:cNvPr id="64" name="正方形/長方形 63"/>
          <p:cNvSpPr/>
          <p:nvPr/>
        </p:nvSpPr>
        <p:spPr>
          <a:xfrm>
            <a:off x="422255" y="603066"/>
            <a:ext cx="8320160" cy="3631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ja-JP" sz="1200" dirty="0">
                <a:solidFill>
                  <a:schemeClr val="tx1"/>
                </a:solidFill>
              </a:rPr>
              <a:t>Data4</a:t>
            </a:r>
            <a:r>
              <a:rPr lang="ja-JP" altLang="en-US" sz="1200" dirty="0">
                <a:solidFill>
                  <a:schemeClr val="tx1"/>
                </a:solidFill>
              </a:rPr>
              <a:t> </a:t>
            </a:r>
            <a:r>
              <a:rPr lang="en-US" altLang="ja-JP" sz="1200" dirty="0">
                <a:solidFill>
                  <a:schemeClr val="tx1"/>
                </a:solidFill>
              </a:rPr>
              <a:t>… </a:t>
            </a:r>
            <a:r>
              <a:rPr lang="ja-JP" altLang="en-US" sz="1200" dirty="0">
                <a:solidFill>
                  <a:schemeClr val="tx1"/>
                </a:solidFill>
              </a:rPr>
              <a:t>統合</a:t>
            </a:r>
            <a:r>
              <a:rPr lang="en-US" altLang="ja-JP" sz="1200" dirty="0">
                <a:solidFill>
                  <a:schemeClr val="tx1"/>
                </a:solidFill>
              </a:rPr>
              <a:t>(Integration)</a:t>
            </a:r>
            <a:r>
              <a:rPr lang="ja-JP" altLang="en-US" sz="1200" dirty="0">
                <a:solidFill>
                  <a:schemeClr val="tx1"/>
                </a:solidFill>
              </a:rPr>
              <a:t>、蓄積</a:t>
            </a:r>
            <a:r>
              <a:rPr lang="en-US" altLang="ja-JP" sz="1200" dirty="0">
                <a:solidFill>
                  <a:schemeClr val="tx1"/>
                </a:solidFill>
              </a:rPr>
              <a:t>(Storage)</a:t>
            </a:r>
            <a:r>
              <a:rPr lang="ja-JP" altLang="en-US" sz="1200" dirty="0">
                <a:solidFill>
                  <a:schemeClr val="tx1"/>
                </a:solidFill>
              </a:rPr>
              <a:t>、分析</a:t>
            </a:r>
            <a:r>
              <a:rPr lang="en-US" altLang="ja-JP" sz="1200" dirty="0">
                <a:solidFill>
                  <a:schemeClr val="tx1"/>
                </a:solidFill>
              </a:rPr>
              <a:t>(Analysys)</a:t>
            </a:r>
            <a:r>
              <a:rPr lang="ja-JP" altLang="en-US" sz="1200" dirty="0">
                <a:solidFill>
                  <a:schemeClr val="tx1"/>
                </a:solidFill>
              </a:rPr>
              <a:t>、可視化</a:t>
            </a:r>
            <a:r>
              <a:rPr lang="en-US" altLang="ja-JP" sz="1200" dirty="0">
                <a:solidFill>
                  <a:schemeClr val="tx1"/>
                </a:solidFill>
              </a:rPr>
              <a:t>(Visualization)</a:t>
            </a:r>
          </a:p>
          <a:p>
            <a:r>
              <a:rPr lang="en-US" altLang="ja-JP" sz="1200" dirty="0">
                <a:solidFill>
                  <a:schemeClr val="tx1"/>
                </a:solidFill>
              </a:rPr>
              <a:t>4</a:t>
            </a:r>
            <a:r>
              <a:rPr lang="ja-JP" altLang="en-US" sz="1200" dirty="0">
                <a:solidFill>
                  <a:schemeClr val="tx1"/>
                </a:solidFill>
              </a:rPr>
              <a:t>つのアプローチでお客様の環境で眠っているデータをより有効活用することが出来る基盤を提供します。</a:t>
            </a:r>
          </a:p>
        </p:txBody>
      </p:sp>
      <p:pic>
        <p:nvPicPr>
          <p:cNvPr id="62" name="Picture 4" descr="「postgre」の画像検索結果">
            <a:hlinkClick r:id="rId32"/>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354846" y="3472873"/>
            <a:ext cx="405093" cy="372686"/>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FACCF57C-EEC9-4217-9C55-D9A2CA4ABBF8}"/>
              </a:ext>
            </a:extLst>
          </p:cNvPr>
          <p:cNvSpPr/>
          <p:nvPr/>
        </p:nvSpPr>
        <p:spPr>
          <a:xfrm>
            <a:off x="1991894" y="1953664"/>
            <a:ext cx="6916964" cy="290148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1E218B5-844D-4A78-B8CE-079F47C99D81}"/>
              </a:ext>
            </a:extLst>
          </p:cNvPr>
          <p:cNvSpPr/>
          <p:nvPr/>
        </p:nvSpPr>
        <p:spPr>
          <a:xfrm>
            <a:off x="4738930" y="3414893"/>
            <a:ext cx="523977" cy="52397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C9F94AB3-15B9-4EF3-93A7-3ED43CA184DC}"/>
              </a:ext>
            </a:extLst>
          </p:cNvPr>
          <p:cNvSpPr/>
          <p:nvPr/>
        </p:nvSpPr>
        <p:spPr>
          <a:xfrm>
            <a:off x="7532425" y="2944813"/>
            <a:ext cx="523977" cy="52397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8546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D276AD1-BE25-4398-8054-E3D545522E28}"/>
              </a:ext>
            </a:extLst>
          </p:cNvPr>
          <p:cNvSpPr>
            <a:spLocks noGrp="1"/>
          </p:cNvSpPr>
          <p:nvPr>
            <p:ph type="ctrTitle"/>
          </p:nvPr>
        </p:nvSpPr>
        <p:spPr/>
        <p:txBody>
          <a:bodyPr/>
          <a:lstStyle/>
          <a:p>
            <a:r>
              <a:rPr kumimoji="1" lang="ja-JP" altLang="en-US" dirty="0"/>
              <a:t>この勉強会だけでなく</a:t>
            </a:r>
            <a:r>
              <a:rPr kumimoji="1" lang="en-US" altLang="ja-JP" dirty="0"/>
              <a:t>…</a:t>
            </a:r>
            <a:endParaRPr kumimoji="1" lang="ja-JP" altLang="en-US" dirty="0"/>
          </a:p>
        </p:txBody>
      </p:sp>
      <p:sp>
        <p:nvSpPr>
          <p:cNvPr id="4" name="正方形/長方形 3">
            <a:extLst>
              <a:ext uri="{FF2B5EF4-FFF2-40B4-BE49-F238E27FC236}">
                <a16:creationId xmlns:a16="http://schemas.microsoft.com/office/drawing/2014/main" id="{DE17545B-BC05-4C45-9C41-A61337642EA0}"/>
              </a:ext>
            </a:extLst>
          </p:cNvPr>
          <p:cNvSpPr/>
          <p:nvPr/>
        </p:nvSpPr>
        <p:spPr>
          <a:xfrm>
            <a:off x="299545" y="709718"/>
            <a:ext cx="8292663" cy="646331"/>
          </a:xfrm>
          <a:prstGeom prst="rect">
            <a:avLst/>
          </a:prstGeom>
        </p:spPr>
        <p:txBody>
          <a:bodyPr wrap="square">
            <a:spAutoFit/>
          </a:bodyPr>
          <a:lstStyle/>
          <a:p>
            <a:pPr marL="258763" algn="ctr"/>
            <a:r>
              <a:rPr lang="ja-JP" altLang="en-US" dirty="0"/>
              <a:t>この勉強会で</a:t>
            </a:r>
            <a:r>
              <a:rPr lang="en-US" altLang="ja-JP" b="1" u="sng" dirty="0"/>
              <a:t>DAG</a:t>
            </a:r>
            <a:r>
              <a:rPr lang="ja-JP" altLang="en-US" b="1" u="sng" dirty="0"/>
              <a:t>で必要とされる基礎スキルを習得出来るように</a:t>
            </a:r>
            <a:endParaRPr lang="en-US" altLang="ja-JP" b="1" u="sng" dirty="0"/>
          </a:p>
          <a:p>
            <a:pPr marL="258763" algn="ctr"/>
            <a:r>
              <a:rPr lang="ja-JP" altLang="en-US" dirty="0"/>
              <a:t>最大限サポートしますが</a:t>
            </a:r>
            <a:r>
              <a:rPr lang="en-US" altLang="ja-JP" dirty="0"/>
              <a:t>…</a:t>
            </a:r>
          </a:p>
        </p:txBody>
      </p:sp>
      <p:sp>
        <p:nvSpPr>
          <p:cNvPr id="5" name="正方形/長方形 4">
            <a:extLst>
              <a:ext uri="{FF2B5EF4-FFF2-40B4-BE49-F238E27FC236}">
                <a16:creationId xmlns:a16="http://schemas.microsoft.com/office/drawing/2014/main" id="{B0CC07AA-AD10-400F-A216-C6C3B58CDC4A}"/>
              </a:ext>
            </a:extLst>
          </p:cNvPr>
          <p:cNvSpPr/>
          <p:nvPr/>
        </p:nvSpPr>
        <p:spPr>
          <a:xfrm>
            <a:off x="168166" y="1607266"/>
            <a:ext cx="8192814" cy="2585323"/>
          </a:xfrm>
          <a:prstGeom prst="rect">
            <a:avLst/>
          </a:prstGeom>
        </p:spPr>
        <p:txBody>
          <a:bodyPr wrap="square">
            <a:spAutoFit/>
          </a:bodyPr>
          <a:lstStyle/>
          <a:p>
            <a:pPr marL="258763"/>
            <a:r>
              <a:rPr lang="ja-JP" altLang="en-US" dirty="0"/>
              <a:t>この勉強会に参加したからそれで</a:t>
            </a:r>
            <a:r>
              <a:rPr lang="en-US" altLang="ja-JP" dirty="0"/>
              <a:t>OK</a:t>
            </a:r>
            <a:r>
              <a:rPr lang="ja-JP" altLang="en-US" dirty="0"/>
              <a:t>という事でなく、</a:t>
            </a:r>
            <a:endParaRPr lang="en-US" altLang="ja-JP" dirty="0"/>
          </a:p>
          <a:p>
            <a:pPr marL="258763"/>
            <a:r>
              <a:rPr lang="ja-JP" altLang="en-US" dirty="0"/>
              <a:t>勉強会が無くとも、新しい情報を取り入れ実践する姿勢は持って下さい。</a:t>
            </a:r>
            <a:endParaRPr lang="en-US" altLang="ja-JP" dirty="0"/>
          </a:p>
          <a:p>
            <a:pPr marL="258763"/>
            <a:endParaRPr lang="en-US" altLang="ja-JP" dirty="0"/>
          </a:p>
          <a:p>
            <a:pPr marL="258763"/>
            <a:r>
              <a:rPr lang="ja-JP" altLang="en-US" dirty="0"/>
              <a:t>・</a:t>
            </a:r>
            <a:r>
              <a:rPr lang="en-US" altLang="ja-JP" dirty="0"/>
              <a:t>MS</a:t>
            </a:r>
            <a:r>
              <a:rPr lang="ja-JP" altLang="en-US" dirty="0"/>
              <a:t>の</a:t>
            </a:r>
            <a:r>
              <a:rPr lang="en-US" altLang="ja-JP" dirty="0"/>
              <a:t>docs</a:t>
            </a:r>
            <a:r>
              <a:rPr lang="ja-JP" altLang="en-US" dirty="0"/>
              <a:t>にあるドキュメントや新しい書籍を読む</a:t>
            </a:r>
            <a:endParaRPr lang="en-US" altLang="ja-JP" dirty="0"/>
          </a:p>
          <a:p>
            <a:pPr marL="258763"/>
            <a:endParaRPr lang="en-US" altLang="ja-JP" dirty="0"/>
          </a:p>
          <a:p>
            <a:pPr marL="258763"/>
            <a:r>
              <a:rPr lang="ja-JP" altLang="en-US" dirty="0"/>
              <a:t>・セミナーに積極的に参加し、新しい情報を収集する</a:t>
            </a:r>
            <a:endParaRPr lang="en-US" altLang="ja-JP" dirty="0"/>
          </a:p>
          <a:p>
            <a:pPr marL="258763"/>
            <a:endParaRPr lang="en-US" altLang="ja-JP" dirty="0"/>
          </a:p>
          <a:p>
            <a:pPr marL="258763"/>
            <a:r>
              <a:rPr lang="ja-JP" altLang="en-US" dirty="0"/>
              <a:t>・実際にサービスを作る。</a:t>
            </a:r>
            <a:endParaRPr lang="en-US" altLang="ja-JP" dirty="0"/>
          </a:p>
          <a:p>
            <a:pPr marL="258763"/>
            <a:r>
              <a:rPr lang="en-US" altLang="ja-JP" dirty="0"/>
              <a:t>(</a:t>
            </a:r>
            <a:r>
              <a:rPr lang="ja-JP" altLang="en-US" dirty="0"/>
              <a:t>自由に</a:t>
            </a:r>
            <a:r>
              <a:rPr lang="en-US" altLang="ja-JP" dirty="0"/>
              <a:t>Azure</a:t>
            </a:r>
            <a:r>
              <a:rPr lang="ja-JP" altLang="en-US" dirty="0"/>
              <a:t>環境を構築出来るメリットを活かす</a:t>
            </a:r>
            <a:r>
              <a:rPr lang="en-US" altLang="ja-JP" dirty="0"/>
              <a:t>)</a:t>
            </a:r>
          </a:p>
        </p:txBody>
      </p:sp>
    </p:spTree>
    <p:extLst>
      <p:ext uri="{BB962C8B-B14F-4D97-AF65-F5344CB8AC3E}">
        <p14:creationId xmlns:p14="http://schemas.microsoft.com/office/powerpoint/2010/main" val="2394063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sz="3200" dirty="0"/>
              <a:t>Power</a:t>
            </a:r>
            <a:r>
              <a:rPr lang="ja-JP" altLang="en-US" sz="3200" dirty="0"/>
              <a:t> </a:t>
            </a:r>
            <a:r>
              <a:rPr lang="en-US" altLang="ja-JP" sz="3200" dirty="0"/>
              <a:t>BI</a:t>
            </a:r>
            <a:r>
              <a:rPr lang="ja-JP" altLang="en-US" sz="3200" dirty="0"/>
              <a:t> </a:t>
            </a:r>
            <a:r>
              <a:rPr lang="en-US" altLang="ja-JP" sz="3200" dirty="0"/>
              <a:t>Report Server</a:t>
            </a:r>
            <a:endParaRPr kumimoji="1" lang="ja-JP" altLang="en-US" sz="3200" dirty="0"/>
          </a:p>
        </p:txBody>
      </p:sp>
    </p:spTree>
    <p:extLst>
      <p:ext uri="{BB962C8B-B14F-4D97-AF65-F5344CB8AC3E}">
        <p14:creationId xmlns:p14="http://schemas.microsoft.com/office/powerpoint/2010/main" val="70594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D276AD1-BE25-4398-8054-E3D545522E28}"/>
              </a:ext>
            </a:extLst>
          </p:cNvPr>
          <p:cNvSpPr>
            <a:spLocks noGrp="1"/>
          </p:cNvSpPr>
          <p:nvPr>
            <p:ph type="ctrTitle"/>
          </p:nvPr>
        </p:nvSpPr>
        <p:spPr/>
        <p:txBody>
          <a:bodyPr/>
          <a:lstStyle/>
          <a:p>
            <a:r>
              <a:rPr lang="ja-JP" altLang="en-US" dirty="0"/>
              <a:t>大まかな流れ</a:t>
            </a:r>
            <a:endParaRPr kumimoji="1" lang="ja-JP" altLang="en-US" dirty="0"/>
          </a:p>
        </p:txBody>
      </p:sp>
      <p:sp>
        <p:nvSpPr>
          <p:cNvPr id="4" name="正方形/長方形 3">
            <a:extLst>
              <a:ext uri="{FF2B5EF4-FFF2-40B4-BE49-F238E27FC236}">
                <a16:creationId xmlns:a16="http://schemas.microsoft.com/office/drawing/2014/main" id="{DE17545B-BC05-4C45-9C41-A61337642EA0}"/>
              </a:ext>
            </a:extLst>
          </p:cNvPr>
          <p:cNvSpPr/>
          <p:nvPr/>
        </p:nvSpPr>
        <p:spPr>
          <a:xfrm>
            <a:off x="-136098" y="682026"/>
            <a:ext cx="8292663" cy="523220"/>
          </a:xfrm>
          <a:prstGeom prst="rect">
            <a:avLst/>
          </a:prstGeom>
        </p:spPr>
        <p:txBody>
          <a:bodyPr wrap="square">
            <a:spAutoFit/>
          </a:bodyPr>
          <a:lstStyle/>
          <a:p>
            <a:pPr marL="258763" algn="ctr"/>
            <a:r>
              <a:rPr lang="ja-JP" altLang="en-US" sz="2800" dirty="0"/>
              <a:t>こんな手順でやってきます</a:t>
            </a:r>
            <a:endParaRPr lang="en-US" altLang="ja-JP" sz="2800" dirty="0"/>
          </a:p>
        </p:txBody>
      </p:sp>
      <p:sp>
        <p:nvSpPr>
          <p:cNvPr id="2" name="テキスト ボックス 1">
            <a:extLst>
              <a:ext uri="{FF2B5EF4-FFF2-40B4-BE49-F238E27FC236}">
                <a16:creationId xmlns:a16="http://schemas.microsoft.com/office/drawing/2014/main" id="{2CB07DEE-1A1D-485A-A818-3C1A67FEB604}"/>
              </a:ext>
            </a:extLst>
          </p:cNvPr>
          <p:cNvSpPr txBox="1"/>
          <p:nvPr/>
        </p:nvSpPr>
        <p:spPr>
          <a:xfrm>
            <a:off x="350370" y="1299078"/>
            <a:ext cx="6892684" cy="3139321"/>
          </a:xfrm>
          <a:prstGeom prst="rect">
            <a:avLst/>
          </a:prstGeom>
          <a:noFill/>
        </p:spPr>
        <p:txBody>
          <a:bodyPr wrap="square" rtlCol="0">
            <a:spAutoFit/>
          </a:bodyPr>
          <a:lstStyle/>
          <a:p>
            <a:pPr marL="342900" indent="-342900">
              <a:buFont typeface="+mj-ea"/>
              <a:buAutoNum type="circleNumDbPlain"/>
            </a:pPr>
            <a:r>
              <a:rPr kumimoji="1" lang="ja-JP" altLang="en-US" dirty="0"/>
              <a:t>クライアントサイドの作成</a:t>
            </a:r>
            <a:endParaRPr kumimoji="1" lang="en-US" altLang="ja-JP" dirty="0"/>
          </a:p>
          <a:p>
            <a:pPr marL="800100" lvl="1" indent="-342900">
              <a:buFont typeface="+mj-ea"/>
              <a:buAutoNum type="circleNumDbPlain"/>
            </a:pPr>
            <a:r>
              <a:rPr lang="ja-JP" altLang="en-US" dirty="0"/>
              <a:t>モックデータを使用してコンテンツ一覧を表示する</a:t>
            </a:r>
            <a:endParaRPr lang="en-US" altLang="ja-JP" dirty="0"/>
          </a:p>
          <a:p>
            <a:pPr marL="800100" lvl="1" indent="-342900">
              <a:buFont typeface="+mj-ea"/>
              <a:buAutoNum type="circleNumDbPlain"/>
            </a:pPr>
            <a:r>
              <a:rPr kumimoji="1" lang="ja-JP" altLang="en-US" dirty="0"/>
              <a:t>ローカル内の</a:t>
            </a:r>
            <a:r>
              <a:rPr kumimoji="1" lang="en-US" altLang="ja-JP" dirty="0"/>
              <a:t>*.mp3</a:t>
            </a:r>
            <a:r>
              <a:rPr kumimoji="1" lang="ja-JP" altLang="en-US" dirty="0"/>
              <a:t>データを再生する</a:t>
            </a:r>
            <a:endParaRPr kumimoji="1" lang="en-US" altLang="ja-JP" dirty="0"/>
          </a:p>
          <a:p>
            <a:pPr marL="342900" indent="-342900">
              <a:buFont typeface="+mj-ea"/>
              <a:buAutoNum type="circleNumDbPlain"/>
            </a:pPr>
            <a:endParaRPr lang="en-US" altLang="ja-JP" dirty="0"/>
          </a:p>
          <a:p>
            <a:pPr marL="342900" indent="-342900">
              <a:buFont typeface="+mj-ea"/>
              <a:buAutoNum type="circleNumDbPlain"/>
            </a:pPr>
            <a:r>
              <a:rPr kumimoji="1" lang="ja-JP" altLang="en-US" dirty="0"/>
              <a:t>サーバーサイドの作成</a:t>
            </a:r>
            <a:endParaRPr kumimoji="1" lang="en-US" altLang="ja-JP" dirty="0"/>
          </a:p>
          <a:p>
            <a:pPr marL="800100" lvl="1" indent="-342900">
              <a:buFont typeface="+mj-ea"/>
              <a:buAutoNum type="circleNumDbPlain"/>
            </a:pPr>
            <a:r>
              <a:rPr lang="ja-JP" altLang="en-US" dirty="0"/>
              <a:t>コンテンツ一覧を返す</a:t>
            </a:r>
            <a:endParaRPr lang="en-US" altLang="ja-JP" dirty="0"/>
          </a:p>
          <a:p>
            <a:pPr marL="800100" lvl="1" indent="-342900">
              <a:buFont typeface="+mj-ea"/>
              <a:buAutoNum type="circleNumDbPlain"/>
            </a:pPr>
            <a:r>
              <a:rPr kumimoji="1" lang="ja-JP" altLang="en-US" dirty="0"/>
              <a:t>音楽データを返す</a:t>
            </a:r>
            <a:endParaRPr kumimoji="1" lang="en-US" altLang="ja-JP" dirty="0"/>
          </a:p>
          <a:p>
            <a:pPr marL="342900" indent="-342900">
              <a:buFont typeface="+mj-ea"/>
              <a:buAutoNum type="circleNumDbPlain"/>
            </a:pPr>
            <a:endParaRPr lang="en-US" altLang="ja-JP" dirty="0"/>
          </a:p>
          <a:p>
            <a:pPr marL="342900" indent="-342900">
              <a:buFont typeface="+mj-ea"/>
              <a:buAutoNum type="circleNumDbPlain"/>
            </a:pPr>
            <a:r>
              <a:rPr kumimoji="1" lang="ja-JP" altLang="en-US" dirty="0"/>
              <a:t>クライアントとサーバーサイドの疎通</a:t>
            </a:r>
            <a:endParaRPr kumimoji="1" lang="en-US" altLang="ja-JP" dirty="0"/>
          </a:p>
          <a:p>
            <a:pPr marL="800100" lvl="1" indent="-342900">
              <a:buFont typeface="+mj-ea"/>
              <a:buAutoNum type="circleNumDbPlain"/>
            </a:pPr>
            <a:r>
              <a:rPr lang="ja-JP" altLang="en-US" dirty="0"/>
              <a:t>サーバーから送信されたコンテンツ一覧を表示する</a:t>
            </a:r>
            <a:endParaRPr lang="en-US" altLang="ja-JP" dirty="0"/>
          </a:p>
          <a:p>
            <a:pPr marL="800100" lvl="1" indent="-342900">
              <a:buFont typeface="+mj-ea"/>
              <a:buAutoNum type="circleNumDbPlain"/>
            </a:pPr>
            <a:r>
              <a:rPr kumimoji="1" lang="ja-JP" altLang="en-US" dirty="0"/>
              <a:t>サーバーから送信された音楽データを再生する</a:t>
            </a:r>
            <a:endParaRPr kumimoji="1" lang="en-US" altLang="ja-JP" dirty="0"/>
          </a:p>
        </p:txBody>
      </p:sp>
    </p:spTree>
    <p:extLst>
      <p:ext uri="{BB962C8B-B14F-4D97-AF65-F5344CB8AC3E}">
        <p14:creationId xmlns:p14="http://schemas.microsoft.com/office/powerpoint/2010/main" val="3909510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1244670"/>
          </a:xfrm>
          <a:noFill/>
        </p:spPr>
        <p:txBody>
          <a:bodyPr/>
          <a:lstStyle/>
          <a:p>
            <a:pPr marL="285750" indent="-285750">
              <a:buFont typeface="Wingdings" panose="05000000000000000000" pitchFamily="2" charset="2"/>
              <a:buChar char="n"/>
            </a:pPr>
            <a:r>
              <a:rPr lang="en-US" altLang="ja-JP" sz="1800" dirty="0"/>
              <a:t>Power</a:t>
            </a:r>
            <a:r>
              <a:rPr lang="ja-JP" altLang="en-US" sz="1800" dirty="0"/>
              <a:t> </a:t>
            </a:r>
            <a:r>
              <a:rPr lang="en-US" altLang="ja-JP" sz="1800" dirty="0"/>
              <a:t>BI</a:t>
            </a:r>
            <a:r>
              <a:rPr lang="ja-JP" altLang="en-US" sz="1800" dirty="0"/>
              <a:t> </a:t>
            </a:r>
            <a:r>
              <a:rPr lang="en-US" altLang="ja-JP" sz="1800" dirty="0"/>
              <a:t>Report Server</a:t>
            </a:r>
            <a:r>
              <a:rPr lang="ja-JP" altLang="en-US" sz="1800" dirty="0"/>
              <a:t> とは</a:t>
            </a:r>
          </a:p>
          <a:p>
            <a:pPr marL="715963" lvl="1">
              <a:buFont typeface="Wingdings" panose="05000000000000000000" pitchFamily="2" charset="2"/>
              <a:buChar char="n"/>
            </a:pPr>
            <a:r>
              <a:rPr lang="ja-JP" altLang="en-US" sz="1400" dirty="0"/>
              <a:t>オンプレミスのサーバにインストールし、</a:t>
            </a:r>
            <a:r>
              <a:rPr lang="en-US" altLang="ja-JP" sz="1400" dirty="0"/>
              <a:t>Web</a:t>
            </a:r>
            <a:r>
              <a:rPr lang="ja-JP" altLang="en-US" sz="1400" dirty="0"/>
              <a:t>ブラウザを通して</a:t>
            </a:r>
            <a:r>
              <a:rPr lang="en-US" altLang="ja-JP" sz="1400" dirty="0"/>
              <a:t>SSRS</a:t>
            </a:r>
            <a:r>
              <a:rPr lang="ja-JP" altLang="en-US" sz="1400" dirty="0"/>
              <a:t>や</a:t>
            </a:r>
            <a:r>
              <a:rPr lang="en-US" altLang="ja-JP" sz="1400" dirty="0"/>
              <a:t>Power</a:t>
            </a:r>
            <a:r>
              <a:rPr lang="ja-JP" altLang="en-US" sz="1400" dirty="0"/>
              <a:t> </a:t>
            </a:r>
            <a:r>
              <a:rPr lang="en-US" altLang="ja-JP" sz="1400" dirty="0"/>
              <a:t>BI</a:t>
            </a:r>
            <a:r>
              <a:rPr lang="ja-JP" altLang="en-US" sz="1400" dirty="0"/>
              <a:t>レポートの参照・管理が行えるソフトウェア</a:t>
            </a:r>
            <a:endParaRPr lang="en-US" altLang="ja-JP" sz="1400" dirty="0"/>
          </a:p>
          <a:p>
            <a:pPr marL="715963" lvl="1">
              <a:buFont typeface="Wingdings" panose="05000000000000000000" pitchFamily="2" charset="2"/>
              <a:buChar char="n"/>
            </a:pPr>
            <a:r>
              <a:rPr lang="en-US" altLang="ja-JP" sz="1400" dirty="0"/>
              <a:t>SQL</a:t>
            </a:r>
            <a:r>
              <a:rPr lang="ja-JP" altLang="en-US" sz="1400" dirty="0"/>
              <a:t> </a:t>
            </a:r>
            <a:r>
              <a:rPr lang="en-US" altLang="ja-JP" sz="1400" dirty="0"/>
              <a:t>Server</a:t>
            </a:r>
            <a:r>
              <a:rPr lang="ja-JP" altLang="en-US" sz="1400" dirty="0"/>
              <a:t>の付属ソフトの一つでレポート作成・管理ツール「</a:t>
            </a:r>
            <a:r>
              <a:rPr lang="en-US" altLang="ja-JP" sz="1400" dirty="0"/>
              <a:t>SQL Server Reporting Services</a:t>
            </a:r>
            <a:r>
              <a:rPr lang="ja-JP" altLang="en-US" sz="1400" dirty="0"/>
              <a:t>」を前身としており、その機能に加えて</a:t>
            </a:r>
            <a:r>
              <a:rPr lang="en-US" altLang="ja-JP" sz="1400" dirty="0"/>
              <a:t>Power</a:t>
            </a:r>
            <a:r>
              <a:rPr lang="ja-JP" altLang="en-US" sz="1400" dirty="0"/>
              <a:t> </a:t>
            </a:r>
            <a:r>
              <a:rPr lang="en-US" altLang="ja-JP" sz="1400" dirty="0"/>
              <a:t>BI</a:t>
            </a:r>
            <a:r>
              <a:rPr lang="ja-JP" altLang="en-US" sz="1400" dirty="0"/>
              <a:t>が使えるようになっている。</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Power</a:t>
            </a:r>
            <a:r>
              <a:rPr lang="ja-JP" altLang="en-US" dirty="0"/>
              <a:t> </a:t>
            </a:r>
            <a:r>
              <a:rPr lang="en-US" altLang="ja-JP" dirty="0"/>
              <a:t>BI</a:t>
            </a:r>
            <a:r>
              <a:rPr lang="ja-JP" altLang="en-US" dirty="0"/>
              <a:t> </a:t>
            </a:r>
            <a:r>
              <a:rPr lang="en-US" altLang="ja-JP" dirty="0"/>
              <a:t>Report Server</a:t>
            </a:r>
            <a:endParaRPr kumimoji="1" lang="ja-JP" altLang="en-US" dirty="0"/>
          </a:p>
        </p:txBody>
      </p:sp>
      <p:pic>
        <p:nvPicPr>
          <p:cNvPr id="5" name="図 4">
            <a:extLst>
              <a:ext uri="{FF2B5EF4-FFF2-40B4-BE49-F238E27FC236}">
                <a16:creationId xmlns:a16="http://schemas.microsoft.com/office/drawing/2014/main" id="{1B559605-C9AB-4566-A047-1861D458A765}"/>
              </a:ext>
            </a:extLst>
          </p:cNvPr>
          <p:cNvPicPr>
            <a:picLocks noChangeAspect="1"/>
          </p:cNvPicPr>
          <p:nvPr/>
        </p:nvPicPr>
        <p:blipFill>
          <a:blip r:embed="rId2"/>
          <a:stretch>
            <a:fillRect/>
          </a:stretch>
        </p:blipFill>
        <p:spPr>
          <a:xfrm>
            <a:off x="1694981" y="1935092"/>
            <a:ext cx="4826469" cy="2598574"/>
          </a:xfrm>
          <a:prstGeom prst="rect">
            <a:avLst/>
          </a:prstGeom>
          <a:ln>
            <a:solidFill>
              <a:schemeClr val="tx1"/>
            </a:solidFill>
          </a:ln>
        </p:spPr>
      </p:pic>
    </p:spTree>
    <p:extLst>
      <p:ext uri="{BB962C8B-B14F-4D97-AF65-F5344CB8AC3E}">
        <p14:creationId xmlns:p14="http://schemas.microsoft.com/office/powerpoint/2010/main" val="105898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1244670"/>
          </a:xfrm>
          <a:noFill/>
        </p:spPr>
        <p:txBody>
          <a:bodyPr/>
          <a:lstStyle/>
          <a:p>
            <a:pPr marL="285750" indent="-285750">
              <a:buFont typeface="Wingdings" panose="05000000000000000000" pitchFamily="2" charset="2"/>
              <a:buChar char="n"/>
            </a:pPr>
            <a:r>
              <a:rPr lang="en-US" altLang="ja-JP" sz="1800" dirty="0"/>
              <a:t>SSRS</a:t>
            </a:r>
            <a:r>
              <a:rPr lang="ja-JP" altLang="en-US" sz="1800" dirty="0"/>
              <a:t>、</a:t>
            </a:r>
            <a:r>
              <a:rPr lang="en-US" altLang="ja-JP" sz="1800" dirty="0"/>
              <a:t>PowerBI</a:t>
            </a:r>
            <a:r>
              <a:rPr lang="ja-JP" altLang="en-US" sz="1800" dirty="0"/>
              <a:t> </a:t>
            </a:r>
            <a:r>
              <a:rPr lang="en-US" altLang="ja-JP" sz="1800" dirty="0"/>
              <a:t>Service</a:t>
            </a:r>
            <a:r>
              <a:rPr lang="ja-JP" altLang="en-US" sz="1800" dirty="0"/>
              <a:t>との比較</a:t>
            </a:r>
          </a:p>
          <a:p>
            <a:pPr marL="715963" lvl="1">
              <a:buFont typeface="Wingdings" panose="05000000000000000000" pitchFamily="2" charset="2"/>
              <a:buChar char="n"/>
            </a:pPr>
            <a:r>
              <a:rPr lang="en-US" altLang="ja-JP" sz="1400" dirty="0"/>
              <a:t>Power</a:t>
            </a:r>
            <a:r>
              <a:rPr lang="ja-JP" altLang="en-US" sz="1400" dirty="0"/>
              <a:t> </a:t>
            </a:r>
            <a:r>
              <a:rPr lang="en-US" altLang="ja-JP" sz="1400" dirty="0"/>
              <a:t>BI</a:t>
            </a:r>
            <a:r>
              <a:rPr lang="ja-JP" altLang="en-US" sz="1400" dirty="0"/>
              <a:t>サービスとはクラウドにデータをアップロードせず、レポート共有できる点が違う。</a:t>
            </a:r>
            <a:endParaRPr lang="en-US" altLang="ja-JP" sz="1400" dirty="0"/>
          </a:p>
          <a:p>
            <a:pPr marL="715963" lvl="1">
              <a:buFont typeface="Wingdings" panose="05000000000000000000" pitchFamily="2" charset="2"/>
              <a:buChar char="n"/>
            </a:pPr>
            <a:r>
              <a:rPr lang="en-US" altLang="ja-JP" sz="1400" dirty="0"/>
              <a:t>SSRS</a:t>
            </a:r>
            <a:r>
              <a:rPr lang="ja-JP" altLang="en-US" sz="1400" dirty="0"/>
              <a:t>とは</a:t>
            </a:r>
            <a:r>
              <a:rPr lang="en-US" altLang="ja-JP" sz="1400" dirty="0"/>
              <a:t>PowerBI</a:t>
            </a:r>
            <a:r>
              <a:rPr lang="ja-JP" altLang="en-US" sz="1400" dirty="0"/>
              <a:t>レポートが表示可能。またライセンスなどの細かな点は異なるが機能的には</a:t>
            </a:r>
            <a:r>
              <a:rPr lang="en-US" altLang="ja-JP" sz="1400" dirty="0"/>
              <a:t>SSRS</a:t>
            </a:r>
            <a:r>
              <a:rPr lang="ja-JP" altLang="en-US" sz="1400" dirty="0"/>
              <a:t>のほぼすべての機能を内包している。</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Power</a:t>
            </a:r>
            <a:r>
              <a:rPr lang="ja-JP" altLang="en-US" dirty="0"/>
              <a:t> </a:t>
            </a:r>
            <a:r>
              <a:rPr lang="en-US" altLang="ja-JP" dirty="0"/>
              <a:t>BI</a:t>
            </a:r>
            <a:r>
              <a:rPr lang="ja-JP" altLang="en-US" dirty="0"/>
              <a:t> </a:t>
            </a:r>
            <a:r>
              <a:rPr lang="en-US" altLang="ja-JP" dirty="0"/>
              <a:t>Report Server</a:t>
            </a:r>
            <a:endParaRPr kumimoji="1" lang="ja-JP" altLang="en-US" dirty="0"/>
          </a:p>
        </p:txBody>
      </p:sp>
      <p:graphicFrame>
        <p:nvGraphicFramePr>
          <p:cNvPr id="5" name="表 4">
            <a:extLst>
              <a:ext uri="{FF2B5EF4-FFF2-40B4-BE49-F238E27FC236}">
                <a16:creationId xmlns:a16="http://schemas.microsoft.com/office/drawing/2014/main" id="{77492DCD-5178-461D-8703-9B52297493DA}"/>
              </a:ext>
            </a:extLst>
          </p:cNvPr>
          <p:cNvGraphicFramePr>
            <a:graphicFrameLocks noGrp="1"/>
          </p:cNvGraphicFramePr>
          <p:nvPr>
            <p:extLst>
              <p:ext uri="{D42A27DB-BD31-4B8C-83A1-F6EECF244321}">
                <p14:modId xmlns:p14="http://schemas.microsoft.com/office/powerpoint/2010/main" val="2505836340"/>
              </p:ext>
            </p:extLst>
          </p:nvPr>
        </p:nvGraphicFramePr>
        <p:xfrm>
          <a:off x="421248" y="1753163"/>
          <a:ext cx="8301504" cy="2886237"/>
        </p:xfrm>
        <a:graphic>
          <a:graphicData uri="http://schemas.openxmlformats.org/drawingml/2006/table">
            <a:tbl>
              <a:tblPr firstRow="1" bandRow="1">
                <a:tableStyleId>{5C22544A-7EE6-4342-B048-85BDC9FD1C3A}</a:tableStyleId>
              </a:tblPr>
              <a:tblGrid>
                <a:gridCol w="1598052">
                  <a:extLst>
                    <a:ext uri="{9D8B030D-6E8A-4147-A177-3AD203B41FA5}">
                      <a16:colId xmlns:a16="http://schemas.microsoft.com/office/drawing/2014/main" val="3658134819"/>
                    </a:ext>
                  </a:extLst>
                </a:gridCol>
                <a:gridCol w="2552700">
                  <a:extLst>
                    <a:ext uri="{9D8B030D-6E8A-4147-A177-3AD203B41FA5}">
                      <a16:colId xmlns:a16="http://schemas.microsoft.com/office/drawing/2014/main" val="134446433"/>
                    </a:ext>
                  </a:extLst>
                </a:gridCol>
                <a:gridCol w="2075376">
                  <a:extLst>
                    <a:ext uri="{9D8B030D-6E8A-4147-A177-3AD203B41FA5}">
                      <a16:colId xmlns:a16="http://schemas.microsoft.com/office/drawing/2014/main" val="2219687034"/>
                    </a:ext>
                  </a:extLst>
                </a:gridCol>
                <a:gridCol w="2075376">
                  <a:extLst>
                    <a:ext uri="{9D8B030D-6E8A-4147-A177-3AD203B41FA5}">
                      <a16:colId xmlns:a16="http://schemas.microsoft.com/office/drawing/2014/main" val="3077166878"/>
                    </a:ext>
                  </a:extLst>
                </a:gridCol>
              </a:tblGrid>
              <a:tr h="536126">
                <a:tc>
                  <a:txBody>
                    <a:bodyPr/>
                    <a:lstStyle/>
                    <a:p>
                      <a:endParaRPr kumimoji="1" lang="ja-JP" altLang="en-US" sz="1400" dirty="0"/>
                    </a:p>
                  </a:txBody>
                  <a:tcPr/>
                </a:tc>
                <a:tc>
                  <a:txBody>
                    <a:bodyPr/>
                    <a:lstStyle/>
                    <a:p>
                      <a:r>
                        <a:rPr kumimoji="1" lang="en-US" altLang="ja-JP" sz="1400" dirty="0"/>
                        <a:t>PowerBI</a:t>
                      </a:r>
                      <a:r>
                        <a:rPr kumimoji="1" lang="ja-JP" altLang="en-US" sz="1400" dirty="0"/>
                        <a:t> </a:t>
                      </a:r>
                      <a:r>
                        <a:rPr kumimoji="1" lang="en-US" altLang="ja-JP" sz="1400" dirty="0"/>
                        <a:t>Report</a:t>
                      </a:r>
                      <a:r>
                        <a:rPr kumimoji="1" lang="ja-JP" altLang="en-US" sz="1400" dirty="0"/>
                        <a:t> </a:t>
                      </a:r>
                      <a:r>
                        <a:rPr kumimoji="1" lang="en-US" altLang="ja-JP" sz="1400" dirty="0"/>
                        <a:t>Server</a:t>
                      </a:r>
                      <a:endParaRPr kumimoji="1" lang="ja-JP" altLang="en-US" sz="1400" dirty="0"/>
                    </a:p>
                  </a:txBody>
                  <a:tcPr/>
                </a:tc>
                <a:tc>
                  <a:txBody>
                    <a:bodyPr/>
                    <a:lstStyle/>
                    <a:p>
                      <a:r>
                        <a:rPr kumimoji="1" lang="en-US" altLang="ja-JP" sz="1400" dirty="0"/>
                        <a:t>SQL</a:t>
                      </a:r>
                      <a:r>
                        <a:rPr kumimoji="1" lang="ja-JP" altLang="en-US" sz="1400" dirty="0"/>
                        <a:t> </a:t>
                      </a:r>
                      <a:r>
                        <a:rPr kumimoji="1" lang="en-US" altLang="ja-JP" sz="1400" dirty="0"/>
                        <a:t>Server</a:t>
                      </a:r>
                      <a:r>
                        <a:rPr kumimoji="1" lang="ja-JP" altLang="en-US" sz="1400" dirty="0"/>
                        <a:t> </a:t>
                      </a:r>
                      <a:r>
                        <a:rPr kumimoji="1" lang="en-US" altLang="ja-JP" sz="1400" dirty="0"/>
                        <a:t>Reporting</a:t>
                      </a:r>
                      <a:r>
                        <a:rPr kumimoji="1" lang="ja-JP" altLang="en-US" sz="1400" dirty="0"/>
                        <a:t> </a:t>
                      </a:r>
                      <a:r>
                        <a:rPr kumimoji="1" lang="en-US" altLang="ja-JP" sz="1400" dirty="0"/>
                        <a:t>Services</a:t>
                      </a:r>
                      <a:endParaRPr kumimoji="1" lang="ja-JP" altLang="en-US" sz="1400" dirty="0"/>
                    </a:p>
                  </a:txBody>
                  <a:tcPr/>
                </a:tc>
                <a:tc>
                  <a:txBody>
                    <a:bodyPr/>
                    <a:lstStyle/>
                    <a:p>
                      <a:r>
                        <a:rPr kumimoji="1" lang="en-US" altLang="ja-JP" sz="1400" dirty="0"/>
                        <a:t>Power</a:t>
                      </a:r>
                      <a:r>
                        <a:rPr kumimoji="1" lang="ja-JP" altLang="en-US" sz="1400" dirty="0"/>
                        <a:t> </a:t>
                      </a:r>
                      <a:r>
                        <a:rPr kumimoji="1" lang="en-US" altLang="ja-JP" sz="1400" dirty="0"/>
                        <a:t>BI</a:t>
                      </a:r>
                      <a:r>
                        <a:rPr kumimoji="1" lang="ja-JP" altLang="en-US" sz="1400" dirty="0"/>
                        <a:t> </a:t>
                      </a:r>
                      <a:r>
                        <a:rPr kumimoji="1" lang="en-US" altLang="ja-JP" sz="1400" dirty="0"/>
                        <a:t>Service</a:t>
                      </a:r>
                    </a:p>
                  </a:txBody>
                  <a:tcPr/>
                </a:tc>
                <a:extLst>
                  <a:ext uri="{0D108BD9-81ED-4DB2-BD59-A6C34878D82A}">
                    <a16:rowId xmlns:a16="http://schemas.microsoft.com/office/drawing/2014/main" val="2794883986"/>
                  </a:ext>
                </a:extLst>
              </a:tr>
              <a:tr h="438229">
                <a:tc>
                  <a:txBody>
                    <a:bodyPr/>
                    <a:lstStyle/>
                    <a:p>
                      <a:r>
                        <a:rPr kumimoji="1" lang="ja-JP" altLang="en-US" sz="1200" dirty="0"/>
                        <a:t>配置場所</a:t>
                      </a:r>
                    </a:p>
                  </a:txBody>
                  <a:tcPr/>
                </a:tc>
                <a:tc>
                  <a:txBody>
                    <a:bodyPr/>
                    <a:lstStyle/>
                    <a:p>
                      <a:r>
                        <a:rPr kumimoji="1" lang="ja-JP" altLang="en-US" sz="1200" dirty="0"/>
                        <a:t>オンプレミス</a:t>
                      </a:r>
                    </a:p>
                  </a:txBody>
                  <a:tcPr/>
                </a:tc>
                <a:tc>
                  <a:txBody>
                    <a:bodyPr/>
                    <a:lstStyle/>
                    <a:p>
                      <a:r>
                        <a:rPr kumimoji="1" lang="ja-JP" altLang="en-US" sz="1200" dirty="0"/>
                        <a:t>オンプレミス</a:t>
                      </a:r>
                    </a:p>
                  </a:txBody>
                  <a:tcPr/>
                </a:tc>
                <a:tc>
                  <a:txBody>
                    <a:bodyPr/>
                    <a:lstStyle/>
                    <a:p>
                      <a:r>
                        <a:rPr kumimoji="1" lang="ja-JP" altLang="en-US" sz="1200" dirty="0"/>
                        <a:t>クラウド</a:t>
                      </a:r>
                    </a:p>
                  </a:txBody>
                  <a:tcPr/>
                </a:tc>
                <a:extLst>
                  <a:ext uri="{0D108BD9-81ED-4DB2-BD59-A6C34878D82A}">
                    <a16:rowId xmlns:a16="http://schemas.microsoft.com/office/drawing/2014/main" val="2242948034"/>
                  </a:ext>
                </a:extLst>
              </a:tr>
              <a:tr h="438229">
                <a:tc>
                  <a:txBody>
                    <a:bodyPr/>
                    <a:lstStyle/>
                    <a:p>
                      <a:r>
                        <a:rPr kumimoji="1" lang="en-US" altLang="ja-JP" sz="1200" dirty="0"/>
                        <a:t>PowerBI</a:t>
                      </a:r>
                      <a:r>
                        <a:rPr kumimoji="1" lang="ja-JP" altLang="en-US" sz="1200" dirty="0"/>
                        <a:t> ダッシュボード</a:t>
                      </a:r>
                    </a:p>
                  </a:txBody>
                  <a:tcPr/>
                </a:tc>
                <a:tc>
                  <a:txBody>
                    <a:bodyPr/>
                    <a:lstStyle/>
                    <a:p>
                      <a:r>
                        <a:rPr kumimoji="1" lang="ja-JP" altLang="en-US" sz="1200" dirty="0"/>
                        <a:t>✔</a:t>
                      </a:r>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455445762"/>
                  </a:ext>
                </a:extLst>
              </a:tr>
              <a:tr h="4382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PowerBI</a:t>
                      </a:r>
                      <a:r>
                        <a:rPr kumimoji="1" lang="ja-JP" altLang="en-US" sz="1200" dirty="0"/>
                        <a:t>レポート</a:t>
                      </a:r>
                    </a:p>
                    <a:p>
                      <a:endParaRPr kumimoji="1" lang="ja-JP" altLang="en-US" sz="1200" dirty="0"/>
                    </a:p>
                  </a:txBody>
                  <a:tcPr/>
                </a:tc>
                <a:tc>
                  <a:txBody>
                    <a:bodyPr/>
                    <a:lstStyle/>
                    <a:p>
                      <a:r>
                        <a:rPr kumimoji="1" lang="ja-JP" altLang="en-US" sz="1200" dirty="0"/>
                        <a:t>✔</a:t>
                      </a:r>
                    </a:p>
                  </a:txBody>
                  <a:tcPr/>
                </a:tc>
                <a:tc>
                  <a:txBody>
                    <a:bodyPr/>
                    <a:lstStyle/>
                    <a:p>
                      <a:r>
                        <a:rPr kumimoji="1" lang="ja-JP" altLang="en-US" sz="1200" dirty="0"/>
                        <a:t>✔</a:t>
                      </a:r>
                    </a:p>
                  </a:txBody>
                  <a:tcPr/>
                </a:tc>
                <a:tc>
                  <a:txBody>
                    <a:bodyPr/>
                    <a:lstStyle/>
                    <a:p>
                      <a:endParaRPr kumimoji="1" lang="ja-JP" altLang="en-US" sz="1200" dirty="0"/>
                    </a:p>
                  </a:txBody>
                  <a:tcPr/>
                </a:tc>
                <a:extLst>
                  <a:ext uri="{0D108BD9-81ED-4DB2-BD59-A6C34878D82A}">
                    <a16:rowId xmlns:a16="http://schemas.microsoft.com/office/drawing/2014/main" val="727960219"/>
                  </a:ext>
                </a:extLst>
              </a:tr>
              <a:tr h="438229">
                <a:tc>
                  <a:txBody>
                    <a:bodyPr/>
                    <a:lstStyle/>
                    <a:p>
                      <a:r>
                        <a:rPr kumimoji="1" lang="ja-JP" altLang="en-US" sz="1200" dirty="0"/>
                        <a:t>ページ分割されたレポート</a:t>
                      </a:r>
                    </a:p>
                  </a:txBody>
                  <a:tcPr/>
                </a:tc>
                <a:tc>
                  <a:txBody>
                    <a:bodyPr/>
                    <a:lstStyle/>
                    <a:p>
                      <a:endParaRPr kumimoji="1" lang="ja-JP"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934972274"/>
                  </a:ext>
                </a:extLst>
              </a:tr>
              <a:tr h="540282">
                <a:tc>
                  <a:txBody>
                    <a:bodyPr/>
                    <a:lstStyle/>
                    <a:p>
                      <a:r>
                        <a:rPr kumimoji="1" lang="ja-JP" altLang="en-US" sz="1200" dirty="0"/>
                        <a:t>データベースエンジン（</a:t>
                      </a:r>
                      <a:r>
                        <a:rPr kumimoji="1" lang="en-US" altLang="ja-JP" sz="1200" dirty="0"/>
                        <a:t>SQL</a:t>
                      </a:r>
                      <a:r>
                        <a:rPr kumimoji="1" lang="ja-JP" altLang="en-US" sz="1200" dirty="0"/>
                        <a:t> </a:t>
                      </a:r>
                      <a:r>
                        <a:rPr kumimoji="1" lang="en-US" altLang="ja-JP" sz="1200" dirty="0"/>
                        <a:t>Server</a:t>
                      </a:r>
                      <a:r>
                        <a:rPr kumimoji="1" lang="ja-JP" altLang="en-US" sz="1200" dirty="0"/>
                        <a:t>）</a:t>
                      </a:r>
                    </a:p>
                  </a:txBody>
                  <a:tcPr/>
                </a:tc>
                <a:tc>
                  <a:txBody>
                    <a:bodyPr/>
                    <a:lstStyle/>
                    <a:p>
                      <a:r>
                        <a:rPr kumimoji="1" lang="ja-JP" altLang="en-US" sz="1200" dirty="0"/>
                        <a:t>不要</a:t>
                      </a:r>
                    </a:p>
                  </a:txBody>
                  <a:tcPr/>
                </a:tc>
                <a:tc>
                  <a:txBody>
                    <a:bodyPr/>
                    <a:lstStyle/>
                    <a:p>
                      <a:r>
                        <a:rPr kumimoji="1" lang="ja-JP" altLang="en-US" sz="1200" dirty="0"/>
                        <a:t>必要</a:t>
                      </a:r>
                    </a:p>
                  </a:txBody>
                  <a:tcPr/>
                </a:tc>
                <a:tc>
                  <a:txBody>
                    <a:bodyPr/>
                    <a:lstStyle/>
                    <a:p>
                      <a:r>
                        <a:rPr kumimoji="1" lang="ja-JP" altLang="en-US" sz="1200" dirty="0"/>
                        <a:t>必要</a:t>
                      </a:r>
                    </a:p>
                  </a:txBody>
                  <a:tcPr/>
                </a:tc>
                <a:extLst>
                  <a:ext uri="{0D108BD9-81ED-4DB2-BD59-A6C34878D82A}">
                    <a16:rowId xmlns:a16="http://schemas.microsoft.com/office/drawing/2014/main" val="485413495"/>
                  </a:ext>
                </a:extLst>
              </a:tr>
            </a:tbl>
          </a:graphicData>
        </a:graphic>
      </p:graphicFrame>
    </p:spTree>
    <p:extLst>
      <p:ext uri="{BB962C8B-B14F-4D97-AF65-F5344CB8AC3E}">
        <p14:creationId xmlns:p14="http://schemas.microsoft.com/office/powerpoint/2010/main" val="4105331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409795"/>
          </a:xfrm>
          <a:noFill/>
        </p:spPr>
        <p:txBody>
          <a:bodyPr/>
          <a:lstStyle/>
          <a:p>
            <a:pPr marL="285750" indent="-285750">
              <a:buFont typeface="Wingdings" panose="05000000000000000000" pitchFamily="2" charset="2"/>
              <a:buChar char="n"/>
            </a:pPr>
            <a:r>
              <a:rPr lang="ja-JP" altLang="en-US" sz="1800" dirty="0"/>
              <a:t>ページ分割されたレポート</a:t>
            </a:r>
            <a:endParaRPr lang="en-US" altLang="ja-JP" sz="1800" dirty="0"/>
          </a:p>
          <a:p>
            <a:pPr marL="1028700" lvl="1">
              <a:buFont typeface="Wingdings" panose="05000000000000000000" pitchFamily="2" charset="2"/>
              <a:buChar char="n"/>
            </a:pPr>
            <a:r>
              <a:rPr lang="en-US" altLang="ja-JP" sz="1600" dirty="0"/>
              <a:t>SSRS</a:t>
            </a:r>
            <a:r>
              <a:rPr lang="ja-JP" altLang="en-US" sz="1600" dirty="0"/>
              <a:t>で使用されているレポート形式作成用ツール「</a:t>
            </a:r>
            <a:r>
              <a:rPr lang="en-US" altLang="ja-JP" sz="1600" dirty="0"/>
              <a:t>Report Builder</a:t>
            </a:r>
            <a:r>
              <a:rPr lang="ja-JP" altLang="en-US" sz="1600" dirty="0"/>
              <a:t>」を使用して作成を行う。</a:t>
            </a:r>
            <a:endParaRPr lang="en-US" altLang="ja-JP" sz="1600" dirty="0"/>
          </a:p>
          <a:p>
            <a:pPr marL="1028700" lvl="1">
              <a:buFont typeface="Wingdings" panose="05000000000000000000" pitchFamily="2" charset="2"/>
              <a:buChar char="n"/>
            </a:pPr>
            <a:r>
              <a:rPr lang="ja-JP" altLang="en-US" sz="1600" dirty="0"/>
              <a:t>設定されている関数に強く依存され、テキストや表などの作成に長けている</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レポートの種類</a:t>
            </a:r>
          </a:p>
        </p:txBody>
      </p:sp>
      <p:pic>
        <p:nvPicPr>
          <p:cNvPr id="5" name="図 4">
            <a:extLst>
              <a:ext uri="{FF2B5EF4-FFF2-40B4-BE49-F238E27FC236}">
                <a16:creationId xmlns:a16="http://schemas.microsoft.com/office/drawing/2014/main" id="{3EAF1D37-02BA-4980-A948-4B746F72E5B0}"/>
              </a:ext>
            </a:extLst>
          </p:cNvPr>
          <p:cNvPicPr>
            <a:picLocks noChangeAspect="1"/>
          </p:cNvPicPr>
          <p:nvPr/>
        </p:nvPicPr>
        <p:blipFill>
          <a:blip r:embed="rId2"/>
          <a:stretch>
            <a:fillRect/>
          </a:stretch>
        </p:blipFill>
        <p:spPr>
          <a:xfrm>
            <a:off x="1958975" y="1962119"/>
            <a:ext cx="5226050" cy="2790853"/>
          </a:xfrm>
          <a:prstGeom prst="rect">
            <a:avLst/>
          </a:prstGeom>
          <a:ln>
            <a:solidFill>
              <a:schemeClr val="tx1"/>
            </a:solidFill>
          </a:ln>
        </p:spPr>
      </p:pic>
    </p:spTree>
    <p:extLst>
      <p:ext uri="{BB962C8B-B14F-4D97-AF65-F5344CB8AC3E}">
        <p14:creationId xmlns:p14="http://schemas.microsoft.com/office/powerpoint/2010/main" val="1534791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409795"/>
          </a:xfrm>
          <a:noFill/>
        </p:spPr>
        <p:txBody>
          <a:bodyPr/>
          <a:lstStyle/>
          <a:p>
            <a:pPr marL="285750" indent="-285750">
              <a:buFont typeface="Wingdings" panose="05000000000000000000" pitchFamily="2" charset="2"/>
              <a:buChar char="n"/>
            </a:pPr>
            <a:r>
              <a:rPr lang="en-US" altLang="ja-JP" sz="1800" dirty="0"/>
              <a:t>PowerBI</a:t>
            </a:r>
            <a:r>
              <a:rPr lang="ja-JP" altLang="en-US" sz="1800" dirty="0"/>
              <a:t>レポート</a:t>
            </a:r>
            <a:endParaRPr lang="en-US" altLang="ja-JP" sz="1800" dirty="0"/>
          </a:p>
          <a:p>
            <a:pPr marL="1028700" lvl="1">
              <a:buFont typeface="Wingdings" panose="05000000000000000000" pitchFamily="2" charset="2"/>
              <a:buChar char="n"/>
            </a:pPr>
            <a:r>
              <a:rPr lang="en-US" altLang="ja-JP" sz="1600" dirty="0"/>
              <a:t>PowerBI</a:t>
            </a:r>
            <a:r>
              <a:rPr lang="ja-JP" altLang="en-US" sz="1600" dirty="0"/>
              <a:t>で使用されているレポート形式。作成用ツール「</a:t>
            </a:r>
            <a:r>
              <a:rPr lang="en-US" altLang="ja-JP" sz="1600" dirty="0"/>
              <a:t>Power</a:t>
            </a:r>
            <a:r>
              <a:rPr lang="ja-JP" altLang="en-US" sz="1600" dirty="0"/>
              <a:t> </a:t>
            </a:r>
            <a:r>
              <a:rPr lang="en-US" altLang="ja-JP" sz="1600" dirty="0"/>
              <a:t>BI</a:t>
            </a:r>
            <a:r>
              <a:rPr lang="ja-JP" altLang="en-US" sz="1600" dirty="0"/>
              <a:t> </a:t>
            </a:r>
            <a:r>
              <a:rPr lang="en-US" altLang="ja-JP" sz="1600" dirty="0"/>
              <a:t>Desktop</a:t>
            </a:r>
            <a:r>
              <a:rPr lang="ja-JP" altLang="en-US" sz="1600" dirty="0"/>
              <a:t>」を使用して作成を行う。</a:t>
            </a:r>
            <a:endParaRPr lang="en-US" altLang="ja-JP" sz="1600" dirty="0"/>
          </a:p>
          <a:p>
            <a:pPr marL="1028700" lvl="1">
              <a:buFont typeface="Wingdings" panose="05000000000000000000" pitchFamily="2" charset="2"/>
              <a:buChar char="n"/>
            </a:pPr>
            <a:r>
              <a:rPr lang="ja-JP" altLang="en-US" sz="1600" dirty="0"/>
              <a:t>ソートなどを使用してデータ変更が可能で、グラフなどのグラフィカルな表現に強い</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レポートの種類</a:t>
            </a:r>
          </a:p>
        </p:txBody>
      </p:sp>
      <p:pic>
        <p:nvPicPr>
          <p:cNvPr id="4" name="図 3">
            <a:extLst>
              <a:ext uri="{FF2B5EF4-FFF2-40B4-BE49-F238E27FC236}">
                <a16:creationId xmlns:a16="http://schemas.microsoft.com/office/drawing/2014/main" id="{28AF5ACD-327F-4A83-897B-F45763460F29}"/>
              </a:ext>
            </a:extLst>
          </p:cNvPr>
          <p:cNvPicPr>
            <a:picLocks noChangeAspect="1"/>
          </p:cNvPicPr>
          <p:nvPr/>
        </p:nvPicPr>
        <p:blipFill>
          <a:blip r:embed="rId2"/>
          <a:stretch>
            <a:fillRect/>
          </a:stretch>
        </p:blipFill>
        <p:spPr>
          <a:xfrm>
            <a:off x="2567632" y="1911073"/>
            <a:ext cx="4953279" cy="2622093"/>
          </a:xfrm>
          <a:prstGeom prst="rect">
            <a:avLst/>
          </a:prstGeom>
          <a:ln>
            <a:solidFill>
              <a:schemeClr val="tx1"/>
            </a:solidFill>
          </a:ln>
        </p:spPr>
      </p:pic>
    </p:spTree>
    <p:extLst>
      <p:ext uri="{BB962C8B-B14F-4D97-AF65-F5344CB8AC3E}">
        <p14:creationId xmlns:p14="http://schemas.microsoft.com/office/powerpoint/2010/main" val="106569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en-US" altLang="ja-JP" dirty="0"/>
              <a:t>SQL</a:t>
            </a:r>
            <a:r>
              <a:rPr kumimoji="1" lang="ja-JP" altLang="en-US" dirty="0"/>
              <a:t>クエリについて</a:t>
            </a:r>
          </a:p>
        </p:txBody>
      </p:sp>
    </p:spTree>
    <p:extLst>
      <p:ext uri="{BB962C8B-B14F-4D97-AF65-F5344CB8AC3E}">
        <p14:creationId xmlns:p14="http://schemas.microsoft.com/office/powerpoint/2010/main" val="2094168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ごめんなさい。</a:t>
            </a:r>
            <a:endParaRPr lang="en-US" altLang="ja-JP" sz="1800" dirty="0"/>
          </a:p>
          <a:p>
            <a:pPr marL="285750">
              <a:buFont typeface="Wingdings" panose="05000000000000000000" pitchFamily="2" charset="2"/>
              <a:buChar char="n"/>
            </a:pPr>
            <a:r>
              <a:rPr lang="ja-JP" altLang="en-US" sz="1800" dirty="0"/>
              <a:t>前回のカリキュラムを見直しましたがかなり飛ばしている（わかっている人向け）に書かれている状態でした。</a:t>
            </a:r>
            <a:endParaRPr lang="en-US" altLang="ja-JP" sz="1800" dirty="0"/>
          </a:p>
          <a:p>
            <a:pPr marL="285750">
              <a:buFont typeface="Wingdings" panose="05000000000000000000" pitchFamily="2" charset="2"/>
              <a:buChar char="n"/>
            </a:pPr>
            <a:r>
              <a:rPr lang="ja-JP" altLang="en-US" sz="1800" dirty="0"/>
              <a:t>もう少し段階的なカリキュラムに見直しました！</a:t>
            </a:r>
            <a:endParaRPr lang="en-US" altLang="ja-JP" sz="1800" dirty="0"/>
          </a:p>
          <a:p>
            <a:pPr marL="285750" indent="-285750">
              <a:buFont typeface="Wingdings" panose="05000000000000000000" pitchFamily="2" charset="2"/>
              <a:buChar char="n"/>
            </a:pPr>
            <a:endParaRPr lang="en-US" altLang="ja-JP" sz="1800" dirty="0"/>
          </a:p>
          <a:p>
            <a:pPr marL="285750" indent="-285750">
              <a:buFont typeface="Wingdings" panose="05000000000000000000" pitchFamily="2" charset="2"/>
              <a:buChar char="n"/>
            </a:pPr>
            <a:r>
              <a:rPr lang="ja-JP" altLang="en-US" sz="1800" dirty="0"/>
              <a:t>見直し後のカリキュラム</a:t>
            </a:r>
            <a:endParaRPr lang="en-US" altLang="ja-JP" sz="1800" dirty="0"/>
          </a:p>
          <a:p>
            <a:pPr marL="285750">
              <a:buFont typeface="Wingdings" panose="05000000000000000000" pitchFamily="2" charset="2"/>
              <a:buChar char="n"/>
            </a:pPr>
            <a:r>
              <a:rPr lang="en-US" altLang="ja-JP" sz="1800" dirty="0"/>
              <a:t>2</a:t>
            </a:r>
            <a:r>
              <a:rPr lang="ja-JP" altLang="en-US" sz="1800" dirty="0"/>
              <a:t>回目（今週）：</a:t>
            </a:r>
            <a:r>
              <a:rPr lang="en-US" altLang="ja-JP" sz="1800" dirty="0"/>
              <a:t>DB</a:t>
            </a:r>
            <a:r>
              <a:rPr lang="ja-JP" altLang="en-US" sz="1800" dirty="0"/>
              <a:t>とは、</a:t>
            </a:r>
            <a:r>
              <a:rPr lang="en-US" altLang="ja-JP" sz="1800" dirty="0"/>
              <a:t>SQL Server </a:t>
            </a:r>
            <a:r>
              <a:rPr lang="ja-JP" altLang="en-US" sz="1800" dirty="0"/>
              <a:t>の仕組み</a:t>
            </a:r>
            <a:endParaRPr lang="en-US" altLang="ja-JP" sz="1800" dirty="0"/>
          </a:p>
          <a:p>
            <a:pPr marL="285750">
              <a:buFont typeface="Wingdings" panose="05000000000000000000" pitchFamily="2" charset="2"/>
              <a:buChar char="n"/>
            </a:pPr>
            <a:r>
              <a:rPr lang="en-US" altLang="ja-JP" sz="1800" dirty="0">
                <a:highlight>
                  <a:srgbClr val="FFFF00"/>
                </a:highlight>
              </a:rPr>
              <a:t>3</a:t>
            </a:r>
            <a:r>
              <a:rPr lang="ja-JP" altLang="en-US" sz="1800" dirty="0">
                <a:highlight>
                  <a:srgbClr val="FFFF00"/>
                </a:highlight>
              </a:rPr>
              <a:t>回目：</a:t>
            </a:r>
            <a:r>
              <a:rPr lang="ja-JP" altLang="ja-JP" dirty="0">
                <a:highlight>
                  <a:srgbClr val="FFFF00"/>
                </a:highlight>
              </a:rPr>
              <a:t>データ</a:t>
            </a:r>
            <a:r>
              <a:rPr lang="ja-JP" altLang="en-US" dirty="0">
                <a:highlight>
                  <a:srgbClr val="FFFF00"/>
                </a:highlight>
              </a:rPr>
              <a:t>の取り扱い方</a:t>
            </a:r>
            <a:endParaRPr lang="en-US" altLang="ja-JP" dirty="0">
              <a:highlight>
                <a:srgbClr val="FFFF00"/>
              </a:highlight>
            </a:endParaRPr>
          </a:p>
          <a:p>
            <a:pPr marL="285750">
              <a:buFont typeface="Wingdings" panose="05000000000000000000" pitchFamily="2" charset="2"/>
              <a:buChar char="n"/>
            </a:pPr>
            <a:r>
              <a:rPr lang="en-US" altLang="ja-JP" sz="1800" dirty="0"/>
              <a:t>4</a:t>
            </a:r>
            <a:r>
              <a:rPr lang="ja-JP" altLang="en-US" sz="1800" dirty="0"/>
              <a:t>回目：連携時のデータ取り扱い方</a:t>
            </a:r>
            <a:endParaRPr lang="en-US" altLang="ja-JP" sz="1800" dirty="0"/>
          </a:p>
          <a:p>
            <a:pPr marL="285750">
              <a:buFont typeface="Wingdings" panose="05000000000000000000" pitchFamily="2" charset="2"/>
              <a:buChar char="n"/>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まず初めに</a:t>
            </a:r>
            <a:r>
              <a:rPr lang="en-US" altLang="ja-JP" dirty="0"/>
              <a:t>…</a:t>
            </a:r>
            <a:endParaRPr kumimoji="1" lang="ja-JP" altLang="en-US" dirty="0"/>
          </a:p>
        </p:txBody>
      </p:sp>
    </p:spTree>
    <p:extLst>
      <p:ext uri="{BB962C8B-B14F-4D97-AF65-F5344CB8AC3E}">
        <p14:creationId xmlns:p14="http://schemas.microsoft.com/office/powerpoint/2010/main" val="68588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3"/>
            <a:ext cx="8429622" cy="1271483"/>
          </a:xfrm>
        </p:spPr>
        <p:txBody>
          <a:bodyPr/>
          <a:lstStyle/>
          <a:p>
            <a:pPr marL="285750" indent="-285750">
              <a:buFont typeface="Wingdings" panose="05000000000000000000" pitchFamily="2" charset="2"/>
              <a:buChar char="n"/>
            </a:pPr>
            <a:r>
              <a:rPr lang="ja-JP" altLang="en-US" sz="1800" dirty="0"/>
              <a:t>トランザクションデータ</a:t>
            </a:r>
            <a:endParaRPr lang="en-US" altLang="ja-JP" sz="1800" dirty="0"/>
          </a:p>
          <a:p>
            <a:pPr marL="285750">
              <a:buFont typeface="Wingdings" panose="05000000000000000000" pitchFamily="2" charset="2"/>
              <a:buChar char="n"/>
            </a:pPr>
            <a:r>
              <a:rPr lang="ja-JP" altLang="en-US" sz="1400" dirty="0"/>
              <a:t>業務処理、システム運用をする中で発生した記録データのこと</a:t>
            </a:r>
            <a:endParaRPr lang="en-US" altLang="ja-JP" sz="1400" dirty="0"/>
          </a:p>
          <a:p>
            <a:pPr marL="285750" lvl="0" indent="-285750">
              <a:buClr>
                <a:srgbClr val="4A66AC">
                  <a:lumMod val="50000"/>
                </a:srgbClr>
              </a:buClr>
              <a:buFont typeface="Wingdings" panose="05000000000000000000" pitchFamily="2" charset="2"/>
              <a:buChar char="n"/>
            </a:pPr>
            <a:r>
              <a:rPr lang="ja-JP" altLang="en-US" sz="1800" dirty="0"/>
              <a:t>マスターデータ</a:t>
            </a:r>
            <a:endParaRPr lang="en-US" altLang="ja-JP" sz="1200" dirty="0"/>
          </a:p>
          <a:p>
            <a:pPr marL="285750">
              <a:buFont typeface="Wingdings" panose="05000000000000000000" pitchFamily="2" charset="2"/>
              <a:buChar char="n"/>
            </a:pPr>
            <a:r>
              <a:rPr lang="ja-JP" altLang="en-US" sz="1400" dirty="0"/>
              <a:t>業務処理、システム運用するうえで基礎的なデータのこと</a:t>
            </a:r>
            <a:endParaRPr lang="en-US" altLang="ja-JP" sz="1400" dirty="0"/>
          </a:p>
          <a:p>
            <a:pPr marL="285750"/>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graphicFrame>
        <p:nvGraphicFramePr>
          <p:cNvPr id="5" name="表 4">
            <a:extLst>
              <a:ext uri="{FF2B5EF4-FFF2-40B4-BE49-F238E27FC236}">
                <a16:creationId xmlns:a16="http://schemas.microsoft.com/office/drawing/2014/main" id="{303B4DA2-D1C0-44BA-B267-3BEAD635BC37}"/>
              </a:ext>
            </a:extLst>
          </p:cNvPr>
          <p:cNvGraphicFramePr>
            <a:graphicFrameLocks noGrp="1"/>
          </p:cNvGraphicFramePr>
          <p:nvPr>
            <p:extLst>
              <p:ext uri="{D42A27DB-BD31-4B8C-83A1-F6EECF244321}">
                <p14:modId xmlns:p14="http://schemas.microsoft.com/office/powerpoint/2010/main" val="3366491279"/>
              </p:ext>
            </p:extLst>
          </p:nvPr>
        </p:nvGraphicFramePr>
        <p:xfrm>
          <a:off x="340845" y="1888006"/>
          <a:ext cx="8429622" cy="2458341"/>
        </p:xfrm>
        <a:graphic>
          <a:graphicData uri="http://schemas.openxmlformats.org/drawingml/2006/table">
            <a:tbl>
              <a:tblPr>
                <a:tableStyleId>{5C22544A-7EE6-4342-B048-85BDC9FD1C3A}</a:tableStyleId>
              </a:tblPr>
              <a:tblGrid>
                <a:gridCol w="4214811">
                  <a:extLst>
                    <a:ext uri="{9D8B030D-6E8A-4147-A177-3AD203B41FA5}">
                      <a16:colId xmlns:a16="http://schemas.microsoft.com/office/drawing/2014/main" val="1130802209"/>
                    </a:ext>
                  </a:extLst>
                </a:gridCol>
                <a:gridCol w="4214811">
                  <a:extLst>
                    <a:ext uri="{9D8B030D-6E8A-4147-A177-3AD203B41FA5}">
                      <a16:colId xmlns:a16="http://schemas.microsoft.com/office/drawing/2014/main" val="600587558"/>
                    </a:ext>
                  </a:extLst>
                </a:gridCol>
              </a:tblGrid>
              <a:tr h="349528">
                <a:tc>
                  <a:txBody>
                    <a:bodyPr/>
                    <a:lstStyle/>
                    <a:p>
                      <a:pPr algn="ctr" fontAlgn="ctr"/>
                      <a:r>
                        <a:rPr lang="ja-JP" altLang="en-US" sz="1200" b="1" u="none" strike="noStrike" dirty="0">
                          <a:solidFill>
                            <a:schemeClr val="bg1"/>
                          </a:solidFill>
                          <a:effectLst/>
                        </a:rPr>
                        <a:t>マスターデータ</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トランザクションデータ</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718869">
                <a:tc>
                  <a:txBody>
                    <a:bodyPr/>
                    <a:lstStyle/>
                    <a:p>
                      <a:pPr algn="l" fontAlgn="ctr"/>
                      <a:r>
                        <a:rPr lang="ja-JP" altLang="en-US" sz="1000" u="none" strike="noStrike" dirty="0">
                          <a:effectLst/>
                          <a:latin typeface="+mn-lt"/>
                        </a:rPr>
                        <a:t>（トランザクションデータに比べて）データ量は少なく、更新頻度が低いものがおおい</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（マスターデータに比べて）データ量が多く、更新頻度が多い</a:t>
                      </a:r>
                      <a:endParaRPr lang="en-US" altLang="ja-JP" sz="1000" u="none" strike="noStrike" dirty="0">
                        <a:effectLst/>
                        <a:latin typeface="+mn-lt"/>
                      </a:endParaRPr>
                    </a:p>
                  </a:txBody>
                  <a:tcPr marL="7865" marR="7865" marT="7865" marB="0" anchor="ctr">
                    <a:solidFill>
                      <a:srgbClr val="EAF0F7"/>
                    </a:solidFill>
                  </a:tcPr>
                </a:tc>
                <a:extLst>
                  <a:ext uri="{0D108BD9-81ED-4DB2-BD59-A6C34878D82A}">
                    <a16:rowId xmlns:a16="http://schemas.microsoft.com/office/drawing/2014/main" val="2445733215"/>
                  </a:ext>
                </a:extLst>
              </a:tr>
              <a:tr h="694972">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（トランザクションデータとした場合）変更をすると互いの行に影響を及ぼすデータを格納</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u="none" strike="noStrike" dirty="0">
                          <a:effectLst/>
                          <a:latin typeface="+mn-lt"/>
                        </a:rPr>
                        <a:t>行の変更をしても互いに影響を及ぼさないデータ</a:t>
                      </a:r>
                      <a:endParaRPr lang="en-US" altLang="ja-JP" sz="1000" u="none" strike="noStrike" dirty="0">
                        <a:effectLst/>
                        <a:latin typeface="+mn-lt"/>
                      </a:endParaRPr>
                    </a:p>
                  </a:txBody>
                  <a:tcPr marL="7865" marR="7865" marT="7865" marB="0" anchor="ctr">
                    <a:solidFill>
                      <a:srgbClr val="EAF0F7"/>
                    </a:solidFill>
                  </a:tcPr>
                </a:tc>
                <a:extLst>
                  <a:ext uri="{0D108BD9-81ED-4DB2-BD59-A6C34878D82A}">
                    <a16:rowId xmlns:a16="http://schemas.microsoft.com/office/drawing/2014/main" val="35604675"/>
                  </a:ext>
                </a:extLst>
              </a:tr>
              <a:tr h="694972">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データ例</a:t>
                      </a:r>
                      <a:r>
                        <a:rPr lang="en-US" altLang="ja-JP" sz="1000" u="none" strike="noStrike" dirty="0">
                          <a:effectLst/>
                          <a:latin typeface="+mn-lt"/>
                        </a:rPr>
                        <a:t>)</a:t>
                      </a:r>
                      <a:r>
                        <a:rPr lang="ja-JP" altLang="en-US" sz="1000" u="none" strike="noStrike" dirty="0">
                          <a:effectLst/>
                          <a:latin typeface="+mn-lt"/>
                        </a:rPr>
                        <a:t>商品情報、顧客データ、ユーザ一覧、</a:t>
                      </a:r>
                      <a:r>
                        <a:rPr lang="en-US" altLang="ja-JP" sz="1000" u="none" strike="noStrike" dirty="0">
                          <a:effectLst/>
                          <a:latin typeface="+mn-lt"/>
                        </a:rPr>
                        <a:t>JBS</a:t>
                      </a:r>
                      <a:r>
                        <a:rPr lang="ja-JP" altLang="en-US" sz="1000" u="none" strike="noStrike" dirty="0">
                          <a:effectLst/>
                          <a:latin typeface="+mn-lt"/>
                        </a:rPr>
                        <a:t>の社員情報</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u="none" strike="noStrike" dirty="0">
                          <a:effectLst/>
                          <a:latin typeface="+mn-lt"/>
                        </a:rPr>
                        <a:t>データ例）販売情報、入店記録、システムログ、</a:t>
                      </a:r>
                      <a:r>
                        <a:rPr lang="en-US" altLang="ja-JP" sz="1000" u="none" strike="noStrike" dirty="0" err="1">
                          <a:effectLst/>
                          <a:latin typeface="+mn-lt"/>
                        </a:rPr>
                        <a:t>NECOms</a:t>
                      </a:r>
                      <a:r>
                        <a:rPr lang="ja-JP" altLang="en-US" sz="1000" u="none" strike="noStrike" dirty="0">
                          <a:effectLst/>
                          <a:latin typeface="+mn-lt"/>
                        </a:rPr>
                        <a:t>の勤怠打刻</a:t>
                      </a:r>
                      <a:endParaRPr lang="en-US" altLang="ja-JP" sz="1000" u="none" strike="noStrike" dirty="0">
                        <a:effectLst/>
                        <a:latin typeface="+mn-lt"/>
                      </a:endParaRPr>
                    </a:p>
                  </a:txBody>
                  <a:tcPr marL="7865" marR="7865" marT="7865" marB="0" anchor="ctr">
                    <a:solidFill>
                      <a:srgbClr val="EAF0F7"/>
                    </a:solidFill>
                  </a:tcPr>
                </a:tc>
                <a:extLst>
                  <a:ext uri="{0D108BD9-81ED-4DB2-BD59-A6C34878D82A}">
                    <a16:rowId xmlns:a16="http://schemas.microsoft.com/office/drawing/2014/main" val="1416348522"/>
                  </a:ext>
                </a:extLst>
              </a:tr>
            </a:tbl>
          </a:graphicData>
        </a:graphic>
      </p:graphicFrame>
    </p:spTree>
    <p:extLst>
      <p:ext uri="{BB962C8B-B14F-4D97-AF65-F5344CB8AC3E}">
        <p14:creationId xmlns:p14="http://schemas.microsoft.com/office/powerpoint/2010/main" val="103911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pic>
        <p:nvPicPr>
          <p:cNvPr id="10" name="図 9">
            <a:extLst>
              <a:ext uri="{FF2B5EF4-FFF2-40B4-BE49-F238E27FC236}">
                <a16:creationId xmlns:a16="http://schemas.microsoft.com/office/drawing/2014/main" id="{D481D593-E674-4293-847D-A1FFB58DC9DA}"/>
              </a:ext>
            </a:extLst>
          </p:cNvPr>
          <p:cNvPicPr>
            <a:picLocks noChangeAspect="1"/>
          </p:cNvPicPr>
          <p:nvPr/>
        </p:nvPicPr>
        <p:blipFill>
          <a:blip r:embed="rId2"/>
          <a:stretch>
            <a:fillRect/>
          </a:stretch>
        </p:blipFill>
        <p:spPr>
          <a:xfrm>
            <a:off x="780814" y="3859264"/>
            <a:ext cx="780290" cy="780290"/>
          </a:xfrm>
          <a:prstGeom prst="rect">
            <a:avLst/>
          </a:prstGeom>
        </p:spPr>
      </p:pic>
      <p:sp>
        <p:nvSpPr>
          <p:cNvPr id="14" name="コンテンツ プレースホルダー 1">
            <a:extLst>
              <a:ext uri="{FF2B5EF4-FFF2-40B4-BE49-F238E27FC236}">
                <a16:creationId xmlns:a16="http://schemas.microsoft.com/office/drawing/2014/main" id="{CC54D42C-AD74-49B5-B2F9-B3A9F8304D63}"/>
              </a:ext>
            </a:extLst>
          </p:cNvPr>
          <p:cNvSpPr>
            <a:spLocks noGrp="1"/>
          </p:cNvSpPr>
          <p:nvPr>
            <p:ph idx="1"/>
          </p:nvPr>
        </p:nvSpPr>
        <p:spPr>
          <a:xfrm>
            <a:off x="340845" y="616524"/>
            <a:ext cx="8429622" cy="409796"/>
          </a:xfrm>
        </p:spPr>
        <p:txBody>
          <a:bodyPr/>
          <a:lstStyle/>
          <a:p>
            <a:pPr marL="285750" indent="-285750">
              <a:buFont typeface="Wingdings" panose="05000000000000000000" pitchFamily="2" charset="2"/>
              <a:buChar char="n"/>
            </a:pPr>
            <a:r>
              <a:rPr lang="ja-JP" altLang="en-US" dirty="0"/>
              <a:t>例）買い物</a:t>
            </a:r>
            <a:endParaRPr lang="en-US" altLang="ja-JP" dirty="0"/>
          </a:p>
        </p:txBody>
      </p:sp>
      <p:sp>
        <p:nvSpPr>
          <p:cNvPr id="15" name="コンテンツ プレースホルダー 1">
            <a:extLst>
              <a:ext uri="{FF2B5EF4-FFF2-40B4-BE49-F238E27FC236}">
                <a16:creationId xmlns:a16="http://schemas.microsoft.com/office/drawing/2014/main" id="{3B517C58-8664-4CCF-A9ED-E8DE3C835D33}"/>
              </a:ext>
            </a:extLst>
          </p:cNvPr>
          <p:cNvSpPr txBox="1">
            <a:spLocks/>
          </p:cNvSpPr>
          <p:nvPr/>
        </p:nvSpPr>
        <p:spPr>
          <a:xfrm>
            <a:off x="1920761" y="1026321"/>
            <a:ext cx="5262871" cy="3368062"/>
          </a:xfrm>
          <a:prstGeom prst="rect">
            <a:avLst/>
          </a:prstGeom>
          <a:solidFill>
            <a:schemeClr val="bg1">
              <a:lumMod val="85000"/>
            </a:schemeClr>
          </a:solidFill>
          <a:ln>
            <a:solidFill>
              <a:schemeClr val="tx1"/>
            </a:solidFill>
          </a:ln>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dirty="0"/>
              <a:t>レシート番号：</a:t>
            </a:r>
            <a:r>
              <a:rPr lang="en-US" altLang="ja-JP" dirty="0"/>
              <a:t>1000</a:t>
            </a:r>
          </a:p>
          <a:p>
            <a:pPr lvl="1" indent="0" algn="r">
              <a:buNone/>
            </a:pPr>
            <a:r>
              <a:rPr lang="ja-JP" altLang="en-US" dirty="0"/>
              <a:t>ネクタイ</a:t>
            </a:r>
            <a:r>
              <a:rPr lang="en-US" altLang="ja-JP" dirty="0"/>
              <a:t>	</a:t>
            </a:r>
            <a:r>
              <a:rPr lang="ja-JP" altLang="en-US" dirty="0"/>
              <a:t>　　　　</a:t>
            </a:r>
            <a:r>
              <a:rPr lang="en-US" altLang="ja-JP" dirty="0"/>
              <a:t>1</a:t>
            </a:r>
            <a:r>
              <a:rPr lang="ja-JP" altLang="en-US" dirty="0"/>
              <a:t>つ</a:t>
            </a:r>
            <a:r>
              <a:rPr lang="en-US" altLang="ja-JP" dirty="0"/>
              <a:t>	</a:t>
            </a:r>
            <a:r>
              <a:rPr lang="ja-JP" altLang="en-US" dirty="0"/>
              <a:t>　　</a:t>
            </a:r>
            <a:r>
              <a:rPr lang="en-US" altLang="ja-JP" dirty="0"/>
              <a:t>2000</a:t>
            </a:r>
            <a:r>
              <a:rPr lang="ja-JP" altLang="en-US" dirty="0"/>
              <a:t>円</a:t>
            </a:r>
            <a:endParaRPr lang="en-US" altLang="ja-JP" dirty="0"/>
          </a:p>
          <a:p>
            <a:pPr lvl="1" indent="0" algn="r">
              <a:buNone/>
            </a:pPr>
            <a:r>
              <a:rPr lang="ja-JP" altLang="en-US" dirty="0"/>
              <a:t>スーツ　　　　 ２着　  </a:t>
            </a:r>
            <a:r>
              <a:rPr lang="en-US" altLang="ja-JP" dirty="0"/>
              <a:t>50000</a:t>
            </a:r>
            <a:r>
              <a:rPr lang="ja-JP" altLang="en-US" dirty="0"/>
              <a:t>円</a:t>
            </a:r>
            <a:endParaRPr lang="en-US" altLang="ja-JP" dirty="0"/>
          </a:p>
          <a:p>
            <a:pPr lvl="1" indent="0" algn="r">
              <a:buNone/>
            </a:pPr>
            <a:r>
              <a:rPr lang="ja-JP" altLang="en-US" dirty="0"/>
              <a:t>靴下　　　　 ３着　　 </a:t>
            </a:r>
            <a:r>
              <a:rPr lang="en-US" altLang="ja-JP" dirty="0"/>
              <a:t>3000</a:t>
            </a:r>
            <a:r>
              <a:rPr lang="ja-JP" altLang="en-US" dirty="0"/>
              <a:t>円</a:t>
            </a:r>
            <a:endParaRPr lang="en-US" altLang="ja-JP" dirty="0"/>
          </a:p>
          <a:p>
            <a:pPr lvl="1" indent="0" algn="r">
              <a:buNone/>
            </a:pPr>
            <a:r>
              <a:rPr lang="ja-JP" altLang="en-US" dirty="0"/>
              <a:t>セット値引き　　　　１つ　　　</a:t>
            </a:r>
            <a:r>
              <a:rPr lang="en-US" altLang="ja-JP" dirty="0"/>
              <a:t>-1000</a:t>
            </a:r>
            <a:r>
              <a:rPr lang="ja-JP" altLang="en-US" dirty="0"/>
              <a:t>円</a:t>
            </a:r>
            <a:endParaRPr lang="en-US" altLang="ja-JP" dirty="0"/>
          </a:p>
          <a:p>
            <a:pPr lvl="1" indent="0" algn="r">
              <a:buNone/>
            </a:pPr>
            <a:endParaRPr lang="en-US" altLang="ja-JP" dirty="0"/>
          </a:p>
          <a:p>
            <a:pPr lvl="1" indent="0" algn="r">
              <a:buNone/>
            </a:pPr>
            <a:r>
              <a:rPr lang="ja-JP" altLang="en-US" dirty="0"/>
              <a:t>割引金額</a:t>
            </a:r>
            <a:r>
              <a:rPr lang="en-US" altLang="ja-JP" dirty="0"/>
              <a:t> </a:t>
            </a:r>
            <a:r>
              <a:rPr lang="ja-JP" altLang="en-US" dirty="0"/>
              <a:t>　</a:t>
            </a:r>
            <a:r>
              <a:rPr lang="en-US" altLang="ja-JP" dirty="0"/>
              <a:t>1000</a:t>
            </a:r>
            <a:r>
              <a:rPr lang="ja-JP" altLang="en-US" dirty="0"/>
              <a:t>円</a:t>
            </a:r>
            <a:endParaRPr lang="en-US" altLang="ja-JP" dirty="0"/>
          </a:p>
          <a:p>
            <a:pPr lvl="1" indent="0" algn="r">
              <a:buNone/>
            </a:pPr>
            <a:r>
              <a:rPr lang="ja-JP" altLang="en-US" dirty="0"/>
              <a:t>合計  </a:t>
            </a:r>
            <a:r>
              <a:rPr lang="en-US" altLang="ja-JP" dirty="0"/>
              <a:t>54000</a:t>
            </a:r>
            <a:r>
              <a:rPr lang="ja-JP" altLang="en-US" dirty="0"/>
              <a:t>円</a:t>
            </a:r>
            <a:endParaRPr lang="en-US" altLang="ja-JP" dirty="0"/>
          </a:p>
          <a:p>
            <a:pPr lvl="1" indent="0" algn="r">
              <a:buNone/>
            </a:pPr>
            <a:endParaRPr lang="en-US" altLang="ja-JP" dirty="0"/>
          </a:p>
          <a:p>
            <a:pPr lvl="1" indent="0" algn="r">
              <a:buNone/>
            </a:pPr>
            <a:r>
              <a:rPr lang="ja-JP" altLang="en-US" dirty="0"/>
              <a:t>お会計日：</a:t>
            </a:r>
            <a:r>
              <a:rPr lang="en-US" altLang="ja-JP" dirty="0"/>
              <a:t> 2019/04/06 </a:t>
            </a:r>
            <a:r>
              <a:rPr lang="ja-JP" altLang="en-US" dirty="0"/>
              <a:t>　　</a:t>
            </a:r>
            <a:endParaRPr lang="en-US" altLang="ja-JP" dirty="0"/>
          </a:p>
        </p:txBody>
      </p:sp>
      <p:sp>
        <p:nvSpPr>
          <p:cNvPr id="16" name="テキスト ボックス 15">
            <a:extLst>
              <a:ext uri="{FF2B5EF4-FFF2-40B4-BE49-F238E27FC236}">
                <a16:creationId xmlns:a16="http://schemas.microsoft.com/office/drawing/2014/main" id="{813AF95C-29F4-4FB0-84D2-5BEAB52A2D26}"/>
              </a:ext>
            </a:extLst>
          </p:cNvPr>
          <p:cNvSpPr txBox="1"/>
          <p:nvPr/>
        </p:nvSpPr>
        <p:spPr>
          <a:xfrm>
            <a:off x="434175" y="3420021"/>
            <a:ext cx="1677496" cy="261610"/>
          </a:xfrm>
          <a:prstGeom prst="rect">
            <a:avLst/>
          </a:prstGeom>
          <a:noFill/>
        </p:spPr>
        <p:txBody>
          <a:bodyPr wrap="square" rtlCol="0">
            <a:spAutoFit/>
          </a:bodyPr>
          <a:lstStyle/>
          <a:p>
            <a:r>
              <a:rPr lang="ja-JP" altLang="en-US" sz="1100" dirty="0"/>
              <a:t>ユーザ：ゴンザレス</a:t>
            </a:r>
            <a:endParaRPr kumimoji="1" lang="ja-JP" altLang="en-US" sz="1100" dirty="0"/>
          </a:p>
        </p:txBody>
      </p:sp>
    </p:spTree>
    <p:extLst>
      <p:ext uri="{BB962C8B-B14F-4D97-AF65-F5344CB8AC3E}">
        <p14:creationId xmlns:p14="http://schemas.microsoft.com/office/powerpoint/2010/main" val="31192712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graphicFrame>
        <p:nvGraphicFramePr>
          <p:cNvPr id="5" name="表 4">
            <a:extLst>
              <a:ext uri="{FF2B5EF4-FFF2-40B4-BE49-F238E27FC236}">
                <a16:creationId xmlns:a16="http://schemas.microsoft.com/office/drawing/2014/main" id="{303B4DA2-D1C0-44BA-B267-3BEAD635BC37}"/>
              </a:ext>
            </a:extLst>
          </p:cNvPr>
          <p:cNvGraphicFramePr>
            <a:graphicFrameLocks noGrp="1"/>
          </p:cNvGraphicFramePr>
          <p:nvPr>
            <p:extLst>
              <p:ext uri="{D42A27DB-BD31-4B8C-83A1-F6EECF244321}">
                <p14:modId xmlns:p14="http://schemas.microsoft.com/office/powerpoint/2010/main" val="2726468550"/>
              </p:ext>
            </p:extLst>
          </p:nvPr>
        </p:nvGraphicFramePr>
        <p:xfrm>
          <a:off x="340844" y="894091"/>
          <a:ext cx="8439150" cy="2428371"/>
        </p:xfrm>
        <a:graphic>
          <a:graphicData uri="http://schemas.openxmlformats.org/drawingml/2006/table">
            <a:tbl>
              <a:tblPr>
                <a:tableStyleId>{5C22544A-7EE6-4342-B048-85BDC9FD1C3A}</a:tableStyleId>
              </a:tblPr>
              <a:tblGrid>
                <a:gridCol w="1406525">
                  <a:extLst>
                    <a:ext uri="{9D8B030D-6E8A-4147-A177-3AD203B41FA5}">
                      <a16:colId xmlns:a16="http://schemas.microsoft.com/office/drawing/2014/main" val="1357964818"/>
                    </a:ext>
                  </a:extLst>
                </a:gridCol>
                <a:gridCol w="1406525">
                  <a:extLst>
                    <a:ext uri="{9D8B030D-6E8A-4147-A177-3AD203B41FA5}">
                      <a16:colId xmlns:a16="http://schemas.microsoft.com/office/drawing/2014/main" val="252484122"/>
                    </a:ext>
                  </a:extLst>
                </a:gridCol>
                <a:gridCol w="1406525">
                  <a:extLst>
                    <a:ext uri="{9D8B030D-6E8A-4147-A177-3AD203B41FA5}">
                      <a16:colId xmlns:a16="http://schemas.microsoft.com/office/drawing/2014/main" val="2504871277"/>
                    </a:ext>
                  </a:extLst>
                </a:gridCol>
                <a:gridCol w="1406525">
                  <a:extLst>
                    <a:ext uri="{9D8B030D-6E8A-4147-A177-3AD203B41FA5}">
                      <a16:colId xmlns:a16="http://schemas.microsoft.com/office/drawing/2014/main" val="3231998324"/>
                    </a:ext>
                  </a:extLst>
                </a:gridCol>
                <a:gridCol w="1406525">
                  <a:extLst>
                    <a:ext uri="{9D8B030D-6E8A-4147-A177-3AD203B41FA5}">
                      <a16:colId xmlns:a16="http://schemas.microsoft.com/office/drawing/2014/main" val="2984117796"/>
                    </a:ext>
                  </a:extLst>
                </a:gridCol>
                <a:gridCol w="1406525">
                  <a:extLst>
                    <a:ext uri="{9D8B030D-6E8A-4147-A177-3AD203B41FA5}">
                      <a16:colId xmlns:a16="http://schemas.microsoft.com/office/drawing/2014/main" val="600587558"/>
                    </a:ext>
                  </a:extLst>
                </a:gridCol>
              </a:tblGrid>
              <a:tr h="269172">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レシート番号</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購入商品</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単価</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数量</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合計金額</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553602">
                <a:tc>
                  <a:txBody>
                    <a:bodyPr/>
                    <a:lstStyle/>
                    <a:p>
                      <a:pPr algn="l" fontAlgn="ctr"/>
                      <a:r>
                        <a:rPr lang="en-US" altLang="ja-JP" sz="1000" u="none" strike="noStrike" dirty="0">
                          <a:effectLst/>
                          <a:latin typeface="+mn-lt"/>
                        </a:rPr>
                        <a:t>1000</a:t>
                      </a:r>
                    </a:p>
                  </a:txBody>
                  <a:tcPr marL="7865" marR="7865" marT="7865" marB="0" anchor="ctr">
                    <a:solidFill>
                      <a:srgbClr val="EAF0F7"/>
                    </a:solidFill>
                  </a:tcPr>
                </a:tc>
                <a:tc>
                  <a:txBody>
                    <a:bodyPr/>
                    <a:lstStyle/>
                    <a:p>
                      <a:pPr algn="l" fontAlgn="ct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dirty="0"/>
                        <a:t>ネクタイ</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1</a:t>
                      </a: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extLst>
                  <a:ext uri="{0D108BD9-81ED-4DB2-BD59-A6C34878D82A}">
                    <a16:rowId xmlns:a16="http://schemas.microsoft.com/office/drawing/2014/main" val="2445733215"/>
                  </a:ext>
                </a:extLst>
              </a:tr>
              <a:tr h="535199">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スーツ</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25000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50000</a:t>
                      </a:r>
                    </a:p>
                  </a:txBody>
                  <a:tcPr marL="7865" marR="7865" marT="7865" marB="0" anchor="ctr">
                    <a:solidFill>
                      <a:srgbClr val="EAF0F7"/>
                    </a:solidFill>
                  </a:tcPr>
                </a:tc>
                <a:extLst>
                  <a:ext uri="{0D108BD9-81ED-4DB2-BD59-A6C34878D82A}">
                    <a16:rowId xmlns:a16="http://schemas.microsoft.com/office/drawing/2014/main" val="35604675"/>
                  </a:ext>
                </a:extLst>
              </a:tr>
              <a:tr h="535199">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靴下</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3000</a:t>
                      </a:r>
                    </a:p>
                  </a:txBody>
                  <a:tcPr marL="7865" marR="7865" marT="7865" marB="0" anchor="ctr">
                    <a:solidFill>
                      <a:srgbClr val="EAF0F7"/>
                    </a:solidFill>
                  </a:tcPr>
                </a:tc>
                <a:extLst>
                  <a:ext uri="{0D108BD9-81ED-4DB2-BD59-A6C34878D82A}">
                    <a16:rowId xmlns:a16="http://schemas.microsoft.com/office/drawing/2014/main" val="1416348522"/>
                  </a:ext>
                </a:extLst>
              </a:tr>
              <a:tr h="535199">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お店</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セット割引</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extLst>
                  <a:ext uri="{0D108BD9-81ED-4DB2-BD59-A6C34878D82A}">
                    <a16:rowId xmlns:a16="http://schemas.microsoft.com/office/drawing/2014/main" val="1821580359"/>
                  </a:ext>
                </a:extLst>
              </a:tr>
            </a:tbl>
          </a:graphicData>
        </a:graphic>
      </p:graphicFrame>
      <p:pic>
        <p:nvPicPr>
          <p:cNvPr id="10" name="図 9">
            <a:extLst>
              <a:ext uri="{FF2B5EF4-FFF2-40B4-BE49-F238E27FC236}">
                <a16:creationId xmlns:a16="http://schemas.microsoft.com/office/drawing/2014/main" id="{D481D593-E674-4293-847D-A1FFB58DC9DA}"/>
              </a:ext>
            </a:extLst>
          </p:cNvPr>
          <p:cNvPicPr>
            <a:picLocks noChangeAspect="1"/>
          </p:cNvPicPr>
          <p:nvPr/>
        </p:nvPicPr>
        <p:blipFill>
          <a:blip r:embed="rId2"/>
          <a:stretch>
            <a:fillRect/>
          </a:stretch>
        </p:blipFill>
        <p:spPr>
          <a:xfrm>
            <a:off x="780814" y="3859264"/>
            <a:ext cx="780290" cy="780290"/>
          </a:xfrm>
          <a:prstGeom prst="rect">
            <a:avLst/>
          </a:prstGeom>
        </p:spPr>
      </p:pic>
      <p:sp>
        <p:nvSpPr>
          <p:cNvPr id="12" name="フリーフォーム: 図形 11">
            <a:extLst>
              <a:ext uri="{FF2B5EF4-FFF2-40B4-BE49-F238E27FC236}">
                <a16:creationId xmlns:a16="http://schemas.microsoft.com/office/drawing/2014/main" id="{6DF025B0-69F5-4589-BE84-7BC71494756C}"/>
              </a:ext>
            </a:extLst>
          </p:cNvPr>
          <p:cNvSpPr/>
          <p:nvPr/>
        </p:nvSpPr>
        <p:spPr>
          <a:xfrm>
            <a:off x="566609" y="3413658"/>
            <a:ext cx="428410" cy="533392"/>
          </a:xfrm>
          <a:custGeom>
            <a:avLst/>
            <a:gdLst>
              <a:gd name="connsiteX0" fmla="*/ 428410 w 428410"/>
              <a:gd name="connsiteY0" fmla="*/ 421559 h 533392"/>
              <a:gd name="connsiteX1" fmla="*/ 395518 w 428410"/>
              <a:gd name="connsiteY1" fmla="*/ 408402 h 533392"/>
              <a:gd name="connsiteX2" fmla="*/ 336312 w 428410"/>
              <a:gd name="connsiteY2" fmla="*/ 362354 h 533392"/>
              <a:gd name="connsiteX3" fmla="*/ 323155 w 428410"/>
              <a:gd name="connsiteY3" fmla="*/ 342618 h 533392"/>
              <a:gd name="connsiteX4" fmla="*/ 316577 w 428410"/>
              <a:gd name="connsiteY4" fmla="*/ 296569 h 533392"/>
              <a:gd name="connsiteX5" fmla="*/ 303420 w 428410"/>
              <a:gd name="connsiteY5" fmla="*/ 270256 h 533392"/>
              <a:gd name="connsiteX6" fmla="*/ 296841 w 428410"/>
              <a:gd name="connsiteY6" fmla="*/ 250520 h 533392"/>
              <a:gd name="connsiteX7" fmla="*/ 277106 w 428410"/>
              <a:gd name="connsiteY7" fmla="*/ 211050 h 533392"/>
              <a:gd name="connsiteX8" fmla="*/ 263949 w 428410"/>
              <a:gd name="connsiteY8" fmla="*/ 171579 h 533392"/>
              <a:gd name="connsiteX9" fmla="*/ 250792 w 428410"/>
              <a:gd name="connsiteY9" fmla="*/ 138687 h 533392"/>
              <a:gd name="connsiteX10" fmla="*/ 231057 w 428410"/>
              <a:gd name="connsiteY10" fmla="*/ 66325 h 533392"/>
              <a:gd name="connsiteX11" fmla="*/ 224479 w 428410"/>
              <a:gd name="connsiteY11" fmla="*/ 46589 h 533392"/>
              <a:gd name="connsiteX12" fmla="*/ 277106 w 428410"/>
              <a:gd name="connsiteY12" fmla="*/ 59746 h 533392"/>
              <a:gd name="connsiteX13" fmla="*/ 309998 w 428410"/>
              <a:gd name="connsiteY13" fmla="*/ 92638 h 533392"/>
              <a:gd name="connsiteX14" fmla="*/ 283684 w 428410"/>
              <a:gd name="connsiteY14" fmla="*/ 191315 h 533392"/>
              <a:gd name="connsiteX15" fmla="*/ 270528 w 428410"/>
              <a:gd name="connsiteY15" fmla="*/ 217628 h 533392"/>
              <a:gd name="connsiteX16" fmla="*/ 231057 w 428410"/>
              <a:gd name="connsiteY16" fmla="*/ 257099 h 533392"/>
              <a:gd name="connsiteX17" fmla="*/ 138959 w 428410"/>
              <a:gd name="connsiteY17" fmla="*/ 336040 h 533392"/>
              <a:gd name="connsiteX18" fmla="*/ 92910 w 428410"/>
              <a:gd name="connsiteY18" fmla="*/ 375510 h 533392"/>
              <a:gd name="connsiteX19" fmla="*/ 46861 w 428410"/>
              <a:gd name="connsiteY19" fmla="*/ 414981 h 533392"/>
              <a:gd name="connsiteX20" fmla="*/ 20548 w 428410"/>
              <a:gd name="connsiteY20" fmla="*/ 434716 h 533392"/>
              <a:gd name="connsiteX21" fmla="*/ 813 w 428410"/>
              <a:gd name="connsiteY21" fmla="*/ 441295 h 533392"/>
              <a:gd name="connsiteX22" fmla="*/ 79754 w 428410"/>
              <a:gd name="connsiteY22" fmla="*/ 375510 h 533392"/>
              <a:gd name="connsiteX23" fmla="*/ 145538 w 428410"/>
              <a:gd name="connsiteY23" fmla="*/ 283413 h 533392"/>
              <a:gd name="connsiteX24" fmla="*/ 198165 w 428410"/>
              <a:gd name="connsiteY24" fmla="*/ 230785 h 533392"/>
              <a:gd name="connsiteX25" fmla="*/ 231057 w 428410"/>
              <a:gd name="connsiteY25" fmla="*/ 178158 h 533392"/>
              <a:gd name="connsiteX26" fmla="*/ 244214 w 428410"/>
              <a:gd name="connsiteY26" fmla="*/ 158423 h 533392"/>
              <a:gd name="connsiteX27" fmla="*/ 270528 w 428410"/>
              <a:gd name="connsiteY27" fmla="*/ 145266 h 533392"/>
              <a:gd name="connsiteX28" fmla="*/ 290263 w 428410"/>
              <a:gd name="connsiteY28" fmla="*/ 132109 h 533392"/>
              <a:gd name="connsiteX29" fmla="*/ 250792 w 428410"/>
              <a:gd name="connsiteY29" fmla="*/ 178158 h 533392"/>
              <a:gd name="connsiteX30" fmla="*/ 191587 w 428410"/>
              <a:gd name="connsiteY30" fmla="*/ 224207 h 533392"/>
              <a:gd name="connsiteX31" fmla="*/ 132381 w 428410"/>
              <a:gd name="connsiteY31" fmla="*/ 263677 h 533392"/>
              <a:gd name="connsiteX32" fmla="*/ 86332 w 428410"/>
              <a:gd name="connsiteY32" fmla="*/ 303148 h 533392"/>
              <a:gd name="connsiteX33" fmla="*/ 106067 w 428410"/>
              <a:gd name="connsiteY33" fmla="*/ 316305 h 533392"/>
              <a:gd name="connsiteX34" fmla="*/ 198165 w 428410"/>
              <a:gd name="connsiteY34" fmla="*/ 276834 h 533392"/>
              <a:gd name="connsiteX35" fmla="*/ 244214 w 428410"/>
              <a:gd name="connsiteY35" fmla="*/ 263677 h 533392"/>
              <a:gd name="connsiteX36" fmla="*/ 283684 w 428410"/>
              <a:gd name="connsiteY36" fmla="*/ 250520 h 533392"/>
              <a:gd name="connsiteX37" fmla="*/ 329733 w 428410"/>
              <a:gd name="connsiteY37" fmla="*/ 243942 h 533392"/>
              <a:gd name="connsiteX38" fmla="*/ 356047 w 428410"/>
              <a:gd name="connsiteY38" fmla="*/ 237364 h 533392"/>
              <a:gd name="connsiteX39" fmla="*/ 402096 w 428410"/>
              <a:gd name="connsiteY39" fmla="*/ 270256 h 533392"/>
              <a:gd name="connsiteX40" fmla="*/ 382361 w 428410"/>
              <a:gd name="connsiteY40" fmla="*/ 289991 h 533392"/>
              <a:gd name="connsiteX41" fmla="*/ 369204 w 428410"/>
              <a:gd name="connsiteY41" fmla="*/ 309726 h 533392"/>
              <a:gd name="connsiteX42" fmla="*/ 342890 w 428410"/>
              <a:gd name="connsiteY42" fmla="*/ 322883 h 533392"/>
              <a:gd name="connsiteX43" fmla="*/ 309998 w 428410"/>
              <a:gd name="connsiteY43" fmla="*/ 342618 h 533392"/>
              <a:gd name="connsiteX44" fmla="*/ 270528 w 428410"/>
              <a:gd name="connsiteY44" fmla="*/ 349197 h 533392"/>
              <a:gd name="connsiteX45" fmla="*/ 237636 w 428410"/>
              <a:gd name="connsiteY45" fmla="*/ 355775 h 533392"/>
              <a:gd name="connsiteX46" fmla="*/ 40283 w 428410"/>
              <a:gd name="connsiteY46" fmla="*/ 349197 h 533392"/>
              <a:gd name="connsiteX47" fmla="*/ 7391 w 428410"/>
              <a:gd name="connsiteY47" fmla="*/ 342618 h 533392"/>
              <a:gd name="connsiteX48" fmla="*/ 33705 w 428410"/>
              <a:gd name="connsiteY48" fmla="*/ 276834 h 533392"/>
              <a:gd name="connsiteX49" fmla="*/ 66597 w 428410"/>
              <a:gd name="connsiteY49" fmla="*/ 197893 h 533392"/>
              <a:gd name="connsiteX50" fmla="*/ 145538 w 428410"/>
              <a:gd name="connsiteY50" fmla="*/ 72903 h 533392"/>
              <a:gd name="connsiteX51" fmla="*/ 152116 w 428410"/>
              <a:gd name="connsiteY51" fmla="*/ 26854 h 533392"/>
              <a:gd name="connsiteX52" fmla="*/ 145538 w 428410"/>
              <a:gd name="connsiteY52" fmla="*/ 26854 h 533392"/>
              <a:gd name="connsiteX53" fmla="*/ 171851 w 428410"/>
              <a:gd name="connsiteY53" fmla="*/ 145266 h 533392"/>
              <a:gd name="connsiteX54" fmla="*/ 191587 w 428410"/>
              <a:gd name="connsiteY54" fmla="*/ 191315 h 533392"/>
              <a:gd name="connsiteX55" fmla="*/ 224479 w 428410"/>
              <a:gd name="connsiteY55" fmla="*/ 276834 h 533392"/>
              <a:gd name="connsiteX56" fmla="*/ 231057 w 428410"/>
              <a:gd name="connsiteY56" fmla="*/ 303148 h 533392"/>
              <a:gd name="connsiteX57" fmla="*/ 250792 w 428410"/>
              <a:gd name="connsiteY57" fmla="*/ 368932 h 533392"/>
              <a:gd name="connsiteX58" fmla="*/ 296841 w 428410"/>
              <a:gd name="connsiteY58" fmla="*/ 322883 h 533392"/>
              <a:gd name="connsiteX59" fmla="*/ 323155 w 428410"/>
              <a:gd name="connsiteY59" fmla="*/ 283413 h 533392"/>
              <a:gd name="connsiteX60" fmla="*/ 336312 w 428410"/>
              <a:gd name="connsiteY60" fmla="*/ 263677 h 533392"/>
              <a:gd name="connsiteX61" fmla="*/ 369204 w 428410"/>
              <a:gd name="connsiteY61" fmla="*/ 243942 h 533392"/>
              <a:gd name="connsiteX62" fmla="*/ 388939 w 428410"/>
              <a:gd name="connsiteY62" fmla="*/ 224207 h 533392"/>
              <a:gd name="connsiteX63" fmla="*/ 362625 w 428410"/>
              <a:gd name="connsiteY63" fmla="*/ 217628 h 533392"/>
              <a:gd name="connsiteX64" fmla="*/ 290263 w 428410"/>
              <a:gd name="connsiteY64" fmla="*/ 211050 h 533392"/>
              <a:gd name="connsiteX65" fmla="*/ 296841 w 428410"/>
              <a:gd name="connsiteY65" fmla="*/ 178158 h 533392"/>
              <a:gd name="connsiteX66" fmla="*/ 303420 w 428410"/>
              <a:gd name="connsiteY66" fmla="*/ 151844 h 533392"/>
              <a:gd name="connsiteX67" fmla="*/ 323155 w 428410"/>
              <a:gd name="connsiteY67" fmla="*/ 145266 h 533392"/>
              <a:gd name="connsiteX68" fmla="*/ 323155 w 428410"/>
              <a:gd name="connsiteY68" fmla="*/ 243942 h 533392"/>
              <a:gd name="connsiteX69" fmla="*/ 309998 w 428410"/>
              <a:gd name="connsiteY69" fmla="*/ 263677 h 533392"/>
              <a:gd name="connsiteX70" fmla="*/ 296841 w 428410"/>
              <a:gd name="connsiteY70" fmla="*/ 289991 h 533392"/>
              <a:gd name="connsiteX71" fmla="*/ 270528 w 428410"/>
              <a:gd name="connsiteY71" fmla="*/ 316305 h 533392"/>
              <a:gd name="connsiteX72" fmla="*/ 250792 w 428410"/>
              <a:gd name="connsiteY72" fmla="*/ 342618 h 533392"/>
              <a:gd name="connsiteX73" fmla="*/ 283684 w 428410"/>
              <a:gd name="connsiteY73" fmla="*/ 309726 h 533392"/>
              <a:gd name="connsiteX74" fmla="*/ 316577 w 428410"/>
              <a:gd name="connsiteY74" fmla="*/ 263677 h 533392"/>
              <a:gd name="connsiteX75" fmla="*/ 323155 w 428410"/>
              <a:gd name="connsiteY75" fmla="*/ 283413 h 533392"/>
              <a:gd name="connsiteX76" fmla="*/ 329733 w 428410"/>
              <a:gd name="connsiteY76" fmla="*/ 316305 h 533392"/>
              <a:gd name="connsiteX77" fmla="*/ 316577 w 428410"/>
              <a:gd name="connsiteY77" fmla="*/ 434716 h 533392"/>
              <a:gd name="connsiteX78" fmla="*/ 290263 w 428410"/>
              <a:gd name="connsiteY78" fmla="*/ 493922 h 533392"/>
              <a:gd name="connsiteX79" fmla="*/ 323155 w 428410"/>
              <a:gd name="connsiteY79" fmla="*/ 513657 h 533392"/>
              <a:gd name="connsiteX80" fmla="*/ 342890 w 428410"/>
              <a:gd name="connsiteY80" fmla="*/ 520236 h 533392"/>
              <a:gd name="connsiteX81" fmla="*/ 402096 w 428410"/>
              <a:gd name="connsiteY81" fmla="*/ 533392 h 533392"/>
              <a:gd name="connsiteX82" fmla="*/ 382361 w 428410"/>
              <a:gd name="connsiteY82" fmla="*/ 461030 h 533392"/>
              <a:gd name="connsiteX83" fmla="*/ 375782 w 428410"/>
              <a:gd name="connsiteY83" fmla="*/ 421559 h 533392"/>
              <a:gd name="connsiteX84" fmla="*/ 349469 w 428410"/>
              <a:gd name="connsiteY84" fmla="*/ 388667 h 533392"/>
              <a:gd name="connsiteX85" fmla="*/ 309998 w 428410"/>
              <a:gd name="connsiteY85" fmla="*/ 336040 h 533392"/>
              <a:gd name="connsiteX86" fmla="*/ 296841 w 428410"/>
              <a:gd name="connsiteY86" fmla="*/ 316305 h 533392"/>
              <a:gd name="connsiteX87" fmla="*/ 277106 w 428410"/>
              <a:gd name="connsiteY87" fmla="*/ 303148 h 533392"/>
              <a:gd name="connsiteX88" fmla="*/ 309998 w 428410"/>
              <a:gd name="connsiteY88" fmla="*/ 355775 h 533392"/>
              <a:gd name="connsiteX89" fmla="*/ 309998 w 428410"/>
              <a:gd name="connsiteY89" fmla="*/ 375510 h 533392"/>
              <a:gd name="connsiteX90" fmla="*/ 283684 w 428410"/>
              <a:gd name="connsiteY90" fmla="*/ 355775 h 533392"/>
              <a:gd name="connsiteX91" fmla="*/ 270528 w 428410"/>
              <a:gd name="connsiteY91" fmla="*/ 336040 h 533392"/>
              <a:gd name="connsiteX92" fmla="*/ 250792 w 428410"/>
              <a:gd name="connsiteY92" fmla="*/ 342618 h 533392"/>
              <a:gd name="connsiteX93" fmla="*/ 224479 w 428410"/>
              <a:gd name="connsiteY93" fmla="*/ 329461 h 533392"/>
              <a:gd name="connsiteX94" fmla="*/ 185008 w 428410"/>
              <a:gd name="connsiteY94" fmla="*/ 322883 h 533392"/>
              <a:gd name="connsiteX95" fmla="*/ 224479 w 428410"/>
              <a:gd name="connsiteY95" fmla="*/ 303148 h 533392"/>
              <a:gd name="connsiteX96" fmla="*/ 217900 w 428410"/>
              <a:gd name="connsiteY96" fmla="*/ 322883 h 533392"/>
              <a:gd name="connsiteX97" fmla="*/ 158695 w 428410"/>
              <a:gd name="connsiteY97" fmla="*/ 362354 h 533392"/>
              <a:gd name="connsiteX98" fmla="*/ 92910 w 428410"/>
              <a:gd name="connsiteY98" fmla="*/ 355775 h 533392"/>
              <a:gd name="connsiteX99" fmla="*/ 119224 w 428410"/>
              <a:gd name="connsiteY99" fmla="*/ 257099 h 533392"/>
              <a:gd name="connsiteX100" fmla="*/ 145538 w 428410"/>
              <a:gd name="connsiteY100" fmla="*/ 309726 h 533392"/>
              <a:gd name="connsiteX101" fmla="*/ 158695 w 428410"/>
              <a:gd name="connsiteY101" fmla="*/ 336040 h 533392"/>
              <a:gd name="connsiteX102" fmla="*/ 165273 w 428410"/>
              <a:gd name="connsiteY102" fmla="*/ 362354 h 533392"/>
              <a:gd name="connsiteX103" fmla="*/ 158695 w 428410"/>
              <a:gd name="connsiteY103" fmla="*/ 388667 h 533392"/>
              <a:gd name="connsiteX104" fmla="*/ 99489 w 428410"/>
              <a:gd name="connsiteY104" fmla="*/ 408402 h 533392"/>
              <a:gd name="connsiteX105" fmla="*/ 106067 w 428410"/>
              <a:gd name="connsiteY105" fmla="*/ 368932 h 533392"/>
              <a:gd name="connsiteX106" fmla="*/ 138959 w 428410"/>
              <a:gd name="connsiteY106" fmla="*/ 349197 h 533392"/>
              <a:gd name="connsiteX107" fmla="*/ 158695 w 428410"/>
              <a:gd name="connsiteY107" fmla="*/ 336040 h 533392"/>
              <a:gd name="connsiteX108" fmla="*/ 185008 w 428410"/>
              <a:gd name="connsiteY108" fmla="*/ 296569 h 533392"/>
              <a:gd name="connsiteX109" fmla="*/ 198165 w 428410"/>
              <a:gd name="connsiteY109" fmla="*/ 276834 h 533392"/>
              <a:gd name="connsiteX110" fmla="*/ 217900 w 428410"/>
              <a:gd name="connsiteY110" fmla="*/ 263677 h 53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28410" h="533392">
                <a:moveTo>
                  <a:pt x="428410" y="421559"/>
                </a:moveTo>
                <a:cubicBezTo>
                  <a:pt x="417446" y="417173"/>
                  <a:pt x="405885" y="414056"/>
                  <a:pt x="395518" y="408402"/>
                </a:cubicBezTo>
                <a:cubicBezTo>
                  <a:pt x="373105" y="396177"/>
                  <a:pt x="352638" y="381946"/>
                  <a:pt x="336312" y="362354"/>
                </a:cubicBezTo>
                <a:cubicBezTo>
                  <a:pt x="331250" y="356280"/>
                  <a:pt x="327541" y="349197"/>
                  <a:pt x="323155" y="342618"/>
                </a:cubicBezTo>
                <a:cubicBezTo>
                  <a:pt x="320962" y="327268"/>
                  <a:pt x="320657" y="311528"/>
                  <a:pt x="316577" y="296569"/>
                </a:cubicBezTo>
                <a:cubicBezTo>
                  <a:pt x="313997" y="287108"/>
                  <a:pt x="307283" y="279269"/>
                  <a:pt x="303420" y="270256"/>
                </a:cubicBezTo>
                <a:cubicBezTo>
                  <a:pt x="300688" y="263882"/>
                  <a:pt x="299657" y="256857"/>
                  <a:pt x="296841" y="250520"/>
                </a:cubicBezTo>
                <a:cubicBezTo>
                  <a:pt x="290867" y="237078"/>
                  <a:pt x="282764" y="224628"/>
                  <a:pt x="277106" y="211050"/>
                </a:cubicBezTo>
                <a:cubicBezTo>
                  <a:pt x="271772" y="198248"/>
                  <a:pt x="268689" y="184613"/>
                  <a:pt x="263949" y="171579"/>
                </a:cubicBezTo>
                <a:cubicBezTo>
                  <a:pt x="259913" y="160481"/>
                  <a:pt x="254526" y="149890"/>
                  <a:pt x="250792" y="138687"/>
                </a:cubicBezTo>
                <a:cubicBezTo>
                  <a:pt x="232358" y="83383"/>
                  <a:pt x="243091" y="108443"/>
                  <a:pt x="231057" y="66325"/>
                </a:cubicBezTo>
                <a:cubicBezTo>
                  <a:pt x="229152" y="59657"/>
                  <a:pt x="218277" y="49690"/>
                  <a:pt x="224479" y="46589"/>
                </a:cubicBezTo>
                <a:cubicBezTo>
                  <a:pt x="230828" y="43414"/>
                  <a:pt x="267441" y="56525"/>
                  <a:pt x="277106" y="59746"/>
                </a:cubicBezTo>
                <a:cubicBezTo>
                  <a:pt x="285877" y="65593"/>
                  <a:pt x="309998" y="78020"/>
                  <a:pt x="309998" y="92638"/>
                </a:cubicBezTo>
                <a:cubicBezTo>
                  <a:pt x="309998" y="177658"/>
                  <a:pt x="307354" y="149892"/>
                  <a:pt x="283684" y="191315"/>
                </a:cubicBezTo>
                <a:cubicBezTo>
                  <a:pt x="278819" y="199829"/>
                  <a:pt x="276654" y="209971"/>
                  <a:pt x="270528" y="217628"/>
                </a:cubicBezTo>
                <a:cubicBezTo>
                  <a:pt x="258904" y="232157"/>
                  <a:pt x="244887" y="244652"/>
                  <a:pt x="231057" y="257099"/>
                </a:cubicBezTo>
                <a:cubicBezTo>
                  <a:pt x="201003" y="284147"/>
                  <a:pt x="169658" y="309726"/>
                  <a:pt x="138959" y="336040"/>
                </a:cubicBezTo>
                <a:lnTo>
                  <a:pt x="92910" y="375510"/>
                </a:lnTo>
                <a:cubicBezTo>
                  <a:pt x="77560" y="388667"/>
                  <a:pt x="63034" y="402851"/>
                  <a:pt x="46861" y="414981"/>
                </a:cubicBezTo>
                <a:cubicBezTo>
                  <a:pt x="38090" y="421559"/>
                  <a:pt x="30067" y="429276"/>
                  <a:pt x="20548" y="434716"/>
                </a:cubicBezTo>
                <a:cubicBezTo>
                  <a:pt x="14527" y="438156"/>
                  <a:pt x="-4090" y="446198"/>
                  <a:pt x="813" y="441295"/>
                </a:cubicBezTo>
                <a:cubicBezTo>
                  <a:pt x="79880" y="362228"/>
                  <a:pt x="724" y="476093"/>
                  <a:pt x="79754" y="375510"/>
                </a:cubicBezTo>
                <a:cubicBezTo>
                  <a:pt x="156850" y="277388"/>
                  <a:pt x="70322" y="364416"/>
                  <a:pt x="145538" y="283413"/>
                </a:cubicBezTo>
                <a:cubicBezTo>
                  <a:pt x="162419" y="265233"/>
                  <a:pt x="198165" y="230785"/>
                  <a:pt x="198165" y="230785"/>
                </a:cubicBezTo>
                <a:cubicBezTo>
                  <a:pt x="220261" y="175545"/>
                  <a:pt x="198651" y="217044"/>
                  <a:pt x="231057" y="178158"/>
                </a:cubicBezTo>
                <a:cubicBezTo>
                  <a:pt x="236118" y="172084"/>
                  <a:pt x="238140" y="163484"/>
                  <a:pt x="244214" y="158423"/>
                </a:cubicBezTo>
                <a:cubicBezTo>
                  <a:pt x="251748" y="152145"/>
                  <a:pt x="262013" y="150132"/>
                  <a:pt x="270528" y="145266"/>
                </a:cubicBezTo>
                <a:cubicBezTo>
                  <a:pt x="277393" y="141343"/>
                  <a:pt x="283685" y="136495"/>
                  <a:pt x="290263" y="132109"/>
                </a:cubicBezTo>
                <a:cubicBezTo>
                  <a:pt x="279583" y="174826"/>
                  <a:pt x="292851" y="148116"/>
                  <a:pt x="250792" y="178158"/>
                </a:cubicBezTo>
                <a:cubicBezTo>
                  <a:pt x="230447" y="192690"/>
                  <a:pt x="213026" y="211344"/>
                  <a:pt x="191587" y="224207"/>
                </a:cubicBezTo>
                <a:cubicBezTo>
                  <a:pt x="167054" y="238927"/>
                  <a:pt x="153695" y="245408"/>
                  <a:pt x="132381" y="263677"/>
                </a:cubicBezTo>
                <a:cubicBezTo>
                  <a:pt x="68242" y="318654"/>
                  <a:pt x="163282" y="245437"/>
                  <a:pt x="86332" y="303148"/>
                </a:cubicBezTo>
                <a:cubicBezTo>
                  <a:pt x="92910" y="307534"/>
                  <a:pt x="98193" y="317021"/>
                  <a:pt x="106067" y="316305"/>
                </a:cubicBezTo>
                <a:cubicBezTo>
                  <a:pt x="136375" y="313550"/>
                  <a:pt x="170275" y="287561"/>
                  <a:pt x="198165" y="276834"/>
                </a:cubicBezTo>
                <a:cubicBezTo>
                  <a:pt x="213065" y="271103"/>
                  <a:pt x="228956" y="268372"/>
                  <a:pt x="244214" y="263677"/>
                </a:cubicBezTo>
                <a:cubicBezTo>
                  <a:pt x="257469" y="259598"/>
                  <a:pt x="270171" y="253638"/>
                  <a:pt x="283684" y="250520"/>
                </a:cubicBezTo>
                <a:cubicBezTo>
                  <a:pt x="298792" y="247033"/>
                  <a:pt x="314478" y="246716"/>
                  <a:pt x="329733" y="243942"/>
                </a:cubicBezTo>
                <a:cubicBezTo>
                  <a:pt x="338628" y="242325"/>
                  <a:pt x="347276" y="239557"/>
                  <a:pt x="356047" y="237364"/>
                </a:cubicBezTo>
                <a:cubicBezTo>
                  <a:pt x="362571" y="240626"/>
                  <a:pt x="402096" y="256919"/>
                  <a:pt x="402096" y="270256"/>
                </a:cubicBezTo>
                <a:cubicBezTo>
                  <a:pt x="402096" y="279559"/>
                  <a:pt x="388317" y="282844"/>
                  <a:pt x="382361" y="289991"/>
                </a:cubicBezTo>
                <a:cubicBezTo>
                  <a:pt x="377300" y="296065"/>
                  <a:pt x="375278" y="304665"/>
                  <a:pt x="369204" y="309726"/>
                </a:cubicBezTo>
                <a:cubicBezTo>
                  <a:pt x="361670" y="316004"/>
                  <a:pt x="351463" y="318120"/>
                  <a:pt x="342890" y="322883"/>
                </a:cubicBezTo>
                <a:cubicBezTo>
                  <a:pt x="331713" y="329092"/>
                  <a:pt x="322014" y="338248"/>
                  <a:pt x="309998" y="342618"/>
                </a:cubicBezTo>
                <a:cubicBezTo>
                  <a:pt x="297463" y="347176"/>
                  <a:pt x="283651" y="346811"/>
                  <a:pt x="270528" y="349197"/>
                </a:cubicBezTo>
                <a:cubicBezTo>
                  <a:pt x="259527" y="351197"/>
                  <a:pt x="248600" y="353582"/>
                  <a:pt x="237636" y="355775"/>
                </a:cubicBezTo>
                <a:cubicBezTo>
                  <a:pt x="171852" y="353582"/>
                  <a:pt x="105997" y="352952"/>
                  <a:pt x="40283" y="349197"/>
                </a:cubicBezTo>
                <a:cubicBezTo>
                  <a:pt x="29120" y="348559"/>
                  <a:pt x="11795" y="352895"/>
                  <a:pt x="7391" y="342618"/>
                </a:cubicBezTo>
                <a:cubicBezTo>
                  <a:pt x="2877" y="332086"/>
                  <a:pt x="29034" y="288511"/>
                  <a:pt x="33705" y="276834"/>
                </a:cubicBezTo>
                <a:cubicBezTo>
                  <a:pt x="50114" y="235812"/>
                  <a:pt x="42143" y="236612"/>
                  <a:pt x="66597" y="197893"/>
                </a:cubicBezTo>
                <a:cubicBezTo>
                  <a:pt x="156702" y="55226"/>
                  <a:pt x="100739" y="162499"/>
                  <a:pt x="145538" y="72903"/>
                </a:cubicBezTo>
                <a:cubicBezTo>
                  <a:pt x="147731" y="57553"/>
                  <a:pt x="149342" y="42109"/>
                  <a:pt x="152116" y="26854"/>
                </a:cubicBezTo>
                <a:cubicBezTo>
                  <a:pt x="157234" y="-1293"/>
                  <a:pt x="166903" y="-15875"/>
                  <a:pt x="145538" y="26854"/>
                </a:cubicBezTo>
                <a:cubicBezTo>
                  <a:pt x="153628" y="71351"/>
                  <a:pt x="157119" y="104016"/>
                  <a:pt x="171851" y="145266"/>
                </a:cubicBezTo>
                <a:cubicBezTo>
                  <a:pt x="177468" y="160993"/>
                  <a:pt x="185970" y="175588"/>
                  <a:pt x="191587" y="191315"/>
                </a:cubicBezTo>
                <a:cubicBezTo>
                  <a:pt x="223834" y="281606"/>
                  <a:pt x="183736" y="195352"/>
                  <a:pt x="224479" y="276834"/>
                </a:cubicBezTo>
                <a:cubicBezTo>
                  <a:pt x="226672" y="285605"/>
                  <a:pt x="228459" y="294488"/>
                  <a:pt x="231057" y="303148"/>
                </a:cubicBezTo>
                <a:cubicBezTo>
                  <a:pt x="255081" y="383228"/>
                  <a:pt x="235630" y="308281"/>
                  <a:pt x="250792" y="368932"/>
                </a:cubicBezTo>
                <a:cubicBezTo>
                  <a:pt x="266142" y="353582"/>
                  <a:pt x="289976" y="343477"/>
                  <a:pt x="296841" y="322883"/>
                </a:cubicBezTo>
                <a:cubicBezTo>
                  <a:pt x="308403" y="288200"/>
                  <a:pt x="295778" y="316265"/>
                  <a:pt x="323155" y="283413"/>
                </a:cubicBezTo>
                <a:cubicBezTo>
                  <a:pt x="328217" y="277339"/>
                  <a:pt x="330309" y="268823"/>
                  <a:pt x="336312" y="263677"/>
                </a:cubicBezTo>
                <a:cubicBezTo>
                  <a:pt x="346020" y="255356"/>
                  <a:pt x="358975" y="251614"/>
                  <a:pt x="369204" y="243942"/>
                </a:cubicBezTo>
                <a:cubicBezTo>
                  <a:pt x="376647" y="238360"/>
                  <a:pt x="382361" y="230785"/>
                  <a:pt x="388939" y="224207"/>
                </a:cubicBezTo>
                <a:cubicBezTo>
                  <a:pt x="380168" y="222014"/>
                  <a:pt x="371587" y="218823"/>
                  <a:pt x="362625" y="217628"/>
                </a:cubicBezTo>
                <a:cubicBezTo>
                  <a:pt x="338617" y="214427"/>
                  <a:pt x="311032" y="223511"/>
                  <a:pt x="290263" y="211050"/>
                </a:cubicBezTo>
                <a:cubicBezTo>
                  <a:pt x="280675" y="205297"/>
                  <a:pt x="294415" y="189073"/>
                  <a:pt x="296841" y="178158"/>
                </a:cubicBezTo>
                <a:cubicBezTo>
                  <a:pt x="298802" y="169332"/>
                  <a:pt x="297772" y="158904"/>
                  <a:pt x="303420" y="151844"/>
                </a:cubicBezTo>
                <a:cubicBezTo>
                  <a:pt x="307752" y="146429"/>
                  <a:pt x="316577" y="147459"/>
                  <a:pt x="323155" y="145266"/>
                </a:cubicBezTo>
                <a:cubicBezTo>
                  <a:pt x="336439" y="185119"/>
                  <a:pt x="336569" y="176872"/>
                  <a:pt x="323155" y="243942"/>
                </a:cubicBezTo>
                <a:cubicBezTo>
                  <a:pt x="321604" y="251695"/>
                  <a:pt x="313921" y="256812"/>
                  <a:pt x="309998" y="263677"/>
                </a:cubicBezTo>
                <a:cubicBezTo>
                  <a:pt x="305132" y="272192"/>
                  <a:pt x="302725" y="282146"/>
                  <a:pt x="296841" y="289991"/>
                </a:cubicBezTo>
                <a:cubicBezTo>
                  <a:pt x="289399" y="299915"/>
                  <a:pt x="278696" y="306970"/>
                  <a:pt x="270528" y="316305"/>
                </a:cubicBezTo>
                <a:cubicBezTo>
                  <a:pt x="263308" y="324556"/>
                  <a:pt x="240986" y="347522"/>
                  <a:pt x="250792" y="342618"/>
                </a:cubicBezTo>
                <a:cubicBezTo>
                  <a:pt x="264660" y="335683"/>
                  <a:pt x="272720" y="320690"/>
                  <a:pt x="283684" y="309726"/>
                </a:cubicBezTo>
                <a:cubicBezTo>
                  <a:pt x="287735" y="293523"/>
                  <a:pt x="289321" y="263677"/>
                  <a:pt x="316577" y="263677"/>
                </a:cubicBezTo>
                <a:cubicBezTo>
                  <a:pt x="323511" y="263677"/>
                  <a:pt x="321473" y="276686"/>
                  <a:pt x="323155" y="283413"/>
                </a:cubicBezTo>
                <a:cubicBezTo>
                  <a:pt x="325867" y="294260"/>
                  <a:pt x="327540" y="305341"/>
                  <a:pt x="329733" y="316305"/>
                </a:cubicBezTo>
                <a:cubicBezTo>
                  <a:pt x="327670" y="343128"/>
                  <a:pt x="326661" y="401103"/>
                  <a:pt x="316577" y="434716"/>
                </a:cubicBezTo>
                <a:cubicBezTo>
                  <a:pt x="310278" y="455713"/>
                  <a:pt x="299981" y="474486"/>
                  <a:pt x="290263" y="493922"/>
                </a:cubicBezTo>
                <a:cubicBezTo>
                  <a:pt x="301227" y="500500"/>
                  <a:pt x="311719" y="507939"/>
                  <a:pt x="323155" y="513657"/>
                </a:cubicBezTo>
                <a:cubicBezTo>
                  <a:pt x="329357" y="516758"/>
                  <a:pt x="336223" y="518331"/>
                  <a:pt x="342890" y="520236"/>
                </a:cubicBezTo>
                <a:cubicBezTo>
                  <a:pt x="364561" y="526428"/>
                  <a:pt x="379495" y="528872"/>
                  <a:pt x="402096" y="533392"/>
                </a:cubicBezTo>
                <a:cubicBezTo>
                  <a:pt x="395518" y="509271"/>
                  <a:pt x="388087" y="485367"/>
                  <a:pt x="382361" y="461030"/>
                </a:cubicBezTo>
                <a:cubicBezTo>
                  <a:pt x="379306" y="448046"/>
                  <a:pt x="381301" y="433702"/>
                  <a:pt x="375782" y="421559"/>
                </a:cubicBezTo>
                <a:cubicBezTo>
                  <a:pt x="369972" y="408777"/>
                  <a:pt x="357007" y="400513"/>
                  <a:pt x="349469" y="388667"/>
                </a:cubicBezTo>
                <a:cubicBezTo>
                  <a:pt x="315175" y="334778"/>
                  <a:pt x="347896" y="361306"/>
                  <a:pt x="309998" y="336040"/>
                </a:cubicBezTo>
                <a:cubicBezTo>
                  <a:pt x="305612" y="329462"/>
                  <a:pt x="302432" y="321896"/>
                  <a:pt x="296841" y="316305"/>
                </a:cubicBezTo>
                <a:cubicBezTo>
                  <a:pt x="291250" y="310714"/>
                  <a:pt x="280642" y="296076"/>
                  <a:pt x="277106" y="303148"/>
                </a:cubicBezTo>
                <a:cubicBezTo>
                  <a:pt x="273495" y="310371"/>
                  <a:pt x="308610" y="353924"/>
                  <a:pt x="309998" y="355775"/>
                </a:cubicBezTo>
                <a:cubicBezTo>
                  <a:pt x="334799" y="430178"/>
                  <a:pt x="325635" y="391147"/>
                  <a:pt x="309998" y="375510"/>
                </a:cubicBezTo>
                <a:cubicBezTo>
                  <a:pt x="302245" y="367757"/>
                  <a:pt x="292455" y="362353"/>
                  <a:pt x="283684" y="355775"/>
                </a:cubicBezTo>
                <a:cubicBezTo>
                  <a:pt x="279299" y="349197"/>
                  <a:pt x="277869" y="338976"/>
                  <a:pt x="270528" y="336040"/>
                </a:cubicBezTo>
                <a:cubicBezTo>
                  <a:pt x="264090" y="333465"/>
                  <a:pt x="257657" y="343599"/>
                  <a:pt x="250792" y="342618"/>
                </a:cubicBezTo>
                <a:cubicBezTo>
                  <a:pt x="241084" y="341231"/>
                  <a:pt x="233872" y="332279"/>
                  <a:pt x="224479" y="329461"/>
                </a:cubicBezTo>
                <a:cubicBezTo>
                  <a:pt x="211703" y="325628"/>
                  <a:pt x="198165" y="325076"/>
                  <a:pt x="185008" y="322883"/>
                </a:cubicBezTo>
                <a:cubicBezTo>
                  <a:pt x="185671" y="322441"/>
                  <a:pt x="219031" y="297700"/>
                  <a:pt x="224479" y="303148"/>
                </a:cubicBezTo>
                <a:cubicBezTo>
                  <a:pt x="229382" y="308051"/>
                  <a:pt x="222339" y="317556"/>
                  <a:pt x="217900" y="322883"/>
                </a:cubicBezTo>
                <a:cubicBezTo>
                  <a:pt x="208765" y="333845"/>
                  <a:pt x="169026" y="356155"/>
                  <a:pt x="158695" y="362354"/>
                </a:cubicBezTo>
                <a:cubicBezTo>
                  <a:pt x="136767" y="360161"/>
                  <a:pt x="104827" y="374313"/>
                  <a:pt x="92910" y="355775"/>
                </a:cubicBezTo>
                <a:cubicBezTo>
                  <a:pt x="53035" y="293747"/>
                  <a:pt x="88714" y="277439"/>
                  <a:pt x="119224" y="257099"/>
                </a:cubicBezTo>
                <a:lnTo>
                  <a:pt x="145538" y="309726"/>
                </a:lnTo>
                <a:lnTo>
                  <a:pt x="158695" y="336040"/>
                </a:lnTo>
                <a:cubicBezTo>
                  <a:pt x="160888" y="344811"/>
                  <a:pt x="165273" y="353313"/>
                  <a:pt x="165273" y="362354"/>
                </a:cubicBezTo>
                <a:cubicBezTo>
                  <a:pt x="165273" y="371395"/>
                  <a:pt x="164483" y="381722"/>
                  <a:pt x="158695" y="388667"/>
                </a:cubicBezTo>
                <a:cubicBezTo>
                  <a:pt x="147800" y="401741"/>
                  <a:pt x="113015" y="405697"/>
                  <a:pt x="99489" y="408402"/>
                </a:cubicBezTo>
                <a:cubicBezTo>
                  <a:pt x="101682" y="395245"/>
                  <a:pt x="98668" y="380030"/>
                  <a:pt x="106067" y="368932"/>
                </a:cubicBezTo>
                <a:cubicBezTo>
                  <a:pt x="113159" y="358293"/>
                  <a:pt x="128116" y="355974"/>
                  <a:pt x="138959" y="349197"/>
                </a:cubicBezTo>
                <a:cubicBezTo>
                  <a:pt x="145664" y="345007"/>
                  <a:pt x="152116" y="340426"/>
                  <a:pt x="158695" y="336040"/>
                </a:cubicBezTo>
                <a:lnTo>
                  <a:pt x="185008" y="296569"/>
                </a:lnTo>
                <a:cubicBezTo>
                  <a:pt x="189394" y="289991"/>
                  <a:pt x="191587" y="281220"/>
                  <a:pt x="198165" y="276834"/>
                </a:cubicBezTo>
                <a:lnTo>
                  <a:pt x="217900" y="263677"/>
                </a:lnTo>
              </a:path>
            </a:pathLst>
          </a:cu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A3C2C05-F35D-4275-A289-9AA4203BBBBE}"/>
              </a:ext>
            </a:extLst>
          </p:cNvPr>
          <p:cNvSpPr txBox="1"/>
          <p:nvPr/>
        </p:nvSpPr>
        <p:spPr>
          <a:xfrm>
            <a:off x="1894583" y="3566876"/>
            <a:ext cx="7012593" cy="1077218"/>
          </a:xfrm>
          <a:prstGeom prst="rect">
            <a:avLst/>
          </a:prstGeom>
          <a:noFill/>
        </p:spPr>
        <p:txBody>
          <a:bodyPr wrap="square" rtlCol="0">
            <a:spAutoFit/>
          </a:bodyPr>
          <a:lstStyle/>
          <a:p>
            <a:r>
              <a:rPr kumimoji="1" lang="ja-JP" altLang="en-US" sz="1600" dirty="0"/>
              <a:t>ユーザや商品名をかえることが難しい</a:t>
            </a:r>
            <a:r>
              <a:rPr kumimoji="1" lang="en-US" altLang="ja-JP" sz="1600" dirty="0"/>
              <a:t>…</a:t>
            </a:r>
            <a:endParaRPr lang="en-US" altLang="ja-JP" sz="1600" dirty="0"/>
          </a:p>
          <a:p>
            <a:r>
              <a:rPr kumimoji="1" lang="ja-JP" altLang="en-US" sz="1600" dirty="0"/>
              <a:t>追加項目が発生したとき、トランザクション全体をかえなきゃいけない</a:t>
            </a:r>
            <a:r>
              <a:rPr kumimoji="1" lang="en-US" altLang="ja-JP" sz="1600" dirty="0"/>
              <a:t>…</a:t>
            </a:r>
          </a:p>
          <a:p>
            <a:r>
              <a:rPr kumimoji="1" lang="ja-JP" altLang="en-US" sz="1600" dirty="0"/>
              <a:t>１つのテーブルで大量のレコード・データを持たせなきゃいけない</a:t>
            </a:r>
            <a:r>
              <a:rPr kumimoji="1" lang="en-US" altLang="ja-JP" sz="1600" dirty="0"/>
              <a:t>…</a:t>
            </a:r>
          </a:p>
          <a:p>
            <a:r>
              <a:rPr lang="ja-JP" altLang="en-US" sz="1600" dirty="0"/>
              <a:t>→データの取り扱いが難しい</a:t>
            </a:r>
            <a:endParaRPr kumimoji="1" lang="en-US" altLang="ja-JP" sz="1600" dirty="0"/>
          </a:p>
        </p:txBody>
      </p:sp>
    </p:spTree>
    <p:extLst>
      <p:ext uri="{BB962C8B-B14F-4D97-AF65-F5344CB8AC3E}">
        <p14:creationId xmlns:p14="http://schemas.microsoft.com/office/powerpoint/2010/main" val="1760406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graphicFrame>
        <p:nvGraphicFramePr>
          <p:cNvPr id="5" name="表 4">
            <a:extLst>
              <a:ext uri="{FF2B5EF4-FFF2-40B4-BE49-F238E27FC236}">
                <a16:creationId xmlns:a16="http://schemas.microsoft.com/office/drawing/2014/main" id="{303B4DA2-D1C0-44BA-B267-3BEAD635BC37}"/>
              </a:ext>
            </a:extLst>
          </p:cNvPr>
          <p:cNvGraphicFramePr>
            <a:graphicFrameLocks noGrp="1"/>
          </p:cNvGraphicFramePr>
          <p:nvPr>
            <p:extLst>
              <p:ext uri="{D42A27DB-BD31-4B8C-83A1-F6EECF244321}">
                <p14:modId xmlns:p14="http://schemas.microsoft.com/office/powerpoint/2010/main" val="1822174151"/>
              </p:ext>
            </p:extLst>
          </p:nvPr>
        </p:nvGraphicFramePr>
        <p:xfrm>
          <a:off x="350370" y="1113764"/>
          <a:ext cx="8429624" cy="1308919"/>
        </p:xfrm>
        <a:graphic>
          <a:graphicData uri="http://schemas.openxmlformats.org/drawingml/2006/table">
            <a:tbl>
              <a:tblPr>
                <a:tableStyleId>{5C22544A-7EE6-4342-B048-85BDC9FD1C3A}</a:tableStyleId>
              </a:tblPr>
              <a:tblGrid>
                <a:gridCol w="1053703">
                  <a:extLst>
                    <a:ext uri="{9D8B030D-6E8A-4147-A177-3AD203B41FA5}">
                      <a16:colId xmlns:a16="http://schemas.microsoft.com/office/drawing/2014/main" val="1357964818"/>
                    </a:ext>
                  </a:extLst>
                </a:gridCol>
                <a:gridCol w="1053703">
                  <a:extLst>
                    <a:ext uri="{9D8B030D-6E8A-4147-A177-3AD203B41FA5}">
                      <a16:colId xmlns:a16="http://schemas.microsoft.com/office/drawing/2014/main" val="252484122"/>
                    </a:ext>
                  </a:extLst>
                </a:gridCol>
                <a:gridCol w="1053703">
                  <a:extLst>
                    <a:ext uri="{9D8B030D-6E8A-4147-A177-3AD203B41FA5}">
                      <a16:colId xmlns:a16="http://schemas.microsoft.com/office/drawing/2014/main" val="2504871277"/>
                    </a:ext>
                  </a:extLst>
                </a:gridCol>
                <a:gridCol w="1053703">
                  <a:extLst>
                    <a:ext uri="{9D8B030D-6E8A-4147-A177-3AD203B41FA5}">
                      <a16:colId xmlns:a16="http://schemas.microsoft.com/office/drawing/2014/main" val="396495611"/>
                    </a:ext>
                  </a:extLst>
                </a:gridCol>
                <a:gridCol w="1053703">
                  <a:extLst>
                    <a:ext uri="{9D8B030D-6E8A-4147-A177-3AD203B41FA5}">
                      <a16:colId xmlns:a16="http://schemas.microsoft.com/office/drawing/2014/main" val="2984117796"/>
                    </a:ext>
                  </a:extLst>
                </a:gridCol>
                <a:gridCol w="1053703">
                  <a:extLst>
                    <a:ext uri="{9D8B030D-6E8A-4147-A177-3AD203B41FA5}">
                      <a16:colId xmlns:a16="http://schemas.microsoft.com/office/drawing/2014/main" val="600587558"/>
                    </a:ext>
                  </a:extLst>
                </a:gridCol>
                <a:gridCol w="1053703">
                  <a:extLst>
                    <a:ext uri="{9D8B030D-6E8A-4147-A177-3AD203B41FA5}">
                      <a16:colId xmlns:a16="http://schemas.microsoft.com/office/drawing/2014/main" val="129301408"/>
                    </a:ext>
                  </a:extLst>
                </a:gridCol>
                <a:gridCol w="1053703">
                  <a:extLst>
                    <a:ext uri="{9D8B030D-6E8A-4147-A177-3AD203B41FA5}">
                      <a16:colId xmlns:a16="http://schemas.microsoft.com/office/drawing/2014/main" val="4133454174"/>
                    </a:ext>
                  </a:extLst>
                </a:gridCol>
              </a:tblGrid>
              <a:tr h="139395">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レシート番号</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購入商品</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金額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数量</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合計金額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作成日付</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更新日付</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286691">
                <a:tc>
                  <a:txBody>
                    <a:bodyPr/>
                    <a:lstStyle/>
                    <a:p>
                      <a:pPr algn="l" fontAlgn="ctr"/>
                      <a:r>
                        <a:rPr lang="en-US" altLang="ja-JP" sz="1000" u="none" strike="noStrike" dirty="0">
                          <a:effectLst/>
                          <a:latin typeface="+mn-lt"/>
                        </a:rPr>
                        <a:t>1000</a:t>
                      </a:r>
                    </a:p>
                  </a:txBody>
                  <a:tcPr marL="7865" marR="7865" marT="7865" marB="0" anchor="ctr">
                    <a:solidFill>
                      <a:srgbClr val="EAF0F7"/>
                    </a:solidFill>
                  </a:tcPr>
                </a:tc>
                <a:tc>
                  <a:txBody>
                    <a:bodyPr/>
                    <a:lstStyle/>
                    <a:p>
                      <a:pPr algn="l" fontAlgn="ctr"/>
                      <a:r>
                        <a:rPr lang="en-US" altLang="ja-JP" sz="1000"/>
                        <a:t>U-2000</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a:effectLst/>
                          <a:latin typeface="+mn-lt"/>
                        </a:rPr>
                        <a:t>103000</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1</a:t>
                      </a: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2445733215"/>
                  </a:ext>
                </a:extLst>
              </a:tr>
              <a:tr h="2771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1000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a:t>U-2000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202000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25000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50000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35604675"/>
                  </a:ext>
                </a:extLst>
              </a:tr>
              <a:tr h="2771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1000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dirty="0"/>
                        <a:t>U-2000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304000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1416348522"/>
                  </a:ext>
                </a:extLst>
              </a:tr>
              <a:tr h="2771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a:t>U-9999</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991000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1821580359"/>
                  </a:ext>
                </a:extLst>
              </a:tr>
            </a:tbl>
          </a:graphicData>
        </a:graphic>
      </p:graphicFrame>
      <p:pic>
        <p:nvPicPr>
          <p:cNvPr id="10" name="図 9">
            <a:extLst>
              <a:ext uri="{FF2B5EF4-FFF2-40B4-BE49-F238E27FC236}">
                <a16:creationId xmlns:a16="http://schemas.microsoft.com/office/drawing/2014/main" id="{D481D593-E674-4293-847D-A1FFB58DC9DA}"/>
              </a:ext>
            </a:extLst>
          </p:cNvPr>
          <p:cNvPicPr>
            <a:picLocks noChangeAspect="1"/>
          </p:cNvPicPr>
          <p:nvPr/>
        </p:nvPicPr>
        <p:blipFill>
          <a:blip r:embed="rId2"/>
          <a:stretch>
            <a:fillRect/>
          </a:stretch>
        </p:blipFill>
        <p:spPr>
          <a:xfrm>
            <a:off x="390669" y="3679843"/>
            <a:ext cx="780290" cy="780290"/>
          </a:xfrm>
          <a:prstGeom prst="rect">
            <a:avLst/>
          </a:prstGeom>
        </p:spPr>
      </p:pic>
      <p:graphicFrame>
        <p:nvGraphicFramePr>
          <p:cNvPr id="6" name="表 5">
            <a:extLst>
              <a:ext uri="{FF2B5EF4-FFF2-40B4-BE49-F238E27FC236}">
                <a16:creationId xmlns:a16="http://schemas.microsoft.com/office/drawing/2014/main" id="{9DD407DC-FA88-4DDB-A0B4-F1C22AEFCB5D}"/>
              </a:ext>
            </a:extLst>
          </p:cNvPr>
          <p:cNvGraphicFramePr>
            <a:graphicFrameLocks noGrp="1"/>
          </p:cNvGraphicFramePr>
          <p:nvPr>
            <p:extLst>
              <p:ext uri="{D42A27DB-BD31-4B8C-83A1-F6EECF244321}">
                <p14:modId xmlns:p14="http://schemas.microsoft.com/office/powerpoint/2010/main" val="1709294189"/>
              </p:ext>
            </p:extLst>
          </p:nvPr>
        </p:nvGraphicFramePr>
        <p:xfrm>
          <a:off x="1572242" y="2500872"/>
          <a:ext cx="7207753" cy="764127"/>
        </p:xfrm>
        <a:graphic>
          <a:graphicData uri="http://schemas.openxmlformats.org/drawingml/2006/table">
            <a:tbl>
              <a:tblPr>
                <a:tableStyleId>{5C22544A-7EE6-4342-B048-85BDC9FD1C3A}</a:tableStyleId>
              </a:tblPr>
              <a:tblGrid>
                <a:gridCol w="1029679">
                  <a:extLst>
                    <a:ext uri="{9D8B030D-6E8A-4147-A177-3AD203B41FA5}">
                      <a16:colId xmlns:a16="http://schemas.microsoft.com/office/drawing/2014/main" val="1357964818"/>
                    </a:ext>
                  </a:extLst>
                </a:gridCol>
                <a:gridCol w="1029679">
                  <a:extLst>
                    <a:ext uri="{9D8B030D-6E8A-4147-A177-3AD203B41FA5}">
                      <a16:colId xmlns:a16="http://schemas.microsoft.com/office/drawing/2014/main" val="252484122"/>
                    </a:ext>
                  </a:extLst>
                </a:gridCol>
                <a:gridCol w="1029679">
                  <a:extLst>
                    <a:ext uri="{9D8B030D-6E8A-4147-A177-3AD203B41FA5}">
                      <a16:colId xmlns:a16="http://schemas.microsoft.com/office/drawing/2014/main" val="2504871277"/>
                    </a:ext>
                  </a:extLst>
                </a:gridCol>
                <a:gridCol w="1029679">
                  <a:extLst>
                    <a:ext uri="{9D8B030D-6E8A-4147-A177-3AD203B41FA5}">
                      <a16:colId xmlns:a16="http://schemas.microsoft.com/office/drawing/2014/main" val="3231998324"/>
                    </a:ext>
                  </a:extLst>
                </a:gridCol>
                <a:gridCol w="1029679">
                  <a:extLst>
                    <a:ext uri="{9D8B030D-6E8A-4147-A177-3AD203B41FA5}">
                      <a16:colId xmlns:a16="http://schemas.microsoft.com/office/drawing/2014/main" val="2984117796"/>
                    </a:ext>
                  </a:extLst>
                </a:gridCol>
                <a:gridCol w="1029679">
                  <a:extLst>
                    <a:ext uri="{9D8B030D-6E8A-4147-A177-3AD203B41FA5}">
                      <a16:colId xmlns:a16="http://schemas.microsoft.com/office/drawing/2014/main" val="4067078920"/>
                    </a:ext>
                  </a:extLst>
                </a:gridCol>
                <a:gridCol w="1029679">
                  <a:extLst>
                    <a:ext uri="{9D8B030D-6E8A-4147-A177-3AD203B41FA5}">
                      <a16:colId xmlns:a16="http://schemas.microsoft.com/office/drawing/2014/main" val="468208407"/>
                    </a:ext>
                  </a:extLst>
                </a:gridCol>
              </a:tblGrid>
              <a:tr h="139395">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年齢</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性別</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来店回数</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作成日付</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更新日付</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286691">
                <a:tc>
                  <a:txBody>
                    <a:bodyPr/>
                    <a:lstStyle/>
                    <a:p>
                      <a:pPr algn="l" fontAlgn="ctr"/>
                      <a:r>
                        <a:rPr lang="en-US" altLang="ja-JP" sz="1000" dirty="0"/>
                        <a:t>U-2000</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37</a:t>
                      </a:r>
                    </a:p>
                  </a:txBody>
                  <a:tcPr marL="7865" marR="7865" marT="7865" marB="0" anchor="ctr">
                    <a:solidFill>
                      <a:srgbClr val="EAF0F7"/>
                    </a:solidFill>
                  </a:tcPr>
                </a:tc>
                <a:tc>
                  <a:txBody>
                    <a:bodyPr/>
                    <a:lstStyle/>
                    <a:p>
                      <a:pPr algn="l" fontAlgn="ctr"/>
                      <a:r>
                        <a:rPr lang="ja-JP" altLang="en-US" sz="1000" u="none" strike="noStrike" dirty="0">
                          <a:effectLst/>
                          <a:latin typeface="+mn-lt"/>
                        </a:rPr>
                        <a:t>男性</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120</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2445733215"/>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dirty="0"/>
                        <a:t>U-9999</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u="none" strike="noStrike" dirty="0">
                          <a:effectLst/>
                          <a:latin typeface="+mn-lt"/>
                        </a:rPr>
                        <a:t>お店</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0</a:t>
                      </a:r>
                    </a:p>
                  </a:txBody>
                  <a:tcPr marL="7865" marR="7865" marT="7865" marB="0" anchor="ctr">
                    <a:solidFill>
                      <a:srgbClr val="EAF0F7"/>
                    </a:solidFill>
                  </a:tcPr>
                </a:tc>
                <a:tc>
                  <a:txBody>
                    <a:bodyPr/>
                    <a:lstStyle/>
                    <a:p>
                      <a:pPr algn="l" fontAlgn="ctr"/>
                      <a:r>
                        <a:rPr lang="ja-JP" altLang="en-US" sz="1000" u="none" strike="noStrike" dirty="0">
                          <a:effectLst/>
                          <a:latin typeface="+mn-lt"/>
                        </a:rPr>
                        <a:t>不明</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85550227"/>
                  </a:ext>
                </a:extLst>
              </a:tr>
            </a:tbl>
          </a:graphicData>
        </a:graphic>
      </p:graphicFrame>
      <p:graphicFrame>
        <p:nvGraphicFramePr>
          <p:cNvPr id="7" name="表 6">
            <a:extLst>
              <a:ext uri="{FF2B5EF4-FFF2-40B4-BE49-F238E27FC236}">
                <a16:creationId xmlns:a16="http://schemas.microsoft.com/office/drawing/2014/main" id="{72DDF853-306C-4878-8D0B-5560B3238588}"/>
              </a:ext>
            </a:extLst>
          </p:cNvPr>
          <p:cNvGraphicFramePr>
            <a:graphicFrameLocks noGrp="1"/>
          </p:cNvGraphicFramePr>
          <p:nvPr>
            <p:extLst>
              <p:ext uri="{D42A27DB-BD31-4B8C-83A1-F6EECF244321}">
                <p14:modId xmlns:p14="http://schemas.microsoft.com/office/powerpoint/2010/main" val="2566714998"/>
              </p:ext>
            </p:extLst>
          </p:nvPr>
        </p:nvGraphicFramePr>
        <p:xfrm>
          <a:off x="1572238" y="3333134"/>
          <a:ext cx="7207758" cy="1337509"/>
        </p:xfrm>
        <a:graphic>
          <a:graphicData uri="http://schemas.openxmlformats.org/drawingml/2006/table">
            <a:tbl>
              <a:tblPr>
                <a:tableStyleId>{5C22544A-7EE6-4342-B048-85BDC9FD1C3A}</a:tableStyleId>
              </a:tblPr>
              <a:tblGrid>
                <a:gridCol w="1201293">
                  <a:extLst>
                    <a:ext uri="{9D8B030D-6E8A-4147-A177-3AD203B41FA5}">
                      <a16:colId xmlns:a16="http://schemas.microsoft.com/office/drawing/2014/main" val="1357964818"/>
                    </a:ext>
                  </a:extLst>
                </a:gridCol>
                <a:gridCol w="1201293">
                  <a:extLst>
                    <a:ext uri="{9D8B030D-6E8A-4147-A177-3AD203B41FA5}">
                      <a16:colId xmlns:a16="http://schemas.microsoft.com/office/drawing/2014/main" val="252484122"/>
                    </a:ext>
                  </a:extLst>
                </a:gridCol>
                <a:gridCol w="1201293">
                  <a:extLst>
                    <a:ext uri="{9D8B030D-6E8A-4147-A177-3AD203B41FA5}">
                      <a16:colId xmlns:a16="http://schemas.microsoft.com/office/drawing/2014/main" val="2504871277"/>
                    </a:ext>
                  </a:extLst>
                </a:gridCol>
                <a:gridCol w="1201293">
                  <a:extLst>
                    <a:ext uri="{9D8B030D-6E8A-4147-A177-3AD203B41FA5}">
                      <a16:colId xmlns:a16="http://schemas.microsoft.com/office/drawing/2014/main" val="2984117796"/>
                    </a:ext>
                  </a:extLst>
                </a:gridCol>
                <a:gridCol w="1201293">
                  <a:extLst>
                    <a:ext uri="{9D8B030D-6E8A-4147-A177-3AD203B41FA5}">
                      <a16:colId xmlns:a16="http://schemas.microsoft.com/office/drawing/2014/main" val="3334322680"/>
                    </a:ext>
                  </a:extLst>
                </a:gridCol>
                <a:gridCol w="1201293">
                  <a:extLst>
                    <a:ext uri="{9D8B030D-6E8A-4147-A177-3AD203B41FA5}">
                      <a16:colId xmlns:a16="http://schemas.microsoft.com/office/drawing/2014/main" val="2144035687"/>
                    </a:ext>
                  </a:extLst>
                </a:gridCol>
              </a:tblGrid>
              <a:tr h="139395">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購入商品</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商品名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商品グループ</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金額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作成日付</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更新日付</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286691">
                <a:tc>
                  <a:txBody>
                    <a:bodyPr/>
                    <a:lstStyle/>
                    <a:p>
                      <a:pPr algn="l" fontAlgn="ctr"/>
                      <a:r>
                        <a:rPr lang="en-US" altLang="ja-JP" sz="1000" u="none" strike="noStrike" dirty="0">
                          <a:effectLst/>
                          <a:latin typeface="+mn-lt"/>
                        </a:rPr>
                        <a:t>103000</a:t>
                      </a:r>
                    </a:p>
                  </a:txBody>
                  <a:tcPr marL="7865" marR="7865" marT="7865" marB="0" anchor="ctr">
                    <a:solidFill>
                      <a:srgbClr val="EAF0F7"/>
                    </a:solidFill>
                  </a:tcPr>
                </a:tc>
                <a:tc>
                  <a:txBody>
                    <a:bodyPr/>
                    <a:lstStyle/>
                    <a:p>
                      <a:pPr algn="l" fontAlgn="ctr"/>
                      <a:r>
                        <a:rPr lang="ja-JP" altLang="en-US" sz="1000" dirty="0"/>
                        <a:t>ネクタイ</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10</a:t>
                      </a: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2445733215"/>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202000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スーツ</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20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25000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1872678302"/>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304000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靴下</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30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3080428893"/>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991000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セット割引</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99</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4231038489"/>
                  </a:ext>
                </a:extLst>
              </a:tr>
            </a:tbl>
          </a:graphicData>
        </a:graphic>
      </p:graphicFrame>
      <p:sp>
        <p:nvSpPr>
          <p:cNvPr id="13" name="テキスト ボックス 12">
            <a:extLst>
              <a:ext uri="{FF2B5EF4-FFF2-40B4-BE49-F238E27FC236}">
                <a16:creationId xmlns:a16="http://schemas.microsoft.com/office/drawing/2014/main" id="{B987CBA9-48E0-4BE5-9B00-3E30CBBA074D}"/>
              </a:ext>
            </a:extLst>
          </p:cNvPr>
          <p:cNvSpPr txBox="1"/>
          <p:nvPr/>
        </p:nvSpPr>
        <p:spPr>
          <a:xfrm>
            <a:off x="350370" y="580749"/>
            <a:ext cx="6885408" cy="584775"/>
          </a:xfrm>
          <a:prstGeom prst="rect">
            <a:avLst/>
          </a:prstGeom>
          <a:noFill/>
        </p:spPr>
        <p:txBody>
          <a:bodyPr wrap="square" rtlCol="0">
            <a:spAutoFit/>
          </a:bodyPr>
          <a:lstStyle/>
          <a:p>
            <a:r>
              <a:rPr kumimoji="1" lang="ja-JP" altLang="en-US" sz="1600" dirty="0"/>
              <a:t>データごとに切り分けしてトランザクションとマスターデータに分ける</a:t>
            </a:r>
            <a:endParaRPr kumimoji="1" lang="en-US" altLang="ja-JP" sz="1600" dirty="0"/>
          </a:p>
          <a:p>
            <a:r>
              <a:rPr lang="ja-JP" altLang="en-US" sz="1600" dirty="0"/>
              <a:t>→</a:t>
            </a:r>
            <a:r>
              <a:rPr lang="ja-JP" altLang="en-US" sz="1600" b="1" dirty="0">
                <a:solidFill>
                  <a:srgbClr val="FF0000"/>
                </a:solidFill>
              </a:rPr>
              <a:t>データの正規化</a:t>
            </a:r>
            <a:endParaRPr kumimoji="1" lang="en-US" altLang="ja-JP" sz="1600" b="1" dirty="0">
              <a:solidFill>
                <a:srgbClr val="FF0000"/>
              </a:solidFill>
            </a:endParaRPr>
          </a:p>
        </p:txBody>
      </p:sp>
      <p:pic>
        <p:nvPicPr>
          <p:cNvPr id="4" name="図 3">
            <a:extLst>
              <a:ext uri="{FF2B5EF4-FFF2-40B4-BE49-F238E27FC236}">
                <a16:creationId xmlns:a16="http://schemas.microsoft.com/office/drawing/2014/main" id="{FC1CA719-BF1F-4F72-BF1B-D5FFEA6C9E32}"/>
              </a:ext>
            </a:extLst>
          </p:cNvPr>
          <p:cNvPicPr>
            <a:picLocks noChangeAspect="1"/>
          </p:cNvPicPr>
          <p:nvPr/>
        </p:nvPicPr>
        <p:blipFill>
          <a:blip r:embed="rId3"/>
          <a:stretch>
            <a:fillRect/>
          </a:stretch>
        </p:blipFill>
        <p:spPr>
          <a:xfrm>
            <a:off x="669138" y="3317330"/>
            <a:ext cx="223351" cy="223351"/>
          </a:xfrm>
          <a:prstGeom prst="rect">
            <a:avLst/>
          </a:prstGeom>
        </p:spPr>
      </p:pic>
    </p:spTree>
    <p:extLst>
      <p:ext uri="{BB962C8B-B14F-4D97-AF65-F5344CB8AC3E}">
        <p14:creationId xmlns:p14="http://schemas.microsoft.com/office/powerpoint/2010/main" val="99691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CF </a:t>
            </a:r>
            <a:r>
              <a:rPr kumimoji="1" lang="ja-JP" altLang="en-US" dirty="0"/>
              <a:t>新人スキルアップ</a:t>
            </a:r>
            <a:br>
              <a:rPr kumimoji="1" lang="en-US" altLang="ja-JP" dirty="0"/>
            </a:br>
            <a:r>
              <a:rPr lang="ja-JP" altLang="en-US" dirty="0"/>
              <a:t>クライアントアプリ</a:t>
            </a:r>
            <a:r>
              <a:rPr kumimoji="1" lang="ja-JP" altLang="en-US" dirty="0"/>
              <a:t>作成 </a:t>
            </a:r>
            <a:r>
              <a:rPr kumimoji="1" lang="en-US" altLang="ja-JP" dirty="0"/>
              <a:t>– </a:t>
            </a:r>
            <a:r>
              <a:rPr kumimoji="1" lang="ja-JP" altLang="en-US" dirty="0"/>
              <a:t>モック</a:t>
            </a:r>
            <a:r>
              <a:rPr lang="ja-JP" altLang="en-US" dirty="0"/>
              <a:t>編</a:t>
            </a:r>
            <a:endParaRPr kumimoji="1" lang="ja-JP" altLang="en-US" dirty="0"/>
          </a:p>
        </p:txBody>
      </p:sp>
      <p:sp>
        <p:nvSpPr>
          <p:cNvPr id="7" name="テキスト プレースホルダー 6"/>
          <p:cNvSpPr>
            <a:spLocks noGrp="1"/>
          </p:cNvSpPr>
          <p:nvPr>
            <p:ph type="body" sz="quarter" idx="10"/>
          </p:nvPr>
        </p:nvSpPr>
        <p:spPr/>
        <p:txBody>
          <a:bodyPr/>
          <a:lstStyle/>
          <a:p>
            <a:r>
              <a:rPr kumimoji="1" lang="en-US" altLang="ja-JP" dirty="0"/>
              <a:t>2019/10/28</a:t>
            </a:r>
            <a:endParaRPr kumimoji="1" lang="ja-JP" altLang="en-US" dirty="0"/>
          </a:p>
        </p:txBody>
      </p:sp>
      <p:sp>
        <p:nvSpPr>
          <p:cNvPr id="8" name="テキスト プレースホルダー 7"/>
          <p:cNvSpPr>
            <a:spLocks noGrp="1"/>
          </p:cNvSpPr>
          <p:nvPr>
            <p:ph type="body" sz="quarter" idx="11"/>
          </p:nvPr>
        </p:nvSpPr>
        <p:spPr/>
        <p:txBody>
          <a:bodyPr/>
          <a:lstStyle/>
          <a:p>
            <a:r>
              <a:rPr kumimoji="1" lang="en-US" altLang="ja-JP" dirty="0"/>
              <a:t>Ver1.0</a:t>
            </a:r>
            <a:endParaRPr kumimoji="1" lang="ja-JP" altLang="en-US" dirty="0"/>
          </a:p>
        </p:txBody>
      </p:sp>
    </p:spTree>
    <p:extLst>
      <p:ext uri="{BB962C8B-B14F-4D97-AF65-F5344CB8AC3E}">
        <p14:creationId xmlns:p14="http://schemas.microsoft.com/office/powerpoint/2010/main" val="595810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エラー分岐、ロールバック処理</a:t>
            </a:r>
            <a:endParaRPr lang="en-US" altLang="ja-JP" sz="1800" dirty="0"/>
          </a:p>
          <a:p>
            <a:pPr marL="1028700" lvl="1">
              <a:buFont typeface="Wingdings" panose="05000000000000000000" pitchFamily="2" charset="2"/>
              <a:buChar char="n"/>
            </a:pPr>
            <a:r>
              <a:rPr lang="ja-JP" altLang="en-US" sz="1400" dirty="0"/>
              <a:t>エラーなどで処理した内容を戻す必要がある場合に実行する処理</a:t>
            </a:r>
            <a:endParaRPr lang="en-US" altLang="ja-JP" sz="1400" dirty="0"/>
          </a:p>
          <a:p>
            <a:pPr marL="1028700" lvl="1">
              <a:buFont typeface="Wingdings" panose="05000000000000000000" pitchFamily="2" charset="2"/>
              <a:buChar char="n"/>
            </a:pPr>
            <a:r>
              <a:rPr lang="en-US" altLang="ja-JP" sz="1400" dirty="0"/>
              <a:t>SQL</a:t>
            </a:r>
            <a:r>
              <a:rPr lang="ja-JP" altLang="en-US" sz="1400" dirty="0"/>
              <a:t>クエリの場合エラー時にロールバックしてくれるが、各処理単位でコミットをかけて反映させるため複数回コミットがかかる処理だと途中までしか戻らない</a:t>
            </a:r>
            <a:endParaRPr lang="en-US" altLang="ja-JP" sz="1400" dirty="0"/>
          </a:p>
          <a:p>
            <a:pPr marL="1028700" lvl="1">
              <a:buFont typeface="Wingdings" panose="05000000000000000000" pitchFamily="2" charset="2"/>
              <a:buChar char="n"/>
            </a:pPr>
            <a:endParaRPr lang="en-US" altLang="ja-JP" sz="1400" dirty="0"/>
          </a:p>
          <a:p>
            <a:pPr marL="1028700" lvl="1">
              <a:buFont typeface="Wingdings" panose="05000000000000000000" pitchFamily="2" charset="2"/>
              <a:buChar char="n"/>
            </a:pPr>
            <a:r>
              <a:rPr lang="ja-JP" altLang="en-US" sz="1400" dirty="0"/>
              <a:t>そのため処理には</a:t>
            </a:r>
            <a:r>
              <a:rPr lang="ja-JP" altLang="en-US" sz="1400" b="1" dirty="0">
                <a:solidFill>
                  <a:srgbClr val="FF0000"/>
                </a:solidFill>
              </a:rPr>
              <a:t>必ずエラー分岐とロールバック処理を入れる</a:t>
            </a:r>
            <a:r>
              <a:rPr lang="ja-JP" altLang="en-US" sz="1400" dirty="0"/>
              <a:t>必要がある</a:t>
            </a:r>
            <a:endParaRPr lang="en-US" altLang="ja-JP" sz="1400" dirty="0"/>
          </a:p>
          <a:p>
            <a:pPr lvl="1" indent="0">
              <a:buNone/>
            </a:pPr>
            <a:r>
              <a:rPr lang="ja-JP" altLang="en-US" sz="1400" dirty="0"/>
              <a:t>　  </a:t>
            </a:r>
            <a:r>
              <a:rPr lang="en-US" altLang="ja-JP" sz="1400" dirty="0"/>
              <a:t>※</a:t>
            </a:r>
            <a:r>
              <a:rPr lang="ja-JP" altLang="en-US" sz="1400" dirty="0"/>
              <a:t>特定のクエリ分に関してはロールバック処理ができないものもあるので注意</a:t>
            </a:r>
            <a:endParaRPr lang="en-US" altLang="ja-JP" sz="1400" dirty="0"/>
          </a:p>
          <a:p>
            <a:pPr lvl="1" indent="0">
              <a:buNone/>
            </a:pPr>
            <a:endParaRPr lang="en-US" altLang="ja-JP" sz="1400" dirty="0"/>
          </a:p>
          <a:p>
            <a:pPr marL="1028700" lvl="1">
              <a:buFont typeface="Wingdings" panose="05000000000000000000" pitchFamily="2" charset="2"/>
              <a:buChar char="n"/>
            </a:pPr>
            <a:r>
              <a:rPr lang="ja-JP" altLang="en-US" sz="1400" dirty="0"/>
              <a:t>また、ロールバック処理を入れており、処理を外部ツール側から実行している場合、ストアドプロシージャとしては「ロールバック処理が正常終了した」として外部ツール側にリターンコードが</a:t>
            </a:r>
            <a:r>
              <a:rPr lang="en-US" altLang="ja-JP" sz="1400" dirty="0"/>
              <a:t>0</a:t>
            </a:r>
            <a:r>
              <a:rPr lang="ja-JP" altLang="en-US" sz="1400" dirty="0"/>
              <a:t>（＝正常終了）を渡す。</a:t>
            </a:r>
            <a:endParaRPr lang="en-US" altLang="ja-JP" sz="1400" dirty="0"/>
          </a:p>
          <a:p>
            <a:pPr lvl="1" indent="0">
              <a:buNone/>
            </a:pPr>
            <a:r>
              <a:rPr lang="ja-JP" altLang="en-US" sz="1400" dirty="0"/>
              <a:t>　　→</a:t>
            </a:r>
            <a:r>
              <a:rPr lang="ja-JP" altLang="en-US" sz="1400" b="1" dirty="0">
                <a:solidFill>
                  <a:srgbClr val="FF0000"/>
                </a:solidFill>
              </a:rPr>
              <a:t>外部ツール側でエラーを検知できない</a:t>
            </a:r>
            <a:endParaRPr lang="en-US" altLang="ja-JP" sz="1400" b="1" dirty="0">
              <a:solidFill>
                <a:srgbClr val="FF0000"/>
              </a:solidFill>
            </a:endParaRPr>
          </a:p>
          <a:p>
            <a:pPr lvl="1" indent="0">
              <a:buNone/>
            </a:pPr>
            <a:r>
              <a:rPr lang="ja-JP" altLang="en-US" sz="1400" dirty="0">
                <a:solidFill>
                  <a:srgbClr val="FF0000"/>
                </a:solidFill>
              </a:rPr>
              <a:t>　　</a:t>
            </a:r>
            <a:r>
              <a:rPr lang="ja-JP" altLang="en-US" sz="1400" dirty="0">
                <a:solidFill>
                  <a:schemeClr val="tx1"/>
                </a:solidFill>
              </a:rPr>
              <a:t>→ロールバック処理後にエラーコードを投げるようにする</a:t>
            </a:r>
            <a:endParaRPr lang="en-US" altLang="ja-JP" sz="1400" dirty="0">
              <a:solidFill>
                <a:schemeClr val="tx1"/>
              </a:solidFill>
            </a:endParaRP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エラー分岐、ロールバック処理</a:t>
            </a:r>
            <a:endParaRPr lang="en-US" altLang="ja-JP" sz="1100" dirty="0"/>
          </a:p>
        </p:txBody>
      </p:sp>
    </p:spTree>
    <p:extLst>
      <p:ext uri="{BB962C8B-B14F-4D97-AF65-F5344CB8AC3E}">
        <p14:creationId xmlns:p14="http://schemas.microsoft.com/office/powerpoint/2010/main" val="25196966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エラー分岐、ロールバック処理</a:t>
            </a:r>
            <a:endParaRPr lang="en-US" altLang="ja-JP" sz="1100" dirty="0"/>
          </a:p>
        </p:txBody>
      </p:sp>
      <p:pic>
        <p:nvPicPr>
          <p:cNvPr id="11" name="図 10">
            <a:extLst>
              <a:ext uri="{FF2B5EF4-FFF2-40B4-BE49-F238E27FC236}">
                <a16:creationId xmlns:a16="http://schemas.microsoft.com/office/drawing/2014/main" id="{DB6004C8-6A10-4927-B78F-D4CEB64E92FB}"/>
              </a:ext>
            </a:extLst>
          </p:cNvPr>
          <p:cNvPicPr>
            <a:picLocks noChangeAspect="1"/>
          </p:cNvPicPr>
          <p:nvPr/>
        </p:nvPicPr>
        <p:blipFill>
          <a:blip r:embed="rId2"/>
          <a:stretch>
            <a:fillRect/>
          </a:stretch>
        </p:blipFill>
        <p:spPr>
          <a:xfrm>
            <a:off x="350370" y="1519484"/>
            <a:ext cx="2480058" cy="3064005"/>
          </a:xfrm>
          <a:prstGeom prst="rect">
            <a:avLst/>
          </a:prstGeom>
          <a:solidFill>
            <a:schemeClr val="tx1"/>
          </a:solidFill>
          <a:ln>
            <a:solidFill>
              <a:schemeClr val="tx1"/>
            </a:solidFill>
          </a:ln>
        </p:spPr>
      </p:pic>
      <p:pic>
        <p:nvPicPr>
          <p:cNvPr id="12" name="図 11">
            <a:extLst>
              <a:ext uri="{FF2B5EF4-FFF2-40B4-BE49-F238E27FC236}">
                <a16:creationId xmlns:a16="http://schemas.microsoft.com/office/drawing/2014/main" id="{844DD8B4-9314-4224-820B-F3A472D72E28}"/>
              </a:ext>
            </a:extLst>
          </p:cNvPr>
          <p:cNvPicPr>
            <a:picLocks noChangeAspect="1"/>
          </p:cNvPicPr>
          <p:nvPr/>
        </p:nvPicPr>
        <p:blipFill rotWithShape="1">
          <a:blip r:embed="rId3"/>
          <a:srcRect l="37487" t="28264" r="573" b="6510"/>
          <a:stretch/>
        </p:blipFill>
        <p:spPr>
          <a:xfrm>
            <a:off x="3780954" y="1824063"/>
            <a:ext cx="4999038" cy="2836334"/>
          </a:xfrm>
          <a:prstGeom prst="rect">
            <a:avLst/>
          </a:prstGeom>
          <a:solidFill>
            <a:schemeClr val="tx1"/>
          </a:solidFill>
          <a:ln>
            <a:solidFill>
              <a:schemeClr val="tx1"/>
            </a:solidFill>
          </a:ln>
        </p:spPr>
      </p:pic>
      <p:sp>
        <p:nvSpPr>
          <p:cNvPr id="13" name="コンテンツ プレースホルダー 1">
            <a:extLst>
              <a:ext uri="{FF2B5EF4-FFF2-40B4-BE49-F238E27FC236}">
                <a16:creationId xmlns:a16="http://schemas.microsoft.com/office/drawing/2014/main" id="{319FA11C-73EA-4AFC-A825-F48A79B8ABA3}"/>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実際の証跡（ロールバック処理のみ実装した場合）</a:t>
            </a:r>
            <a:endParaRPr lang="en-US" altLang="ja-JP" sz="1800" dirty="0"/>
          </a:p>
          <a:p>
            <a:pPr marL="1028700" lvl="1">
              <a:buFont typeface="Wingdings" panose="05000000000000000000" pitchFamily="2" charset="2"/>
              <a:buChar char="n"/>
            </a:pPr>
            <a:r>
              <a:rPr lang="ja-JP" altLang="en-US" sz="1400" dirty="0"/>
              <a:t>エラーになるストアドプロシージャを実行したとしても</a:t>
            </a:r>
            <a:r>
              <a:rPr lang="en-US" altLang="ja-JP" sz="1400" dirty="0"/>
              <a:t>Azure</a:t>
            </a:r>
            <a:r>
              <a:rPr lang="ja-JP" altLang="en-US" sz="1400" dirty="0"/>
              <a:t> </a:t>
            </a:r>
            <a:r>
              <a:rPr lang="en-US" altLang="ja-JP" sz="1400" dirty="0" err="1"/>
              <a:t>DataFactory</a:t>
            </a:r>
            <a:r>
              <a:rPr lang="ja-JP" altLang="en-US" sz="1400" dirty="0"/>
              <a:t>ではエラーを検知できていない。</a:t>
            </a:r>
            <a:endParaRPr lang="en-US" altLang="ja-JP" sz="1200" dirty="0"/>
          </a:p>
        </p:txBody>
      </p:sp>
      <p:cxnSp>
        <p:nvCxnSpPr>
          <p:cNvPr id="15" name="コネクタ: カギ線 14">
            <a:extLst>
              <a:ext uri="{FF2B5EF4-FFF2-40B4-BE49-F238E27FC236}">
                <a16:creationId xmlns:a16="http://schemas.microsoft.com/office/drawing/2014/main" id="{4CBD8914-BCCF-4A9D-B3D1-4A3A828C9001}"/>
              </a:ext>
            </a:extLst>
          </p:cNvPr>
          <p:cNvCxnSpPr>
            <a:stCxn id="11" idx="3"/>
            <a:endCxn id="12" idx="1"/>
          </p:cNvCxnSpPr>
          <p:nvPr/>
        </p:nvCxnSpPr>
        <p:spPr>
          <a:xfrm>
            <a:off x="2830428" y="3051487"/>
            <a:ext cx="950526" cy="190743"/>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吹き出し: 折線 15">
            <a:extLst>
              <a:ext uri="{FF2B5EF4-FFF2-40B4-BE49-F238E27FC236}">
                <a16:creationId xmlns:a16="http://schemas.microsoft.com/office/drawing/2014/main" id="{595E2715-A207-439A-A742-6E566CFEADEA}"/>
              </a:ext>
            </a:extLst>
          </p:cNvPr>
          <p:cNvSpPr/>
          <p:nvPr/>
        </p:nvSpPr>
        <p:spPr>
          <a:xfrm>
            <a:off x="1769594" y="2530815"/>
            <a:ext cx="1138066" cy="375792"/>
          </a:xfrm>
          <a:prstGeom prst="borderCallout2">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700" dirty="0">
                <a:solidFill>
                  <a:sysClr val="windowText" lastClr="000000"/>
                </a:solidFill>
              </a:rPr>
              <a:t>存在しないテーブル</a:t>
            </a:r>
            <a:endParaRPr kumimoji="1" lang="en-US" altLang="ja-JP" sz="700" dirty="0">
              <a:solidFill>
                <a:sysClr val="windowText" lastClr="000000"/>
              </a:solidFill>
            </a:endParaRPr>
          </a:p>
          <a:p>
            <a:pPr algn="ctr"/>
            <a:r>
              <a:rPr kumimoji="1" lang="ja-JP" altLang="en-US" sz="700" dirty="0">
                <a:solidFill>
                  <a:sysClr val="windowText" lastClr="000000"/>
                </a:solidFill>
              </a:rPr>
              <a:t>→必ずエラーになる</a:t>
            </a:r>
          </a:p>
        </p:txBody>
      </p:sp>
    </p:spTree>
    <p:extLst>
      <p:ext uri="{BB962C8B-B14F-4D97-AF65-F5344CB8AC3E}">
        <p14:creationId xmlns:p14="http://schemas.microsoft.com/office/powerpoint/2010/main" val="32126061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8D05044-A2CF-463C-968A-850EFC0E3A84}"/>
              </a:ext>
            </a:extLst>
          </p:cNvPr>
          <p:cNvPicPr>
            <a:picLocks noChangeAspect="1"/>
          </p:cNvPicPr>
          <p:nvPr/>
        </p:nvPicPr>
        <p:blipFill rotWithShape="1">
          <a:blip r:embed="rId2"/>
          <a:srcRect r="14469"/>
          <a:stretch/>
        </p:blipFill>
        <p:spPr>
          <a:xfrm>
            <a:off x="373533" y="1537703"/>
            <a:ext cx="2786577" cy="2836045"/>
          </a:xfrm>
          <a:prstGeom prst="rect">
            <a:avLst/>
          </a:prstGeom>
          <a:ln>
            <a:solidFill>
              <a:schemeClr val="tx1"/>
            </a:solidFill>
          </a:ln>
        </p:spPr>
      </p:pic>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エラー分岐、ロールバック処理</a:t>
            </a:r>
            <a:endParaRPr lang="en-US" altLang="ja-JP" sz="1100" dirty="0"/>
          </a:p>
        </p:txBody>
      </p:sp>
      <p:sp>
        <p:nvSpPr>
          <p:cNvPr id="13" name="コンテンツ プレースホルダー 1">
            <a:extLst>
              <a:ext uri="{FF2B5EF4-FFF2-40B4-BE49-F238E27FC236}">
                <a16:creationId xmlns:a16="http://schemas.microsoft.com/office/drawing/2014/main" id="{319FA11C-73EA-4AFC-A825-F48A79B8ABA3}"/>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実際の証跡（エラーを投げる文を追加した場合）</a:t>
            </a:r>
            <a:endParaRPr lang="en-US" altLang="ja-JP" sz="1800" dirty="0"/>
          </a:p>
          <a:p>
            <a:pPr marL="1028700" lvl="1">
              <a:buFont typeface="Wingdings" panose="05000000000000000000" pitchFamily="2" charset="2"/>
              <a:buChar char="n"/>
            </a:pPr>
            <a:r>
              <a:rPr lang="ja-JP" altLang="en-US" sz="1400" dirty="0"/>
              <a:t>エラーを投げるようになり、</a:t>
            </a:r>
            <a:r>
              <a:rPr lang="en-US" altLang="ja-JP" sz="1400" dirty="0" err="1"/>
              <a:t>DataFactory</a:t>
            </a:r>
            <a:r>
              <a:rPr lang="ja-JP" altLang="en-US" sz="1400" dirty="0"/>
              <a:t>側でもエラーとして処理が停止するようになった。</a:t>
            </a:r>
            <a:endParaRPr lang="en-US" altLang="ja-JP" sz="1200" dirty="0"/>
          </a:p>
        </p:txBody>
      </p:sp>
      <p:cxnSp>
        <p:nvCxnSpPr>
          <p:cNvPr id="15" name="コネクタ: カギ線 14">
            <a:extLst>
              <a:ext uri="{FF2B5EF4-FFF2-40B4-BE49-F238E27FC236}">
                <a16:creationId xmlns:a16="http://schemas.microsoft.com/office/drawing/2014/main" id="{4CBD8914-BCCF-4A9D-B3D1-4A3A828C9001}"/>
              </a:ext>
            </a:extLst>
          </p:cNvPr>
          <p:cNvCxnSpPr>
            <a:cxnSpLocks/>
            <a:stCxn id="2" idx="3"/>
            <a:endCxn id="4" idx="1"/>
          </p:cNvCxnSpPr>
          <p:nvPr/>
        </p:nvCxnSpPr>
        <p:spPr>
          <a:xfrm>
            <a:off x="3160110" y="2955726"/>
            <a:ext cx="920574" cy="286504"/>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吹き出し: 折線 15">
            <a:extLst>
              <a:ext uri="{FF2B5EF4-FFF2-40B4-BE49-F238E27FC236}">
                <a16:creationId xmlns:a16="http://schemas.microsoft.com/office/drawing/2014/main" id="{595E2715-A207-439A-A742-6E566CFEADEA}"/>
              </a:ext>
            </a:extLst>
          </p:cNvPr>
          <p:cNvSpPr/>
          <p:nvPr/>
        </p:nvSpPr>
        <p:spPr>
          <a:xfrm>
            <a:off x="1982369" y="4378620"/>
            <a:ext cx="1210429" cy="375792"/>
          </a:xfrm>
          <a:prstGeom prst="borderCallout2">
            <a:avLst>
              <a:gd name="adj1" fmla="val 18750"/>
              <a:gd name="adj2" fmla="val -8333"/>
              <a:gd name="adj3" fmla="val 18750"/>
              <a:gd name="adj4" fmla="val -16667"/>
              <a:gd name="adj5" fmla="val -101066"/>
              <a:gd name="adj6" fmla="val -3887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700" dirty="0">
                <a:solidFill>
                  <a:sysClr val="windowText" lastClr="000000"/>
                </a:solidFill>
              </a:rPr>
              <a:t>エラーを投げる文を追加</a:t>
            </a:r>
            <a:endParaRPr kumimoji="1" lang="ja-JP" altLang="en-US" sz="700" dirty="0">
              <a:solidFill>
                <a:sysClr val="windowText" lastClr="000000"/>
              </a:solidFill>
            </a:endParaRPr>
          </a:p>
        </p:txBody>
      </p:sp>
      <p:pic>
        <p:nvPicPr>
          <p:cNvPr id="4" name="図 3">
            <a:extLst>
              <a:ext uri="{FF2B5EF4-FFF2-40B4-BE49-F238E27FC236}">
                <a16:creationId xmlns:a16="http://schemas.microsoft.com/office/drawing/2014/main" id="{11D0CFAC-3547-4B22-B0C1-85634F30A7FA}"/>
              </a:ext>
            </a:extLst>
          </p:cNvPr>
          <p:cNvPicPr>
            <a:picLocks noChangeAspect="1"/>
          </p:cNvPicPr>
          <p:nvPr/>
        </p:nvPicPr>
        <p:blipFill rotWithShape="1">
          <a:blip r:embed="rId3"/>
          <a:srcRect l="37742" t="29016" r="935" b="14881"/>
          <a:stretch/>
        </p:blipFill>
        <p:spPr>
          <a:xfrm>
            <a:off x="4080684" y="2041669"/>
            <a:ext cx="4870143" cy="2401122"/>
          </a:xfrm>
          <a:prstGeom prst="rect">
            <a:avLst/>
          </a:prstGeom>
          <a:ln>
            <a:solidFill>
              <a:schemeClr val="tx1"/>
            </a:solidFill>
          </a:ln>
        </p:spPr>
      </p:pic>
      <p:sp>
        <p:nvSpPr>
          <p:cNvPr id="18" name="吹き出し: 折線 17">
            <a:extLst>
              <a:ext uri="{FF2B5EF4-FFF2-40B4-BE49-F238E27FC236}">
                <a16:creationId xmlns:a16="http://schemas.microsoft.com/office/drawing/2014/main" id="{8151421F-F9B4-4533-9F12-CFA75C89BC53}"/>
              </a:ext>
            </a:extLst>
          </p:cNvPr>
          <p:cNvSpPr/>
          <p:nvPr/>
        </p:nvSpPr>
        <p:spPr>
          <a:xfrm>
            <a:off x="1929642" y="2666250"/>
            <a:ext cx="1138066" cy="375792"/>
          </a:xfrm>
          <a:prstGeom prst="borderCallout2">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700" dirty="0">
                <a:solidFill>
                  <a:sysClr val="windowText" lastClr="000000"/>
                </a:solidFill>
              </a:rPr>
              <a:t>存在しないテーブル</a:t>
            </a:r>
            <a:endParaRPr kumimoji="1" lang="en-US" altLang="ja-JP" sz="700" dirty="0">
              <a:solidFill>
                <a:sysClr val="windowText" lastClr="000000"/>
              </a:solidFill>
            </a:endParaRPr>
          </a:p>
          <a:p>
            <a:pPr algn="ctr"/>
            <a:r>
              <a:rPr kumimoji="1" lang="ja-JP" altLang="en-US" sz="700" dirty="0">
                <a:solidFill>
                  <a:sysClr val="windowText" lastClr="000000"/>
                </a:solidFill>
              </a:rPr>
              <a:t>→必ずエラーになる</a:t>
            </a:r>
          </a:p>
        </p:txBody>
      </p:sp>
    </p:spTree>
    <p:extLst>
      <p:ext uri="{BB962C8B-B14F-4D97-AF65-F5344CB8AC3E}">
        <p14:creationId xmlns:p14="http://schemas.microsoft.com/office/powerpoint/2010/main" val="14699249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2"/>
            <a:ext cx="8429622" cy="3498277"/>
          </a:xfrm>
        </p:spPr>
        <p:txBody>
          <a:bodyPr/>
          <a:lstStyle/>
          <a:p>
            <a:pPr marL="285750" indent="-285750">
              <a:buFont typeface="Wingdings" panose="05000000000000000000" pitchFamily="2" charset="2"/>
              <a:buChar char="n"/>
            </a:pPr>
            <a:r>
              <a:rPr lang="ja-JP" altLang="ja-JP" dirty="0"/>
              <a:t>システムには標準で作成されているユーザがいる場合が多い。（例：Admini</a:t>
            </a:r>
            <a:r>
              <a:rPr lang="en-US" altLang="ja-JP" dirty="0"/>
              <a:t>strator</a:t>
            </a:r>
            <a:r>
              <a:rPr lang="ja-JP" altLang="ja-JP" dirty="0"/>
              <a:t>、</a:t>
            </a:r>
            <a:r>
              <a:rPr lang="en-US" altLang="ja-JP" dirty="0"/>
              <a:t>sa</a:t>
            </a:r>
            <a:r>
              <a:rPr lang="ja-JP" altLang="ja-JP" dirty="0"/>
              <a:t>、</a:t>
            </a:r>
            <a:r>
              <a:rPr lang="en-US" altLang="ja-JP" dirty="0"/>
              <a:t>root</a:t>
            </a:r>
            <a:r>
              <a:rPr lang="ja-JP" altLang="ja-JP" dirty="0"/>
              <a:t>など）</a:t>
            </a:r>
            <a:endParaRPr lang="en-US" altLang="ja-JP" sz="1800" dirty="0"/>
          </a:p>
          <a:p>
            <a:pPr marL="285750">
              <a:buFont typeface="Wingdings" panose="05000000000000000000" pitchFamily="2" charset="2"/>
              <a:buChar char="n"/>
            </a:pPr>
            <a:r>
              <a:rPr lang="ja-JP" altLang="en-US" sz="1400" dirty="0"/>
              <a:t>こういったユーザー名は広く知られており（場合によってはパスワードも）、また高い権限を持つことが多いのでセキュリティリスクになり得る。</a:t>
            </a:r>
            <a:endParaRPr lang="en-US" altLang="ja-JP" sz="1400" dirty="0"/>
          </a:p>
          <a:p>
            <a:pPr marL="285750">
              <a:buFont typeface="Wingdings" panose="05000000000000000000" pitchFamily="2" charset="2"/>
              <a:buChar char="n"/>
            </a:pPr>
            <a:r>
              <a:rPr lang="ja-JP" altLang="ja-JP" sz="1400" dirty="0"/>
              <a:t>攻撃者側からすると接続ができ、かつパスワードさえ当ててしまえばログイン可能</a:t>
            </a:r>
            <a:endParaRPr lang="en-US" altLang="ja-JP" sz="1400" dirty="0"/>
          </a:p>
          <a:p>
            <a:pPr marL="285750"/>
            <a:endParaRPr lang="en-US" altLang="ja-JP" sz="1800" dirty="0"/>
          </a:p>
          <a:p>
            <a:pPr marL="285750" indent="-285750">
              <a:buFont typeface="Wingdings" panose="05000000000000000000" pitchFamily="2" charset="2"/>
              <a:buChar char="n"/>
            </a:pPr>
            <a:r>
              <a:rPr lang="ja-JP" altLang="en-US" sz="1800" dirty="0"/>
              <a:t>できれば、</a:t>
            </a:r>
            <a:r>
              <a:rPr lang="ja-JP" altLang="en-US" sz="1800" b="1" dirty="0">
                <a:solidFill>
                  <a:srgbClr val="FF0000"/>
                </a:solidFill>
              </a:rPr>
              <a:t>標準ユーザは使えない状態（≠削除）</a:t>
            </a:r>
            <a:r>
              <a:rPr lang="ja-JP" altLang="en-US" sz="1800" dirty="0"/>
              <a:t>にしましょう</a:t>
            </a:r>
            <a:endParaRPr lang="en-US" altLang="ja-JP" sz="1800" dirty="0"/>
          </a:p>
          <a:p>
            <a:pPr marL="1028700" lvl="1">
              <a:buFont typeface="Wingdings" panose="05000000000000000000" pitchFamily="2" charset="2"/>
              <a:buChar char="n"/>
            </a:pPr>
            <a:r>
              <a:rPr lang="ja-JP" altLang="en-US" sz="1400" dirty="0"/>
              <a:t>手っ取り早く安全なのはログイン無効化。削除については裏側の処理で使用している場合もあるので基本やらないほうがいい。</a:t>
            </a:r>
            <a:endParaRPr lang="en-US" altLang="ja-JP" sz="1400" dirty="0"/>
          </a:p>
          <a:p>
            <a:pPr marL="1028700" lvl="1">
              <a:buFont typeface="Wingdings" panose="05000000000000000000" pitchFamily="2" charset="2"/>
              <a:buChar char="n"/>
            </a:pPr>
            <a:r>
              <a:rPr lang="ja-JP" altLang="ja-JP" sz="1400" dirty="0"/>
              <a:t>パスワードを規定回数間違えるとログインできない設定にするのも有効な対策。ただし、</a:t>
            </a:r>
            <a:r>
              <a:rPr lang="ja-JP" altLang="en-US" sz="1400" dirty="0"/>
              <a:t>ユーザが普通に間違えてロックされると業務</a:t>
            </a:r>
            <a:r>
              <a:rPr lang="ja-JP" altLang="ja-JP" sz="1400" dirty="0"/>
              <a:t>影響が出る</a:t>
            </a:r>
            <a:r>
              <a:rPr lang="ja-JP" altLang="en-US" sz="1400" dirty="0"/>
              <a:t>のでそこは</a:t>
            </a:r>
            <a:r>
              <a:rPr lang="ja-JP" altLang="ja-JP" sz="1400" dirty="0"/>
              <a:t>検討の余地あり</a:t>
            </a:r>
            <a:endParaRPr lang="en-US" altLang="ja-JP" sz="1400" dirty="0"/>
          </a:p>
          <a:p>
            <a:pPr marL="285750">
              <a:buFont typeface="Wingdings" panose="05000000000000000000" pitchFamily="2" charset="2"/>
              <a:buChar char="n"/>
            </a:pPr>
            <a:endParaRPr lang="en-US" altLang="ja-JP" sz="1800" dirty="0"/>
          </a:p>
          <a:p>
            <a:pPr marL="285750">
              <a:buFont typeface="Wingdings" panose="05000000000000000000" pitchFamily="2" charset="2"/>
              <a:buChar char="n"/>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（おまけ）標準ユーザの取り扱い</a:t>
            </a:r>
          </a:p>
        </p:txBody>
      </p:sp>
    </p:spTree>
    <p:extLst>
      <p:ext uri="{BB962C8B-B14F-4D97-AF65-F5344CB8AC3E}">
        <p14:creationId xmlns:p14="http://schemas.microsoft.com/office/powerpoint/2010/main" val="2710945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実践</a:t>
            </a:r>
          </a:p>
        </p:txBody>
      </p:sp>
    </p:spTree>
    <p:extLst>
      <p:ext uri="{BB962C8B-B14F-4D97-AF65-F5344CB8AC3E}">
        <p14:creationId xmlns:p14="http://schemas.microsoft.com/office/powerpoint/2010/main" val="8121169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CCECB57-3B65-4632-8E77-18D6FA25984A}"/>
              </a:ext>
            </a:extLst>
          </p:cNvPr>
          <p:cNvSpPr>
            <a:spLocks noGrp="1"/>
          </p:cNvSpPr>
          <p:nvPr>
            <p:ph idx="1"/>
          </p:nvPr>
        </p:nvSpPr>
        <p:spPr>
          <a:xfrm>
            <a:off x="350370" y="609612"/>
            <a:ext cx="8378471" cy="4340760"/>
          </a:xfrm>
        </p:spPr>
        <p:txBody>
          <a:bodyPr/>
          <a:lstStyle/>
          <a:p>
            <a:r>
              <a:rPr lang="ja-JP" altLang="en-US" sz="2400" dirty="0"/>
              <a:t>実際に作業してみよう</a:t>
            </a:r>
            <a:endParaRPr lang="en-US" altLang="ja-JP" sz="2400" dirty="0"/>
          </a:p>
          <a:p>
            <a:r>
              <a:rPr lang="en-US" altLang="ja-JP" sz="1350" dirty="0"/>
              <a:t>【</a:t>
            </a:r>
            <a:r>
              <a:rPr lang="ja-JP" altLang="en-US" sz="1350" dirty="0"/>
              <a:t>要件</a:t>
            </a:r>
            <a:r>
              <a:rPr lang="en-US" altLang="ja-JP" sz="1350" dirty="0"/>
              <a:t>】</a:t>
            </a:r>
          </a:p>
          <a:p>
            <a:r>
              <a:rPr lang="ja-JP" altLang="en-US" sz="1350" dirty="0"/>
              <a:t>・第一回目で構築した</a:t>
            </a:r>
            <a:r>
              <a:rPr lang="en-US" altLang="ja-JP" sz="1350" dirty="0"/>
              <a:t>VM</a:t>
            </a:r>
            <a:r>
              <a:rPr lang="ja-JP" altLang="en-US" sz="1350" dirty="0"/>
              <a:t>に</a:t>
            </a:r>
            <a:r>
              <a:rPr lang="en-US" altLang="ja-JP" sz="1350" dirty="0"/>
              <a:t>PowerBI</a:t>
            </a:r>
            <a:r>
              <a:rPr lang="ja-JP" altLang="en-US" sz="1350" dirty="0"/>
              <a:t> </a:t>
            </a:r>
            <a:r>
              <a:rPr lang="en-US" altLang="ja-JP" sz="1350" dirty="0"/>
              <a:t>Report</a:t>
            </a:r>
            <a:r>
              <a:rPr lang="ja-JP" altLang="en-US" sz="1350" dirty="0"/>
              <a:t> </a:t>
            </a:r>
            <a:r>
              <a:rPr lang="en-US" altLang="ja-JP" sz="1350" dirty="0"/>
              <a:t>Server</a:t>
            </a:r>
            <a:r>
              <a:rPr lang="ja-JP" altLang="en-US" sz="1350" dirty="0"/>
              <a:t>の構築する。</a:t>
            </a:r>
            <a:endParaRPr lang="en-US" altLang="ja-JP" sz="1350" dirty="0"/>
          </a:p>
          <a:p>
            <a:r>
              <a:rPr lang="ja-JP" altLang="en-US" sz="1400" dirty="0"/>
              <a:t>・</a:t>
            </a:r>
            <a:r>
              <a:rPr lang="en-US" altLang="ja-JP" sz="1400" dirty="0"/>
              <a:t>SQL</a:t>
            </a:r>
            <a:r>
              <a:rPr lang="ja-JP" altLang="en-US" sz="1400" dirty="0"/>
              <a:t> </a:t>
            </a:r>
            <a:r>
              <a:rPr lang="en-US" altLang="ja-JP" sz="1400" dirty="0"/>
              <a:t>Server</a:t>
            </a:r>
            <a:r>
              <a:rPr lang="ja-JP" altLang="en-US" sz="1400" dirty="0"/>
              <a:t>にデータを取り込む</a:t>
            </a:r>
            <a:endParaRPr lang="en-US" altLang="ja-JP" sz="1400" dirty="0"/>
          </a:p>
          <a:p>
            <a:r>
              <a:rPr lang="ja-JP" altLang="en-US" sz="1400" dirty="0"/>
              <a:t>・</a:t>
            </a:r>
            <a:r>
              <a:rPr lang="en-US" altLang="ja-JP" sz="1400" dirty="0"/>
              <a:t>PowerBI</a:t>
            </a:r>
            <a:r>
              <a:rPr lang="ja-JP" altLang="en-US" sz="1400" dirty="0"/>
              <a:t>レポートを作成して、</a:t>
            </a:r>
            <a:r>
              <a:rPr lang="en-US" altLang="ja-JP" sz="1400" dirty="0"/>
              <a:t>PowerBI</a:t>
            </a:r>
            <a:r>
              <a:rPr lang="ja-JP" altLang="en-US" sz="1400" dirty="0"/>
              <a:t> </a:t>
            </a:r>
            <a:r>
              <a:rPr lang="en-US" altLang="ja-JP" sz="1400" dirty="0"/>
              <a:t>Report</a:t>
            </a:r>
            <a:r>
              <a:rPr lang="ja-JP" altLang="en-US" sz="1400" dirty="0"/>
              <a:t> </a:t>
            </a:r>
            <a:r>
              <a:rPr lang="en-US" altLang="ja-JP" sz="1400" dirty="0"/>
              <a:t>Server</a:t>
            </a:r>
            <a:r>
              <a:rPr lang="ja-JP" altLang="en-US" sz="1400" dirty="0"/>
              <a:t>にアップロードしてみよう</a:t>
            </a:r>
            <a:endParaRPr lang="en-US" altLang="ja-JP" sz="1400" dirty="0"/>
          </a:p>
          <a:p>
            <a:endParaRPr lang="en-US" altLang="ja-JP" sz="1200" dirty="0"/>
          </a:p>
          <a:p>
            <a:r>
              <a:rPr lang="en-US" altLang="ja-JP" sz="1400" dirty="0"/>
              <a:t>【</a:t>
            </a:r>
            <a:r>
              <a:rPr lang="ja-JP" altLang="en-US" sz="1400" dirty="0"/>
              <a:t>ゴール</a:t>
            </a:r>
            <a:r>
              <a:rPr lang="en-US" altLang="ja-JP" sz="1400" dirty="0"/>
              <a:t>】</a:t>
            </a:r>
          </a:p>
          <a:p>
            <a:r>
              <a:rPr lang="ja-JP" altLang="en-US" sz="1400" dirty="0"/>
              <a:t>・</a:t>
            </a:r>
            <a:r>
              <a:rPr lang="en-US" altLang="ja-JP" sz="1400" dirty="0"/>
              <a:t>PowerBI</a:t>
            </a:r>
            <a:r>
              <a:rPr lang="ja-JP" altLang="en-US" sz="1400" dirty="0"/>
              <a:t> </a:t>
            </a:r>
            <a:r>
              <a:rPr lang="en-US" altLang="ja-JP" sz="1400" dirty="0"/>
              <a:t>Report</a:t>
            </a:r>
            <a:r>
              <a:rPr lang="ja-JP" altLang="en-US" sz="1400" dirty="0"/>
              <a:t> </a:t>
            </a:r>
            <a:r>
              <a:rPr lang="en-US" altLang="ja-JP" sz="1400" dirty="0"/>
              <a:t>Server</a:t>
            </a:r>
            <a:r>
              <a:rPr lang="ja-JP" altLang="en-US" sz="1400" dirty="0"/>
              <a:t>をし、</a:t>
            </a:r>
            <a:r>
              <a:rPr lang="en-US" altLang="ja-JP" sz="1400" dirty="0"/>
              <a:t>PowerBI</a:t>
            </a:r>
            <a:r>
              <a:rPr lang="ja-JP" altLang="en-US" sz="1400" dirty="0"/>
              <a:t>レポートを参照する</a:t>
            </a:r>
            <a:endParaRPr lang="en-US" altLang="ja-JP" sz="1400" dirty="0"/>
          </a:p>
          <a:p>
            <a:endParaRPr lang="en-US" altLang="ja-JP" sz="1400" dirty="0"/>
          </a:p>
          <a:p>
            <a:r>
              <a:rPr lang="en-US" altLang="ja-JP" sz="1400" dirty="0"/>
              <a:t>【</a:t>
            </a:r>
            <a:r>
              <a:rPr lang="ja-JP" altLang="en-US" sz="1400" dirty="0"/>
              <a:t>前提</a:t>
            </a:r>
            <a:r>
              <a:rPr lang="en-US" altLang="ja-JP" sz="1400" dirty="0"/>
              <a:t>】</a:t>
            </a:r>
          </a:p>
          <a:p>
            <a:r>
              <a:rPr lang="ja-JP" altLang="en-US" sz="1400" dirty="0"/>
              <a:t>第一回目の勉強会で</a:t>
            </a:r>
            <a:r>
              <a:rPr lang="en-US" altLang="ja-JP" sz="1400" dirty="0"/>
              <a:t>VM</a:t>
            </a:r>
            <a:r>
              <a:rPr lang="ja-JP" altLang="en-US" sz="1400" dirty="0"/>
              <a:t>、</a:t>
            </a:r>
            <a:r>
              <a:rPr lang="en-US" altLang="ja-JP" sz="1400" dirty="0"/>
              <a:t>SQLDB</a:t>
            </a:r>
            <a:r>
              <a:rPr lang="ja-JP" altLang="en-US" sz="1400" dirty="0"/>
              <a:t>、</a:t>
            </a:r>
            <a:r>
              <a:rPr lang="en-US" altLang="ja-JP" sz="1400" dirty="0"/>
              <a:t>Data</a:t>
            </a:r>
            <a:r>
              <a:rPr lang="ja-JP" altLang="en-US" sz="1400" dirty="0"/>
              <a:t> </a:t>
            </a:r>
            <a:r>
              <a:rPr lang="en-US" altLang="ja-JP" sz="1400" dirty="0"/>
              <a:t>Factory</a:t>
            </a:r>
            <a:r>
              <a:rPr lang="ja-JP" altLang="en-US" sz="1400" dirty="0"/>
              <a:t>の処理作成ができていること</a:t>
            </a:r>
            <a:endParaRPr lang="en-US" altLang="ja-JP" sz="1400" dirty="0"/>
          </a:p>
          <a:p>
            <a:r>
              <a:rPr lang="ja-JP" altLang="en-US" sz="1400" dirty="0"/>
              <a:t>第一、二回目で使用したデータをダウンロードしている</a:t>
            </a:r>
            <a:endParaRPr lang="en-US" altLang="ja-JP" sz="1400" dirty="0"/>
          </a:p>
        </p:txBody>
      </p:sp>
      <p:sp>
        <p:nvSpPr>
          <p:cNvPr id="3" name="タイトル 2">
            <a:extLst>
              <a:ext uri="{FF2B5EF4-FFF2-40B4-BE49-F238E27FC236}">
                <a16:creationId xmlns:a16="http://schemas.microsoft.com/office/drawing/2014/main" id="{15503AC2-EA54-4D02-9B64-350914D96A02}"/>
              </a:ext>
            </a:extLst>
          </p:cNvPr>
          <p:cNvSpPr>
            <a:spLocks noGrp="1"/>
          </p:cNvSpPr>
          <p:nvPr>
            <p:ph type="ctrTitle"/>
          </p:nvPr>
        </p:nvSpPr>
        <p:spPr/>
        <p:txBody>
          <a:bodyPr/>
          <a:lstStyle/>
          <a:p>
            <a:r>
              <a:rPr lang="en-US" altLang="ja-JP" dirty="0"/>
              <a:t>-</a:t>
            </a:r>
            <a:r>
              <a:rPr lang="ja-JP" altLang="en-US" dirty="0"/>
              <a:t>今日～来週までの課題</a:t>
            </a:r>
            <a:r>
              <a:rPr lang="en-US" altLang="ja-JP" dirty="0"/>
              <a:t>(</a:t>
            </a:r>
            <a:r>
              <a:rPr lang="ja-JP" altLang="en-US" dirty="0"/>
              <a:t>自己学習期間</a:t>
            </a:r>
            <a:r>
              <a:rPr lang="en-US" altLang="ja-JP" dirty="0"/>
              <a:t>)-</a:t>
            </a:r>
            <a:endParaRPr kumimoji="1" lang="ja-JP" altLang="en-US" dirty="0"/>
          </a:p>
        </p:txBody>
      </p:sp>
    </p:spTree>
    <p:extLst>
      <p:ext uri="{BB962C8B-B14F-4D97-AF65-F5344CB8AC3E}">
        <p14:creationId xmlns:p14="http://schemas.microsoft.com/office/powerpoint/2010/main" val="894602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CCECB57-3B65-4632-8E77-18D6FA25984A}"/>
              </a:ext>
            </a:extLst>
          </p:cNvPr>
          <p:cNvSpPr>
            <a:spLocks noGrp="1"/>
          </p:cNvSpPr>
          <p:nvPr>
            <p:ph idx="1"/>
          </p:nvPr>
        </p:nvSpPr>
        <p:spPr>
          <a:xfrm>
            <a:off x="160418" y="574666"/>
            <a:ext cx="8894244" cy="4365196"/>
          </a:xfrm>
        </p:spPr>
        <p:txBody>
          <a:bodyPr/>
          <a:lstStyle/>
          <a:p>
            <a:r>
              <a:rPr lang="en-US" altLang="ja-JP" sz="1800" dirty="0"/>
              <a:t>【PowerBI</a:t>
            </a:r>
            <a:r>
              <a:rPr lang="ja-JP" altLang="en-US" sz="1800" dirty="0"/>
              <a:t> </a:t>
            </a:r>
            <a:r>
              <a:rPr lang="en-US" altLang="ja-JP" sz="1800" dirty="0"/>
              <a:t>Report</a:t>
            </a:r>
            <a:r>
              <a:rPr lang="ja-JP" altLang="en-US" sz="1800" dirty="0"/>
              <a:t> </a:t>
            </a:r>
            <a:r>
              <a:rPr lang="en-US" altLang="ja-JP" sz="1800" dirty="0"/>
              <a:t>Server</a:t>
            </a:r>
            <a:r>
              <a:rPr lang="ja-JP" altLang="en-US" sz="1800" dirty="0"/>
              <a:t>の構築</a:t>
            </a:r>
            <a:r>
              <a:rPr lang="en-US" altLang="ja-JP" sz="1800" dirty="0"/>
              <a:t>】</a:t>
            </a:r>
          </a:p>
          <a:p>
            <a:r>
              <a:rPr lang="ja-JP" altLang="en-US" sz="1400" dirty="0"/>
              <a:t>・</a:t>
            </a:r>
            <a:r>
              <a:rPr lang="en-US" altLang="ja-JP" sz="1400" dirty="0"/>
              <a:t>PowerBI Report Server</a:t>
            </a:r>
            <a:r>
              <a:rPr lang="ja-JP" altLang="en-US" sz="1400" dirty="0"/>
              <a:t>のインストールメディアをダウンロードし、サーバにインストールする。</a:t>
            </a:r>
            <a:endParaRPr lang="en-US" altLang="ja-JP" sz="1400" dirty="0"/>
          </a:p>
          <a:p>
            <a:r>
              <a:rPr lang="en-US" altLang="ja-JP" sz="1400" dirty="0">
                <a:hlinkClick r:id="rId2"/>
              </a:rPr>
              <a:t>PowerBIReportServer</a:t>
            </a:r>
            <a:r>
              <a:rPr lang="ja-JP" altLang="en-US" sz="1400" dirty="0">
                <a:hlinkClick r:id="rId2"/>
              </a:rPr>
              <a:t>ファイル</a:t>
            </a:r>
            <a:endParaRPr lang="en-US" altLang="ja-JP" sz="1400" dirty="0"/>
          </a:p>
          <a:p>
            <a:endParaRPr lang="en-US" altLang="ja-JP" sz="1400" dirty="0"/>
          </a:p>
          <a:p>
            <a:r>
              <a:rPr lang="ja-JP" altLang="en-US" sz="1400" dirty="0"/>
              <a:t>・前回同様、</a:t>
            </a:r>
            <a:r>
              <a:rPr lang="en-US" altLang="ja-JP" sz="1400" dirty="0"/>
              <a:t>MDM_ITEM</a:t>
            </a:r>
            <a:r>
              <a:rPr lang="ja-JP" altLang="en-US" sz="1400" dirty="0"/>
              <a:t>・</a:t>
            </a:r>
            <a:r>
              <a:rPr lang="en-US" altLang="ja-JP" sz="1400" dirty="0"/>
              <a:t>SOtoPO</a:t>
            </a:r>
            <a:r>
              <a:rPr lang="ja-JP" altLang="en-US" sz="1400" dirty="0"/>
              <a:t>用テーブル（一時テーブル含めて）を作成します、</a:t>
            </a:r>
            <a:r>
              <a:rPr lang="en-US" altLang="ja-JP" sz="1400" dirty="0"/>
              <a:t>CSV</a:t>
            </a:r>
            <a:r>
              <a:rPr lang="ja-JP" altLang="en-US" sz="1400" dirty="0"/>
              <a:t>ファイルを取り込みます。</a:t>
            </a:r>
            <a:endParaRPr lang="en-US" altLang="ja-JP" sz="1400" dirty="0"/>
          </a:p>
          <a:p>
            <a:r>
              <a:rPr lang="en-US" altLang="ja-JP" sz="1400" dirty="0"/>
              <a:t>※</a:t>
            </a:r>
            <a:r>
              <a:rPr lang="ja-JP" altLang="en-US" sz="1400" dirty="0"/>
              <a:t>取り込む方法は自由、</a:t>
            </a:r>
            <a:r>
              <a:rPr lang="en-US" altLang="ja-JP" sz="1400" dirty="0"/>
              <a:t>SSMS</a:t>
            </a:r>
            <a:r>
              <a:rPr lang="ja-JP" altLang="en-US" sz="1400" dirty="0"/>
              <a:t>から取り込むのが一番楽。応用問題をやりたい人は</a:t>
            </a:r>
            <a:r>
              <a:rPr lang="en-US" altLang="ja-JP" sz="1400" dirty="0"/>
              <a:t>SQL</a:t>
            </a:r>
            <a:r>
              <a:rPr lang="ja-JP" altLang="en-US" sz="1400" dirty="0"/>
              <a:t>クエリを書いてストアドプロシージャとして保存しておこう。</a:t>
            </a:r>
            <a:endParaRPr lang="en-US" altLang="ja-JP" sz="1350" dirty="0"/>
          </a:p>
          <a:p>
            <a:endParaRPr lang="en-US" altLang="ja-JP" sz="1350" dirty="0"/>
          </a:p>
          <a:p>
            <a:r>
              <a:rPr lang="ja-JP" altLang="en-US" sz="1350" dirty="0"/>
              <a:t>・前回同様、削除用処理と一時テーブルから実テーブルへの連携処理をストアドプロシージャとして実装。また、一時テーブルから実テーブルへの連携処理については</a:t>
            </a:r>
            <a:r>
              <a:rPr lang="en-US" altLang="ja-JP" sz="1350" dirty="0"/>
              <a:t>SQL</a:t>
            </a:r>
            <a:r>
              <a:rPr lang="ja-JP" altLang="en-US" sz="1350" dirty="0"/>
              <a:t> </a:t>
            </a:r>
            <a:r>
              <a:rPr lang="en-US" altLang="ja-JP" sz="1350" dirty="0"/>
              <a:t>Agent</a:t>
            </a:r>
            <a:r>
              <a:rPr lang="ja-JP" altLang="en-US" sz="1350" dirty="0"/>
              <a:t>から実行できるようにする。</a:t>
            </a:r>
            <a:endParaRPr lang="en-US" altLang="ja-JP" sz="1350" dirty="0"/>
          </a:p>
          <a:p>
            <a:r>
              <a:rPr lang="en-US" altLang="ja-JP" sz="1350" dirty="0"/>
              <a:t>※</a:t>
            </a:r>
            <a:r>
              <a:rPr lang="ja-JP" altLang="en-US" sz="1350" dirty="0"/>
              <a:t>先ほどの</a:t>
            </a:r>
            <a:r>
              <a:rPr lang="en-US" altLang="ja-JP" sz="1350" dirty="0"/>
              <a:t>CSV</a:t>
            </a:r>
            <a:r>
              <a:rPr lang="ja-JP" altLang="en-US" sz="1350" dirty="0"/>
              <a:t>取り込み処理を自動化した人は削除→取り込み→連携の１連の処理を</a:t>
            </a:r>
            <a:r>
              <a:rPr lang="en-US" altLang="ja-JP" sz="1350" dirty="0"/>
              <a:t>SQL</a:t>
            </a:r>
            <a:r>
              <a:rPr lang="ja-JP" altLang="en-US" sz="1350" dirty="0"/>
              <a:t> </a:t>
            </a:r>
            <a:r>
              <a:rPr lang="en-US" altLang="ja-JP" sz="1350" dirty="0"/>
              <a:t>Agent</a:t>
            </a:r>
            <a:r>
              <a:rPr lang="ja-JP" altLang="en-US" sz="1350" dirty="0"/>
              <a:t>の</a:t>
            </a:r>
            <a:r>
              <a:rPr lang="en-US" altLang="ja-JP" sz="1350" dirty="0"/>
              <a:t>Agent</a:t>
            </a:r>
            <a:r>
              <a:rPr lang="ja-JP" altLang="en-US" sz="1350" dirty="0"/>
              <a:t> </a:t>
            </a:r>
            <a:r>
              <a:rPr lang="en-US" altLang="ja-JP" sz="1350" dirty="0"/>
              <a:t>Job</a:t>
            </a:r>
            <a:r>
              <a:rPr lang="ja-JP" altLang="en-US" sz="1350" dirty="0"/>
              <a:t>として実装してみよう</a:t>
            </a:r>
            <a:endParaRPr lang="en-US" altLang="ja-JP" sz="1350" dirty="0"/>
          </a:p>
          <a:p>
            <a:endParaRPr lang="en-US" altLang="ja-JP" sz="1350" dirty="0"/>
          </a:p>
          <a:p>
            <a:r>
              <a:rPr lang="ja-JP" altLang="en-US" sz="1350" dirty="0"/>
              <a:t>・上記データを元に同じく</a:t>
            </a:r>
            <a:r>
              <a:rPr lang="en-US" altLang="ja-JP" sz="1350" dirty="0"/>
              <a:t>PowerBI</a:t>
            </a:r>
            <a:r>
              <a:rPr lang="ja-JP" altLang="en-US" sz="1350" dirty="0"/>
              <a:t>レポートを作成し、完成したレポートを</a:t>
            </a:r>
            <a:r>
              <a:rPr lang="en-US" altLang="ja-JP" sz="1350" dirty="0"/>
              <a:t>PowerBI</a:t>
            </a:r>
            <a:r>
              <a:rPr lang="ja-JP" altLang="en-US" sz="1350" dirty="0"/>
              <a:t> </a:t>
            </a:r>
            <a:r>
              <a:rPr lang="en-US" altLang="ja-JP" sz="1350" dirty="0"/>
              <a:t>Report</a:t>
            </a:r>
            <a:r>
              <a:rPr lang="ja-JP" altLang="en-US" sz="1350" dirty="0"/>
              <a:t> </a:t>
            </a:r>
            <a:r>
              <a:rPr lang="en-US" altLang="ja-JP" sz="1350" dirty="0"/>
              <a:t>Server</a:t>
            </a:r>
            <a:r>
              <a:rPr lang="ja-JP" altLang="en-US" sz="1350" dirty="0"/>
              <a:t>上にアップロードして参照できるようにしてください。</a:t>
            </a:r>
            <a:endParaRPr lang="en-US" altLang="ja-JP" sz="1350" dirty="0"/>
          </a:p>
        </p:txBody>
      </p:sp>
      <p:sp>
        <p:nvSpPr>
          <p:cNvPr id="3" name="タイトル 2">
            <a:extLst>
              <a:ext uri="{FF2B5EF4-FFF2-40B4-BE49-F238E27FC236}">
                <a16:creationId xmlns:a16="http://schemas.microsoft.com/office/drawing/2014/main" id="{15503AC2-EA54-4D02-9B64-350914D96A02}"/>
              </a:ext>
            </a:extLst>
          </p:cNvPr>
          <p:cNvSpPr>
            <a:spLocks noGrp="1"/>
          </p:cNvSpPr>
          <p:nvPr>
            <p:ph type="ctrTitle"/>
          </p:nvPr>
        </p:nvSpPr>
        <p:spPr/>
        <p:txBody>
          <a:bodyPr/>
          <a:lstStyle/>
          <a:p>
            <a:r>
              <a:rPr lang="en-US" altLang="ja-JP" dirty="0"/>
              <a:t>-</a:t>
            </a:r>
            <a:r>
              <a:rPr lang="ja-JP" altLang="en-US" dirty="0"/>
              <a:t>来週までの課題</a:t>
            </a:r>
            <a:r>
              <a:rPr lang="en-US" altLang="ja-JP" dirty="0"/>
              <a:t>(</a:t>
            </a:r>
            <a:r>
              <a:rPr lang="ja-JP" altLang="en-US" dirty="0"/>
              <a:t>自己学習期間</a:t>
            </a:r>
            <a:r>
              <a:rPr lang="en-US" altLang="ja-JP" dirty="0"/>
              <a:t>)-</a:t>
            </a:r>
            <a:endParaRPr kumimoji="1" lang="ja-JP" altLang="en-US" dirty="0"/>
          </a:p>
        </p:txBody>
      </p:sp>
    </p:spTree>
    <p:extLst>
      <p:ext uri="{BB962C8B-B14F-4D97-AF65-F5344CB8AC3E}">
        <p14:creationId xmlns:p14="http://schemas.microsoft.com/office/powerpoint/2010/main" val="1333698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CCECB57-3B65-4632-8E77-18D6FA25984A}"/>
              </a:ext>
            </a:extLst>
          </p:cNvPr>
          <p:cNvSpPr>
            <a:spLocks noGrp="1"/>
          </p:cNvSpPr>
          <p:nvPr>
            <p:ph idx="1"/>
          </p:nvPr>
        </p:nvSpPr>
        <p:spPr>
          <a:xfrm>
            <a:off x="160418" y="574666"/>
            <a:ext cx="8894244" cy="4365196"/>
          </a:xfrm>
        </p:spPr>
        <p:txBody>
          <a:bodyPr/>
          <a:lstStyle/>
          <a:p>
            <a:r>
              <a:rPr lang="ja-JP" altLang="en-US" sz="1800" dirty="0"/>
              <a:t>構成イメージ（</a:t>
            </a:r>
            <a:r>
              <a:rPr lang="en-US" altLang="ja-JP" sz="1800" dirty="0"/>
              <a:t>※</a:t>
            </a:r>
            <a:r>
              <a:rPr lang="ja-JP" altLang="en-US" sz="1800" dirty="0"/>
              <a:t>テーブル名はイメージです。）</a:t>
            </a:r>
            <a:endParaRPr lang="en-US" altLang="ja-JP" sz="1350" dirty="0"/>
          </a:p>
        </p:txBody>
      </p:sp>
      <p:sp>
        <p:nvSpPr>
          <p:cNvPr id="3" name="タイトル 2">
            <a:extLst>
              <a:ext uri="{FF2B5EF4-FFF2-40B4-BE49-F238E27FC236}">
                <a16:creationId xmlns:a16="http://schemas.microsoft.com/office/drawing/2014/main" id="{15503AC2-EA54-4D02-9B64-350914D96A02}"/>
              </a:ext>
            </a:extLst>
          </p:cNvPr>
          <p:cNvSpPr>
            <a:spLocks noGrp="1"/>
          </p:cNvSpPr>
          <p:nvPr>
            <p:ph type="ctrTitle"/>
          </p:nvPr>
        </p:nvSpPr>
        <p:spPr/>
        <p:txBody>
          <a:bodyPr/>
          <a:lstStyle/>
          <a:p>
            <a:r>
              <a:rPr lang="en-US" altLang="ja-JP" dirty="0"/>
              <a:t>-</a:t>
            </a:r>
            <a:r>
              <a:rPr lang="ja-JP" altLang="en-US" dirty="0"/>
              <a:t>来週までの課題</a:t>
            </a:r>
            <a:r>
              <a:rPr lang="en-US" altLang="ja-JP" dirty="0"/>
              <a:t>(</a:t>
            </a:r>
            <a:r>
              <a:rPr lang="ja-JP" altLang="en-US" dirty="0"/>
              <a:t>自己学習期間</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7A934C0E-13ED-4A0A-A5D8-15C3E2B0EC28}"/>
              </a:ext>
            </a:extLst>
          </p:cNvPr>
          <p:cNvSpPr/>
          <p:nvPr/>
        </p:nvSpPr>
        <p:spPr>
          <a:xfrm>
            <a:off x="3486280" y="1059583"/>
            <a:ext cx="2907800" cy="350925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5" name="テキスト ボックス 4">
            <a:extLst>
              <a:ext uri="{FF2B5EF4-FFF2-40B4-BE49-F238E27FC236}">
                <a16:creationId xmlns:a16="http://schemas.microsoft.com/office/drawing/2014/main" id="{1F287CFD-FD48-4CD7-AF9D-05BE1C319476}"/>
              </a:ext>
            </a:extLst>
          </p:cNvPr>
          <p:cNvSpPr txBox="1"/>
          <p:nvPr/>
        </p:nvSpPr>
        <p:spPr>
          <a:xfrm>
            <a:off x="3486279" y="1059125"/>
            <a:ext cx="1479803" cy="307777"/>
          </a:xfrm>
          <a:prstGeom prst="rect">
            <a:avLst/>
          </a:prstGeom>
          <a:noFill/>
          <a:ln>
            <a:solidFill>
              <a:schemeClr val="accent1"/>
            </a:solidFill>
          </a:ln>
        </p:spPr>
        <p:txBody>
          <a:bodyPr wrap="square" rtlCol="0">
            <a:spAutoFit/>
          </a:bodyPr>
          <a:lstStyle/>
          <a:p>
            <a:r>
              <a:rPr kumimoji="1" lang="en-US" altLang="ja-JP" sz="1400" dirty="0"/>
              <a:t>SQL</a:t>
            </a:r>
            <a:r>
              <a:rPr kumimoji="1" lang="ja-JP" altLang="en-US" sz="1400" dirty="0"/>
              <a:t> </a:t>
            </a:r>
            <a:r>
              <a:rPr kumimoji="1" lang="en-US" altLang="ja-JP" sz="1400" dirty="0"/>
              <a:t>Server</a:t>
            </a:r>
            <a:endParaRPr kumimoji="1" lang="ja-JP" altLang="en-US" sz="1400" dirty="0"/>
          </a:p>
        </p:txBody>
      </p:sp>
      <p:sp>
        <p:nvSpPr>
          <p:cNvPr id="6" name="正方形/長方形 5">
            <a:extLst>
              <a:ext uri="{FF2B5EF4-FFF2-40B4-BE49-F238E27FC236}">
                <a16:creationId xmlns:a16="http://schemas.microsoft.com/office/drawing/2014/main" id="{CF319CEA-5A3D-4A4D-9C30-C1FE267CD79F}"/>
              </a:ext>
            </a:extLst>
          </p:cNvPr>
          <p:cNvSpPr/>
          <p:nvPr/>
        </p:nvSpPr>
        <p:spPr>
          <a:xfrm>
            <a:off x="3807134" y="1892970"/>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ysClr val="windowText" lastClr="000000"/>
                </a:solidFill>
              </a:rPr>
              <a:t>SOtoPO</a:t>
            </a:r>
          </a:p>
        </p:txBody>
      </p:sp>
      <p:sp>
        <p:nvSpPr>
          <p:cNvPr id="7" name="正方形/長方形 6">
            <a:extLst>
              <a:ext uri="{FF2B5EF4-FFF2-40B4-BE49-F238E27FC236}">
                <a16:creationId xmlns:a16="http://schemas.microsoft.com/office/drawing/2014/main" id="{11C79030-6ADE-4E6E-AF40-1873343783EE}"/>
              </a:ext>
            </a:extLst>
          </p:cNvPr>
          <p:cNvSpPr/>
          <p:nvPr/>
        </p:nvSpPr>
        <p:spPr>
          <a:xfrm>
            <a:off x="3807134" y="3276604"/>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ysClr val="windowText" lastClr="000000"/>
                </a:solidFill>
              </a:rPr>
              <a:t>MDM_ITEM</a:t>
            </a:r>
            <a:endParaRPr kumimoji="1" lang="ja-JP" altLang="en-US" sz="1400" dirty="0">
              <a:solidFill>
                <a:sysClr val="windowText" lastClr="000000"/>
              </a:solidFill>
            </a:endParaRPr>
          </a:p>
        </p:txBody>
      </p:sp>
      <p:sp>
        <p:nvSpPr>
          <p:cNvPr id="8" name="正方形/長方形 7">
            <a:extLst>
              <a:ext uri="{FF2B5EF4-FFF2-40B4-BE49-F238E27FC236}">
                <a16:creationId xmlns:a16="http://schemas.microsoft.com/office/drawing/2014/main" id="{997FD6F1-2875-45C2-9710-B419E8517F37}"/>
              </a:ext>
            </a:extLst>
          </p:cNvPr>
          <p:cNvSpPr/>
          <p:nvPr/>
        </p:nvSpPr>
        <p:spPr>
          <a:xfrm>
            <a:off x="3807134" y="2725628"/>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ysClr val="windowText" lastClr="000000"/>
                </a:solidFill>
              </a:rPr>
              <a:t>SOtoPO_Ext</a:t>
            </a:r>
            <a:endParaRPr kumimoji="1" lang="ja-JP" altLang="en-US" sz="1400" dirty="0">
              <a:solidFill>
                <a:sysClr val="windowText" lastClr="000000"/>
              </a:solidFill>
            </a:endParaRPr>
          </a:p>
        </p:txBody>
      </p:sp>
      <p:sp>
        <p:nvSpPr>
          <p:cNvPr id="9" name="正方形/長方形 8">
            <a:extLst>
              <a:ext uri="{FF2B5EF4-FFF2-40B4-BE49-F238E27FC236}">
                <a16:creationId xmlns:a16="http://schemas.microsoft.com/office/drawing/2014/main" id="{7518B030-6F26-4A04-9B52-0977E8CD1720}"/>
              </a:ext>
            </a:extLst>
          </p:cNvPr>
          <p:cNvSpPr/>
          <p:nvPr/>
        </p:nvSpPr>
        <p:spPr>
          <a:xfrm>
            <a:off x="3807134" y="4109466"/>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ysClr val="windowText" lastClr="000000"/>
                </a:solidFill>
              </a:rPr>
              <a:t>MDM_ITEM_Ext</a:t>
            </a:r>
            <a:endParaRPr kumimoji="1" lang="ja-JP" altLang="en-US" sz="1400" dirty="0">
              <a:solidFill>
                <a:sysClr val="windowText" lastClr="000000"/>
              </a:solidFill>
            </a:endParaRPr>
          </a:p>
        </p:txBody>
      </p:sp>
      <p:sp>
        <p:nvSpPr>
          <p:cNvPr id="15" name="テキスト ボックス 14">
            <a:extLst>
              <a:ext uri="{FF2B5EF4-FFF2-40B4-BE49-F238E27FC236}">
                <a16:creationId xmlns:a16="http://schemas.microsoft.com/office/drawing/2014/main" id="{F76CAF5F-C32D-4F2A-AE55-52A7C60C1DE3}"/>
              </a:ext>
            </a:extLst>
          </p:cNvPr>
          <p:cNvSpPr txBox="1"/>
          <p:nvPr/>
        </p:nvSpPr>
        <p:spPr>
          <a:xfrm>
            <a:off x="5046686" y="2302201"/>
            <a:ext cx="1860652" cy="400110"/>
          </a:xfrm>
          <a:prstGeom prst="rect">
            <a:avLst/>
          </a:prstGeom>
          <a:noFill/>
        </p:spPr>
        <p:txBody>
          <a:bodyPr wrap="square" rtlCol="0">
            <a:spAutoFit/>
          </a:bodyPr>
          <a:lstStyle/>
          <a:p>
            <a:r>
              <a:rPr lang="ja-JP" altLang="en-US" sz="1000" dirty="0"/>
              <a:t>③、</a:t>
            </a:r>
            <a:r>
              <a:rPr lang="en-US" altLang="ja-JP" sz="1000" dirty="0"/>
              <a:t>SQL Agent</a:t>
            </a:r>
            <a:r>
              <a:rPr lang="ja-JP" altLang="en-US" sz="1000" dirty="0"/>
              <a:t>からストアドプロシージャを実行して更新</a:t>
            </a:r>
            <a:endParaRPr kumimoji="1" lang="ja-JP" altLang="en-US" sz="1000" dirty="0"/>
          </a:p>
        </p:txBody>
      </p:sp>
      <p:sp>
        <p:nvSpPr>
          <p:cNvPr id="16" name="正方形/長方形 15">
            <a:extLst>
              <a:ext uri="{FF2B5EF4-FFF2-40B4-BE49-F238E27FC236}">
                <a16:creationId xmlns:a16="http://schemas.microsoft.com/office/drawing/2014/main" id="{B5F18ADE-E6DF-4BD9-B471-9A1FA6069EDF}"/>
              </a:ext>
            </a:extLst>
          </p:cNvPr>
          <p:cNvSpPr/>
          <p:nvPr/>
        </p:nvSpPr>
        <p:spPr>
          <a:xfrm>
            <a:off x="7452360" y="1428457"/>
            <a:ext cx="1264920" cy="2963673"/>
          </a:xfrm>
          <a:prstGeom prst="rect">
            <a:avLst/>
          </a:prstGeom>
          <a:solidFill>
            <a:srgbClr val="FBFD9D"/>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ysClr val="windowText" lastClr="000000"/>
                </a:solidFill>
              </a:rPr>
              <a:t>インポート形式でデータ取り込み</a:t>
            </a:r>
          </a:p>
        </p:txBody>
      </p:sp>
      <p:cxnSp>
        <p:nvCxnSpPr>
          <p:cNvPr id="18" name="直線矢印コネクタ 17">
            <a:extLst>
              <a:ext uri="{FF2B5EF4-FFF2-40B4-BE49-F238E27FC236}">
                <a16:creationId xmlns:a16="http://schemas.microsoft.com/office/drawing/2014/main" id="{1F50F72F-493A-4F49-BB8C-30A41D3D9F26}"/>
              </a:ext>
            </a:extLst>
          </p:cNvPr>
          <p:cNvCxnSpPr>
            <a:cxnSpLocks/>
            <a:stCxn id="8" idx="3"/>
            <a:endCxn id="16" idx="1"/>
          </p:cNvCxnSpPr>
          <p:nvPr/>
        </p:nvCxnSpPr>
        <p:spPr>
          <a:xfrm>
            <a:off x="6125032" y="2910294"/>
            <a:ext cx="1327328" cy="0"/>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C13B1D5A-1409-4471-B0F8-631B879783F9}"/>
              </a:ext>
            </a:extLst>
          </p:cNvPr>
          <p:cNvCxnSpPr>
            <a:cxnSpLocks/>
            <a:stCxn id="9" idx="3"/>
            <a:endCxn id="16" idx="1"/>
          </p:cNvCxnSpPr>
          <p:nvPr/>
        </p:nvCxnSpPr>
        <p:spPr>
          <a:xfrm flipV="1">
            <a:off x="6125032" y="2910294"/>
            <a:ext cx="1327328" cy="1383838"/>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2" name="正方形/長方形 21">
            <a:extLst>
              <a:ext uri="{FF2B5EF4-FFF2-40B4-BE49-F238E27FC236}">
                <a16:creationId xmlns:a16="http://schemas.microsoft.com/office/drawing/2014/main" id="{3B335EAC-5B90-4E7E-BD66-58F11CE8E289}"/>
              </a:ext>
            </a:extLst>
          </p:cNvPr>
          <p:cNvSpPr/>
          <p:nvPr/>
        </p:nvSpPr>
        <p:spPr>
          <a:xfrm>
            <a:off x="7452360" y="1059582"/>
            <a:ext cx="1064623" cy="369332"/>
          </a:xfrm>
          <a:prstGeom prst="rect">
            <a:avLst/>
          </a:prstGeom>
          <a:noFill/>
          <a:ln>
            <a:solidFill>
              <a:srgbClr val="FFFF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ysClr val="windowText" lastClr="000000"/>
                </a:solidFill>
              </a:rPr>
              <a:t>Power</a:t>
            </a:r>
            <a:r>
              <a:rPr kumimoji="1" lang="ja-JP" altLang="en-US" sz="1400" dirty="0">
                <a:solidFill>
                  <a:sysClr val="windowText" lastClr="000000"/>
                </a:solidFill>
              </a:rPr>
              <a:t> </a:t>
            </a:r>
            <a:r>
              <a:rPr kumimoji="1" lang="en-US" altLang="ja-JP" sz="1400" dirty="0">
                <a:solidFill>
                  <a:sysClr val="windowText" lastClr="000000"/>
                </a:solidFill>
              </a:rPr>
              <a:t>BI</a:t>
            </a:r>
          </a:p>
        </p:txBody>
      </p:sp>
      <p:cxnSp>
        <p:nvCxnSpPr>
          <p:cNvPr id="43" name="直線矢印コネクタ 42">
            <a:extLst>
              <a:ext uri="{FF2B5EF4-FFF2-40B4-BE49-F238E27FC236}">
                <a16:creationId xmlns:a16="http://schemas.microsoft.com/office/drawing/2014/main" id="{9FC0DA30-8BF4-43F2-AAF7-0A8FCCE32BCC}"/>
              </a:ext>
            </a:extLst>
          </p:cNvPr>
          <p:cNvCxnSpPr>
            <a:cxnSpLocks/>
            <a:stCxn id="48" idx="3"/>
            <a:endCxn id="6" idx="1"/>
          </p:cNvCxnSpPr>
          <p:nvPr/>
        </p:nvCxnSpPr>
        <p:spPr>
          <a:xfrm>
            <a:off x="2026365" y="2075761"/>
            <a:ext cx="1780769" cy="187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正方形/長方形 45">
            <a:extLst>
              <a:ext uri="{FF2B5EF4-FFF2-40B4-BE49-F238E27FC236}">
                <a16:creationId xmlns:a16="http://schemas.microsoft.com/office/drawing/2014/main" id="{8C7DCE79-6C84-4BFA-8D4A-86631A141BB5}"/>
              </a:ext>
            </a:extLst>
          </p:cNvPr>
          <p:cNvSpPr/>
          <p:nvPr/>
        </p:nvSpPr>
        <p:spPr>
          <a:xfrm>
            <a:off x="341999" y="1364215"/>
            <a:ext cx="1856453" cy="320462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DC125711-1C20-4413-966B-6C47A944C308}"/>
              </a:ext>
            </a:extLst>
          </p:cNvPr>
          <p:cNvSpPr/>
          <p:nvPr/>
        </p:nvSpPr>
        <p:spPr>
          <a:xfrm>
            <a:off x="471776" y="1891095"/>
            <a:ext cx="1554589" cy="3693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ysClr val="windowText" lastClr="000000"/>
                </a:solidFill>
              </a:rPr>
              <a:t>SOtoPO.csv</a:t>
            </a:r>
          </a:p>
        </p:txBody>
      </p:sp>
      <p:sp>
        <p:nvSpPr>
          <p:cNvPr id="59" name="正方形/長方形 58">
            <a:extLst>
              <a:ext uri="{FF2B5EF4-FFF2-40B4-BE49-F238E27FC236}">
                <a16:creationId xmlns:a16="http://schemas.microsoft.com/office/drawing/2014/main" id="{33E09FB5-CF81-488B-9902-1AF98792EBD5}"/>
              </a:ext>
            </a:extLst>
          </p:cNvPr>
          <p:cNvSpPr/>
          <p:nvPr/>
        </p:nvSpPr>
        <p:spPr>
          <a:xfrm>
            <a:off x="471776" y="3236161"/>
            <a:ext cx="1554589" cy="4516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a:solidFill>
                  <a:sysClr val="windowText" lastClr="000000"/>
                </a:solidFill>
              </a:rPr>
              <a:t>MDM_ITEM.csv</a:t>
            </a:r>
            <a:endParaRPr lang="ja-JP" altLang="en-US" sz="1400" dirty="0">
              <a:solidFill>
                <a:sysClr val="windowText" lastClr="000000"/>
              </a:solidFill>
            </a:endParaRPr>
          </a:p>
        </p:txBody>
      </p:sp>
      <p:sp>
        <p:nvSpPr>
          <p:cNvPr id="61" name="正方形/長方形 60">
            <a:extLst>
              <a:ext uri="{FF2B5EF4-FFF2-40B4-BE49-F238E27FC236}">
                <a16:creationId xmlns:a16="http://schemas.microsoft.com/office/drawing/2014/main" id="{7A954268-1B6E-4059-80F9-3C5C50146D9D}"/>
              </a:ext>
            </a:extLst>
          </p:cNvPr>
          <p:cNvSpPr/>
          <p:nvPr/>
        </p:nvSpPr>
        <p:spPr>
          <a:xfrm>
            <a:off x="341998" y="1059583"/>
            <a:ext cx="1143902" cy="30463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ysClr val="windowText" lastClr="000000"/>
                </a:solidFill>
              </a:rPr>
              <a:t>ファイル</a:t>
            </a:r>
            <a:endParaRPr kumimoji="1" lang="en-US" altLang="ja-JP" sz="1400" dirty="0">
              <a:solidFill>
                <a:sysClr val="windowText" lastClr="000000"/>
              </a:solidFill>
            </a:endParaRPr>
          </a:p>
        </p:txBody>
      </p:sp>
      <p:cxnSp>
        <p:nvCxnSpPr>
          <p:cNvPr id="62" name="直線矢印コネクタ 61">
            <a:extLst>
              <a:ext uri="{FF2B5EF4-FFF2-40B4-BE49-F238E27FC236}">
                <a16:creationId xmlns:a16="http://schemas.microsoft.com/office/drawing/2014/main" id="{1EB40116-A824-422E-A1CD-167213E1C554}"/>
              </a:ext>
            </a:extLst>
          </p:cNvPr>
          <p:cNvCxnSpPr>
            <a:cxnSpLocks/>
            <a:stCxn id="59" idx="3"/>
            <a:endCxn id="7" idx="1"/>
          </p:cNvCxnSpPr>
          <p:nvPr/>
        </p:nvCxnSpPr>
        <p:spPr>
          <a:xfrm flipV="1">
            <a:off x="2026365" y="3461270"/>
            <a:ext cx="1780769" cy="7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直線矢印コネクタ 89">
            <a:extLst>
              <a:ext uri="{FF2B5EF4-FFF2-40B4-BE49-F238E27FC236}">
                <a16:creationId xmlns:a16="http://schemas.microsoft.com/office/drawing/2014/main" id="{93970CFA-7E39-48DD-B37D-E3FCAC31B930}"/>
              </a:ext>
            </a:extLst>
          </p:cNvPr>
          <p:cNvCxnSpPr>
            <a:stCxn id="6" idx="2"/>
            <a:endCxn id="8" idx="0"/>
          </p:cNvCxnSpPr>
          <p:nvPr/>
        </p:nvCxnSpPr>
        <p:spPr>
          <a:xfrm>
            <a:off x="4966083" y="2262302"/>
            <a:ext cx="0" cy="463326"/>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93" name="テキスト ボックス 92">
            <a:extLst>
              <a:ext uri="{FF2B5EF4-FFF2-40B4-BE49-F238E27FC236}">
                <a16:creationId xmlns:a16="http://schemas.microsoft.com/office/drawing/2014/main" id="{18364CEE-432C-4EB7-965D-DEE3A39ABC46}"/>
              </a:ext>
            </a:extLst>
          </p:cNvPr>
          <p:cNvSpPr txBox="1"/>
          <p:nvPr/>
        </p:nvSpPr>
        <p:spPr>
          <a:xfrm>
            <a:off x="5046682" y="3687850"/>
            <a:ext cx="1860655" cy="400110"/>
          </a:xfrm>
          <a:prstGeom prst="rect">
            <a:avLst/>
          </a:prstGeom>
          <a:noFill/>
        </p:spPr>
        <p:txBody>
          <a:bodyPr wrap="square" rtlCol="0">
            <a:spAutoFit/>
          </a:bodyPr>
          <a:lstStyle/>
          <a:p>
            <a:r>
              <a:rPr lang="ja-JP" altLang="en-US" sz="1000" dirty="0"/>
              <a:t>③、</a:t>
            </a:r>
            <a:r>
              <a:rPr lang="en-US" altLang="ja-JP" sz="1000" dirty="0"/>
              <a:t>SQL Agent</a:t>
            </a:r>
            <a:r>
              <a:rPr lang="ja-JP" altLang="en-US" sz="1000" dirty="0"/>
              <a:t>からストアドプロシージャを実行して更新</a:t>
            </a:r>
          </a:p>
        </p:txBody>
      </p:sp>
      <p:cxnSp>
        <p:nvCxnSpPr>
          <p:cNvPr id="94" name="直線矢印コネクタ 93">
            <a:extLst>
              <a:ext uri="{FF2B5EF4-FFF2-40B4-BE49-F238E27FC236}">
                <a16:creationId xmlns:a16="http://schemas.microsoft.com/office/drawing/2014/main" id="{E2F68413-92A8-4263-9221-E4DA2E9AB703}"/>
              </a:ext>
            </a:extLst>
          </p:cNvPr>
          <p:cNvCxnSpPr>
            <a:cxnSpLocks/>
            <a:stCxn id="7" idx="2"/>
            <a:endCxn id="9" idx="0"/>
          </p:cNvCxnSpPr>
          <p:nvPr/>
        </p:nvCxnSpPr>
        <p:spPr>
          <a:xfrm>
            <a:off x="4966083" y="3645936"/>
            <a:ext cx="0" cy="46353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76" name="テキスト ボックス 75">
            <a:extLst>
              <a:ext uri="{FF2B5EF4-FFF2-40B4-BE49-F238E27FC236}">
                <a16:creationId xmlns:a16="http://schemas.microsoft.com/office/drawing/2014/main" id="{1832B9BA-DDBE-436A-B3C8-FF29A57775A1}"/>
              </a:ext>
            </a:extLst>
          </p:cNvPr>
          <p:cNvSpPr txBox="1"/>
          <p:nvPr/>
        </p:nvSpPr>
        <p:spPr>
          <a:xfrm>
            <a:off x="3743347" y="1414051"/>
            <a:ext cx="1956224" cy="400110"/>
          </a:xfrm>
          <a:prstGeom prst="rect">
            <a:avLst/>
          </a:prstGeom>
          <a:noFill/>
        </p:spPr>
        <p:txBody>
          <a:bodyPr wrap="square" rtlCol="0">
            <a:spAutoFit/>
          </a:bodyPr>
          <a:lstStyle/>
          <a:p>
            <a:r>
              <a:rPr lang="ja-JP" altLang="en-US" sz="1000" dirty="0"/>
              <a:t>①、ストアドプロシージャで全テーブルのデータ削除</a:t>
            </a:r>
            <a:endParaRPr kumimoji="1" lang="ja-JP" altLang="en-US" sz="1000" dirty="0"/>
          </a:p>
        </p:txBody>
      </p:sp>
      <p:sp>
        <p:nvSpPr>
          <p:cNvPr id="37" name="テキスト ボックス 36">
            <a:extLst>
              <a:ext uri="{FF2B5EF4-FFF2-40B4-BE49-F238E27FC236}">
                <a16:creationId xmlns:a16="http://schemas.microsoft.com/office/drawing/2014/main" id="{8617C93D-D811-4893-ABEA-FF8531A80163}"/>
              </a:ext>
            </a:extLst>
          </p:cNvPr>
          <p:cNvSpPr txBox="1"/>
          <p:nvPr/>
        </p:nvSpPr>
        <p:spPr>
          <a:xfrm>
            <a:off x="2198452" y="1610742"/>
            <a:ext cx="1390248" cy="400110"/>
          </a:xfrm>
          <a:prstGeom prst="rect">
            <a:avLst/>
          </a:prstGeom>
          <a:noFill/>
        </p:spPr>
        <p:txBody>
          <a:bodyPr wrap="square" rtlCol="0">
            <a:spAutoFit/>
          </a:bodyPr>
          <a:lstStyle/>
          <a:p>
            <a:r>
              <a:rPr lang="ja-JP" altLang="en-US" sz="1000" dirty="0"/>
              <a:t>手動、もしくは</a:t>
            </a:r>
            <a:r>
              <a:rPr lang="en-US" altLang="ja-JP" sz="1000" dirty="0"/>
              <a:t>SQL</a:t>
            </a:r>
            <a:r>
              <a:rPr lang="ja-JP" altLang="en-US" sz="1000" dirty="0"/>
              <a:t>クエリで取り込み</a:t>
            </a:r>
            <a:endParaRPr kumimoji="1" lang="ja-JP" altLang="en-US" sz="1000" dirty="0"/>
          </a:p>
        </p:txBody>
      </p:sp>
      <p:sp>
        <p:nvSpPr>
          <p:cNvPr id="40" name="テキスト ボックス 39">
            <a:extLst>
              <a:ext uri="{FF2B5EF4-FFF2-40B4-BE49-F238E27FC236}">
                <a16:creationId xmlns:a16="http://schemas.microsoft.com/office/drawing/2014/main" id="{58321CCB-C9CE-4EDC-8F64-3C342DDDF12F}"/>
              </a:ext>
            </a:extLst>
          </p:cNvPr>
          <p:cNvSpPr txBox="1"/>
          <p:nvPr/>
        </p:nvSpPr>
        <p:spPr>
          <a:xfrm>
            <a:off x="2198452" y="2994376"/>
            <a:ext cx="1390248" cy="400110"/>
          </a:xfrm>
          <a:prstGeom prst="rect">
            <a:avLst/>
          </a:prstGeom>
          <a:noFill/>
        </p:spPr>
        <p:txBody>
          <a:bodyPr wrap="square" rtlCol="0">
            <a:spAutoFit/>
          </a:bodyPr>
          <a:lstStyle/>
          <a:p>
            <a:r>
              <a:rPr lang="ja-JP" altLang="en-US" sz="1000" dirty="0"/>
              <a:t>手動、もしくは</a:t>
            </a:r>
            <a:r>
              <a:rPr lang="en-US" altLang="ja-JP" sz="1000" dirty="0"/>
              <a:t>SQL</a:t>
            </a:r>
            <a:r>
              <a:rPr lang="ja-JP" altLang="en-US" sz="1000" dirty="0"/>
              <a:t>クエリで取り込み</a:t>
            </a:r>
            <a:endParaRPr kumimoji="1" lang="ja-JP" altLang="en-US" sz="1000" dirty="0"/>
          </a:p>
        </p:txBody>
      </p:sp>
    </p:spTree>
    <p:extLst>
      <p:ext uri="{BB962C8B-B14F-4D97-AF65-F5344CB8AC3E}">
        <p14:creationId xmlns:p14="http://schemas.microsoft.com/office/powerpoint/2010/main" val="150482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p:txBody>
          <a:bodyPr/>
          <a:lstStyle/>
          <a:p>
            <a:r>
              <a:rPr lang="en-US" altLang="ja-JP" sz="1200" dirty="0"/>
              <a:t>SQL</a:t>
            </a:r>
            <a:r>
              <a:rPr lang="ja-JP" altLang="en-US" sz="1200" dirty="0"/>
              <a:t> </a:t>
            </a:r>
            <a:r>
              <a:rPr lang="en-US" altLang="ja-JP" sz="1200" dirty="0"/>
              <a:t>Server Reporting Services</a:t>
            </a:r>
            <a:r>
              <a:rPr lang="ja-JP" altLang="en-US" sz="1200" dirty="0"/>
              <a:t>、</a:t>
            </a:r>
            <a:r>
              <a:rPr lang="en-US" altLang="ja-JP" sz="1200" dirty="0"/>
              <a:t> Power BI Report Server</a:t>
            </a:r>
            <a:r>
              <a:rPr lang="ja-JP" altLang="en-US" sz="1200" dirty="0"/>
              <a:t>、</a:t>
            </a:r>
            <a:r>
              <a:rPr lang="en-US" altLang="ja-JP" sz="1200" dirty="0"/>
              <a:t> Power BI</a:t>
            </a:r>
            <a:r>
              <a:rPr lang="ja-JP" altLang="en-US" sz="1200" dirty="0"/>
              <a:t> </a:t>
            </a:r>
            <a:r>
              <a:rPr lang="en-US" altLang="ja-JP" sz="1200" dirty="0"/>
              <a:t>Service</a:t>
            </a:r>
            <a:r>
              <a:rPr lang="ja-JP" altLang="en-US" sz="1200" dirty="0"/>
              <a:t>の比較</a:t>
            </a:r>
            <a:endParaRPr lang="en-US" altLang="ja-JP" sz="1200" dirty="0"/>
          </a:p>
          <a:p>
            <a:r>
              <a:rPr lang="en-US" altLang="ja-JP" sz="1200" dirty="0">
                <a:hlinkClick r:id="rId2"/>
              </a:rPr>
              <a:t>https://blogs.msdn.microsoft.com/sqlrsteamblog/2017/05/17/a-closer-look-at-power-bi-report-server/</a:t>
            </a:r>
            <a:endParaRPr lang="en-US" altLang="ja-JP" sz="1200" dirty="0"/>
          </a:p>
          <a:p>
            <a:endParaRPr lang="en-US" altLang="ja-JP" sz="1200" dirty="0"/>
          </a:p>
          <a:p>
            <a:r>
              <a:rPr lang="en-US" altLang="ja-JP" sz="1200" dirty="0"/>
              <a:t>SSRS</a:t>
            </a:r>
            <a:r>
              <a:rPr lang="ja-JP" altLang="en-US" sz="1200" dirty="0"/>
              <a:t>と</a:t>
            </a:r>
            <a:r>
              <a:rPr lang="en-US" altLang="ja-JP" sz="1200" dirty="0"/>
              <a:t>PowerBI</a:t>
            </a:r>
            <a:r>
              <a:rPr lang="ja-JP" altLang="en-US" sz="1200" dirty="0"/>
              <a:t>の違い</a:t>
            </a:r>
            <a:endParaRPr lang="en-US" altLang="ja-JP" sz="1200" dirty="0"/>
          </a:p>
          <a:p>
            <a:r>
              <a:rPr lang="en-US" altLang="ja-JP" sz="1200" dirty="0">
                <a:hlinkClick r:id="rId3"/>
              </a:rPr>
              <a:t>https://www.knowledgehut.com/blog/business-intelligence-and-visualization/powerbi-vs-ssrs-comparison</a:t>
            </a:r>
            <a:endParaRPr lang="en-US" altLang="ja-JP" sz="1200" dirty="0"/>
          </a:p>
          <a:p>
            <a:endParaRPr lang="en-US" altLang="ja-JP" sz="1200" dirty="0"/>
          </a:p>
          <a:p>
            <a:r>
              <a:rPr lang="ja-JP" altLang="en-US" sz="1200" dirty="0"/>
              <a:t>トランザクションデータ・マスターデータについて</a:t>
            </a:r>
            <a:endParaRPr lang="en-US" altLang="ja-JP" sz="1200" dirty="0"/>
          </a:p>
          <a:p>
            <a:r>
              <a:rPr lang="en-US" altLang="ja-JP" sz="1200" dirty="0">
                <a:hlinkClick r:id="rId4"/>
              </a:rPr>
              <a:t>https://wa3.i-3-i.info/diff372data.html</a:t>
            </a:r>
            <a:endParaRPr lang="en-US" altLang="ja-JP" sz="1200" dirty="0"/>
          </a:p>
          <a:p>
            <a:endParaRPr lang="en-US" altLang="ja-JP" sz="1200" dirty="0"/>
          </a:p>
          <a:p>
            <a:r>
              <a:rPr lang="ja-JP" altLang="en-US" sz="1200" dirty="0"/>
              <a:t>データの正規化について</a:t>
            </a:r>
            <a:endParaRPr lang="en-US" altLang="ja-JP" sz="1200" dirty="0"/>
          </a:p>
          <a:p>
            <a:r>
              <a:rPr lang="en-US" altLang="ja-JP" sz="1200" dirty="0">
                <a:hlinkClick r:id="rId5"/>
              </a:rPr>
              <a:t>https://oss-db.jp/dojo/dojo_info_04</a:t>
            </a:r>
            <a:endParaRPr lang="en-US" altLang="ja-JP" sz="1200" dirty="0"/>
          </a:p>
          <a:p>
            <a:endParaRPr lang="en-US" altLang="ja-JP" sz="1200" dirty="0"/>
          </a:p>
          <a:p>
            <a:r>
              <a:rPr lang="ja-JP" altLang="en-US" sz="1200" dirty="0"/>
              <a:t>明示的なトランザクションができない</a:t>
            </a:r>
            <a:r>
              <a:rPr lang="en-US" altLang="ja-JP" sz="1200" dirty="0"/>
              <a:t>SQL</a:t>
            </a:r>
            <a:r>
              <a:rPr lang="ja-JP" altLang="en-US" sz="1200" dirty="0"/>
              <a:t>文</a:t>
            </a:r>
            <a:endParaRPr lang="en-US" altLang="ja-JP" sz="1200" dirty="0"/>
          </a:p>
          <a:p>
            <a:r>
              <a:rPr lang="en-US" altLang="ja-JP" sz="1200" dirty="0">
                <a:hlinkClick r:id="rId6"/>
              </a:rPr>
              <a:t>https://docs.microsoft.com/ja-jp/previous-versions/sql/sql-server-2008-r2/ms191544(v=sql.105)?redirectedfrom=MSDN</a:t>
            </a:r>
            <a:endParaRPr lang="en-US" altLang="ja-JP" sz="1200" dirty="0"/>
          </a:p>
          <a:p>
            <a:endParaRPr lang="en-US" altLang="ja-JP" sz="1200" dirty="0"/>
          </a:p>
          <a:p>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参考文献</a:t>
            </a:r>
          </a:p>
        </p:txBody>
      </p:sp>
    </p:spTree>
    <p:extLst>
      <p:ext uri="{BB962C8B-B14F-4D97-AF65-F5344CB8AC3E}">
        <p14:creationId xmlns:p14="http://schemas.microsoft.com/office/powerpoint/2010/main" val="3898299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2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50370" y="834612"/>
            <a:ext cx="5514402" cy="609402"/>
          </a:xfrm>
        </p:spPr>
        <p:txBody>
          <a:bodyPr/>
          <a:lstStyle/>
          <a:p>
            <a:pPr marL="285750" indent="-285750">
              <a:buFont typeface="Wingdings" panose="05000000000000000000" pitchFamily="2" charset="2"/>
              <a:buChar char="n"/>
            </a:pPr>
            <a:r>
              <a:rPr lang="en-US" altLang="ja-JP" sz="1400" dirty="0" err="1"/>
              <a:t>VisualStudioCode</a:t>
            </a:r>
            <a:endParaRPr lang="en-US" altLang="ja-JP" sz="1400" dirty="0"/>
          </a:p>
          <a:p>
            <a:pPr marL="715963" lvl="1">
              <a:buFont typeface="Wingdings" panose="05000000000000000000" pitchFamily="2" charset="2"/>
              <a:buChar char="n"/>
            </a:pPr>
            <a:r>
              <a:rPr lang="ja-JP" altLang="en-US" sz="1200" dirty="0"/>
              <a:t>テキストエディターです。すごいメモ超。拡張機能が便利</a:t>
            </a: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使用するツール</a:t>
            </a:r>
            <a:endParaRPr kumimoji="1" lang="ja-JP" altLang="en-US" dirty="0"/>
          </a:p>
        </p:txBody>
      </p:sp>
      <p:pic>
        <p:nvPicPr>
          <p:cNvPr id="5" name="図 4">
            <a:extLst>
              <a:ext uri="{FF2B5EF4-FFF2-40B4-BE49-F238E27FC236}">
                <a16:creationId xmlns:a16="http://schemas.microsoft.com/office/drawing/2014/main" id="{AEC78B13-6D7D-4AAC-9E5F-0A541B6061A0}"/>
              </a:ext>
            </a:extLst>
          </p:cNvPr>
          <p:cNvPicPr>
            <a:picLocks noChangeAspect="1"/>
          </p:cNvPicPr>
          <p:nvPr/>
        </p:nvPicPr>
        <p:blipFill>
          <a:blip r:embed="rId2"/>
          <a:stretch>
            <a:fillRect/>
          </a:stretch>
        </p:blipFill>
        <p:spPr>
          <a:xfrm>
            <a:off x="138736" y="1356015"/>
            <a:ext cx="6798091" cy="3443026"/>
          </a:xfrm>
          <a:prstGeom prst="rect">
            <a:avLst/>
          </a:prstGeom>
        </p:spPr>
      </p:pic>
    </p:spTree>
    <p:extLst>
      <p:ext uri="{BB962C8B-B14F-4D97-AF65-F5344CB8AC3E}">
        <p14:creationId xmlns:p14="http://schemas.microsoft.com/office/powerpoint/2010/main" val="396899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50370" y="834611"/>
            <a:ext cx="7324284" cy="2122999"/>
          </a:xfrm>
        </p:spPr>
        <p:txBody>
          <a:bodyPr/>
          <a:lstStyle/>
          <a:p>
            <a:pPr marL="285750" indent="-285750">
              <a:buFont typeface="Wingdings" panose="05000000000000000000" pitchFamily="2" charset="2"/>
              <a:buChar char="n"/>
            </a:pPr>
            <a:r>
              <a:rPr lang="en-US" altLang="ja-JP" sz="1400" dirty="0"/>
              <a:t>HTML</a:t>
            </a:r>
          </a:p>
          <a:p>
            <a:pPr marL="1028700" lvl="1">
              <a:buFont typeface="Wingdings" panose="05000000000000000000" pitchFamily="2" charset="2"/>
              <a:buChar char="n"/>
            </a:pPr>
            <a:r>
              <a:rPr lang="ja-JP" altLang="en-US" sz="1200" dirty="0"/>
              <a:t>画面に表示されるもの</a:t>
            </a:r>
            <a:r>
              <a:rPr lang="en-US" altLang="ja-JP" sz="1200" dirty="0"/>
              <a:t>(</a:t>
            </a:r>
            <a:r>
              <a:rPr lang="ja-JP" altLang="en-US" sz="1200" dirty="0"/>
              <a:t>ボタンとか</a:t>
            </a:r>
            <a:r>
              <a:rPr lang="en-US" altLang="ja-JP" sz="1200" dirty="0"/>
              <a:t>)</a:t>
            </a:r>
            <a:r>
              <a:rPr lang="ja-JP" altLang="en-US" sz="1200" dirty="0"/>
              <a:t>を書いていきます。</a:t>
            </a:r>
            <a:endParaRPr lang="en-US" altLang="ja-JP" sz="1200" dirty="0"/>
          </a:p>
          <a:p>
            <a:pPr marL="1028700" lvl="1">
              <a:buFont typeface="Wingdings" panose="05000000000000000000" pitchFamily="2" charset="2"/>
              <a:buChar char="n"/>
            </a:pPr>
            <a:endParaRPr lang="en-US" altLang="ja-JP" sz="1000" dirty="0"/>
          </a:p>
          <a:p>
            <a:pPr marL="285750" indent="-285750">
              <a:buFont typeface="Wingdings" panose="05000000000000000000" pitchFamily="2" charset="2"/>
              <a:buChar char="n"/>
            </a:pPr>
            <a:r>
              <a:rPr lang="en-US" altLang="ja-JP" sz="1400" dirty="0"/>
              <a:t>CSS</a:t>
            </a:r>
          </a:p>
          <a:p>
            <a:pPr marL="1028700" lvl="1">
              <a:buFont typeface="Wingdings" panose="05000000000000000000" pitchFamily="2" charset="2"/>
              <a:buChar char="n"/>
            </a:pPr>
            <a:r>
              <a:rPr lang="en-US" altLang="ja-JP" sz="1200" dirty="0"/>
              <a:t>HTML</a:t>
            </a:r>
            <a:r>
              <a:rPr lang="ja-JP" altLang="en-US" sz="1200" dirty="0"/>
              <a:t>で書いたものに対して、レイアウトをしていきます</a:t>
            </a:r>
            <a:endParaRPr lang="en-US" altLang="ja-JP" sz="1200" dirty="0"/>
          </a:p>
          <a:p>
            <a:pPr marL="285750" indent="-285750">
              <a:buFont typeface="Wingdings" panose="05000000000000000000" pitchFamily="2" charset="2"/>
              <a:buChar char="n"/>
            </a:pPr>
            <a:endParaRPr lang="en-US" altLang="ja-JP" sz="1400" dirty="0"/>
          </a:p>
          <a:p>
            <a:pPr marL="285750" indent="-285750">
              <a:buFont typeface="Wingdings" panose="05000000000000000000" pitchFamily="2" charset="2"/>
              <a:buChar char="n"/>
            </a:pPr>
            <a:r>
              <a:rPr lang="en-US" altLang="ja-JP" sz="1400" dirty="0"/>
              <a:t>JavaScript</a:t>
            </a:r>
          </a:p>
          <a:p>
            <a:pPr marL="1028700" lvl="1">
              <a:buFont typeface="Wingdings" panose="05000000000000000000" pitchFamily="2" charset="2"/>
              <a:buChar char="n"/>
            </a:pPr>
            <a:r>
              <a:rPr lang="ja-JP" altLang="en-US" sz="1200" dirty="0"/>
              <a:t>関数を実行できます。ボタンを生成出来たり</a:t>
            </a:r>
            <a:r>
              <a:rPr lang="en-US" altLang="ja-JP" sz="1200" dirty="0"/>
              <a:t>CSS</a:t>
            </a:r>
            <a:r>
              <a:rPr lang="ja-JP" altLang="en-US" sz="1200" dirty="0"/>
              <a:t>を適応出来たり、大体のことが出来ます</a:t>
            </a:r>
            <a:endParaRPr lang="en-US" altLang="ja-JP" sz="1200" dirty="0"/>
          </a:p>
          <a:p>
            <a:pPr lvl="1" indent="0">
              <a:buNone/>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作成するもの</a:t>
            </a:r>
            <a:endParaRPr kumimoji="1" lang="ja-JP" altLang="en-US" dirty="0"/>
          </a:p>
        </p:txBody>
      </p:sp>
      <p:sp>
        <p:nvSpPr>
          <p:cNvPr id="4" name="テキスト ボックス 3">
            <a:extLst>
              <a:ext uri="{FF2B5EF4-FFF2-40B4-BE49-F238E27FC236}">
                <a16:creationId xmlns:a16="http://schemas.microsoft.com/office/drawing/2014/main" id="{2BFCD92B-92A5-4D7D-8859-4290AF53A53C}"/>
              </a:ext>
            </a:extLst>
          </p:cNvPr>
          <p:cNvSpPr txBox="1"/>
          <p:nvPr/>
        </p:nvSpPr>
        <p:spPr>
          <a:xfrm>
            <a:off x="350370" y="3406190"/>
            <a:ext cx="3008060" cy="369332"/>
          </a:xfrm>
          <a:prstGeom prst="rect">
            <a:avLst/>
          </a:prstGeom>
          <a:noFill/>
        </p:spPr>
        <p:txBody>
          <a:bodyPr wrap="square" rtlCol="0">
            <a:spAutoFit/>
          </a:bodyPr>
          <a:lstStyle/>
          <a:p>
            <a:r>
              <a:rPr lang="ja-JP" altLang="en-US" dirty="0"/>
              <a:t>だいたいこんな感じです</a:t>
            </a:r>
            <a:endParaRPr kumimoji="1" lang="ja-JP" altLang="en-US" dirty="0"/>
          </a:p>
        </p:txBody>
      </p:sp>
      <p:sp>
        <p:nvSpPr>
          <p:cNvPr id="5" name="テキスト ボックス 4">
            <a:extLst>
              <a:ext uri="{FF2B5EF4-FFF2-40B4-BE49-F238E27FC236}">
                <a16:creationId xmlns:a16="http://schemas.microsoft.com/office/drawing/2014/main" id="{C7CCB20C-39E0-4F8E-A125-EE5E27716CA3}"/>
              </a:ext>
            </a:extLst>
          </p:cNvPr>
          <p:cNvSpPr txBox="1"/>
          <p:nvPr/>
        </p:nvSpPr>
        <p:spPr>
          <a:xfrm>
            <a:off x="350370" y="3990874"/>
            <a:ext cx="3008060" cy="369332"/>
          </a:xfrm>
          <a:prstGeom prst="rect">
            <a:avLst/>
          </a:prstGeom>
          <a:noFill/>
        </p:spPr>
        <p:txBody>
          <a:bodyPr wrap="square" rtlCol="0">
            <a:spAutoFit/>
          </a:bodyPr>
          <a:lstStyle/>
          <a:p>
            <a:r>
              <a:rPr lang="ja-JP" altLang="en-US" dirty="0"/>
              <a:t>では作っていき</a:t>
            </a:r>
            <a:r>
              <a:rPr lang="ja-JP" altLang="en-US" dirty="0" err="1"/>
              <a:t>ましょ</a:t>
            </a:r>
            <a:endParaRPr kumimoji="1" lang="ja-JP" altLang="en-US" dirty="0"/>
          </a:p>
        </p:txBody>
      </p:sp>
    </p:spTree>
    <p:extLst>
      <p:ext uri="{BB962C8B-B14F-4D97-AF65-F5344CB8AC3E}">
        <p14:creationId xmlns:p14="http://schemas.microsoft.com/office/powerpoint/2010/main" val="2745337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ホワイト">
  <a:themeElements>
    <a:clrScheme name="ユーザー定義 1">
      <a:dk1>
        <a:sysClr val="windowText" lastClr="000000"/>
      </a:dk1>
      <a:lt1>
        <a:sysClr val="window" lastClr="FFFFFF"/>
      </a:lt1>
      <a:dk2>
        <a:srgbClr val="242852"/>
      </a:dk2>
      <a:lt2>
        <a:srgbClr val="ACCBF9"/>
      </a:lt2>
      <a:accent1>
        <a:srgbClr val="629DD1"/>
      </a:accent1>
      <a:accent2>
        <a:srgbClr val="7F8FA9"/>
      </a:accent2>
      <a:accent3>
        <a:srgbClr val="4A66AC"/>
      </a:accent3>
      <a:accent4>
        <a:srgbClr val="297FD5"/>
      </a:accent4>
      <a:accent5>
        <a:srgbClr val="5AA2AE"/>
      </a:accent5>
      <a:accent6>
        <a:srgbClr val="9D90A0"/>
      </a:accent6>
      <a:hlink>
        <a:srgbClr val="0E57C4"/>
      </a:hlink>
      <a:folHlink>
        <a:srgbClr val="506E8A"/>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ln>
          <a:solidFill>
            <a:srgbClr val="FF0000"/>
          </a:solidFill>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riangle_16x9_JBSStd1_3.potx" id="{3CD03403-3CA1-43B3-ADEE-97A6AAE83146}" vid="{854B53EA-6A19-48D3-A92B-BEE5E83E658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30b3__x30e1__x30f3__x30c8_ xmlns="ba9fa7ec-c7fc-46bc-8a77-6c86f57f556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F430D55A27CC543A1A8CC423BF55CBC" ma:contentTypeVersion="8" ma:contentTypeDescription="新しいドキュメントを作成します。" ma:contentTypeScope="" ma:versionID="11c5cc0dd4dc7f9ffb04923b147925cd">
  <xsd:schema xmlns:xsd="http://www.w3.org/2001/XMLSchema" xmlns:xs="http://www.w3.org/2001/XMLSchema" xmlns:p="http://schemas.microsoft.com/office/2006/metadata/properties" xmlns:ns2="ba9fa7ec-c7fc-46bc-8a77-6c86f57f556a" targetNamespace="http://schemas.microsoft.com/office/2006/metadata/properties" ma:root="true" ma:fieldsID="71247cd47f6aaea41bdd0b34ce4f41bc" ns2:_="">
    <xsd:import namespace="ba9fa7ec-c7fc-46bc-8a77-6c86f57f556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_x30b3__x30e1__x30f3__x30c8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fa7ec-c7fc-46bc-8a77-6c86f57f5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x30b3__x30e1__x30f3__x30c8_" ma:index="15" nillable="true" ma:displayName="コメント" ma:format="Dropdown" ma:internalName="_x30b3__x30e1__x30f3__x30c8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F98346-FA34-4655-AE90-17E098B98295}">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ba9fa7ec-c7fc-46bc-8a77-6c86f57f556a"/>
    <ds:schemaRef ds:uri="http://www.w3.org/XML/1998/namespace"/>
    <ds:schemaRef ds:uri="http://purl.org/dc/elements/1.1/"/>
  </ds:schemaRefs>
</ds:datastoreItem>
</file>

<file path=customXml/itemProps2.xml><?xml version="1.0" encoding="utf-8"?>
<ds:datastoreItem xmlns:ds="http://schemas.openxmlformats.org/officeDocument/2006/customXml" ds:itemID="{527E6891-0A95-43E6-A4D1-1E33DCED4DD5}">
  <ds:schemaRefs>
    <ds:schemaRef ds:uri="http://schemas.microsoft.com/sharepoint/v3/contenttype/forms"/>
  </ds:schemaRefs>
</ds:datastoreItem>
</file>

<file path=customXml/itemProps3.xml><?xml version="1.0" encoding="utf-8"?>
<ds:datastoreItem xmlns:ds="http://schemas.openxmlformats.org/officeDocument/2006/customXml" ds:itemID="{BA0AC479-662B-4BD3-9972-12F9A9BC76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9fa7ec-c7fc-46bc-8a77-6c86f57f55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Triangle_16x9_JBSStd1_3</Template>
  <TotalTime>0</TotalTime>
  <Words>4120</Words>
  <Application>Microsoft Office PowerPoint</Application>
  <PresentationFormat>画面に合わせる (16:9)</PresentationFormat>
  <Paragraphs>741</Paragraphs>
  <Slides>79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79</vt:i4>
      </vt:variant>
    </vt:vector>
  </HeadingPairs>
  <TitlesOfParts>
    <vt:vector size="86" baseType="lpstr">
      <vt:lpstr>Meiryo UI</vt:lpstr>
      <vt:lpstr>メイリオ</vt:lpstr>
      <vt:lpstr>游ゴシック</vt:lpstr>
      <vt:lpstr>Arial</vt:lpstr>
      <vt:lpstr>Calibri</vt:lpstr>
      <vt:lpstr>Wingdings</vt:lpstr>
      <vt:lpstr>ホワイト</vt:lpstr>
      <vt:lpstr>CF 新人スキルアップ クラサバアプリ作成</vt:lpstr>
      <vt:lpstr>研修内容の説明</vt:lpstr>
      <vt:lpstr>CF　新人スキルアップ概要</vt:lpstr>
      <vt:lpstr>アプリケーション構成図</vt:lpstr>
      <vt:lpstr>作成アプリ概要</vt:lpstr>
      <vt:lpstr>大まかな流れ</vt:lpstr>
      <vt:lpstr>CF 新人スキルアップ クライアントアプリ作成 – モック編</vt:lpstr>
      <vt:lpstr>使用するツール</vt:lpstr>
      <vt:lpstr>作成するもの</vt:lpstr>
      <vt:lpstr>ストーーーっプ</vt:lpstr>
      <vt:lpstr>HTML</vt:lpstr>
      <vt:lpstr>HTMLで出来る事</vt:lpstr>
      <vt:lpstr>HTMLで出来る事</vt:lpstr>
      <vt:lpstr>CSS</vt:lpstr>
      <vt:lpstr>CSSで出来る事</vt:lpstr>
      <vt:lpstr>JS</vt:lpstr>
      <vt:lpstr>JSで出来る事①</vt:lpstr>
      <vt:lpstr>JSで出来る事②</vt:lpstr>
      <vt:lpstr>JSで出来る事③</vt:lpstr>
      <vt:lpstr>JQuery</vt:lpstr>
      <vt:lpstr>Jquery①</vt:lpstr>
      <vt:lpstr>Jquery②</vt:lpstr>
      <vt:lpstr>Jquery③</vt:lpstr>
      <vt:lpstr>Jquery③</vt:lpstr>
      <vt:lpstr>Jquery④</vt:lpstr>
      <vt:lpstr>クライアントサイド作成 – モック</vt:lpstr>
      <vt:lpstr>クライアントサイド作成 – モック</vt:lpstr>
      <vt:lpstr>クライアントサイド作成 – モック</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コンテンツ表示</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DAG グループ内スキルアップ Power BI Report Server 、SQLクエリ</vt:lpstr>
      <vt:lpstr>研修内容の説明</vt:lpstr>
      <vt:lpstr>DAG　グループ内スキルアップ概要</vt:lpstr>
      <vt:lpstr>11月、12月：基礎スキル研修</vt:lpstr>
      <vt:lpstr>勉強会スコープ</vt:lpstr>
      <vt:lpstr>この勉強会だけでなく…</vt:lpstr>
      <vt:lpstr>Power BI Report Server</vt:lpstr>
      <vt:lpstr>Power BI Report Server</vt:lpstr>
      <vt:lpstr>Power BI Report Server</vt:lpstr>
      <vt:lpstr>レポートの種類</vt:lpstr>
      <vt:lpstr>レポートの種類</vt:lpstr>
      <vt:lpstr>SQLクエリについて</vt:lpstr>
      <vt:lpstr>まず初めに…</vt:lpstr>
      <vt:lpstr>トランザクションデータ・マスターデータ</vt:lpstr>
      <vt:lpstr>トランザクションデータ・マスターデータ</vt:lpstr>
      <vt:lpstr>トランザクションデータ・マスターデータ</vt:lpstr>
      <vt:lpstr>トランザクションデータ・マスターデータ</vt:lpstr>
      <vt:lpstr>エラー分岐、ロールバック処理</vt:lpstr>
      <vt:lpstr>エラー分岐、ロールバック処理</vt:lpstr>
      <vt:lpstr>エラー分岐、ロールバック処理</vt:lpstr>
      <vt:lpstr>（おまけ）標準ユーザの取り扱い</vt:lpstr>
      <vt:lpstr>実践</vt:lpstr>
      <vt:lpstr>-今日～来週までの課題(自己学習期間)-</vt:lpstr>
      <vt:lpstr>-来週までの課題(自己学習期間)-</vt:lpstr>
      <vt:lpstr>-来週までの課題(自己学習期間)-</vt:lpstr>
      <vt:lpstr>参考文献</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2019-10-07T01:42:02Z</dcterms:created>
  <dcterms:modified xsi:type="dcterms:W3CDTF">2020-02-01T16:23:54Z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0x0101002F430D55A27CC543A1A8CC423BF55CBC</vt:lpwstr>
  </property>
</Properties>
</file>