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65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FY" initials="S" lastIdx="1" clrIdx="0">
    <p:extLst>
      <p:ext uri="{19B8F6BF-5375-455C-9EA6-DF929625EA0E}">
        <p15:presenceInfo xmlns:p15="http://schemas.microsoft.com/office/powerpoint/2012/main" userId="SSA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8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9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04762" y="0"/>
            <a:ext cx="9457287" cy="9457287"/>
            <a:chOff x="7549346" y="433261"/>
            <a:chExt cx="9457287" cy="94572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9346" y="433261"/>
              <a:ext cx="9457287" cy="94572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94092" y="2751632"/>
            <a:ext cx="9955108" cy="373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900" dirty="0" smtClea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실시간</a:t>
            </a:r>
            <a:endParaRPr lang="en-US" altLang="ko-KR" sz="7900" dirty="0" smtClean="0">
              <a:solidFill>
                <a:srgbClr val="FFFFFF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ko-KR" altLang="en-US" sz="7900" dirty="0" smtClea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공유 코딩 플랫폼</a:t>
            </a:r>
            <a:r>
              <a:rPr lang="en-US" altLang="ko-KR" sz="7900" dirty="0" smtClea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</a:t>
            </a:r>
          </a:p>
          <a:p>
            <a:r>
              <a:rPr lang="en-US" sz="7900" dirty="0" err="1" smtClea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CoCo</a:t>
            </a:r>
            <a:endParaRPr lang="en-US" sz="7900" dirty="0" smtClean="0">
              <a:solidFill>
                <a:srgbClr val="FFFFFF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4092" y="6754545"/>
            <a:ext cx="5972792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700" dirty="0" smtClean="0">
                <a:solidFill>
                  <a:srgbClr val="FFFF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공통 프로젝트 </a:t>
            </a:r>
            <a:r>
              <a:rPr lang="en-US" altLang="ko-KR" sz="1700" dirty="0" smtClean="0">
                <a:solidFill>
                  <a:srgbClr val="FFFF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  <a:r>
              <a:rPr lang="ko-KR" altLang="en-US" sz="1700" dirty="0" smtClean="0">
                <a:solidFill>
                  <a:srgbClr val="FFFF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주차</a:t>
            </a:r>
            <a:endParaRPr 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2751239" y="6416719"/>
            <a:ext cx="333333" cy="35714"/>
            <a:chOff x="1069995" y="6416719"/>
            <a:chExt cx="333333" cy="3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995" y="6416719"/>
              <a:ext cx="333333" cy="3571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751239" y="2466378"/>
            <a:ext cx="284353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 smtClean="0">
                <a:solidFill>
                  <a:srgbClr val="948AFA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서울 </a:t>
            </a:r>
            <a:r>
              <a:rPr lang="en-US" altLang="ko-KR" sz="2200" dirty="0" smtClean="0">
                <a:solidFill>
                  <a:srgbClr val="948AFA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r>
              <a:rPr lang="ko-KR" altLang="en-US" sz="2200" dirty="0" smtClean="0">
                <a:solidFill>
                  <a:srgbClr val="948AFA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반 </a:t>
            </a:r>
            <a:r>
              <a:rPr lang="en-US" altLang="ko-KR" sz="2200" dirty="0" smtClean="0">
                <a:solidFill>
                  <a:srgbClr val="948AFA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r>
              <a:rPr lang="ko-KR" altLang="en-US" sz="2200" dirty="0" smtClean="0">
                <a:solidFill>
                  <a:srgbClr val="948AFA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 </a:t>
            </a:r>
            <a:r>
              <a:rPr lang="en-US" altLang="ko-KR" sz="2200" dirty="0" smtClean="0">
                <a:solidFill>
                  <a:srgbClr val="948AFA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HOT6</a:t>
            </a:r>
            <a:endParaRPr 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667000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기능 소개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3.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라이브 세션</a:t>
              </a:r>
              <a:r>
                <a:rPr lang="en-US" altLang="ko-KR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: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변수 시각화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543300"/>
            <a:ext cx="5040000" cy="504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20" y="3543300"/>
            <a:ext cx="7225397" cy="5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667000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기능 소개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3.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라이브 세션</a:t>
              </a:r>
              <a:r>
                <a:rPr lang="en-US" altLang="ko-KR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: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릴레이 코딩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6552"/>
            <a:ext cx="4768453" cy="3390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45" y="6072284"/>
            <a:ext cx="4764909" cy="33883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0" y="6081583"/>
            <a:ext cx="4749458" cy="3377393"/>
          </a:xfrm>
          <a:prstGeom prst="rect">
            <a:avLst/>
          </a:prstGeom>
        </p:spPr>
      </p:pic>
      <p:pic>
        <p:nvPicPr>
          <p:cNvPr id="13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" y="2804403"/>
            <a:ext cx="6321469" cy="6591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11361" y="3269450"/>
            <a:ext cx="50227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공유 </a:t>
            </a:r>
            <a:r>
              <a:rPr lang="en-US" altLang="ko-KR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IDE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화이트 보드</a:t>
            </a:r>
            <a:endParaRPr lang="en-US" altLang="ko-KR" sz="36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변수 시각화</a:t>
            </a:r>
            <a:endParaRPr lang="en-US" altLang="ko-KR" sz="36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분 릴레이 코딩</a:t>
            </a:r>
          </a:p>
        </p:txBody>
      </p:sp>
    </p:spTree>
    <p:extLst>
      <p:ext uri="{BB962C8B-B14F-4D97-AF65-F5344CB8AC3E}">
        <p14:creationId xmlns:p14="http://schemas.microsoft.com/office/powerpoint/2010/main" val="42883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667000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프로젝트 정보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아키텍처 구조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29" y="2532338"/>
            <a:ext cx="5383145" cy="7564162"/>
          </a:xfrm>
          <a:prstGeom prst="rect">
            <a:avLst/>
          </a:prstGeom>
        </p:spPr>
      </p:pic>
      <p:pic>
        <p:nvPicPr>
          <p:cNvPr id="12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9881" y="7648672"/>
            <a:ext cx="9617519" cy="2219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09361" y="8070050"/>
            <a:ext cx="8358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커뮤니티 접근성</a:t>
            </a:r>
            <a:endParaRPr lang="en-US" altLang="ko-KR" sz="20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게시판 심화 기능 </a:t>
            </a:r>
            <a:r>
              <a:rPr lang="ko-KR" altLang="en-US" sz="2000" dirty="0" err="1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개발시</a:t>
            </a:r>
            <a:r>
              <a:rPr lang="ko-KR" altLang="en-US" sz="20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jxl</a:t>
            </a:r>
            <a:r>
              <a:rPr lang="ko-KR" altLang="en-US" sz="20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 지원되는 </a:t>
            </a:r>
            <a:r>
              <a:rPr lang="ko-KR" altLang="en-US" sz="2000" dirty="0" err="1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리액트의</a:t>
            </a:r>
            <a:r>
              <a:rPr lang="ko-KR" altLang="en-US" sz="20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편의성</a:t>
            </a:r>
            <a:endParaRPr lang="en-US" altLang="ko-KR" sz="20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디렉토리 구조 관리의 용이성</a:t>
            </a:r>
          </a:p>
        </p:txBody>
      </p:sp>
      <p:pic>
        <p:nvPicPr>
          <p:cNvPr id="2050" name="Picture 2" descr="React Logo PNG Transparent &amp; SVG Vector - Freebie Suppl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638" y="6969477"/>
            <a:ext cx="1467431" cy="110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56081" y="4152900"/>
            <a:ext cx="9617519" cy="22192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5561" y="4574278"/>
            <a:ext cx="8358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영역 분업</a:t>
            </a:r>
            <a:endParaRPr lang="en-US" altLang="ko-KR" sz="20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재사용성</a:t>
            </a:r>
            <a:endParaRPr lang="en-US" altLang="ko-KR" sz="20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라이브 세션 안정성</a:t>
            </a:r>
          </a:p>
        </p:txBody>
      </p:sp>
      <p:pic>
        <p:nvPicPr>
          <p:cNvPr id="2052" name="Picture 4" descr="Spring Cloud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48" y="3328802"/>
            <a:ext cx="1310182" cy="13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667000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프로젝트 정보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업무 분담 내역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pic>
        <p:nvPicPr>
          <p:cNvPr id="17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799" y="2781300"/>
            <a:ext cx="5791201" cy="22192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7000" y="3086100"/>
            <a:ext cx="4038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팀장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기획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BE: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코드 시각화</a:t>
            </a: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컴파일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3" y="2988057"/>
            <a:ext cx="1622043" cy="1622043"/>
          </a:xfrm>
          <a:prstGeom prst="rect">
            <a:avLst/>
          </a:prstGeom>
        </p:spPr>
      </p:pic>
      <p:pic>
        <p:nvPicPr>
          <p:cNvPr id="31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799" y="5249490"/>
            <a:ext cx="5791201" cy="221922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67000" y="5554290"/>
            <a:ext cx="4038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BE: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게시판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FE: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게시판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서기</a:t>
            </a:r>
          </a:p>
        </p:txBody>
      </p:sp>
      <p:pic>
        <p:nvPicPr>
          <p:cNvPr id="33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799" y="7717680"/>
            <a:ext cx="5791201" cy="2219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66999" y="8022480"/>
            <a:ext cx="50126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FE: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회원 관리</a:t>
            </a: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게시판</a:t>
            </a: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메인 페이지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 err="1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목업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제작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1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6200" y="2781300"/>
            <a:ext cx="5791201" cy="221922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1963401" y="3086100"/>
            <a:ext cx="4038600" cy="104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BE: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회원 관리</a:t>
            </a: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세션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JIRA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3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6200" y="5249490"/>
            <a:ext cx="5791201" cy="22192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963401" y="5554290"/>
            <a:ext cx="4038600" cy="113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err="1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WebRTC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BE: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세션</a:t>
            </a:r>
          </a:p>
        </p:txBody>
      </p:sp>
      <p:pic>
        <p:nvPicPr>
          <p:cNvPr id="45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06200" y="7717680"/>
            <a:ext cx="5791201" cy="221922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963401" y="8022480"/>
            <a:ext cx="4038600" cy="113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FE: 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세션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 err="1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목업</a:t>
            </a:r>
            <a:r>
              <a:rPr lang="ko-KR" altLang="en-US" sz="22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제작</a:t>
            </a:r>
            <a:endParaRPr lang="en-US" altLang="ko-KR" sz="22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3" y="7970130"/>
            <a:ext cx="1615660" cy="1615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68" y="2988057"/>
            <a:ext cx="1615660" cy="16156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68" y="5498954"/>
            <a:ext cx="1598728" cy="15987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3" y="5498954"/>
            <a:ext cx="1598728" cy="15987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68" y="7970130"/>
            <a:ext cx="1608410" cy="16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757687" y="-6187837"/>
            <a:ext cx="9457287" cy="9457287"/>
            <a:chOff x="-2757687" y="-6187837"/>
            <a:chExt cx="9457287" cy="94572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24587" y="7282148"/>
            <a:ext cx="9457287" cy="9457287"/>
            <a:chOff x="11924587" y="7282148"/>
            <a:chExt cx="9457287" cy="94572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sp>
        <p:nvSpPr>
          <p:cNvPr id="113" name="Object 113"/>
          <p:cNvSpPr txBox="1"/>
          <p:nvPr/>
        </p:nvSpPr>
        <p:spPr>
          <a:xfrm>
            <a:off x="327302" y="3657457"/>
            <a:ext cx="1295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20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123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프로젝트 정보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124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3.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마일 스톤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888813" y="2628900"/>
            <a:ext cx="2564104" cy="6758816"/>
            <a:chOff x="3733800" y="2431205"/>
            <a:chExt cx="2564104" cy="6758816"/>
          </a:xfrm>
        </p:grpSpPr>
        <p:grpSp>
          <p:nvGrpSpPr>
            <p:cNvPr id="1013" name="이름표"/>
            <p:cNvGrpSpPr/>
            <p:nvPr/>
          </p:nvGrpSpPr>
          <p:grpSpPr>
            <a:xfrm>
              <a:off x="3766267" y="2447838"/>
              <a:ext cx="2482133" cy="822222"/>
              <a:chOff x="7184322" y="3188889"/>
              <a:chExt cx="3116120" cy="82222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6262" y="2777778"/>
                <a:ext cx="6232240" cy="1644444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84322" y="3188889"/>
                <a:ext cx="3116120" cy="822222"/>
              </a:xfrm>
              <a:prstGeom prst="rect">
                <a:avLst/>
              </a:prstGeom>
            </p:spPr>
          </p:pic>
        </p:grpSp>
        <p:grpSp>
          <p:nvGrpSpPr>
            <p:cNvPr id="4" name="프레임"/>
            <p:cNvGrpSpPr/>
            <p:nvPr/>
          </p:nvGrpSpPr>
          <p:grpSpPr>
            <a:xfrm>
              <a:off x="3769067" y="2431205"/>
              <a:ext cx="2482133" cy="6758816"/>
              <a:chOff x="14716254" y="2578833"/>
              <a:chExt cx="2482133" cy="675881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16254" y="2578833"/>
                <a:ext cx="2482133" cy="6758816"/>
              </a:xfrm>
              <a:prstGeom prst="rect">
                <a:avLst/>
              </a:prstGeom>
            </p:spPr>
          </p:pic>
          <p:grpSp>
            <p:nvGrpSpPr>
              <p:cNvPr id="2" name="그룹 1"/>
              <p:cNvGrpSpPr/>
              <p:nvPr/>
            </p:nvGrpSpPr>
            <p:grpSpPr>
              <a:xfrm>
                <a:off x="14920336" y="4220128"/>
                <a:ext cx="2099711" cy="4200926"/>
                <a:chOff x="13178605" y="4296326"/>
                <a:chExt cx="2099711" cy="4200926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13178606" y="4296326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54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그룹 1018"/>
                <p:cNvGrpSpPr/>
                <p:nvPr/>
              </p:nvGrpSpPr>
              <p:grpSpPr>
                <a:xfrm>
                  <a:off x="13201132" y="5341200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129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0" name="그룹 1018"/>
                <p:cNvGrpSpPr/>
                <p:nvPr/>
              </p:nvGrpSpPr>
              <p:grpSpPr>
                <a:xfrm>
                  <a:off x="13230054" y="8475823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132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3" name="그룹 1018"/>
                <p:cNvGrpSpPr/>
                <p:nvPr/>
              </p:nvGrpSpPr>
              <p:grpSpPr>
                <a:xfrm>
                  <a:off x="13178605" y="7430948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135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그룹 1018"/>
                <p:cNvGrpSpPr/>
                <p:nvPr/>
              </p:nvGrpSpPr>
              <p:grpSpPr>
                <a:xfrm>
                  <a:off x="13201132" y="6386074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138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07" name="이름"/>
            <p:cNvSpPr txBox="1"/>
            <p:nvPr/>
          </p:nvSpPr>
          <p:spPr>
            <a:xfrm>
              <a:off x="3780982" y="2620422"/>
              <a:ext cx="243259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이명규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9" name="Object 107"/>
            <p:cNvSpPr txBox="1"/>
            <p:nvPr/>
          </p:nvSpPr>
          <p:spPr>
            <a:xfrm>
              <a:off x="3750017" y="339820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1" name="Object 107"/>
            <p:cNvSpPr txBox="1"/>
            <p:nvPr/>
          </p:nvSpPr>
          <p:spPr>
            <a:xfrm>
              <a:off x="3733800" y="4156269"/>
              <a:ext cx="2498350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협업 명세</a:t>
              </a:r>
              <a:endParaRPr lang="en-US" altLang="ko-KR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컴파일 기능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2" name="Object 107"/>
            <p:cNvSpPr txBox="1"/>
            <p:nvPr/>
          </p:nvSpPr>
          <p:spPr>
            <a:xfrm>
              <a:off x="3799554" y="5276046"/>
              <a:ext cx="2498350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CI/CD</a:t>
              </a:r>
            </a:p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환경 관리</a:t>
              </a:r>
              <a:r>
                <a:rPr lang="en-US" altLang="ko-KR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발표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4" name="Object 107"/>
            <p:cNvSpPr txBox="1"/>
            <p:nvPr/>
          </p:nvSpPr>
          <p:spPr>
            <a:xfrm>
              <a:off x="3771900" y="6183005"/>
              <a:ext cx="249835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변수 시각화</a:t>
              </a:r>
              <a:endParaRPr lang="en-US" altLang="ko-KR" sz="20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게시판 심화</a:t>
              </a:r>
              <a:endParaRPr lang="en-US" altLang="ko-KR" sz="20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공유 </a:t>
              </a:r>
              <a:r>
                <a:rPr lang="en-US" altLang="ko-KR" sz="20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IDE</a:t>
              </a:r>
              <a:endParaRPr 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5" name="Object 107"/>
            <p:cNvSpPr txBox="1"/>
            <p:nvPr/>
          </p:nvSpPr>
          <p:spPr>
            <a:xfrm>
              <a:off x="3733800" y="750295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QA(BE)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7" name="Object 107"/>
            <p:cNvSpPr txBox="1"/>
            <p:nvPr/>
          </p:nvSpPr>
          <p:spPr>
            <a:xfrm>
              <a:off x="3733800" y="8548140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최종 발표 준비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12785993" y="2628900"/>
            <a:ext cx="2564104" cy="6758816"/>
            <a:chOff x="3733800" y="2431205"/>
            <a:chExt cx="2564104" cy="6758816"/>
          </a:xfrm>
        </p:grpSpPr>
        <p:grpSp>
          <p:nvGrpSpPr>
            <p:cNvPr id="265" name="이름표"/>
            <p:cNvGrpSpPr/>
            <p:nvPr/>
          </p:nvGrpSpPr>
          <p:grpSpPr>
            <a:xfrm>
              <a:off x="3766267" y="2447838"/>
              <a:ext cx="2482133" cy="822222"/>
              <a:chOff x="7184322" y="3188889"/>
              <a:chExt cx="3116120" cy="822222"/>
            </a:xfrm>
          </p:grpSpPr>
          <p:pic>
            <p:nvPicPr>
              <p:cNvPr id="286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6262" y="2777778"/>
                <a:ext cx="6232240" cy="1644444"/>
              </a:xfrm>
              <a:prstGeom prst="rect">
                <a:avLst/>
              </a:prstGeom>
            </p:spPr>
          </p:pic>
          <p:pic>
            <p:nvPicPr>
              <p:cNvPr id="287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84322" y="3188889"/>
                <a:ext cx="3116120" cy="822222"/>
              </a:xfrm>
              <a:prstGeom prst="rect">
                <a:avLst/>
              </a:prstGeom>
            </p:spPr>
          </p:pic>
        </p:grpSp>
        <p:grpSp>
          <p:nvGrpSpPr>
            <p:cNvPr id="266" name="프레임"/>
            <p:cNvGrpSpPr/>
            <p:nvPr/>
          </p:nvGrpSpPr>
          <p:grpSpPr>
            <a:xfrm>
              <a:off x="3769067" y="2431205"/>
              <a:ext cx="2482133" cy="6758816"/>
              <a:chOff x="14716254" y="2578833"/>
              <a:chExt cx="2482133" cy="6758816"/>
            </a:xfrm>
          </p:grpSpPr>
          <p:pic>
            <p:nvPicPr>
              <p:cNvPr id="274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16254" y="2578833"/>
                <a:ext cx="2482133" cy="6758816"/>
              </a:xfrm>
              <a:prstGeom prst="rect">
                <a:avLst/>
              </a:prstGeom>
            </p:spPr>
          </p:pic>
          <p:grpSp>
            <p:nvGrpSpPr>
              <p:cNvPr id="275" name="그룹 274"/>
              <p:cNvGrpSpPr/>
              <p:nvPr/>
            </p:nvGrpSpPr>
            <p:grpSpPr>
              <a:xfrm>
                <a:off x="14920336" y="4220128"/>
                <a:ext cx="2099711" cy="4200926"/>
                <a:chOff x="13178605" y="4296326"/>
                <a:chExt cx="2099711" cy="4200926"/>
              </a:xfrm>
            </p:grpSpPr>
            <p:grpSp>
              <p:nvGrpSpPr>
                <p:cNvPr id="276" name="그룹 1018"/>
                <p:cNvGrpSpPr/>
                <p:nvPr/>
              </p:nvGrpSpPr>
              <p:grpSpPr>
                <a:xfrm>
                  <a:off x="13178606" y="4296326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285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7" name="그룹 1018"/>
                <p:cNvGrpSpPr/>
                <p:nvPr/>
              </p:nvGrpSpPr>
              <p:grpSpPr>
                <a:xfrm>
                  <a:off x="13201132" y="5341200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284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8" name="그룹 1018"/>
                <p:cNvGrpSpPr/>
                <p:nvPr/>
              </p:nvGrpSpPr>
              <p:grpSpPr>
                <a:xfrm>
                  <a:off x="13230054" y="8475823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283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9" name="그룹 1018"/>
                <p:cNvGrpSpPr/>
                <p:nvPr/>
              </p:nvGrpSpPr>
              <p:grpSpPr>
                <a:xfrm>
                  <a:off x="13178605" y="7430948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282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0" name="그룹 1018"/>
                <p:cNvGrpSpPr/>
                <p:nvPr/>
              </p:nvGrpSpPr>
              <p:grpSpPr>
                <a:xfrm>
                  <a:off x="13201132" y="6386074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281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67" name="이름"/>
            <p:cNvSpPr txBox="1"/>
            <p:nvPr/>
          </p:nvSpPr>
          <p:spPr>
            <a:xfrm>
              <a:off x="3780982" y="2620422"/>
              <a:ext cx="243259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err="1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김민찬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68" name="Object 107"/>
            <p:cNvSpPr txBox="1"/>
            <p:nvPr/>
          </p:nvSpPr>
          <p:spPr>
            <a:xfrm>
              <a:off x="3750017" y="339820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err="1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목업</a:t>
              </a:r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작업</a:t>
              </a:r>
              <a:endParaRPr lang="en-US" altLang="ko-KR" sz="25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69" name="Object 107"/>
            <p:cNvSpPr txBox="1"/>
            <p:nvPr/>
          </p:nvSpPr>
          <p:spPr>
            <a:xfrm>
              <a:off x="3758158" y="4391053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회원 관리 페이지</a:t>
              </a:r>
              <a:endParaRPr lang="en-US" altLang="ko-KR" sz="25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70" name="Object 107"/>
            <p:cNvSpPr txBox="1"/>
            <p:nvPr/>
          </p:nvSpPr>
          <p:spPr>
            <a:xfrm>
              <a:off x="3799554" y="538136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게시판 </a:t>
              </a:r>
              <a:r>
                <a:rPr lang="en-US" altLang="ko-KR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FE</a:t>
              </a:r>
              <a:endParaRPr lang="en-US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72" name="Object 107"/>
            <p:cNvSpPr txBox="1"/>
            <p:nvPr/>
          </p:nvSpPr>
          <p:spPr>
            <a:xfrm>
              <a:off x="3733800" y="750295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QA(FE)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73" name="Object 107"/>
            <p:cNvSpPr txBox="1"/>
            <p:nvPr/>
          </p:nvSpPr>
          <p:spPr>
            <a:xfrm>
              <a:off x="3733800" y="8548140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발표 자료 정리</a:t>
              </a:r>
              <a:endPara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7337403" y="2628900"/>
            <a:ext cx="2564104" cy="6758816"/>
            <a:chOff x="3733800" y="2431205"/>
            <a:chExt cx="2564104" cy="6758816"/>
          </a:xfrm>
        </p:grpSpPr>
        <p:grpSp>
          <p:nvGrpSpPr>
            <p:cNvPr id="289" name="이름표"/>
            <p:cNvGrpSpPr/>
            <p:nvPr/>
          </p:nvGrpSpPr>
          <p:grpSpPr>
            <a:xfrm>
              <a:off x="3766267" y="2447838"/>
              <a:ext cx="2482133" cy="822222"/>
              <a:chOff x="7184322" y="3188889"/>
              <a:chExt cx="3116120" cy="822222"/>
            </a:xfrm>
          </p:grpSpPr>
          <p:pic>
            <p:nvPicPr>
              <p:cNvPr id="31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6262" y="2777778"/>
                <a:ext cx="6232240" cy="1644444"/>
              </a:xfrm>
              <a:prstGeom prst="rect">
                <a:avLst/>
              </a:prstGeom>
            </p:spPr>
          </p:pic>
          <p:pic>
            <p:nvPicPr>
              <p:cNvPr id="311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84322" y="3188889"/>
                <a:ext cx="3116120" cy="822222"/>
              </a:xfrm>
              <a:prstGeom prst="rect">
                <a:avLst/>
              </a:prstGeom>
            </p:spPr>
          </p:pic>
        </p:grpSp>
        <p:grpSp>
          <p:nvGrpSpPr>
            <p:cNvPr id="290" name="프레임"/>
            <p:cNvGrpSpPr/>
            <p:nvPr/>
          </p:nvGrpSpPr>
          <p:grpSpPr>
            <a:xfrm>
              <a:off x="3769067" y="2431205"/>
              <a:ext cx="2482133" cy="6758816"/>
              <a:chOff x="14716254" y="2578833"/>
              <a:chExt cx="2482133" cy="6758816"/>
            </a:xfrm>
          </p:grpSpPr>
          <p:pic>
            <p:nvPicPr>
              <p:cNvPr id="298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16254" y="2578833"/>
                <a:ext cx="2482133" cy="6758816"/>
              </a:xfrm>
              <a:prstGeom prst="rect">
                <a:avLst/>
              </a:prstGeom>
            </p:spPr>
          </p:pic>
          <p:grpSp>
            <p:nvGrpSpPr>
              <p:cNvPr id="299" name="그룹 298"/>
              <p:cNvGrpSpPr/>
              <p:nvPr/>
            </p:nvGrpSpPr>
            <p:grpSpPr>
              <a:xfrm>
                <a:off x="14920336" y="4220128"/>
                <a:ext cx="2099711" cy="4200926"/>
                <a:chOff x="13178605" y="4296326"/>
                <a:chExt cx="2099711" cy="4200926"/>
              </a:xfrm>
            </p:grpSpPr>
            <p:grpSp>
              <p:nvGrpSpPr>
                <p:cNvPr id="300" name="그룹 1018"/>
                <p:cNvGrpSpPr/>
                <p:nvPr/>
              </p:nvGrpSpPr>
              <p:grpSpPr>
                <a:xfrm>
                  <a:off x="13178606" y="4296326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09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1" name="그룹 1018"/>
                <p:cNvGrpSpPr/>
                <p:nvPr/>
              </p:nvGrpSpPr>
              <p:grpSpPr>
                <a:xfrm>
                  <a:off x="13201132" y="5341200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08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2" name="그룹 1018"/>
                <p:cNvGrpSpPr/>
                <p:nvPr/>
              </p:nvGrpSpPr>
              <p:grpSpPr>
                <a:xfrm>
                  <a:off x="13230054" y="8475823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07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3" name="그룹 1018"/>
                <p:cNvGrpSpPr/>
                <p:nvPr/>
              </p:nvGrpSpPr>
              <p:grpSpPr>
                <a:xfrm>
                  <a:off x="13178605" y="7430948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06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4" name="그룹 1018"/>
                <p:cNvGrpSpPr/>
                <p:nvPr/>
              </p:nvGrpSpPr>
              <p:grpSpPr>
                <a:xfrm>
                  <a:off x="13201132" y="6386074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05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91" name="이름"/>
            <p:cNvSpPr txBox="1"/>
            <p:nvPr/>
          </p:nvSpPr>
          <p:spPr>
            <a:xfrm>
              <a:off x="3780982" y="2620422"/>
              <a:ext cx="243259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err="1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배연주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92" name="Object 107"/>
            <p:cNvSpPr txBox="1"/>
            <p:nvPr/>
          </p:nvSpPr>
          <p:spPr>
            <a:xfrm>
              <a:off x="3750017" y="339820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게시판 명세</a:t>
              </a:r>
              <a:endPara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93" name="Object 107"/>
            <p:cNvSpPr txBox="1"/>
            <p:nvPr/>
          </p:nvSpPr>
          <p:spPr>
            <a:xfrm>
              <a:off x="3733800" y="4368133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게시판 </a:t>
              </a:r>
              <a:r>
                <a:rPr lang="en-US" altLang="ko-KR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CRUD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94" name="Object 107"/>
            <p:cNvSpPr txBox="1"/>
            <p:nvPr/>
          </p:nvSpPr>
          <p:spPr>
            <a:xfrm>
              <a:off x="3799554" y="5276046"/>
              <a:ext cx="2498350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게시판 </a:t>
              </a:r>
              <a:r>
                <a:rPr lang="en-US" altLang="ko-KR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FE </a:t>
              </a:r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지원</a:t>
              </a:r>
              <a:endParaRPr lang="en-US" altLang="ko-KR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PPT</a:t>
              </a:r>
            </a:p>
          </p:txBody>
        </p:sp>
        <p:sp>
          <p:nvSpPr>
            <p:cNvPr id="296" name="Object 107"/>
            <p:cNvSpPr txBox="1"/>
            <p:nvPr/>
          </p:nvSpPr>
          <p:spPr>
            <a:xfrm>
              <a:off x="3733800" y="750295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Refactoring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97" name="Object 107"/>
            <p:cNvSpPr txBox="1"/>
            <p:nvPr/>
          </p:nvSpPr>
          <p:spPr>
            <a:xfrm>
              <a:off x="3733800" y="8548140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최종 발표 </a:t>
              </a:r>
              <a:r>
                <a:rPr lang="en-US" altLang="ko-KR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PPT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12" name="그룹 311"/>
          <p:cNvGrpSpPr/>
          <p:nvPr/>
        </p:nvGrpSpPr>
        <p:grpSpPr>
          <a:xfrm>
            <a:off x="10042646" y="2628900"/>
            <a:ext cx="2583156" cy="6758816"/>
            <a:chOff x="3714748" y="2431205"/>
            <a:chExt cx="2583156" cy="6758816"/>
          </a:xfrm>
        </p:grpSpPr>
        <p:grpSp>
          <p:nvGrpSpPr>
            <p:cNvPr id="313" name="이름표"/>
            <p:cNvGrpSpPr/>
            <p:nvPr/>
          </p:nvGrpSpPr>
          <p:grpSpPr>
            <a:xfrm>
              <a:off x="3766267" y="2447838"/>
              <a:ext cx="2482133" cy="822222"/>
              <a:chOff x="7184322" y="3188889"/>
              <a:chExt cx="3116120" cy="822222"/>
            </a:xfrm>
          </p:grpSpPr>
          <p:pic>
            <p:nvPicPr>
              <p:cNvPr id="334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6262" y="2777778"/>
                <a:ext cx="6232240" cy="1644444"/>
              </a:xfrm>
              <a:prstGeom prst="rect">
                <a:avLst/>
              </a:prstGeom>
            </p:spPr>
          </p:pic>
          <p:pic>
            <p:nvPicPr>
              <p:cNvPr id="335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84322" y="3188889"/>
                <a:ext cx="3116120" cy="822222"/>
              </a:xfrm>
              <a:prstGeom prst="rect">
                <a:avLst/>
              </a:prstGeom>
            </p:spPr>
          </p:pic>
        </p:grpSp>
        <p:grpSp>
          <p:nvGrpSpPr>
            <p:cNvPr id="314" name="프레임"/>
            <p:cNvGrpSpPr/>
            <p:nvPr/>
          </p:nvGrpSpPr>
          <p:grpSpPr>
            <a:xfrm>
              <a:off x="3769067" y="2431205"/>
              <a:ext cx="2482133" cy="6758816"/>
              <a:chOff x="14716254" y="2578833"/>
              <a:chExt cx="2482133" cy="6758816"/>
            </a:xfrm>
          </p:grpSpPr>
          <p:pic>
            <p:nvPicPr>
              <p:cNvPr id="322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16254" y="2578833"/>
                <a:ext cx="2482133" cy="6758816"/>
              </a:xfrm>
              <a:prstGeom prst="rect">
                <a:avLst/>
              </a:prstGeom>
            </p:spPr>
          </p:pic>
          <p:grpSp>
            <p:nvGrpSpPr>
              <p:cNvPr id="323" name="그룹 322"/>
              <p:cNvGrpSpPr/>
              <p:nvPr/>
            </p:nvGrpSpPr>
            <p:grpSpPr>
              <a:xfrm>
                <a:off x="14920336" y="4220128"/>
                <a:ext cx="2099711" cy="4200926"/>
                <a:chOff x="13178605" y="4296326"/>
                <a:chExt cx="2099711" cy="4200926"/>
              </a:xfrm>
            </p:grpSpPr>
            <p:grpSp>
              <p:nvGrpSpPr>
                <p:cNvPr id="324" name="그룹 1018"/>
                <p:cNvGrpSpPr/>
                <p:nvPr/>
              </p:nvGrpSpPr>
              <p:grpSpPr>
                <a:xfrm>
                  <a:off x="13178606" y="4296326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33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5" name="그룹 1018"/>
                <p:cNvGrpSpPr/>
                <p:nvPr/>
              </p:nvGrpSpPr>
              <p:grpSpPr>
                <a:xfrm>
                  <a:off x="13201132" y="5341200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32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6" name="그룹 1018"/>
                <p:cNvGrpSpPr/>
                <p:nvPr/>
              </p:nvGrpSpPr>
              <p:grpSpPr>
                <a:xfrm>
                  <a:off x="13230054" y="8475823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31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7" name="그룹 1018"/>
                <p:cNvGrpSpPr/>
                <p:nvPr/>
              </p:nvGrpSpPr>
              <p:grpSpPr>
                <a:xfrm>
                  <a:off x="13178605" y="7430948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30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8" name="그룹 1018"/>
                <p:cNvGrpSpPr/>
                <p:nvPr/>
              </p:nvGrpSpPr>
              <p:grpSpPr>
                <a:xfrm>
                  <a:off x="13201132" y="6386074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29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15" name="이름"/>
            <p:cNvSpPr txBox="1"/>
            <p:nvPr/>
          </p:nvSpPr>
          <p:spPr>
            <a:xfrm>
              <a:off x="3780982" y="2620422"/>
              <a:ext cx="243259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이지연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6" name="Object 107"/>
            <p:cNvSpPr txBox="1"/>
            <p:nvPr/>
          </p:nvSpPr>
          <p:spPr>
            <a:xfrm>
              <a:off x="3750017" y="339820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2500" dirty="0" err="1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WebRTC</a:t>
              </a:r>
              <a:r>
                <a:rPr lang="en-US" altLang="ko-KR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명세</a:t>
              </a:r>
              <a:endParaRPr lang="en-US" altLang="ko-KR" sz="25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7" name="Object 107"/>
            <p:cNvSpPr txBox="1"/>
            <p:nvPr/>
          </p:nvSpPr>
          <p:spPr>
            <a:xfrm>
              <a:off x="3714748" y="438927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채팅</a:t>
              </a:r>
              <a:r>
                <a:rPr lang="en-US" altLang="ko-KR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음성 기능</a:t>
              </a:r>
              <a:endPara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8" name="Object 107"/>
            <p:cNvSpPr txBox="1"/>
            <p:nvPr/>
          </p:nvSpPr>
          <p:spPr>
            <a:xfrm>
              <a:off x="3799554" y="5208554"/>
              <a:ext cx="2498350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세션 </a:t>
              </a:r>
              <a:r>
                <a:rPr lang="en-US" altLang="ko-KR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CRUD</a:t>
              </a:r>
            </a:p>
            <a:p>
              <a:pPr algn="ctr"/>
              <a:r>
                <a:rPr lang="ko-KR" altLang="en-US" sz="2500" dirty="0" err="1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그림판</a:t>
              </a:r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기능</a:t>
              </a:r>
              <a:endPara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0" name="Object 107"/>
            <p:cNvSpPr txBox="1"/>
            <p:nvPr/>
          </p:nvSpPr>
          <p:spPr>
            <a:xfrm>
              <a:off x="3733800" y="750295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Refactoring</a:t>
              </a:r>
              <a:endPara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1" name="Object 107"/>
            <p:cNvSpPr txBox="1"/>
            <p:nvPr/>
          </p:nvSpPr>
          <p:spPr>
            <a:xfrm>
              <a:off x="3733800" y="8548140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발표 자료 정리</a:t>
              </a:r>
              <a:endPara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15510286" y="2628900"/>
            <a:ext cx="2564104" cy="6758816"/>
            <a:chOff x="3733800" y="2431205"/>
            <a:chExt cx="2564104" cy="6758816"/>
          </a:xfrm>
        </p:grpSpPr>
        <p:grpSp>
          <p:nvGrpSpPr>
            <p:cNvPr id="337" name="이름표"/>
            <p:cNvGrpSpPr/>
            <p:nvPr/>
          </p:nvGrpSpPr>
          <p:grpSpPr>
            <a:xfrm>
              <a:off x="3766267" y="2447838"/>
              <a:ext cx="2482133" cy="822222"/>
              <a:chOff x="7184322" y="3188889"/>
              <a:chExt cx="3116120" cy="822222"/>
            </a:xfrm>
          </p:grpSpPr>
          <p:pic>
            <p:nvPicPr>
              <p:cNvPr id="358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6262" y="2777778"/>
                <a:ext cx="6232240" cy="1644444"/>
              </a:xfrm>
              <a:prstGeom prst="rect">
                <a:avLst/>
              </a:prstGeom>
            </p:spPr>
          </p:pic>
          <p:pic>
            <p:nvPicPr>
              <p:cNvPr id="359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84322" y="3188889"/>
                <a:ext cx="3116120" cy="822222"/>
              </a:xfrm>
              <a:prstGeom prst="rect">
                <a:avLst/>
              </a:prstGeom>
            </p:spPr>
          </p:pic>
        </p:grpSp>
        <p:grpSp>
          <p:nvGrpSpPr>
            <p:cNvPr id="338" name="프레임"/>
            <p:cNvGrpSpPr/>
            <p:nvPr/>
          </p:nvGrpSpPr>
          <p:grpSpPr>
            <a:xfrm>
              <a:off x="3769067" y="2431205"/>
              <a:ext cx="2482133" cy="6758816"/>
              <a:chOff x="14716254" y="2578833"/>
              <a:chExt cx="2482133" cy="6758816"/>
            </a:xfrm>
          </p:grpSpPr>
          <p:pic>
            <p:nvPicPr>
              <p:cNvPr id="346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16254" y="2578833"/>
                <a:ext cx="2482133" cy="6758816"/>
              </a:xfrm>
              <a:prstGeom prst="rect">
                <a:avLst/>
              </a:prstGeom>
            </p:spPr>
          </p:pic>
          <p:grpSp>
            <p:nvGrpSpPr>
              <p:cNvPr id="347" name="그룹 346"/>
              <p:cNvGrpSpPr/>
              <p:nvPr/>
            </p:nvGrpSpPr>
            <p:grpSpPr>
              <a:xfrm>
                <a:off x="14920336" y="4220128"/>
                <a:ext cx="2099711" cy="4200926"/>
                <a:chOff x="13178605" y="4296326"/>
                <a:chExt cx="2099711" cy="4200926"/>
              </a:xfrm>
            </p:grpSpPr>
            <p:grpSp>
              <p:nvGrpSpPr>
                <p:cNvPr id="348" name="그룹 1018"/>
                <p:cNvGrpSpPr/>
                <p:nvPr/>
              </p:nvGrpSpPr>
              <p:grpSpPr>
                <a:xfrm>
                  <a:off x="13178606" y="4296326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57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9" name="그룹 1018"/>
                <p:cNvGrpSpPr/>
                <p:nvPr/>
              </p:nvGrpSpPr>
              <p:grpSpPr>
                <a:xfrm>
                  <a:off x="13201132" y="5341200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56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0" name="그룹 1018"/>
                <p:cNvGrpSpPr/>
                <p:nvPr/>
              </p:nvGrpSpPr>
              <p:grpSpPr>
                <a:xfrm>
                  <a:off x="13230054" y="8475823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55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1" name="그룹 1018"/>
                <p:cNvGrpSpPr/>
                <p:nvPr/>
              </p:nvGrpSpPr>
              <p:grpSpPr>
                <a:xfrm>
                  <a:off x="13178605" y="7430948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54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2" name="그룹 1018"/>
                <p:cNvGrpSpPr/>
                <p:nvPr/>
              </p:nvGrpSpPr>
              <p:grpSpPr>
                <a:xfrm>
                  <a:off x="13201132" y="6386074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53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39" name="이름"/>
            <p:cNvSpPr txBox="1"/>
            <p:nvPr/>
          </p:nvSpPr>
          <p:spPr>
            <a:xfrm>
              <a:off x="3780982" y="2620422"/>
              <a:ext cx="243259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err="1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이재협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40" name="Object 107"/>
            <p:cNvSpPr txBox="1"/>
            <p:nvPr/>
          </p:nvSpPr>
          <p:spPr>
            <a:xfrm>
              <a:off x="3750017" y="339820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err="1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목업</a:t>
              </a:r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작업</a:t>
              </a:r>
              <a:endParaRPr lang="en-US" altLang="ko-KR" sz="25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42" name="Object 107"/>
            <p:cNvSpPr txBox="1"/>
            <p:nvPr/>
          </p:nvSpPr>
          <p:spPr>
            <a:xfrm>
              <a:off x="3799554" y="5183874"/>
              <a:ext cx="2498350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공유 </a:t>
              </a:r>
              <a:r>
                <a:rPr lang="en-US" altLang="ko-KR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IDE</a:t>
              </a:r>
            </a:p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세션 </a:t>
              </a:r>
              <a:r>
                <a:rPr lang="en-US" altLang="ko-KR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FE</a:t>
              </a:r>
              <a:endParaRPr lang="en-US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44" name="Object 107"/>
            <p:cNvSpPr txBox="1"/>
            <p:nvPr/>
          </p:nvSpPr>
          <p:spPr>
            <a:xfrm>
              <a:off x="3733800" y="750295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Refactoring</a:t>
              </a:r>
              <a:endPara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45" name="Object 107"/>
            <p:cNvSpPr txBox="1"/>
            <p:nvPr/>
          </p:nvSpPr>
          <p:spPr>
            <a:xfrm>
              <a:off x="3733800" y="8548140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발표 자료 정리</a:t>
              </a:r>
              <a:endParaRPr lang="en-US" altLang="ko-KR" sz="2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4613108" y="2628900"/>
            <a:ext cx="2564104" cy="6758816"/>
            <a:chOff x="3733800" y="2431205"/>
            <a:chExt cx="2564104" cy="6758816"/>
          </a:xfrm>
        </p:grpSpPr>
        <p:grpSp>
          <p:nvGrpSpPr>
            <p:cNvPr id="361" name="이름표"/>
            <p:cNvGrpSpPr/>
            <p:nvPr/>
          </p:nvGrpSpPr>
          <p:grpSpPr>
            <a:xfrm>
              <a:off x="3766267" y="2447838"/>
              <a:ext cx="2482133" cy="822222"/>
              <a:chOff x="7184322" y="3188889"/>
              <a:chExt cx="3116120" cy="822222"/>
            </a:xfrm>
          </p:grpSpPr>
          <p:pic>
            <p:nvPicPr>
              <p:cNvPr id="382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6262" y="2777778"/>
                <a:ext cx="6232240" cy="1644444"/>
              </a:xfrm>
              <a:prstGeom prst="rect">
                <a:avLst/>
              </a:prstGeom>
            </p:spPr>
          </p:pic>
          <p:pic>
            <p:nvPicPr>
              <p:cNvPr id="383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84322" y="3188889"/>
                <a:ext cx="3116120" cy="822222"/>
              </a:xfrm>
              <a:prstGeom prst="rect">
                <a:avLst/>
              </a:prstGeom>
            </p:spPr>
          </p:pic>
        </p:grpSp>
        <p:grpSp>
          <p:nvGrpSpPr>
            <p:cNvPr id="362" name="프레임"/>
            <p:cNvGrpSpPr/>
            <p:nvPr/>
          </p:nvGrpSpPr>
          <p:grpSpPr>
            <a:xfrm>
              <a:off x="3769067" y="2431205"/>
              <a:ext cx="2482133" cy="6758816"/>
              <a:chOff x="14716254" y="2578833"/>
              <a:chExt cx="2482133" cy="6758816"/>
            </a:xfrm>
          </p:grpSpPr>
          <p:pic>
            <p:nvPicPr>
              <p:cNvPr id="370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716254" y="2578833"/>
                <a:ext cx="2482133" cy="6758816"/>
              </a:xfrm>
              <a:prstGeom prst="rect">
                <a:avLst/>
              </a:prstGeom>
            </p:spPr>
          </p:pic>
          <p:grpSp>
            <p:nvGrpSpPr>
              <p:cNvPr id="371" name="그룹 370"/>
              <p:cNvGrpSpPr/>
              <p:nvPr/>
            </p:nvGrpSpPr>
            <p:grpSpPr>
              <a:xfrm>
                <a:off x="14920336" y="4220128"/>
                <a:ext cx="2099711" cy="4200926"/>
                <a:chOff x="13178605" y="4296326"/>
                <a:chExt cx="2099711" cy="4200926"/>
              </a:xfrm>
            </p:grpSpPr>
            <p:grpSp>
              <p:nvGrpSpPr>
                <p:cNvPr id="372" name="그룹 1018"/>
                <p:cNvGrpSpPr/>
                <p:nvPr/>
              </p:nvGrpSpPr>
              <p:grpSpPr>
                <a:xfrm>
                  <a:off x="13178606" y="4296326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81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3" name="그룹 1018"/>
                <p:cNvGrpSpPr/>
                <p:nvPr/>
              </p:nvGrpSpPr>
              <p:grpSpPr>
                <a:xfrm>
                  <a:off x="13201132" y="5341200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80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4" name="그룹 1018"/>
                <p:cNvGrpSpPr/>
                <p:nvPr/>
              </p:nvGrpSpPr>
              <p:grpSpPr>
                <a:xfrm>
                  <a:off x="13230054" y="8475823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79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5" name="그룹 1018"/>
                <p:cNvGrpSpPr/>
                <p:nvPr/>
              </p:nvGrpSpPr>
              <p:grpSpPr>
                <a:xfrm>
                  <a:off x="13178605" y="7430948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78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6" name="그룹 1018"/>
                <p:cNvGrpSpPr/>
                <p:nvPr/>
              </p:nvGrpSpPr>
              <p:grpSpPr>
                <a:xfrm>
                  <a:off x="13201132" y="6386074"/>
                  <a:ext cx="2048262" cy="21429"/>
                  <a:chOff x="7456668" y="4978231"/>
                  <a:chExt cx="2571429" cy="21429"/>
                </a:xfrm>
              </p:grpSpPr>
              <p:pic>
                <p:nvPicPr>
                  <p:cNvPr id="377" name="Object 53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7456668" y="4978231"/>
                    <a:ext cx="2571429" cy="21429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363" name="이름"/>
            <p:cNvSpPr txBox="1"/>
            <p:nvPr/>
          </p:nvSpPr>
          <p:spPr>
            <a:xfrm>
              <a:off x="3780982" y="2620422"/>
              <a:ext cx="243259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err="1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강원경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64" name="Object 107"/>
            <p:cNvSpPr txBox="1"/>
            <p:nvPr/>
          </p:nvSpPr>
          <p:spPr>
            <a:xfrm>
              <a:off x="3750017" y="339820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기획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65" name="Object 107"/>
            <p:cNvSpPr txBox="1"/>
            <p:nvPr/>
          </p:nvSpPr>
          <p:spPr>
            <a:xfrm>
              <a:off x="3773966" y="4348629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회원 </a:t>
              </a:r>
              <a:r>
                <a:rPr lang="en-US" altLang="ko-KR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CRUD</a:t>
              </a:r>
            </a:p>
          </p:txBody>
        </p:sp>
        <p:sp>
          <p:nvSpPr>
            <p:cNvPr id="366" name="Object 107"/>
            <p:cNvSpPr txBox="1"/>
            <p:nvPr/>
          </p:nvSpPr>
          <p:spPr>
            <a:xfrm>
              <a:off x="3799554" y="5424546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회원 추가 기능</a:t>
              </a:r>
              <a:endParaRPr lang="en-US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68" name="Object 107"/>
            <p:cNvSpPr txBox="1"/>
            <p:nvPr/>
          </p:nvSpPr>
          <p:spPr>
            <a:xfrm>
              <a:off x="3733800" y="7502957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QA(BE)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69" name="Object 107"/>
            <p:cNvSpPr txBox="1"/>
            <p:nvPr/>
          </p:nvSpPr>
          <p:spPr>
            <a:xfrm>
              <a:off x="3733800" y="8548140"/>
              <a:ext cx="249835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rgbClr val="EEEEEE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발표 자료 정리</a:t>
              </a:r>
              <a:endPara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384" name="Object 113"/>
          <p:cNvSpPr txBox="1"/>
          <p:nvPr/>
        </p:nvSpPr>
        <p:spPr>
          <a:xfrm>
            <a:off x="327302" y="4584796"/>
            <a:ext cx="1295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20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5" name="Object 113"/>
          <p:cNvSpPr txBox="1"/>
          <p:nvPr/>
        </p:nvSpPr>
        <p:spPr>
          <a:xfrm>
            <a:off x="327302" y="5712185"/>
            <a:ext cx="1295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20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6" name="Object 113"/>
          <p:cNvSpPr txBox="1"/>
          <p:nvPr/>
        </p:nvSpPr>
        <p:spPr>
          <a:xfrm>
            <a:off x="327302" y="6639519"/>
            <a:ext cx="1295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20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7" name="Object 113"/>
          <p:cNvSpPr txBox="1"/>
          <p:nvPr/>
        </p:nvSpPr>
        <p:spPr>
          <a:xfrm>
            <a:off x="327302" y="7826303"/>
            <a:ext cx="1295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20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8" name="Object 113"/>
          <p:cNvSpPr txBox="1"/>
          <p:nvPr/>
        </p:nvSpPr>
        <p:spPr>
          <a:xfrm>
            <a:off x="327302" y="8745835"/>
            <a:ext cx="1295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200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0" name="Object 107"/>
          <p:cNvSpPr txBox="1"/>
          <p:nvPr/>
        </p:nvSpPr>
        <p:spPr>
          <a:xfrm>
            <a:off x="4629325" y="6624735"/>
            <a:ext cx="249835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릴레이 코딩</a:t>
            </a:r>
            <a:endParaRPr lang="en-US" sz="2500" dirty="0" smtClean="0">
              <a:solidFill>
                <a:srgbClr val="EEEEE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2" name="Object 107"/>
          <p:cNvSpPr txBox="1"/>
          <p:nvPr/>
        </p:nvSpPr>
        <p:spPr>
          <a:xfrm>
            <a:off x="15510286" y="4571404"/>
            <a:ext cx="249835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세션 </a:t>
            </a:r>
            <a:r>
              <a:rPr lang="ko-KR" altLang="en-US" sz="2500" dirty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페이지</a:t>
            </a:r>
            <a:endParaRPr lang="en-US" altLang="ko-KR" sz="2500" dirty="0">
              <a:solidFill>
                <a:srgbClr val="EEEEE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3" name="Object 107"/>
          <p:cNvSpPr txBox="1"/>
          <p:nvPr/>
        </p:nvSpPr>
        <p:spPr>
          <a:xfrm>
            <a:off x="7384585" y="6631639"/>
            <a:ext cx="249835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게시판 심화</a:t>
            </a:r>
            <a:endParaRPr 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5" name="Object 107"/>
          <p:cNvSpPr txBox="1"/>
          <p:nvPr/>
        </p:nvSpPr>
        <p:spPr>
          <a:xfrm>
            <a:off x="10055125" y="6629744"/>
            <a:ext cx="249835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릴레이 코딩</a:t>
            </a:r>
            <a:endParaRPr lang="en-US" sz="2500" dirty="0" smtClean="0">
              <a:solidFill>
                <a:srgbClr val="EEEEE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7" name="Object 107"/>
          <p:cNvSpPr txBox="1"/>
          <p:nvPr/>
        </p:nvSpPr>
        <p:spPr>
          <a:xfrm>
            <a:off x="15578780" y="6611004"/>
            <a:ext cx="249835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릴레이 코딩</a:t>
            </a:r>
            <a:endParaRPr lang="en-US" sz="2500" dirty="0" smtClean="0">
              <a:solidFill>
                <a:srgbClr val="EEEEE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8" name="Object 107"/>
          <p:cNvSpPr txBox="1"/>
          <p:nvPr/>
        </p:nvSpPr>
        <p:spPr>
          <a:xfrm>
            <a:off x="12851747" y="6615400"/>
            <a:ext cx="249835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EEEEE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게시판 심화</a:t>
            </a:r>
            <a:endParaRPr 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5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1429" y="3384609"/>
            <a:ext cx="12342857" cy="36670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9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THANK YOU</a:t>
            </a:r>
          </a:p>
          <a:p>
            <a:pPr algn="ctr"/>
            <a:r>
              <a:rPr lang="en-US" sz="79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FOR WATCHING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976188" y="5848367"/>
            <a:ext cx="333333" cy="35714"/>
            <a:chOff x="8976188" y="5848367"/>
            <a:chExt cx="333333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6188" y="5848367"/>
              <a:ext cx="333333" cy="357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57687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24587" y="7282148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714287" y="1593623"/>
            <a:ext cx="1285714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목차</a:t>
            </a:r>
            <a:endParaRPr lang="en-US" sz="20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11880" y="3338518"/>
            <a:ext cx="5867400" cy="990600"/>
            <a:chOff x="1371600" y="3543300"/>
            <a:chExt cx="5867400" cy="9906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371600" y="3543300"/>
              <a:ext cx="990600" cy="990600"/>
            </a:xfrm>
            <a:prstGeom prst="roundRect">
              <a:avLst/>
            </a:prstGeom>
            <a:solidFill>
              <a:srgbClr val="948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 smtClean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</a:t>
              </a:r>
              <a:endParaRPr lang="ko-KR" altLang="en-US" sz="5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3576935"/>
              <a:ext cx="426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 smtClean="0"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서론</a:t>
              </a:r>
              <a:endParaRPr lang="ko-KR" altLang="en-US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759335" y="3338518"/>
            <a:ext cx="5638800" cy="990600"/>
            <a:chOff x="1371600" y="3543300"/>
            <a:chExt cx="5638800" cy="99060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371600" y="3543300"/>
              <a:ext cx="990600" cy="990600"/>
            </a:xfrm>
            <a:prstGeom prst="roundRect">
              <a:avLst/>
            </a:prstGeom>
            <a:solidFill>
              <a:srgbClr val="948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</a:t>
              </a:r>
              <a:endParaRPr lang="ko-KR" altLang="en-US" sz="5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71800" y="3576935"/>
              <a:ext cx="4038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 smtClean="0"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기능 소개</a:t>
              </a:r>
              <a:endParaRPr lang="ko-KR" altLang="en-US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1658600" y="3338518"/>
            <a:ext cx="5791200" cy="990600"/>
            <a:chOff x="1371600" y="3543300"/>
            <a:chExt cx="5791200" cy="990600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371600" y="3543300"/>
              <a:ext cx="990600" cy="990600"/>
            </a:xfrm>
            <a:prstGeom prst="roundRect">
              <a:avLst/>
            </a:prstGeom>
            <a:solidFill>
              <a:srgbClr val="948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3</a:t>
              </a:r>
              <a:endParaRPr lang="ko-KR" altLang="en-US" sz="5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71800" y="3576935"/>
              <a:ext cx="419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 smtClean="0"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프로젝트 정보</a:t>
              </a:r>
              <a:endParaRPr lang="ko-KR" altLang="en-US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5334000" y="3467100"/>
            <a:ext cx="0" cy="4419600"/>
          </a:xfrm>
          <a:prstGeom prst="line">
            <a:avLst/>
          </a:prstGeom>
          <a:ln w="38100">
            <a:solidFill>
              <a:srgbClr val="948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1201400" y="3467100"/>
            <a:ext cx="0" cy="4419600"/>
          </a:xfrm>
          <a:prstGeom prst="line">
            <a:avLst/>
          </a:prstGeom>
          <a:ln w="38100">
            <a:solidFill>
              <a:srgbClr val="948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9414" y="4431821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기획 배경</a:t>
            </a:r>
            <a:endParaRPr lang="en-US" altLang="ko-KR" sz="3200" dirty="0" smtClean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요구사항 분석</a:t>
            </a:r>
            <a:endParaRPr lang="en-US" altLang="ko-KR" sz="3200" dirty="0" smtClean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핵심 기능</a:t>
            </a:r>
            <a:endParaRPr lang="ko-KR" altLang="en-US" sz="32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4066" y="4431821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회원 관리</a:t>
            </a:r>
            <a:endParaRPr lang="en-US" altLang="ko-KR" sz="3200" dirty="0" smtClean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게시판</a:t>
            </a:r>
            <a:endParaRPr lang="en-US" altLang="ko-KR" sz="3200" dirty="0" smtClean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 세션</a:t>
            </a:r>
            <a:endParaRPr lang="ko-KR" altLang="en-US" sz="32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300065" y="4505174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아키텍처 구조</a:t>
            </a:r>
            <a:endParaRPr lang="en-US" altLang="ko-KR" sz="3200" dirty="0" smtClean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업무 분담 내역</a:t>
            </a:r>
            <a:endParaRPr lang="en-US" altLang="ko-KR" sz="3200" dirty="0" smtClean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마일 스톤</a:t>
            </a:r>
            <a:endParaRPr lang="ko-KR" altLang="en-US" sz="32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7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62001" y="-6401982"/>
            <a:ext cx="9457287" cy="9457287"/>
            <a:chOff x="11262001" y="-6401982"/>
            <a:chExt cx="9457287" cy="94572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2001" y="-6401982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54867" y="7802646"/>
            <a:ext cx="9457287" cy="9457287"/>
            <a:chOff x="-3854867" y="7802646"/>
            <a:chExt cx="9457287" cy="94572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54867" y="7802646"/>
              <a:ext cx="9457287" cy="9457287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12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서론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90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기획 배경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10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서론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11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기획 배경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pic>
        <p:nvPicPr>
          <p:cNvPr id="13" name="Picture 2" descr="https://blog.kakaocdn.net/dn/4U2gH/btrsXsBoIlZ/k5w1RPoAYQvmlUhayb3qB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90653"/>
            <a:ext cx="6614602" cy="23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4605842" y="3561495"/>
            <a:ext cx="1219200" cy="3990617"/>
            <a:chOff x="14605842" y="3561495"/>
            <a:chExt cx="1219200" cy="3990617"/>
          </a:xfrm>
        </p:grpSpPr>
        <p:pic>
          <p:nvPicPr>
            <p:cNvPr id="15" name="Picture 6" descr="Mattermost 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842" y="356149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Java 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842" y="6332911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11045070" y="3561495"/>
            <a:ext cx="1673225" cy="3990617"/>
            <a:chOff x="11045070" y="3561495"/>
            <a:chExt cx="1673225" cy="3990617"/>
          </a:xfrm>
        </p:grpSpPr>
        <p:pic>
          <p:nvPicPr>
            <p:cNvPr id="18" name="Picture 4" descr="Discord 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2082" y="356149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Baekjoon Online Judg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5070" y="6678304"/>
              <a:ext cx="1673225" cy="87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직선 화살표 연결선 19"/>
          <p:cNvCxnSpPr/>
          <p:nvPr/>
        </p:nvCxnSpPr>
        <p:spPr>
          <a:xfrm>
            <a:off x="12877800" y="4171095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5215442" y="52197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3258800" y="711520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90"/>
          <p:cNvSpPr txBox="1"/>
          <p:nvPr/>
        </p:nvSpPr>
        <p:spPr>
          <a:xfrm>
            <a:off x="10563543" y="3141684"/>
            <a:ext cx="263627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화면 공유</a:t>
            </a:r>
            <a:endParaRPr lang="en-US" sz="1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4" name="Object 90"/>
          <p:cNvSpPr txBox="1"/>
          <p:nvPr/>
        </p:nvSpPr>
        <p:spPr>
          <a:xfrm>
            <a:off x="13922703" y="7786306"/>
            <a:ext cx="263627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복사 후 컴파일</a:t>
            </a:r>
            <a:endParaRPr lang="en-US" sz="1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5" name="Object 90"/>
          <p:cNvSpPr txBox="1"/>
          <p:nvPr/>
        </p:nvSpPr>
        <p:spPr>
          <a:xfrm>
            <a:off x="13897303" y="3105237"/>
            <a:ext cx="263627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코드 공유</a:t>
            </a:r>
            <a:endParaRPr lang="en-US" sz="1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6" name="Object 90"/>
          <p:cNvSpPr txBox="1"/>
          <p:nvPr/>
        </p:nvSpPr>
        <p:spPr>
          <a:xfrm>
            <a:off x="10592572" y="7809485"/>
            <a:ext cx="263627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제출</a:t>
            </a:r>
            <a:endParaRPr lang="en-US" sz="1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57687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5931197" y="3337293"/>
            <a:ext cx="10200786" cy="1530551"/>
            <a:chOff x="4340058" y="3631354"/>
            <a:chExt cx="6605561" cy="153055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69623" y="3631354"/>
              <a:ext cx="6546431" cy="1530551"/>
              <a:chOff x="1138095" y="3631354"/>
              <a:chExt cx="6546431" cy="153055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2035219" y="2965980"/>
                <a:ext cx="13092863" cy="3061101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38095" y="3631354"/>
                <a:ext cx="6546431" cy="1530551"/>
              </a:xfrm>
              <a:prstGeom prst="rect">
                <a:avLst/>
              </a:prstGeom>
            </p:spPr>
          </p:pic>
        </p:grpSp>
        <p:sp>
          <p:nvSpPr>
            <p:cNvPr id="22" name="Object 22"/>
            <p:cNvSpPr txBox="1"/>
            <p:nvPr/>
          </p:nvSpPr>
          <p:spPr>
            <a:xfrm>
              <a:off x="4340058" y="3861043"/>
              <a:ext cx="6605561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간접적인 피드백</a:t>
              </a:r>
              <a:endParaRPr lang="en-US" altLang="ko-KR" sz="28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상호작용 부족</a:t>
              </a:r>
              <a:endParaRPr lang="en-US" sz="28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pic>
        <p:nvPicPr>
          <p:cNvPr id="74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3803" y="7226943"/>
            <a:ext cx="13092863" cy="306110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761308" y="3157743"/>
            <a:ext cx="2012094" cy="1882782"/>
            <a:chOff x="1659253" y="3565518"/>
            <a:chExt cx="2012094" cy="1882782"/>
          </a:xfrm>
        </p:grpSpPr>
        <p:pic>
          <p:nvPicPr>
            <p:cNvPr id="1032" name="Picture 8" descr="WEBEX Logo - Futurum Research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540" y="3675647"/>
              <a:ext cx="1190807" cy="1190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53" y="3565518"/>
              <a:ext cx="1139166" cy="11391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1313" y="4285682"/>
              <a:ext cx="1162618" cy="1162618"/>
            </a:xfrm>
            <a:prstGeom prst="rect">
              <a:avLst/>
            </a:prstGeom>
          </p:spPr>
        </p:pic>
      </p:grpSp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808709" y="5449336"/>
            <a:ext cx="1936323" cy="1979700"/>
            <a:chOff x="1698359" y="5754600"/>
            <a:chExt cx="1936323" cy="1979700"/>
          </a:xfrm>
        </p:grpSpPr>
        <p:pic>
          <p:nvPicPr>
            <p:cNvPr id="1036" name="Picture 12" descr="velog - velo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206" y="5901943"/>
              <a:ext cx="1117476" cy="111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43838" y="5754600"/>
              <a:ext cx="976992" cy="976992"/>
            </a:xfrm>
            <a:prstGeom prst="rect">
              <a:avLst/>
            </a:prstGeom>
          </p:spPr>
        </p:pic>
        <p:pic>
          <p:nvPicPr>
            <p:cNvPr id="1034" name="Picture 10" descr="티스토리 · GitHub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359" y="6086783"/>
              <a:ext cx="1647517" cy="1647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1447800" y="7790961"/>
            <a:ext cx="2573804" cy="1524000"/>
            <a:chOff x="1388596" y="7962900"/>
            <a:chExt cx="2573804" cy="1524000"/>
          </a:xfrm>
        </p:grpSpPr>
        <p:pic>
          <p:nvPicPr>
            <p:cNvPr id="1038" name="Picture 14" descr="Python] 백준 9653번 스타워즈 로고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24" b="21250"/>
            <a:stretch/>
          </p:blipFill>
          <p:spPr bwMode="auto">
            <a:xfrm>
              <a:off x="1388596" y="7962900"/>
              <a:ext cx="1659404" cy="908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프로그래머스, 고용노동부 K-Digital Training 과정 교육생 모집 - 뉴스와이어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717" y="8574058"/>
              <a:ext cx="1825683" cy="912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서론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5500" dirty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</a:t>
              </a:r>
              <a:r>
                <a:rPr lang="en-US" altLang="ko-KR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요구 사항 분석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254110" y="4860542"/>
            <a:ext cx="16041229" cy="3061101"/>
            <a:chOff x="3955193" y="2952449"/>
            <a:chExt cx="10333979" cy="3061101"/>
          </a:xfrm>
        </p:grpSpPr>
        <p:grpSp>
          <p:nvGrpSpPr>
            <p:cNvPr id="99" name="그룹 1004"/>
            <p:cNvGrpSpPr/>
            <p:nvPr/>
          </p:nvGrpSpPr>
          <p:grpSpPr>
            <a:xfrm>
              <a:off x="3955193" y="2952449"/>
              <a:ext cx="10333979" cy="3061101"/>
              <a:chOff x="723665" y="2952449"/>
              <a:chExt cx="10333979" cy="3061101"/>
            </a:xfrm>
          </p:grpSpPr>
          <p:pic>
            <p:nvPicPr>
              <p:cNvPr id="101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3665" y="2952449"/>
                <a:ext cx="10333979" cy="3061101"/>
              </a:xfrm>
              <a:prstGeom prst="rect">
                <a:avLst/>
              </a:prstGeom>
            </p:spPr>
          </p:pic>
          <p:pic>
            <p:nvPicPr>
              <p:cNvPr id="102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38095" y="3631354"/>
                <a:ext cx="6546431" cy="1530551"/>
              </a:xfrm>
              <a:prstGeom prst="rect">
                <a:avLst/>
              </a:prstGeom>
            </p:spPr>
          </p:pic>
        </p:grpSp>
        <p:sp>
          <p:nvSpPr>
            <p:cNvPr id="100" name="Object 22"/>
            <p:cNvSpPr txBox="1"/>
            <p:nvPr/>
          </p:nvSpPr>
          <p:spPr>
            <a:xfrm>
              <a:off x="4340058" y="3919576"/>
              <a:ext cx="6605561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실시간 피드백 </a:t>
              </a:r>
              <a:r>
                <a:rPr lang="en-US" altLang="ko-KR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X</a:t>
              </a: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특화된 피드백  </a:t>
              </a:r>
              <a:r>
                <a:rPr lang="en-US" altLang="ko-KR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X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334001" y="7076227"/>
            <a:ext cx="15961341" cy="3061101"/>
            <a:chOff x="3953341" y="2965980"/>
            <a:chExt cx="10335832" cy="3061101"/>
          </a:xfrm>
        </p:grpSpPr>
        <p:grpSp>
          <p:nvGrpSpPr>
            <p:cNvPr id="104" name="그룹 1004"/>
            <p:cNvGrpSpPr/>
            <p:nvPr/>
          </p:nvGrpSpPr>
          <p:grpSpPr>
            <a:xfrm>
              <a:off x="3953341" y="2965980"/>
              <a:ext cx="10335832" cy="3061101"/>
              <a:chOff x="721813" y="2965980"/>
              <a:chExt cx="10335832" cy="3061101"/>
            </a:xfrm>
          </p:grpSpPr>
          <p:pic>
            <p:nvPicPr>
              <p:cNvPr id="106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1813" y="2965980"/>
                <a:ext cx="10335832" cy="3061101"/>
              </a:xfrm>
              <a:prstGeom prst="rect">
                <a:avLst/>
              </a:prstGeom>
            </p:spPr>
          </p:pic>
          <p:pic>
            <p:nvPicPr>
              <p:cNvPr id="107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38095" y="3631354"/>
                <a:ext cx="6546431" cy="1530551"/>
              </a:xfrm>
              <a:prstGeom prst="rect">
                <a:avLst/>
              </a:prstGeom>
            </p:spPr>
          </p:pic>
        </p:grpSp>
        <p:sp>
          <p:nvSpPr>
            <p:cNvPr id="105" name="Object 22"/>
            <p:cNvSpPr txBox="1"/>
            <p:nvPr/>
          </p:nvSpPr>
          <p:spPr>
            <a:xfrm>
              <a:off x="4340058" y="3919576"/>
              <a:ext cx="6605561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초보자</a:t>
              </a:r>
              <a:r>
                <a:rPr lang="en-US" altLang="ko-KR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: </a:t>
              </a:r>
              <a:r>
                <a:rPr lang="ko-KR" altLang="en-US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직관적인 학습</a:t>
              </a:r>
              <a:r>
                <a:rPr lang="en-US" altLang="ko-KR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추론 교육 </a:t>
              </a:r>
              <a:r>
                <a:rPr lang="en-US" altLang="ko-KR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X</a:t>
              </a:r>
            </a:p>
            <a:p>
              <a:pPr algn="ctr"/>
              <a:r>
                <a:rPr lang="ko-KR" altLang="en-US" sz="2800" dirty="0" err="1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숙련자</a:t>
              </a:r>
              <a:r>
                <a:rPr lang="en-US" altLang="ko-KR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: </a:t>
              </a:r>
              <a:r>
                <a:rPr lang="ko-KR" altLang="en-US" sz="2800" dirty="0" err="1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클린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코드</a:t>
              </a:r>
              <a:r>
                <a:rPr lang="en-US" altLang="ko-KR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알고리즘 정리 경험 </a:t>
              </a:r>
              <a:r>
                <a:rPr lang="en-US" altLang="ko-KR" sz="2800" dirty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7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57687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pic>
        <p:nvPicPr>
          <p:cNvPr id="74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3803" y="7226943"/>
            <a:ext cx="13092863" cy="3061101"/>
          </a:xfrm>
          <a:prstGeom prst="rect">
            <a:avLst/>
          </a:prstGeom>
        </p:spPr>
      </p:pic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서론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3.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핵심 기능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-7622119" y="-342900"/>
            <a:ext cx="33529947" cy="13891637"/>
            <a:chOff x="1124302" y="2977276"/>
            <a:chExt cx="13092863" cy="3061101"/>
          </a:xfrm>
        </p:grpSpPr>
        <p:grpSp>
          <p:nvGrpSpPr>
            <p:cNvPr id="39" name="그룹 1004"/>
            <p:cNvGrpSpPr/>
            <p:nvPr/>
          </p:nvGrpSpPr>
          <p:grpSpPr>
            <a:xfrm>
              <a:off x="1124302" y="2977276"/>
              <a:ext cx="13092863" cy="3061101"/>
              <a:chOff x="-2107226" y="2977276"/>
              <a:chExt cx="13092863" cy="3061101"/>
            </a:xfrm>
          </p:grpSpPr>
          <p:pic>
            <p:nvPicPr>
              <p:cNvPr id="41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2107226" y="2977276"/>
                <a:ext cx="13092863" cy="3061101"/>
              </a:xfrm>
              <a:prstGeom prst="rect">
                <a:avLst/>
              </a:prstGeom>
            </p:spPr>
          </p:pic>
          <p:pic>
            <p:nvPicPr>
              <p:cNvPr id="42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38095" y="3631354"/>
                <a:ext cx="6546431" cy="1530551"/>
              </a:xfrm>
              <a:prstGeom prst="rect">
                <a:avLst/>
              </a:prstGeom>
            </p:spPr>
          </p:pic>
        </p:grpSp>
        <p:sp>
          <p:nvSpPr>
            <p:cNvPr id="40" name="Object 22"/>
            <p:cNvSpPr txBox="1"/>
            <p:nvPr/>
          </p:nvSpPr>
          <p:spPr>
            <a:xfrm>
              <a:off x="4668773" y="3696361"/>
              <a:ext cx="5948131" cy="13224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3600" dirty="0" smtClean="0">
                  <a:solidFill>
                    <a:srgbClr val="948AFA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공유 </a:t>
              </a:r>
              <a:r>
                <a:rPr lang="en-US" altLang="ko-KR" sz="3600" dirty="0" smtClean="0">
                  <a:solidFill>
                    <a:srgbClr val="948AFA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IDE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-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세션 참가자들이 동시에 작성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수정할 수 있는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IDE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지원</a:t>
              </a:r>
              <a:endParaRPr lang="en-US" altLang="ko-KR" sz="28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3600" dirty="0" smtClean="0">
                  <a:solidFill>
                    <a:srgbClr val="948AFA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화이트보드</a:t>
              </a:r>
              <a:endParaRPr lang="en-US" altLang="ko-KR" sz="3600" dirty="0" smtClean="0">
                <a:solidFill>
                  <a:srgbClr val="948AF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- IDE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화면 위에 </a:t>
              </a:r>
              <a:r>
                <a:rPr lang="ko-KR" altLang="en-US" sz="2800" dirty="0" err="1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그림판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도구 기능 지원</a:t>
              </a:r>
              <a:endParaRPr lang="en-US" altLang="ko-KR" sz="28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3600" dirty="0" smtClean="0">
                  <a:solidFill>
                    <a:srgbClr val="948AFA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변수 시각화</a:t>
              </a:r>
              <a:endParaRPr lang="en-US" altLang="ko-KR" sz="3600" dirty="0" smtClean="0">
                <a:solidFill>
                  <a:srgbClr val="948AF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-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원하는 </a:t>
              </a:r>
              <a:r>
                <a:rPr lang="ko-KR" altLang="en-US" sz="2800" dirty="0" err="1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변수명과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코드 라인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,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반복 변수를 설정하면 해당 변수에 대한 시각화 이미지 제공</a:t>
              </a:r>
              <a:endParaRPr lang="en-US" altLang="ko-KR" sz="28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sz="3600" dirty="0" smtClean="0">
                  <a:solidFill>
                    <a:srgbClr val="948AFA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1</a:t>
              </a:r>
              <a:r>
                <a:rPr lang="ko-KR" altLang="en-US" sz="3600" dirty="0" smtClean="0">
                  <a:solidFill>
                    <a:srgbClr val="948AFA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분 릴레이 코딩</a:t>
              </a:r>
              <a:endParaRPr lang="en-US" altLang="ko-KR" sz="3600" dirty="0" smtClean="0">
                <a:solidFill>
                  <a:srgbClr val="948AFA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-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세션 참가자들이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1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분씩 돌아가면서 코딩하여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특정 알고리즘 문제 풀이</a:t>
              </a:r>
              <a:endParaRPr lang="en-US" sz="28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1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667000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pic>
        <p:nvPicPr>
          <p:cNvPr id="74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3803" y="7226943"/>
            <a:ext cx="13092863" cy="3061101"/>
          </a:xfrm>
          <a:prstGeom prst="rect">
            <a:avLst/>
          </a:prstGeom>
        </p:spPr>
      </p:pic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기능 소개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회원 관리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pic>
        <p:nvPicPr>
          <p:cNvPr id="42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804403"/>
            <a:ext cx="6321469" cy="65913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34" y="2804402"/>
            <a:ext cx="9269016" cy="659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1361" y="3269450"/>
            <a:ext cx="5022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기본 </a:t>
            </a:r>
            <a:r>
              <a:rPr lang="en-US" altLang="ko-KR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CRUD </a:t>
            </a: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기능</a:t>
            </a:r>
            <a:endParaRPr lang="en-US" altLang="ko-KR" sz="36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도움 점수</a:t>
            </a:r>
            <a:endParaRPr lang="ko-KR" altLang="en-US" sz="36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2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667000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기능 소개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게시판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pic>
        <p:nvPicPr>
          <p:cNvPr id="42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804403"/>
            <a:ext cx="6321469" cy="659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1361" y="3269450"/>
            <a:ext cx="50227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기본 </a:t>
            </a:r>
            <a:r>
              <a:rPr lang="en-US" altLang="ko-KR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CRUD </a:t>
            </a: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기능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코드 블록 분리</a:t>
            </a:r>
            <a:endParaRPr lang="en-US" altLang="ko-KR" sz="36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err="1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하이라이팅</a:t>
            </a:r>
            <a:r>
              <a:rPr lang="en-US" altLang="ko-KR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3600" dirty="0" err="1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리다이렉트</a:t>
            </a:r>
            <a:endParaRPr lang="ko-KR" altLang="en-US" sz="36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25" y="2804404"/>
            <a:ext cx="9269016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667000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기능 소개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3.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라이브 세션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pic>
        <p:nvPicPr>
          <p:cNvPr id="42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804403"/>
            <a:ext cx="6321469" cy="659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1361" y="3269450"/>
            <a:ext cx="50227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공유 </a:t>
            </a:r>
            <a:r>
              <a:rPr lang="en-US" altLang="ko-KR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IDE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화이트 보드</a:t>
            </a:r>
            <a:endParaRPr lang="en-US" altLang="ko-KR" sz="36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변수 시각화</a:t>
            </a:r>
            <a:endParaRPr lang="en-US" altLang="ko-KR" sz="3600" dirty="0" smtClean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r>
            <a:r>
              <a:rPr lang="ko-KR" altLang="en-US" sz="3600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분 릴레이 코딩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04403"/>
            <a:ext cx="9291637" cy="66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667000" y="-6187837"/>
            <a:ext cx="9457287" cy="9457287"/>
            <a:chOff x="-2757687" y="-6187837"/>
            <a:chExt cx="9457287" cy="94572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757687" y="-6187837"/>
              <a:ext cx="9457287" cy="94572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653" y="7300939"/>
            <a:ext cx="9457287" cy="9457287"/>
            <a:chOff x="11924587" y="7282148"/>
            <a:chExt cx="9457287" cy="9457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587" y="7282148"/>
              <a:ext cx="9457287" cy="9457287"/>
            </a:xfrm>
            <a:prstGeom prst="rect">
              <a:avLst/>
            </a:prstGeom>
          </p:spPr>
        </p:pic>
      </p:grpSp>
      <p:sp>
        <p:nvSpPr>
          <p:cNvPr id="11" name="AutoShape 6" descr="Webex logo Geometric Lowercase Display Letter W logo, Collaboration Spiral Double Helix shape 3D Rounded Twisted Two Colors, Blue + Gree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714284" y="1087429"/>
            <a:ext cx="10857145" cy="1444909"/>
            <a:chOff x="3714284" y="1087429"/>
            <a:chExt cx="10857145" cy="1444909"/>
          </a:xfrm>
        </p:grpSpPr>
        <p:sp>
          <p:nvSpPr>
            <p:cNvPr id="85" name="Object 12"/>
            <p:cNvSpPr txBox="1"/>
            <p:nvPr/>
          </p:nvSpPr>
          <p:spPr>
            <a:xfrm>
              <a:off x="6485706" y="1087429"/>
              <a:ext cx="517142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948AFA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기능 소개</a:t>
              </a:r>
              <a:endParaRPr lang="en-US" sz="3200" dirty="0">
                <a:solidFill>
                  <a:srgbClr val="948AFA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6" name="Object 90"/>
            <p:cNvSpPr txBox="1"/>
            <p:nvPr/>
          </p:nvSpPr>
          <p:spPr>
            <a:xfrm>
              <a:off x="3714284" y="1593619"/>
              <a:ext cx="10857145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3.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라이브 세션</a:t>
              </a:r>
              <a:r>
                <a:rPr lang="en-US" altLang="ko-KR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: </a:t>
              </a:r>
              <a:r>
                <a:rPr lang="ko-KR" altLang="en-US" sz="5500" dirty="0" smtClean="0">
                  <a:solidFill>
                    <a:srgbClr val="FFFFFF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변수 시각화</a:t>
              </a:r>
              <a:endParaRPr 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56" y="2532338"/>
            <a:ext cx="9829800" cy="75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430</Words>
  <Application>Microsoft Office PowerPoint</Application>
  <PresentationFormat>사용자 지정</PresentationFormat>
  <Paragraphs>155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?? ??</vt:lpstr>
      <vt:lpstr>Pretendard</vt:lpstr>
      <vt:lpstr>Pretendard ExtraBold</vt:lpstr>
      <vt:lpstr>Pretendard Medium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50</cp:revision>
  <dcterms:created xsi:type="dcterms:W3CDTF">2023-01-12T10:53:37Z</dcterms:created>
  <dcterms:modified xsi:type="dcterms:W3CDTF">2023-01-13T00:36:01Z</dcterms:modified>
</cp:coreProperties>
</file>