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70" r:id="rId12"/>
    <p:sldId id="271" r:id="rId13"/>
    <p:sldId id="269" r:id="rId14"/>
    <p:sldId id="272" r:id="rId15"/>
    <p:sldId id="275" r:id="rId16"/>
    <p:sldId id="274" r:id="rId17"/>
    <p:sldId id="277" r:id="rId18"/>
    <p:sldId id="276" r:id="rId19"/>
    <p:sldId id="278" r:id="rId20"/>
    <p:sldId id="279" r:id="rId21"/>
    <p:sldId id="273" r:id="rId22"/>
    <p:sldId id="280" r:id="rId23"/>
    <p:sldId id="281" r:id="rId24"/>
    <p:sldId id="282" r:id="rId25"/>
    <p:sldId id="283" r:id="rId26"/>
    <p:sldId id="285"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65" r:id="rId40"/>
    <p:sldId id="297" r:id="rId4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84"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L"/>
          </a:p>
        </p:txBody>
      </p:sp>
      <p:sp>
        <p:nvSpPr>
          <p:cNvPr id="4" name="Marcador de fecha 3"/>
          <p:cNvSpPr>
            <a:spLocks noGrp="1"/>
          </p:cNvSpPr>
          <p:nvPr>
            <p:ph type="dt" sz="half" idx="10"/>
          </p:nvPr>
        </p:nvSpPr>
        <p:spPr/>
        <p:txBody>
          <a:bodyPr/>
          <a:lstStyle/>
          <a:p>
            <a:fld id="{DC2D74AC-E7C8-4E30-92A9-0B85B117A351}" type="datetimeFigureOut">
              <a:rPr lang="es-CL" smtClean="0"/>
              <a:t>12-03-2019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95562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DC2D74AC-E7C8-4E30-92A9-0B85B117A351}" type="datetimeFigureOut">
              <a:rPr lang="es-CL" smtClean="0"/>
              <a:t>12-03-2019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373885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DC2D74AC-E7C8-4E30-92A9-0B85B117A351}" type="datetimeFigureOut">
              <a:rPr lang="es-CL" smtClean="0"/>
              <a:t>12-03-2019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227527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DC2D74AC-E7C8-4E30-92A9-0B85B117A351}" type="datetimeFigureOut">
              <a:rPr lang="es-CL" smtClean="0"/>
              <a:t>12-03-2019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209895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C2D74AC-E7C8-4E30-92A9-0B85B117A351}" type="datetimeFigureOut">
              <a:rPr lang="es-CL" smtClean="0"/>
              <a:t>12-03-2019</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38603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p:txBody>
          <a:bodyPr/>
          <a:lstStyle/>
          <a:p>
            <a:fld id="{DC2D74AC-E7C8-4E30-92A9-0B85B117A351}" type="datetimeFigureOut">
              <a:rPr lang="es-CL" smtClean="0"/>
              <a:t>12-03-2019</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38309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p:txBody>
          <a:bodyPr/>
          <a:lstStyle/>
          <a:p>
            <a:fld id="{DC2D74AC-E7C8-4E30-92A9-0B85B117A351}" type="datetimeFigureOut">
              <a:rPr lang="es-CL" smtClean="0"/>
              <a:t>12-03-2019</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283955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p:txBody>
          <a:bodyPr/>
          <a:lstStyle/>
          <a:p>
            <a:fld id="{DC2D74AC-E7C8-4E30-92A9-0B85B117A351}" type="datetimeFigureOut">
              <a:rPr lang="es-CL" smtClean="0"/>
              <a:t>12-03-2019</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12897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C2D74AC-E7C8-4E30-92A9-0B85B117A351}" type="datetimeFigureOut">
              <a:rPr lang="es-CL" smtClean="0"/>
              <a:t>12-03-2019</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8052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C2D74AC-E7C8-4E30-92A9-0B85B117A351}" type="datetimeFigureOut">
              <a:rPr lang="es-CL" smtClean="0"/>
              <a:t>12-03-2019</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428957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C2D74AC-E7C8-4E30-92A9-0B85B117A351}" type="datetimeFigureOut">
              <a:rPr lang="es-CL" smtClean="0"/>
              <a:t>12-03-2019</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59093E76-221D-44BF-8DD4-1D3552F12DD9}" type="slidenum">
              <a:rPr lang="es-CL" smtClean="0"/>
              <a:t>‹Nº›</a:t>
            </a:fld>
            <a:endParaRPr lang="es-CL"/>
          </a:p>
        </p:txBody>
      </p:sp>
    </p:spTree>
    <p:extLst>
      <p:ext uri="{BB962C8B-B14F-4D97-AF65-F5344CB8AC3E}">
        <p14:creationId xmlns:p14="http://schemas.microsoft.com/office/powerpoint/2010/main" val="307715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D74AC-E7C8-4E30-92A9-0B85B117A351}" type="datetimeFigureOut">
              <a:rPr lang="es-CL" smtClean="0"/>
              <a:t>12-03-2019</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93E76-221D-44BF-8DD4-1D3552F12DD9}" type="slidenum">
              <a:rPr lang="es-CL" smtClean="0"/>
              <a:t>‹Nº›</a:t>
            </a:fld>
            <a:endParaRPr lang="es-CL"/>
          </a:p>
        </p:txBody>
      </p:sp>
    </p:spTree>
    <p:extLst>
      <p:ext uri="{BB962C8B-B14F-4D97-AF65-F5344CB8AC3E}">
        <p14:creationId xmlns:p14="http://schemas.microsoft.com/office/powerpoint/2010/main" val="390796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Sistema Operativo</a:t>
            </a:r>
            <a:endParaRPr lang="es-CL" dirty="0"/>
          </a:p>
        </p:txBody>
      </p:sp>
      <p:sp>
        <p:nvSpPr>
          <p:cNvPr id="3" name="Subtítulo 2"/>
          <p:cNvSpPr>
            <a:spLocks noGrp="1"/>
          </p:cNvSpPr>
          <p:nvPr>
            <p:ph type="subTitle" idx="1"/>
          </p:nvPr>
        </p:nvSpPr>
        <p:spPr/>
        <p:txBody>
          <a:bodyPr/>
          <a:lstStyle/>
          <a:p>
            <a:r>
              <a:rPr lang="es-CL" dirty="0" smtClean="0"/>
              <a:t>Docente: Boris González</a:t>
            </a:r>
            <a:endParaRPr lang="es-CL" dirty="0"/>
          </a:p>
        </p:txBody>
      </p:sp>
    </p:spTree>
    <p:extLst>
      <p:ext uri="{BB962C8B-B14F-4D97-AF65-F5344CB8AC3E}">
        <p14:creationId xmlns:p14="http://schemas.microsoft.com/office/powerpoint/2010/main" val="190374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normAutofit/>
          </a:bodyPr>
          <a:lstStyle/>
          <a:p>
            <a:pPr algn="just"/>
            <a:r>
              <a:rPr lang="es-CL" dirty="0"/>
              <a:t>¿Cuáles son sus funciones</a:t>
            </a:r>
            <a:r>
              <a:rPr lang="es-CL" dirty="0" smtClean="0"/>
              <a:t>?</a:t>
            </a:r>
          </a:p>
          <a:p>
            <a:pPr algn="just"/>
            <a:r>
              <a:rPr lang="es-CL" sz="2400" dirty="0"/>
              <a:t>Gestionar la CPU: Se encarga de administrar la CPU que va a estar repartida entre todos los procesos que se estén ejecutando.</a:t>
            </a:r>
          </a:p>
          <a:p>
            <a:pPr algn="just"/>
            <a:r>
              <a:rPr lang="es-CL" sz="2400" dirty="0"/>
              <a:t>Gestionar la RAM: Para asignar el espacio de memoria a cada aplicación y a cada usuario, en caso de ser necesario. Cuando esta memoria se hace insuficiente, se crea una memoria virtual, de mayor capacidad, pero como está en el almacenamiento secundario (disco duro), es más lenta.</a:t>
            </a:r>
          </a:p>
          <a:p>
            <a:pPr algn="just"/>
            <a:endParaRPr lang="es-CL" dirty="0"/>
          </a:p>
          <a:p>
            <a:pPr algn="just"/>
            <a:endParaRPr lang="es-CL" dirty="0"/>
          </a:p>
        </p:txBody>
      </p:sp>
    </p:spTree>
    <p:extLst>
      <p:ext uri="{BB962C8B-B14F-4D97-AF65-F5344CB8AC3E}">
        <p14:creationId xmlns:p14="http://schemas.microsoft.com/office/powerpoint/2010/main" val="79737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normAutofit/>
          </a:bodyPr>
          <a:lstStyle/>
          <a:p>
            <a:pPr algn="just"/>
            <a:r>
              <a:rPr lang="es-CL" dirty="0"/>
              <a:t>¿Cuáles son sus funciones?</a:t>
            </a:r>
          </a:p>
          <a:p>
            <a:pPr algn="just"/>
            <a:r>
              <a:rPr lang="es-CL" sz="2400" dirty="0" smtClean="0"/>
              <a:t>Gestionar el I/O: El sistema operativo crea un control unificado de los programas a los dispositivos, a través de drivers.</a:t>
            </a:r>
          </a:p>
          <a:p>
            <a:pPr algn="just"/>
            <a:r>
              <a:rPr lang="es-CL" sz="2400" dirty="0" smtClean="0"/>
              <a:t>Gestionar los procesos: Se encarga de que las aplicaciones se ejecuten sin ningún problema, asignándoles los recursos que sean necesarios para que estas funcionen. Si una de ellas no responde, se procede a matar el proceso.</a:t>
            </a:r>
          </a:p>
          <a:p>
            <a:pPr algn="just"/>
            <a:r>
              <a:rPr lang="es-CL" sz="2400" dirty="0" smtClean="0"/>
              <a:t>Gestionar los permisos: Garantiza que los recursos sean solamente utilizados por programas y usuarios que tengan las autorizaciones que les correspondan.</a:t>
            </a:r>
          </a:p>
          <a:p>
            <a:pPr algn="just"/>
            <a:endParaRPr lang="es-CL" dirty="0"/>
          </a:p>
        </p:txBody>
      </p:sp>
    </p:spTree>
    <p:extLst>
      <p:ext uri="{BB962C8B-B14F-4D97-AF65-F5344CB8AC3E}">
        <p14:creationId xmlns:p14="http://schemas.microsoft.com/office/powerpoint/2010/main" val="205222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dirty="0"/>
              <a:t>¿Cuáles son sus funciones?</a:t>
            </a:r>
          </a:p>
          <a:p>
            <a:pPr algn="just"/>
            <a:r>
              <a:rPr lang="es-CL" sz="2400" dirty="0" smtClean="0"/>
              <a:t>Gestionar los archivos: Lectura y escritura en el sistema de archivos, y los permisos de acceso a ellos.</a:t>
            </a:r>
          </a:p>
          <a:p>
            <a:pPr algn="just"/>
            <a:r>
              <a:rPr lang="es-CL" sz="2400" dirty="0" smtClean="0"/>
              <a:t>Gestionar información: El sistema operativo proporciona información, que posteriormente será utilizada a modo de diagnóstico del funcionamiento correcto del computador.</a:t>
            </a:r>
          </a:p>
          <a:p>
            <a:pPr algn="ctr"/>
            <a:endParaRPr lang="es-CL" dirty="0"/>
          </a:p>
        </p:txBody>
      </p:sp>
    </p:spTree>
    <p:extLst>
      <p:ext uri="{BB962C8B-B14F-4D97-AF65-F5344CB8AC3E}">
        <p14:creationId xmlns:p14="http://schemas.microsoft.com/office/powerpoint/2010/main" val="228569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pic>
        <p:nvPicPr>
          <p:cNvPr id="1026" name="Picture 2" descr="Archivo:Bus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070" y="1378039"/>
            <a:ext cx="4833442" cy="537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92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b="1" dirty="0"/>
              <a:t>Gestión de </a:t>
            </a:r>
            <a:r>
              <a:rPr lang="es-CL" b="1" dirty="0" smtClean="0"/>
              <a:t>procesos</a:t>
            </a:r>
          </a:p>
          <a:p>
            <a:pPr algn="just"/>
            <a:r>
              <a:rPr lang="es-CL" dirty="0"/>
              <a:t>Un proceso es, sencillamente, un programa en ejecución que necesita una serie de recursos para realizar su tarea: tiempo de CPU (Central </a:t>
            </a:r>
            <a:r>
              <a:rPr lang="es-CL" dirty="0" err="1"/>
              <a:t>Process</a:t>
            </a:r>
            <a:r>
              <a:rPr lang="es-CL" dirty="0"/>
              <a:t> </a:t>
            </a:r>
            <a:r>
              <a:rPr lang="es-CL" dirty="0" err="1"/>
              <a:t>Unit</a:t>
            </a:r>
            <a:r>
              <a:rPr lang="es-CL" dirty="0"/>
              <a:t> o Unidad de Proceso Central, es decir, el procesador principal del ordenador), memoria, archivos y dispositivos de E/S (entrada/salida).</a:t>
            </a:r>
          </a:p>
          <a:p>
            <a:pPr algn="just"/>
            <a:endParaRPr lang="es-CL" b="1" dirty="0" smtClean="0"/>
          </a:p>
        </p:txBody>
      </p:sp>
    </p:spTree>
    <p:extLst>
      <p:ext uri="{BB962C8B-B14F-4D97-AF65-F5344CB8AC3E}">
        <p14:creationId xmlns:p14="http://schemas.microsoft.com/office/powerpoint/2010/main" val="420223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b="1" dirty="0" smtClean="0"/>
              <a:t>Es función del Sistema Operativo</a:t>
            </a:r>
          </a:p>
          <a:p>
            <a:pPr lvl="1"/>
            <a:r>
              <a:rPr lang="es-CL" dirty="0"/>
              <a:t>Planificación de procesos: decide qué proceso emplea el procesador en cada instante de tiempo</a:t>
            </a:r>
            <a:r>
              <a:rPr lang="es-CL" dirty="0" smtClean="0"/>
              <a:t>.</a:t>
            </a:r>
          </a:p>
          <a:p>
            <a:pPr lvl="1"/>
            <a:endParaRPr lang="es-CL" dirty="0"/>
          </a:p>
          <a:p>
            <a:pPr lvl="1"/>
            <a:r>
              <a:rPr lang="es-CL" dirty="0"/>
              <a:t>Mecanismos de comunicación entre procesos: permiten comunicar a dos procesos del sistema operativo</a:t>
            </a:r>
            <a:r>
              <a:rPr lang="es-CL" dirty="0" smtClean="0"/>
              <a:t>.</a:t>
            </a:r>
          </a:p>
          <a:p>
            <a:pPr lvl="1"/>
            <a:endParaRPr lang="es-CL" dirty="0"/>
          </a:p>
          <a:p>
            <a:pPr lvl="1"/>
            <a:r>
              <a:rPr lang="es-CL" dirty="0"/>
              <a:t>Mecanismos de sincronización: permiten coordinar a procesos que realizan accesos concurrentes a un cierto recurso.</a:t>
            </a:r>
          </a:p>
          <a:p>
            <a:pPr algn="just"/>
            <a:endParaRPr lang="es-CL" b="1" dirty="0" smtClean="0"/>
          </a:p>
          <a:p>
            <a:pPr algn="just"/>
            <a:endParaRPr lang="es-CL" b="1" dirty="0" smtClean="0"/>
          </a:p>
        </p:txBody>
      </p:sp>
    </p:spTree>
    <p:extLst>
      <p:ext uri="{BB962C8B-B14F-4D97-AF65-F5344CB8AC3E}">
        <p14:creationId xmlns:p14="http://schemas.microsoft.com/office/powerpoint/2010/main" val="217691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b="1" dirty="0" smtClean="0"/>
              <a:t>Administración </a:t>
            </a:r>
            <a:r>
              <a:rPr lang="es-CL" b="1" dirty="0"/>
              <a:t>de memoria </a:t>
            </a:r>
            <a:r>
              <a:rPr lang="es-CL" b="1" dirty="0" smtClean="0"/>
              <a:t>principal</a:t>
            </a:r>
          </a:p>
          <a:p>
            <a:pPr algn="just"/>
            <a:r>
              <a:rPr lang="es-CL" dirty="0"/>
              <a:t>La memoria es como una gran almacén con casillas (bytes) a los que se accede mediante una dirección única. Este almacén de datos es compartido por la CPU y los dispositivos de E/S.</a:t>
            </a:r>
          </a:p>
          <a:p>
            <a:pPr algn="just"/>
            <a:endParaRPr lang="es-CL" b="1" dirty="0" smtClean="0"/>
          </a:p>
        </p:txBody>
      </p:sp>
    </p:spTree>
    <p:extLst>
      <p:ext uri="{BB962C8B-B14F-4D97-AF65-F5344CB8AC3E}">
        <p14:creationId xmlns:p14="http://schemas.microsoft.com/office/powerpoint/2010/main" val="20279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r>
              <a:rPr lang="es-CL" dirty="0"/>
              <a:t>El Sistema operativo se encarga de gestionar este espacio como responsable de:</a:t>
            </a:r>
          </a:p>
          <a:p>
            <a:pPr lvl="1"/>
            <a:r>
              <a:rPr lang="es-CL" dirty="0"/>
              <a:t>Conocer qué partes de la memoria están siendo utilizadas y por quién</a:t>
            </a:r>
            <a:r>
              <a:rPr lang="es-CL" dirty="0" smtClean="0"/>
              <a:t>.</a:t>
            </a:r>
          </a:p>
          <a:p>
            <a:pPr lvl="1"/>
            <a:endParaRPr lang="es-CL" dirty="0"/>
          </a:p>
          <a:p>
            <a:pPr lvl="1"/>
            <a:r>
              <a:rPr lang="es-CL" dirty="0"/>
              <a:t>Decidir qué procesos se cargarán en memoria cuando haya espacio </a:t>
            </a:r>
            <a:r>
              <a:rPr lang="es-CL" dirty="0" smtClean="0"/>
              <a:t>disponible</a:t>
            </a:r>
          </a:p>
          <a:p>
            <a:pPr lvl="1"/>
            <a:endParaRPr lang="es-CL" dirty="0"/>
          </a:p>
          <a:p>
            <a:pPr lvl="1"/>
            <a:r>
              <a:rPr lang="es-CL" dirty="0"/>
              <a:t>Asignar y reclamar espacio de memoria cuando sea necesario</a:t>
            </a:r>
          </a:p>
        </p:txBody>
      </p:sp>
    </p:spTree>
    <p:extLst>
      <p:ext uri="{BB962C8B-B14F-4D97-AF65-F5344CB8AC3E}">
        <p14:creationId xmlns:p14="http://schemas.microsoft.com/office/powerpoint/2010/main" val="69822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b="1" dirty="0" smtClean="0"/>
              <a:t>Administración </a:t>
            </a:r>
            <a:r>
              <a:rPr lang="es-CL" b="1" dirty="0"/>
              <a:t>de </a:t>
            </a:r>
            <a:r>
              <a:rPr lang="es-CL" b="1" dirty="0" smtClean="0"/>
              <a:t>ficheros</a:t>
            </a:r>
          </a:p>
          <a:p>
            <a:pPr algn="just"/>
            <a:r>
              <a:rPr lang="es-CL" dirty="0"/>
              <a:t>Gestiona la manera en que la información se almacena en dispositivos de entrada/salida que permiten el almacenamiento estable.</a:t>
            </a:r>
            <a:endParaRPr lang="es-CL" b="1" dirty="0" smtClean="0"/>
          </a:p>
        </p:txBody>
      </p:sp>
    </p:spTree>
    <p:extLst>
      <p:ext uri="{BB962C8B-B14F-4D97-AF65-F5344CB8AC3E}">
        <p14:creationId xmlns:p14="http://schemas.microsoft.com/office/powerpoint/2010/main" val="199189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b="1" dirty="0" smtClean="0"/>
              <a:t>Gestión </a:t>
            </a:r>
            <a:r>
              <a:rPr lang="es-CL" b="1" dirty="0"/>
              <a:t>de los dispositivos de entrada/salida (driver</a:t>
            </a:r>
            <a:r>
              <a:rPr lang="es-CL" b="1" dirty="0" smtClean="0"/>
              <a:t>)</a:t>
            </a:r>
          </a:p>
          <a:p>
            <a:pPr algn="just"/>
            <a:r>
              <a:rPr lang="es-CL" dirty="0"/>
              <a:t>Parte del sistema operativo que conoce los detalles específicos de cada dispositivo, lo que permite poder operar con él.</a:t>
            </a:r>
          </a:p>
        </p:txBody>
      </p:sp>
    </p:spTree>
    <p:extLst>
      <p:ext uri="{BB962C8B-B14F-4D97-AF65-F5344CB8AC3E}">
        <p14:creationId xmlns:p14="http://schemas.microsoft.com/office/powerpoint/2010/main" val="25241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Objetivo de la Asignatura</a:t>
            </a:r>
            <a:endParaRPr lang="es-CL" dirty="0"/>
          </a:p>
        </p:txBody>
      </p:sp>
      <p:sp>
        <p:nvSpPr>
          <p:cNvPr id="3" name="Marcador de contenido 2"/>
          <p:cNvSpPr>
            <a:spLocks noGrp="1"/>
          </p:cNvSpPr>
          <p:nvPr>
            <p:ph idx="1"/>
          </p:nvPr>
        </p:nvSpPr>
        <p:spPr/>
        <p:txBody>
          <a:bodyPr/>
          <a:lstStyle/>
          <a:p>
            <a:pPr algn="just"/>
            <a:r>
              <a:rPr lang="es-CL" dirty="0"/>
              <a:t>O</a:t>
            </a:r>
            <a:r>
              <a:rPr lang="es-CL" dirty="0" smtClean="0"/>
              <a:t>rientada a introducir a los estudiantes en los fundamentos y conceptos de los sistemas operativos, y así como además de proveer los conocimientos necesarios que permitan el desarrollo de habilidades para la implementación y administración de servicios TCP/IP de forma óptima, a través del uso de las plataformas Microsoft y GNU/Linux, aplicándolo en entornos de trabajo seguros. </a:t>
            </a:r>
          </a:p>
          <a:p>
            <a:pPr algn="just"/>
            <a:endParaRPr lang="es-CL" dirty="0"/>
          </a:p>
        </p:txBody>
      </p:sp>
    </p:spTree>
    <p:extLst>
      <p:ext uri="{BB962C8B-B14F-4D97-AF65-F5344CB8AC3E}">
        <p14:creationId xmlns:p14="http://schemas.microsoft.com/office/powerpoint/2010/main" val="360516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r>
              <a:rPr lang="es-CL" dirty="0"/>
              <a:t>Además, el sistema operativo ofrece:</a:t>
            </a:r>
          </a:p>
          <a:p>
            <a:pPr lvl="1"/>
            <a:r>
              <a:rPr lang="es-CL" dirty="0"/>
              <a:t>Lanzador de aplicaciones: permite el lanzamiento de un programa. Esto incluye los intérpretes de órdenes textuales y los basados en gestores de ventanas</a:t>
            </a:r>
            <a:r>
              <a:rPr lang="es-CL" dirty="0" smtClean="0"/>
              <a:t>.</a:t>
            </a:r>
          </a:p>
          <a:p>
            <a:pPr lvl="1"/>
            <a:endParaRPr lang="es-CL" dirty="0"/>
          </a:p>
          <a:p>
            <a:pPr lvl="1"/>
            <a:r>
              <a:rPr lang="es-CL" dirty="0"/>
              <a:t>Llamadas al sistema: conjunto de servicios que los procesos pueden solicitar al sistema operativo.</a:t>
            </a:r>
          </a:p>
        </p:txBody>
      </p:sp>
    </p:spTree>
    <p:extLst>
      <p:ext uri="{BB962C8B-B14F-4D97-AF65-F5344CB8AC3E}">
        <p14:creationId xmlns:p14="http://schemas.microsoft.com/office/powerpoint/2010/main" val="2619502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normAutofit/>
          </a:bodyPr>
          <a:lstStyle/>
          <a:p>
            <a:pPr algn="just"/>
            <a:r>
              <a:rPr lang="es-CL" dirty="0" smtClean="0"/>
              <a:t>Las Características de los S.O. se podría decir que son las siguientes</a:t>
            </a:r>
          </a:p>
          <a:p>
            <a:pPr lvl="1" algn="just"/>
            <a:r>
              <a:rPr lang="es-CL" dirty="0"/>
              <a:t>Conveniencia. Un Sistema Operativo hace más conveniente el uso de una computadora.</a:t>
            </a:r>
          </a:p>
          <a:p>
            <a:pPr lvl="1" algn="just"/>
            <a:r>
              <a:rPr lang="es-CL" dirty="0"/>
              <a:t>Eficiencia. Un Sistema Operativo permite que los recursos de la computadora se usen de la manera más eficiente posible.</a:t>
            </a:r>
          </a:p>
          <a:p>
            <a:pPr lvl="1" algn="just"/>
            <a:r>
              <a:rPr lang="es-CL" dirty="0"/>
              <a:t>Habilidad para evolucionar. Un Sistema Operativo deberá construirse de manera que permita el desarrollo, prueba o introducción efectiva de nuevas funciones del sistema sin interferir con el servicio</a:t>
            </a:r>
            <a:r>
              <a:rPr lang="es-CL" dirty="0" smtClean="0"/>
              <a:t>.</a:t>
            </a:r>
            <a:endParaRPr lang="es-CL" dirty="0"/>
          </a:p>
        </p:txBody>
      </p:sp>
    </p:spTree>
    <p:extLst>
      <p:ext uri="{BB962C8B-B14F-4D97-AF65-F5344CB8AC3E}">
        <p14:creationId xmlns:p14="http://schemas.microsoft.com/office/powerpoint/2010/main" val="384920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normAutofit/>
          </a:bodyPr>
          <a:lstStyle/>
          <a:p>
            <a:pPr lvl="1" algn="just"/>
            <a:r>
              <a:rPr lang="es-CL" dirty="0" smtClean="0"/>
              <a:t>Encargado de administrar el hardware. El Sistema Operativo se encarga de manejar de una mejor manera los recursos de la computadora en cuanto a hardware se refiere, esto es, asignar a cada proceso una parte del procesador para poder compartir los recursos.</a:t>
            </a:r>
          </a:p>
          <a:p>
            <a:pPr lvl="1" algn="just"/>
            <a:r>
              <a:rPr lang="es-CL" dirty="0" smtClean="0"/>
              <a:t>Relacionar dispositivos (gestionar a través del </a:t>
            </a:r>
            <a:r>
              <a:rPr lang="es-CL" dirty="0" err="1" smtClean="0"/>
              <a:t>kernel</a:t>
            </a:r>
            <a:r>
              <a:rPr lang="es-CL" dirty="0" smtClean="0"/>
              <a:t>). El Sistema Operativo se debe encargar de comunicar a los dispositivos periféricos, cuando el usuario así lo requiera.</a:t>
            </a:r>
          </a:p>
          <a:p>
            <a:pPr lvl="1" algn="just"/>
            <a:r>
              <a:rPr lang="es-CL" dirty="0" smtClean="0"/>
              <a:t>Organizar datos para acceso rápido y seguro.</a:t>
            </a:r>
          </a:p>
          <a:p>
            <a:pPr lvl="1" algn="just"/>
            <a:endParaRPr lang="es-CL" dirty="0"/>
          </a:p>
        </p:txBody>
      </p:sp>
    </p:spTree>
    <p:extLst>
      <p:ext uri="{BB962C8B-B14F-4D97-AF65-F5344CB8AC3E}">
        <p14:creationId xmlns:p14="http://schemas.microsoft.com/office/powerpoint/2010/main" val="768336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normAutofit/>
          </a:bodyPr>
          <a:lstStyle/>
          <a:p>
            <a:pPr lvl="1" algn="just"/>
            <a:r>
              <a:rPr lang="es-CL" dirty="0" smtClean="0"/>
              <a:t>Manejar las comunicaciones en red. El Sistema Operativo permite al usuario manejar con alta facilidad todo lo referente a la instalación y uso de las redes de computadoras.</a:t>
            </a:r>
          </a:p>
          <a:p>
            <a:pPr lvl="1" algn="just"/>
            <a:r>
              <a:rPr lang="es-CL" dirty="0" smtClean="0"/>
              <a:t>Procesamiento por bytes de flujo a través del bus de datos.</a:t>
            </a:r>
          </a:p>
          <a:p>
            <a:pPr lvl="1" algn="just"/>
            <a:r>
              <a:rPr lang="es-CL" dirty="0" smtClean="0"/>
              <a:t>Facilitar las entradas y salidas. Un Sistema Operativo debe hacerle fácil al usuario el acceso y manejo de los dispositivos de Entrada/Salida de la computadora.</a:t>
            </a:r>
          </a:p>
          <a:p>
            <a:pPr algn="just"/>
            <a:endParaRPr lang="es-CL" dirty="0" smtClean="0"/>
          </a:p>
          <a:p>
            <a:pPr algn="just"/>
            <a:endParaRPr lang="es-CL" dirty="0"/>
          </a:p>
        </p:txBody>
      </p:sp>
    </p:spTree>
    <p:extLst>
      <p:ext uri="{BB962C8B-B14F-4D97-AF65-F5344CB8AC3E}">
        <p14:creationId xmlns:p14="http://schemas.microsoft.com/office/powerpoint/2010/main" val="275199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lvl="1" algn="just"/>
            <a:r>
              <a:rPr lang="es-CL" dirty="0" smtClean="0"/>
              <a:t>Técnicas de recuperación de errores.</a:t>
            </a:r>
          </a:p>
          <a:p>
            <a:pPr lvl="1" algn="just"/>
            <a:r>
              <a:rPr lang="es-CL" dirty="0" smtClean="0"/>
              <a:t>Evita que otros usuarios interfieran. El Sistema Operativo evita que los usuarios se bloqueen entre ellos, informándoles si esa aplicación esta siendo ocupada por otro usuario.</a:t>
            </a:r>
          </a:p>
          <a:p>
            <a:pPr lvl="1" algn="just"/>
            <a:r>
              <a:rPr lang="es-CL" dirty="0" smtClean="0"/>
              <a:t>Generación de estadísticas.</a:t>
            </a:r>
          </a:p>
          <a:p>
            <a:pPr lvl="1" algn="just"/>
            <a:r>
              <a:rPr lang="es-CL" dirty="0" smtClean="0"/>
              <a:t>Permite que se puedan compartir el hardware y los datos entre los usuarios.</a:t>
            </a:r>
          </a:p>
          <a:p>
            <a:pPr algn="just"/>
            <a:endParaRPr lang="es-CL" dirty="0"/>
          </a:p>
        </p:txBody>
      </p:sp>
    </p:spTree>
    <p:extLst>
      <p:ext uri="{BB962C8B-B14F-4D97-AF65-F5344CB8AC3E}">
        <p14:creationId xmlns:p14="http://schemas.microsoft.com/office/powerpoint/2010/main" val="58201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normAutofit lnSpcReduction="10000"/>
          </a:bodyPr>
          <a:lstStyle/>
          <a:p>
            <a:pPr algn="just"/>
            <a:r>
              <a:rPr lang="es-CL" dirty="0" smtClean="0"/>
              <a:t>Historia de Evolución de Windows</a:t>
            </a:r>
          </a:p>
          <a:p>
            <a:pPr algn="just"/>
            <a:r>
              <a:rPr lang="es-CL" b="1" dirty="0"/>
              <a:t>Windows 1 (1985</a:t>
            </a:r>
            <a:r>
              <a:rPr lang="es-CL" b="1" dirty="0" smtClean="0"/>
              <a:t>)</a:t>
            </a:r>
          </a:p>
          <a:p>
            <a:pPr algn="just"/>
            <a:r>
              <a:rPr lang="es-CL" b="1" dirty="0"/>
              <a:t>Windows 2 (1987</a:t>
            </a:r>
            <a:r>
              <a:rPr lang="es-CL" b="1" dirty="0" smtClean="0"/>
              <a:t>)</a:t>
            </a:r>
          </a:p>
          <a:p>
            <a:pPr algn="just"/>
            <a:r>
              <a:rPr lang="es-CL" b="1" dirty="0"/>
              <a:t>Windows 3 (1990</a:t>
            </a:r>
            <a:r>
              <a:rPr lang="es-CL" b="1" dirty="0" smtClean="0"/>
              <a:t>)</a:t>
            </a:r>
          </a:p>
          <a:p>
            <a:pPr algn="just"/>
            <a:r>
              <a:rPr lang="es-CL" b="1" dirty="0"/>
              <a:t>Windows 3.1 (1992</a:t>
            </a:r>
            <a:r>
              <a:rPr lang="es-CL" b="1" dirty="0" smtClean="0"/>
              <a:t>)</a:t>
            </a:r>
          </a:p>
          <a:p>
            <a:pPr algn="just"/>
            <a:r>
              <a:rPr lang="es-CL" b="1" dirty="0"/>
              <a:t>Windows 95 (1995</a:t>
            </a:r>
            <a:r>
              <a:rPr lang="es-CL" b="1" dirty="0" smtClean="0"/>
              <a:t>)</a:t>
            </a:r>
          </a:p>
          <a:p>
            <a:pPr algn="just"/>
            <a:r>
              <a:rPr lang="es-CL" b="1" dirty="0"/>
              <a:t>Windows 98 (1998</a:t>
            </a:r>
            <a:r>
              <a:rPr lang="es-CL" b="1" dirty="0" smtClean="0"/>
              <a:t>)</a:t>
            </a:r>
          </a:p>
          <a:p>
            <a:pPr algn="just"/>
            <a:r>
              <a:rPr lang="es-CL" b="1" dirty="0"/>
              <a:t>Windows Me (2000</a:t>
            </a:r>
            <a:r>
              <a:rPr lang="es-CL" b="1" dirty="0" smtClean="0"/>
              <a:t>)</a:t>
            </a:r>
          </a:p>
          <a:p>
            <a:pPr algn="just"/>
            <a:r>
              <a:rPr lang="es-CL" b="1" dirty="0"/>
              <a:t>Windows XP (2001)</a:t>
            </a:r>
            <a:endParaRPr lang="es-CL" dirty="0"/>
          </a:p>
        </p:txBody>
      </p:sp>
    </p:spTree>
    <p:extLst>
      <p:ext uri="{BB962C8B-B14F-4D97-AF65-F5344CB8AC3E}">
        <p14:creationId xmlns:p14="http://schemas.microsoft.com/office/powerpoint/2010/main" val="410582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normAutofit/>
          </a:bodyPr>
          <a:lstStyle/>
          <a:p>
            <a:pPr algn="just"/>
            <a:r>
              <a:rPr lang="es-CL" dirty="0" smtClean="0"/>
              <a:t>Historia de Evolución de Windows</a:t>
            </a:r>
          </a:p>
          <a:p>
            <a:pPr algn="just"/>
            <a:r>
              <a:rPr lang="es-CL" b="1" dirty="0"/>
              <a:t>Windows Vista (2007</a:t>
            </a:r>
            <a:r>
              <a:rPr lang="es-CL" b="1" dirty="0" smtClean="0"/>
              <a:t>)</a:t>
            </a:r>
          </a:p>
          <a:p>
            <a:pPr algn="just"/>
            <a:r>
              <a:rPr lang="es-CL" b="1" dirty="0"/>
              <a:t>Windows 7 (2009</a:t>
            </a:r>
            <a:r>
              <a:rPr lang="es-CL" b="1" dirty="0" smtClean="0"/>
              <a:t>)</a:t>
            </a:r>
          </a:p>
          <a:p>
            <a:pPr algn="just"/>
            <a:r>
              <a:rPr lang="es-CL" b="1" dirty="0"/>
              <a:t>Windows 8 (2012</a:t>
            </a:r>
            <a:r>
              <a:rPr lang="es-CL" b="1" dirty="0" smtClean="0"/>
              <a:t>)</a:t>
            </a:r>
          </a:p>
          <a:p>
            <a:pPr algn="just"/>
            <a:r>
              <a:rPr lang="es-CL" b="1" dirty="0" smtClean="0"/>
              <a:t>Windows 9 </a:t>
            </a:r>
            <a:r>
              <a:rPr lang="es-CL" dirty="0"/>
              <a:t>Su fecha de lanzamiento </a:t>
            </a:r>
            <a:r>
              <a:rPr lang="es-CL" dirty="0" smtClean="0"/>
              <a:t>abril </a:t>
            </a:r>
            <a:r>
              <a:rPr lang="es-CL" dirty="0"/>
              <a:t>de 2015, el día no esta confirmado.</a:t>
            </a:r>
            <a:endParaRPr lang="es-CL" b="1" dirty="0" smtClean="0"/>
          </a:p>
          <a:p>
            <a:pPr algn="just"/>
            <a:r>
              <a:rPr lang="es-CL" b="1" dirty="0"/>
              <a:t>Windows 10 (2015</a:t>
            </a:r>
            <a:r>
              <a:rPr lang="es-CL" b="1" dirty="0" smtClean="0"/>
              <a:t>) Julio</a:t>
            </a:r>
            <a:endParaRPr lang="es-CL" dirty="0" smtClean="0"/>
          </a:p>
        </p:txBody>
      </p:sp>
    </p:spTree>
    <p:extLst>
      <p:ext uri="{BB962C8B-B14F-4D97-AF65-F5344CB8AC3E}">
        <p14:creationId xmlns:p14="http://schemas.microsoft.com/office/powerpoint/2010/main" val="3736433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lstStyle/>
          <a:p>
            <a:r>
              <a:rPr lang="es-CL" dirty="0" smtClean="0"/>
              <a:t>Mac</a:t>
            </a:r>
          </a:p>
          <a:p>
            <a:r>
              <a:rPr lang="es-CL" b="1" dirty="0"/>
              <a:t>1984: Sistema 1</a:t>
            </a:r>
          </a:p>
          <a:p>
            <a:r>
              <a:rPr lang="es-CL" b="1" dirty="0"/>
              <a:t>1985: Sistema 2</a:t>
            </a:r>
          </a:p>
          <a:p>
            <a:r>
              <a:rPr lang="es-CL" b="1" dirty="0"/>
              <a:t>1986: Sistema 3</a:t>
            </a:r>
          </a:p>
          <a:p>
            <a:r>
              <a:rPr lang="es-CL" b="1" dirty="0"/>
              <a:t>1987: Sistema 4</a:t>
            </a:r>
          </a:p>
          <a:p>
            <a:r>
              <a:rPr lang="es-CL" b="1" dirty="0"/>
              <a:t>1988: Sistema 6</a:t>
            </a:r>
          </a:p>
          <a:p>
            <a:r>
              <a:rPr lang="es-CL" b="1" dirty="0"/>
              <a:t>1990: Sistema 7</a:t>
            </a:r>
          </a:p>
          <a:p>
            <a:endParaRPr lang="es-CL" dirty="0"/>
          </a:p>
        </p:txBody>
      </p:sp>
    </p:spTree>
    <p:extLst>
      <p:ext uri="{BB962C8B-B14F-4D97-AF65-F5344CB8AC3E}">
        <p14:creationId xmlns:p14="http://schemas.microsoft.com/office/powerpoint/2010/main" val="74371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lstStyle/>
          <a:p>
            <a:r>
              <a:rPr lang="es-CL" dirty="0" smtClean="0"/>
              <a:t>Mac</a:t>
            </a:r>
          </a:p>
          <a:p>
            <a:pPr algn="just"/>
            <a:r>
              <a:rPr lang="es-CL" b="1" dirty="0"/>
              <a:t>Mac OS 7.6</a:t>
            </a:r>
            <a:r>
              <a:rPr lang="es-CL" dirty="0"/>
              <a:t>, fue el primer sistema operativo lanzado con una estrategia de Apple para luego ser actualizado como el actual Mac OS cada 6 meses, hasta que </a:t>
            </a:r>
            <a:r>
              <a:rPr lang="es-CL" dirty="0" err="1"/>
              <a:t>Rhapsody</a:t>
            </a:r>
            <a:r>
              <a:rPr lang="es-CL" dirty="0"/>
              <a:t>/Mac OS X fuera finalizado. Fueron corregidos algunos errores vía Mac Os </a:t>
            </a:r>
            <a:r>
              <a:rPr lang="es-CL" dirty="0" smtClean="0"/>
              <a:t>7.6.1</a:t>
            </a:r>
          </a:p>
          <a:p>
            <a:pPr algn="just"/>
            <a:r>
              <a:rPr lang="es-CL" b="1" dirty="0"/>
              <a:t>1997: Mac OS 8</a:t>
            </a:r>
          </a:p>
          <a:p>
            <a:pPr algn="just"/>
            <a:r>
              <a:rPr lang="es-CL" b="1" dirty="0"/>
              <a:t>1999: Mac OS 9</a:t>
            </a:r>
          </a:p>
          <a:p>
            <a:pPr algn="just"/>
            <a:r>
              <a:rPr lang="es-CL" b="1" dirty="0"/>
              <a:t>Mac OS X</a:t>
            </a:r>
          </a:p>
          <a:p>
            <a:pPr algn="just"/>
            <a:endParaRPr lang="es-CL" dirty="0"/>
          </a:p>
        </p:txBody>
      </p:sp>
    </p:spTree>
    <p:extLst>
      <p:ext uri="{BB962C8B-B14F-4D97-AF65-F5344CB8AC3E}">
        <p14:creationId xmlns:p14="http://schemas.microsoft.com/office/powerpoint/2010/main" val="385616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lstStyle/>
          <a:p>
            <a:r>
              <a:rPr lang="es-CL" dirty="0" smtClean="0"/>
              <a:t>Mac</a:t>
            </a:r>
          </a:p>
          <a:p>
            <a:r>
              <a:rPr lang="pt-BR" b="1" dirty="0"/>
              <a:t>2001: Mac OS X 10.0 “</a:t>
            </a:r>
            <a:r>
              <a:rPr lang="pt-BR" b="1" dirty="0" err="1"/>
              <a:t>Cheetah</a:t>
            </a:r>
            <a:r>
              <a:rPr lang="pt-BR" b="1" dirty="0"/>
              <a:t>”</a:t>
            </a:r>
          </a:p>
          <a:p>
            <a:pPr algn="just"/>
            <a:r>
              <a:rPr lang="pt-BR" b="1" dirty="0"/>
              <a:t>2001: Mac OS X 10.1 “Puma”</a:t>
            </a:r>
          </a:p>
          <a:p>
            <a:pPr algn="just"/>
            <a:r>
              <a:rPr lang="pt-BR" b="1" dirty="0"/>
              <a:t>2002: Mac OS X 10.2 “Jaguar”</a:t>
            </a:r>
          </a:p>
          <a:p>
            <a:pPr algn="just"/>
            <a:r>
              <a:rPr lang="pt-BR" b="1" dirty="0"/>
              <a:t>2003: Mac OS X 10.3 “</a:t>
            </a:r>
            <a:r>
              <a:rPr lang="pt-BR" b="1" dirty="0" err="1"/>
              <a:t>Panther</a:t>
            </a:r>
            <a:r>
              <a:rPr lang="pt-BR" b="1" dirty="0"/>
              <a:t>”</a:t>
            </a:r>
          </a:p>
          <a:p>
            <a:pPr algn="just"/>
            <a:r>
              <a:rPr lang="es-CL" b="1" dirty="0"/>
              <a:t>2005: Mac OS X 10.4 “Tiger”</a:t>
            </a:r>
          </a:p>
          <a:p>
            <a:pPr algn="just"/>
            <a:r>
              <a:rPr lang="pt-BR" b="1" dirty="0"/>
              <a:t>2006: Mac OS X 10.5 “</a:t>
            </a:r>
            <a:r>
              <a:rPr lang="pt-BR" b="1" dirty="0" err="1"/>
              <a:t>Leopard</a:t>
            </a:r>
            <a:r>
              <a:rPr lang="pt-BR" b="1" dirty="0"/>
              <a:t>”</a:t>
            </a:r>
          </a:p>
          <a:p>
            <a:pPr algn="just"/>
            <a:r>
              <a:rPr lang="en-US" b="1" dirty="0"/>
              <a:t>2009: Mac OS X 10.6 “Snow Leopard”</a:t>
            </a:r>
          </a:p>
          <a:p>
            <a:pPr algn="just"/>
            <a:endParaRPr lang="es-CL" dirty="0"/>
          </a:p>
        </p:txBody>
      </p:sp>
    </p:spTree>
    <p:extLst>
      <p:ext uri="{BB962C8B-B14F-4D97-AF65-F5344CB8AC3E}">
        <p14:creationId xmlns:p14="http://schemas.microsoft.com/office/powerpoint/2010/main" val="137378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Normas de la Clase</a:t>
            </a:r>
            <a:endParaRPr lang="es-CL" dirty="0"/>
          </a:p>
        </p:txBody>
      </p:sp>
      <p:sp>
        <p:nvSpPr>
          <p:cNvPr id="3" name="Marcador de contenido 2"/>
          <p:cNvSpPr>
            <a:spLocks noGrp="1"/>
          </p:cNvSpPr>
          <p:nvPr>
            <p:ph idx="1"/>
          </p:nvPr>
        </p:nvSpPr>
        <p:spPr/>
        <p:txBody>
          <a:bodyPr/>
          <a:lstStyle/>
          <a:p>
            <a:r>
              <a:rPr lang="es-CL" dirty="0" smtClean="0"/>
              <a:t>Mi nombre: Boris Engel González Gutiérrez</a:t>
            </a:r>
          </a:p>
          <a:p>
            <a:r>
              <a:rPr lang="es-CL" dirty="0" smtClean="0"/>
              <a:t>Titulo: Ingeniero en Gestión en Ejecución en Informática</a:t>
            </a:r>
          </a:p>
          <a:p>
            <a:r>
              <a:rPr lang="es-CL" dirty="0" smtClean="0"/>
              <a:t>Referencia (Sr, Don, Profe, Profesor)</a:t>
            </a:r>
          </a:p>
          <a:p>
            <a:r>
              <a:rPr lang="es-CL" dirty="0" smtClean="0"/>
              <a:t>Llegada a clases </a:t>
            </a:r>
          </a:p>
          <a:p>
            <a:pPr lvl="1"/>
            <a:r>
              <a:rPr lang="es-CL" dirty="0" smtClean="0"/>
              <a:t>Miércoles</a:t>
            </a:r>
            <a:r>
              <a:rPr lang="es-CL" dirty="0" smtClean="0"/>
              <a:t> 15:15 </a:t>
            </a:r>
            <a:r>
              <a:rPr lang="es-CL" dirty="0" smtClean="0"/>
              <a:t>a </a:t>
            </a:r>
            <a:r>
              <a:rPr lang="es-CL" dirty="0" smtClean="0"/>
              <a:t>16:35</a:t>
            </a:r>
          </a:p>
          <a:p>
            <a:pPr lvl="1"/>
            <a:r>
              <a:rPr lang="es-CL" dirty="0" smtClean="0"/>
              <a:t>Jueves       16:45 a 19:40</a:t>
            </a:r>
            <a:endParaRPr lang="es-CL" dirty="0" smtClean="0"/>
          </a:p>
          <a:p>
            <a:r>
              <a:rPr lang="es-CL" dirty="0" smtClean="0"/>
              <a:t>Falta a clases </a:t>
            </a:r>
          </a:p>
          <a:p>
            <a:r>
              <a:rPr lang="es-CL" dirty="0" smtClean="0"/>
              <a:t>Falta a Prueba</a:t>
            </a:r>
          </a:p>
          <a:p>
            <a:r>
              <a:rPr lang="es-CL" dirty="0" smtClean="0"/>
              <a:t>Delegado</a:t>
            </a:r>
          </a:p>
          <a:p>
            <a:endParaRPr lang="es-CL" dirty="0"/>
          </a:p>
        </p:txBody>
      </p:sp>
    </p:spTree>
    <p:extLst>
      <p:ext uri="{BB962C8B-B14F-4D97-AF65-F5344CB8AC3E}">
        <p14:creationId xmlns:p14="http://schemas.microsoft.com/office/powerpoint/2010/main" val="311894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Historia y evolución de los sistemas operativos</a:t>
            </a:r>
            <a:endParaRPr lang="es-CL" dirty="0"/>
          </a:p>
        </p:txBody>
      </p:sp>
      <p:sp>
        <p:nvSpPr>
          <p:cNvPr id="3" name="Marcador de contenido 2"/>
          <p:cNvSpPr>
            <a:spLocks noGrp="1"/>
          </p:cNvSpPr>
          <p:nvPr>
            <p:ph idx="1"/>
          </p:nvPr>
        </p:nvSpPr>
        <p:spPr/>
        <p:txBody>
          <a:bodyPr/>
          <a:lstStyle/>
          <a:p>
            <a:pPr algn="just"/>
            <a:r>
              <a:rPr lang="es-CL" dirty="0" smtClean="0"/>
              <a:t>Linux</a:t>
            </a:r>
          </a:p>
          <a:p>
            <a:pPr algn="just"/>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378" y="1825625"/>
            <a:ext cx="6871684" cy="4947612"/>
          </a:xfrm>
          <a:prstGeom prst="rect">
            <a:avLst/>
          </a:prstGeom>
        </p:spPr>
      </p:pic>
    </p:spTree>
    <p:extLst>
      <p:ext uri="{BB962C8B-B14F-4D97-AF65-F5344CB8AC3E}">
        <p14:creationId xmlns:p14="http://schemas.microsoft.com/office/powerpoint/2010/main" val="2250546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Diferencias entre Kernel Windows y Linux</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3802" y="1381594"/>
            <a:ext cx="6478073" cy="5389959"/>
          </a:xfrm>
        </p:spPr>
      </p:pic>
    </p:spTree>
    <p:extLst>
      <p:ext uri="{BB962C8B-B14F-4D97-AF65-F5344CB8AC3E}">
        <p14:creationId xmlns:p14="http://schemas.microsoft.com/office/powerpoint/2010/main" val="253223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Diferencias entre Kernel Windows y Linux</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164" y="1452138"/>
            <a:ext cx="7103109" cy="5130952"/>
          </a:xfrm>
        </p:spPr>
      </p:pic>
    </p:spTree>
    <p:extLst>
      <p:ext uri="{BB962C8B-B14F-4D97-AF65-F5344CB8AC3E}">
        <p14:creationId xmlns:p14="http://schemas.microsoft.com/office/powerpoint/2010/main" val="2572884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lstStyle/>
          <a:p>
            <a:r>
              <a:rPr lang="es-CL" dirty="0" smtClean="0"/>
              <a:t>Este tema en especifico se refiere al funcionamiento a como se conectan los dispositivos al sistema operativo y al </a:t>
            </a:r>
            <a:r>
              <a:rPr lang="es-CL" dirty="0" err="1" smtClean="0"/>
              <a:t>hw</a:t>
            </a:r>
            <a:r>
              <a:rPr lang="es-CL" dirty="0" smtClean="0"/>
              <a:t>, para tal debemos recordar los siguiente:</a:t>
            </a:r>
          </a:p>
          <a:p>
            <a:pPr lvl="1"/>
            <a:r>
              <a:rPr lang="es-CL" dirty="0" smtClean="0"/>
              <a:t>Dispositivos de E/S ¿Qué significa esto?</a:t>
            </a:r>
            <a:endParaRPr lang="es-CL" dirty="0"/>
          </a:p>
        </p:txBody>
      </p:sp>
    </p:spTree>
    <p:extLst>
      <p:ext uri="{BB962C8B-B14F-4D97-AF65-F5344CB8AC3E}">
        <p14:creationId xmlns:p14="http://schemas.microsoft.com/office/powerpoint/2010/main" val="4120426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lstStyle/>
          <a:p>
            <a:r>
              <a:rPr lang="es-CL" dirty="0"/>
              <a:t>Los módulos de I/O tienen las siguientes funciones básicas:</a:t>
            </a:r>
          </a:p>
          <a:p>
            <a:pPr lvl="1"/>
            <a:r>
              <a:rPr lang="es-CL" dirty="0"/>
              <a:t>Conectar con la CPU y memoria vía bus del sistema.</a:t>
            </a:r>
          </a:p>
          <a:p>
            <a:pPr lvl="1"/>
            <a:r>
              <a:rPr lang="es-CL" dirty="0"/>
              <a:t>Conectar con los periféricos mediante conexiones de datos particularizadas.</a:t>
            </a:r>
          </a:p>
          <a:p>
            <a:endParaRPr lang="es-CL" dirty="0"/>
          </a:p>
        </p:txBody>
      </p:sp>
    </p:spTree>
    <p:extLst>
      <p:ext uri="{BB962C8B-B14F-4D97-AF65-F5344CB8AC3E}">
        <p14:creationId xmlns:p14="http://schemas.microsoft.com/office/powerpoint/2010/main" val="2675530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lstStyle/>
          <a:p>
            <a:r>
              <a:rPr lang="es-CL" b="1" dirty="0"/>
              <a:t>Funciones o requerimientos principales</a:t>
            </a:r>
          </a:p>
          <a:p>
            <a:pPr lvl="1"/>
            <a:r>
              <a:rPr lang="es-CL" dirty="0"/>
              <a:t>Control y temporización</a:t>
            </a:r>
            <a:r>
              <a:rPr lang="es-CL" dirty="0" smtClean="0"/>
              <a:t>.</a:t>
            </a:r>
          </a:p>
          <a:p>
            <a:pPr lvl="1"/>
            <a:endParaRPr lang="es-CL" dirty="0"/>
          </a:p>
          <a:p>
            <a:pPr lvl="1"/>
            <a:r>
              <a:rPr lang="es-CL" dirty="0"/>
              <a:t>Comunicación con la CPU</a:t>
            </a:r>
            <a:r>
              <a:rPr lang="es-CL" dirty="0" smtClean="0"/>
              <a:t>.</a:t>
            </a:r>
          </a:p>
          <a:p>
            <a:pPr lvl="1"/>
            <a:endParaRPr lang="es-CL" dirty="0"/>
          </a:p>
          <a:p>
            <a:pPr lvl="1"/>
            <a:r>
              <a:rPr lang="es-CL" dirty="0"/>
              <a:t>Comunicación con los periféricos</a:t>
            </a:r>
            <a:r>
              <a:rPr lang="es-CL" dirty="0" smtClean="0"/>
              <a:t>.</a:t>
            </a:r>
          </a:p>
          <a:p>
            <a:pPr lvl="1"/>
            <a:endParaRPr lang="es-CL" dirty="0"/>
          </a:p>
          <a:p>
            <a:pPr lvl="1"/>
            <a:r>
              <a:rPr lang="es-CL" dirty="0"/>
              <a:t>Buffer de datos</a:t>
            </a:r>
            <a:r>
              <a:rPr lang="es-CL" dirty="0" smtClean="0"/>
              <a:t>.</a:t>
            </a:r>
          </a:p>
          <a:p>
            <a:pPr lvl="1"/>
            <a:endParaRPr lang="es-CL" dirty="0"/>
          </a:p>
          <a:p>
            <a:pPr lvl="1"/>
            <a:r>
              <a:rPr lang="es-CL" dirty="0"/>
              <a:t>Detección de errores.</a:t>
            </a:r>
          </a:p>
          <a:p>
            <a:endParaRPr lang="es-CL" dirty="0"/>
          </a:p>
        </p:txBody>
      </p:sp>
    </p:spTree>
    <p:extLst>
      <p:ext uri="{BB962C8B-B14F-4D97-AF65-F5344CB8AC3E}">
        <p14:creationId xmlns:p14="http://schemas.microsoft.com/office/powerpoint/2010/main" val="314599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lstStyle/>
          <a:p>
            <a:r>
              <a:rPr lang="es-CL" dirty="0"/>
              <a:t>Técnicas de </a:t>
            </a:r>
            <a:r>
              <a:rPr lang="es-CL" dirty="0" smtClean="0"/>
              <a:t>entrada/salida (hilos-</a:t>
            </a:r>
            <a:r>
              <a:rPr lang="es-CL" i="1" dirty="0" err="1"/>
              <a:t>thread</a:t>
            </a:r>
            <a:r>
              <a:rPr lang="es-CL" dirty="0" smtClean="0"/>
              <a:t>)</a:t>
            </a:r>
            <a:endParaRPr lang="es-CL" dirty="0"/>
          </a:p>
          <a:p>
            <a:pPr lvl="1"/>
            <a:r>
              <a:rPr lang="es-CL" b="1" dirty="0"/>
              <a:t>Programable</a:t>
            </a:r>
          </a:p>
          <a:p>
            <a:pPr lvl="1" algn="just"/>
            <a:r>
              <a:rPr lang="es-CL" dirty="0"/>
              <a:t>El módulo realiza la instrucción que le encarga la CPU y coloca los bits correspondientes en el registro de estado. Es responsabilidad de la CPU comprobar periódicamente el estado hasta que se complete la instrucción.</a:t>
            </a:r>
          </a:p>
          <a:p>
            <a:pPr lvl="2"/>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51" y="3797300"/>
            <a:ext cx="4733925" cy="2514600"/>
          </a:xfrm>
          <a:prstGeom prst="rect">
            <a:avLst/>
          </a:prstGeom>
        </p:spPr>
      </p:pic>
    </p:spTree>
    <p:extLst>
      <p:ext uri="{BB962C8B-B14F-4D97-AF65-F5344CB8AC3E}">
        <p14:creationId xmlns:p14="http://schemas.microsoft.com/office/powerpoint/2010/main" val="365279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normAutofit/>
          </a:bodyPr>
          <a:lstStyle/>
          <a:p>
            <a:r>
              <a:rPr lang="es-CL" dirty="0"/>
              <a:t>Técnicas de entrada/salida</a:t>
            </a:r>
          </a:p>
          <a:p>
            <a:pPr lvl="1" algn="just"/>
            <a:r>
              <a:rPr lang="es-CL" b="1" dirty="0"/>
              <a:t>Controlada por interrupción</a:t>
            </a:r>
          </a:p>
          <a:p>
            <a:pPr lvl="1" algn="just"/>
            <a:r>
              <a:rPr lang="es-CL" dirty="0"/>
              <a:t>La CPU encarga una operación al módulo y continúa realizando otras tareas. Cuando el módulo concluya la operación, interrumpirá a la CPU para transferir los datos. La CPU realiza la transferencia y continúa después en el lugar en que se quedó con la otra tarea. Es necesario que la CPU sepa cuál módulo generó la interrupción y priorizarlas de ser necesario.</a:t>
            </a:r>
          </a:p>
          <a:p>
            <a:pPr lvl="1" algn="just"/>
            <a:r>
              <a:rPr lang="es-CL" dirty="0"/>
              <a:t>Este método es más eficiente que el anterior, pero implica un gran tiempo de dedicación de la CPU al servicio de interrupciones, ya que la transferencia de cada palabra implica guardar y recuperar el contexto de la tarea en curso.</a:t>
            </a:r>
          </a:p>
          <a:p>
            <a:endParaRPr lang="es-CL" dirty="0"/>
          </a:p>
        </p:txBody>
      </p:sp>
    </p:spTree>
    <p:extLst>
      <p:ext uri="{BB962C8B-B14F-4D97-AF65-F5344CB8AC3E}">
        <p14:creationId xmlns:p14="http://schemas.microsoft.com/office/powerpoint/2010/main" val="1384232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Técnicas de comunicación I/O de E/S</a:t>
            </a:r>
            <a:endParaRPr lang="es-CL" dirty="0"/>
          </a:p>
        </p:txBody>
      </p:sp>
      <p:sp>
        <p:nvSpPr>
          <p:cNvPr id="3" name="Marcador de contenido 2"/>
          <p:cNvSpPr>
            <a:spLocks noGrp="1"/>
          </p:cNvSpPr>
          <p:nvPr>
            <p:ph idx="1"/>
          </p:nvPr>
        </p:nvSpPr>
        <p:spPr/>
        <p:txBody>
          <a:bodyPr/>
          <a:lstStyle/>
          <a:p>
            <a:r>
              <a:rPr lang="es-CL" dirty="0"/>
              <a:t>Técnicas de entrada/salida</a:t>
            </a:r>
          </a:p>
          <a:p>
            <a:pPr lvl="1" algn="just"/>
            <a:r>
              <a:rPr lang="es-CL" b="1" dirty="0"/>
              <a:t>Acceso directo a memoria</a:t>
            </a:r>
          </a:p>
          <a:p>
            <a:pPr lvl="1" algn="just"/>
            <a:r>
              <a:rPr lang="es-CL" dirty="0"/>
              <a:t>Las técnicas anteriores necesitan la intervención de la CPU para transferir datos entre memoria y módulos I/O. Esto tiene dos inconvenientes:</a:t>
            </a:r>
          </a:p>
          <a:p>
            <a:pPr lvl="1" algn="just"/>
            <a:r>
              <a:rPr lang="es-CL" dirty="0"/>
              <a:t>La velocidad de transferencia está limitada por el tiempo que necesita la CPU para testear y servir al periférico.</a:t>
            </a:r>
          </a:p>
          <a:p>
            <a:pPr lvl="1" algn="just"/>
            <a:r>
              <a:rPr lang="es-CL" dirty="0"/>
              <a:t>La CPU debe ejecutar una serie de instrucciones por cada transferencia I/O.</a:t>
            </a:r>
          </a:p>
          <a:p>
            <a:r>
              <a:rPr lang="es-CL" dirty="0"/>
              <a:t>DMA es capaz de sustituir a la CPU tomando control del bus.</a:t>
            </a:r>
          </a:p>
        </p:txBody>
      </p:sp>
    </p:spTree>
    <p:extLst>
      <p:ext uri="{BB962C8B-B14F-4D97-AF65-F5344CB8AC3E}">
        <p14:creationId xmlns:p14="http://schemas.microsoft.com/office/powerpoint/2010/main" val="3663799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a:t>
            </a:r>
            <a:r>
              <a:rPr lang="es-CL" dirty="0" smtClean="0"/>
              <a:t>icronúcleos en Sistemas Operativos</a:t>
            </a:r>
            <a:endParaRPr lang="es-CL" dirty="0"/>
          </a:p>
        </p:txBody>
      </p:sp>
      <p:sp>
        <p:nvSpPr>
          <p:cNvPr id="3" name="Marcador de contenido 2"/>
          <p:cNvSpPr>
            <a:spLocks noGrp="1"/>
          </p:cNvSpPr>
          <p:nvPr>
            <p:ph idx="1"/>
          </p:nvPr>
        </p:nvSpPr>
        <p:spPr/>
        <p:txBody>
          <a:bodyPr/>
          <a:lstStyle/>
          <a:p>
            <a:pPr algn="just"/>
            <a:r>
              <a:rPr lang="es-CL" dirty="0"/>
              <a:t>En computación, un micronúcleo (en inglés, microkernel o </a:t>
            </a:r>
            <a:r>
              <a:rPr lang="es-CL" dirty="0" smtClean="0"/>
              <a:t>μkernel</a:t>
            </a:r>
            <a:r>
              <a:rPr lang="es-CL" dirty="0"/>
              <a:t>) es un tipo de núcleo de </a:t>
            </a:r>
            <a:r>
              <a:rPr lang="es-CL" dirty="0" smtClean="0"/>
              <a:t>un sistema </a:t>
            </a:r>
            <a:r>
              <a:rPr lang="es-CL" dirty="0"/>
              <a:t>operativo que provee un conjunto de primitivas o llamadas mínimas al sistema para implementar servicios básicos como espacios de direcciones, comunicación entre procesos y planificación básica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945" y="3517006"/>
            <a:ext cx="3720703" cy="2794894"/>
          </a:xfrm>
          <a:prstGeom prst="rect">
            <a:avLst/>
          </a:prstGeom>
        </p:spPr>
      </p:pic>
    </p:spTree>
    <p:extLst>
      <p:ext uri="{BB962C8B-B14F-4D97-AF65-F5344CB8AC3E}">
        <p14:creationId xmlns:p14="http://schemas.microsoft.com/office/powerpoint/2010/main" val="274803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Normas de la Clase</a:t>
            </a:r>
            <a:endParaRPr lang="es-CL" dirty="0"/>
          </a:p>
        </p:txBody>
      </p:sp>
      <p:sp>
        <p:nvSpPr>
          <p:cNvPr id="3" name="2 Marcador de contenido"/>
          <p:cNvSpPr>
            <a:spLocks noGrp="1"/>
          </p:cNvSpPr>
          <p:nvPr>
            <p:ph idx="1"/>
          </p:nvPr>
        </p:nvSpPr>
        <p:spPr/>
        <p:txBody>
          <a:bodyPr>
            <a:normAutofit/>
          </a:bodyPr>
          <a:lstStyle/>
          <a:p>
            <a:r>
              <a:rPr lang="es-CL" dirty="0" smtClean="0"/>
              <a:t>Celulares en Clases</a:t>
            </a:r>
          </a:p>
          <a:p>
            <a:r>
              <a:rPr lang="es-CL" dirty="0" smtClean="0"/>
              <a:t>Celulares en Pruebas</a:t>
            </a:r>
          </a:p>
          <a:p>
            <a:r>
              <a:rPr lang="es-CL" dirty="0" smtClean="0"/>
              <a:t>Facebook</a:t>
            </a:r>
          </a:p>
          <a:p>
            <a:r>
              <a:rPr lang="es-CL" dirty="0" smtClean="0"/>
              <a:t>Acceso a Intranet</a:t>
            </a:r>
          </a:p>
          <a:p>
            <a:pPr lvl="1"/>
            <a:r>
              <a:rPr lang="es-CL" dirty="0" smtClean="0"/>
              <a:t>Notas</a:t>
            </a:r>
          </a:p>
          <a:p>
            <a:pPr lvl="1"/>
            <a:r>
              <a:rPr lang="es-CL" dirty="0" smtClean="0"/>
              <a:t>Recursos</a:t>
            </a:r>
          </a:p>
          <a:p>
            <a:r>
              <a:rPr lang="es-CL" dirty="0" smtClean="0"/>
              <a:t>90% de asistencia (en español solo puede falta a 2 clases)</a:t>
            </a:r>
          </a:p>
          <a:p>
            <a:r>
              <a:rPr lang="es-CL" dirty="0" smtClean="0"/>
              <a:t>Notas </a:t>
            </a:r>
            <a:r>
              <a:rPr lang="es-CL" dirty="0" smtClean="0"/>
              <a:t>Lab y </a:t>
            </a:r>
            <a:r>
              <a:rPr lang="es-CL" dirty="0" err="1" smtClean="0"/>
              <a:t>Cat</a:t>
            </a:r>
            <a:r>
              <a:rPr lang="es-CL" dirty="0" smtClean="0"/>
              <a:t> </a:t>
            </a:r>
            <a:r>
              <a:rPr lang="es-CL" dirty="0" smtClean="0"/>
              <a:t>100% Practica</a:t>
            </a:r>
          </a:p>
          <a:p>
            <a:endParaRPr lang="es-CL" dirty="0" smtClean="0"/>
          </a:p>
          <a:p>
            <a:endParaRPr lang="es-CL" dirty="0"/>
          </a:p>
        </p:txBody>
      </p:sp>
    </p:spTree>
    <p:extLst>
      <p:ext uri="{BB962C8B-B14F-4D97-AF65-F5344CB8AC3E}">
        <p14:creationId xmlns:p14="http://schemas.microsoft.com/office/powerpoint/2010/main" val="2978992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Investigación</a:t>
            </a:r>
            <a:endParaRPr lang="es-CL" dirty="0"/>
          </a:p>
        </p:txBody>
      </p:sp>
      <p:sp>
        <p:nvSpPr>
          <p:cNvPr id="3" name="Marcador de contenido 2"/>
          <p:cNvSpPr>
            <a:spLocks noGrp="1"/>
          </p:cNvSpPr>
          <p:nvPr>
            <p:ph idx="1"/>
          </p:nvPr>
        </p:nvSpPr>
        <p:spPr/>
        <p:txBody>
          <a:bodyPr/>
          <a:lstStyle/>
          <a:p>
            <a:r>
              <a:rPr lang="es-CL" dirty="0" smtClean="0"/>
              <a:t>Investigar al menos 5 de cada uno e indicar sus </a:t>
            </a:r>
            <a:r>
              <a:rPr lang="es-CL" dirty="0" err="1" smtClean="0"/>
              <a:t>caracteristicas</a:t>
            </a:r>
            <a:endParaRPr lang="es-CL" dirty="0" smtClean="0"/>
          </a:p>
          <a:p>
            <a:endParaRPr lang="es-CL" dirty="0"/>
          </a:p>
          <a:p>
            <a:r>
              <a:rPr lang="es-CL" dirty="0" smtClean="0"/>
              <a:t>Distribución de Sistemas Operativos basados en GNU/Linux y FreeBSD. </a:t>
            </a:r>
          </a:p>
          <a:p>
            <a:r>
              <a:rPr lang="es-CL" dirty="0" smtClean="0"/>
              <a:t>Versiones del Sistema Operativo Microsoft. </a:t>
            </a:r>
            <a:endParaRPr lang="es-CL" dirty="0"/>
          </a:p>
        </p:txBody>
      </p:sp>
    </p:spTree>
    <p:extLst>
      <p:ext uri="{BB962C8B-B14F-4D97-AF65-F5344CB8AC3E}">
        <p14:creationId xmlns:p14="http://schemas.microsoft.com/office/powerpoint/2010/main" val="72929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Unidades Asignatura</a:t>
            </a:r>
            <a:endParaRPr lang="es-CL" dirty="0"/>
          </a:p>
        </p:txBody>
      </p:sp>
      <p:sp>
        <p:nvSpPr>
          <p:cNvPr id="3" name="Marcador de contenido 2"/>
          <p:cNvSpPr>
            <a:spLocks noGrp="1"/>
          </p:cNvSpPr>
          <p:nvPr>
            <p:ph idx="1"/>
          </p:nvPr>
        </p:nvSpPr>
        <p:spPr/>
        <p:txBody>
          <a:bodyPr/>
          <a:lstStyle/>
          <a:p>
            <a:r>
              <a:rPr lang="es-CL" dirty="0" smtClean="0"/>
              <a:t>Unidad I Introducción A Los Sistemas Operativos 18 Horas</a:t>
            </a:r>
          </a:p>
          <a:p>
            <a:endParaRPr lang="es-CL" dirty="0" smtClean="0"/>
          </a:p>
          <a:p>
            <a:r>
              <a:rPr lang="es-CL" dirty="0" smtClean="0"/>
              <a:t>Unidad II Instalación Y Configuración De Servicios En Sistemas Operativos Microsoft  42 Horas </a:t>
            </a:r>
          </a:p>
          <a:p>
            <a:endParaRPr lang="es-CL" dirty="0" smtClean="0"/>
          </a:p>
          <a:p>
            <a:r>
              <a:rPr lang="es-CL" dirty="0" smtClean="0"/>
              <a:t>Unidad III Instalación Y Administración De Servicios Avanzados Del Sistema Operativo Linux  48 Horas </a:t>
            </a:r>
            <a:endParaRPr lang="es-CL" dirty="0"/>
          </a:p>
        </p:txBody>
      </p:sp>
    </p:spTree>
    <p:extLst>
      <p:ext uri="{BB962C8B-B14F-4D97-AF65-F5344CB8AC3E}">
        <p14:creationId xmlns:p14="http://schemas.microsoft.com/office/powerpoint/2010/main" val="107489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Evaluaciones</a:t>
            </a:r>
            <a:endParaRPr lang="es-CL" dirty="0"/>
          </a:p>
        </p:txBody>
      </p:sp>
      <p:sp>
        <p:nvSpPr>
          <p:cNvPr id="3" name="Marcador de contenido 2"/>
          <p:cNvSpPr>
            <a:spLocks noGrp="1"/>
          </p:cNvSpPr>
          <p:nvPr>
            <p:ph idx="1"/>
          </p:nvPr>
        </p:nvSpPr>
        <p:spPr/>
        <p:txBody>
          <a:bodyPr/>
          <a:lstStyle/>
          <a:p>
            <a:r>
              <a:rPr lang="es-CL" dirty="0" smtClean="0"/>
              <a:t>Evaluación1 29 de Marzo Análisis de Caso 20% Catedra</a:t>
            </a:r>
          </a:p>
          <a:p>
            <a:r>
              <a:rPr lang="es-CL" dirty="0" smtClean="0"/>
              <a:t>Evaluación2 16 de Mayo Análisis de Caso 80% Catedra</a:t>
            </a:r>
          </a:p>
          <a:p>
            <a:r>
              <a:rPr lang="es-CL" dirty="0" smtClean="0"/>
              <a:t>Evaluacion3 20 de </a:t>
            </a:r>
            <a:r>
              <a:rPr lang="es-CL" dirty="0"/>
              <a:t>J</a:t>
            </a:r>
            <a:r>
              <a:rPr lang="es-CL" dirty="0" smtClean="0"/>
              <a:t>unio análisis de Caso 60% Laboratorio</a:t>
            </a:r>
          </a:p>
          <a:p>
            <a:r>
              <a:rPr lang="es-CL" dirty="0" smtClean="0"/>
              <a:t>Talleres o Actividades en clases 26 de Junio 40% Lab</a:t>
            </a:r>
          </a:p>
          <a:p>
            <a:endParaRPr lang="es-CL" dirty="0"/>
          </a:p>
          <a:p>
            <a:r>
              <a:rPr lang="es-CL" dirty="0" smtClean="0"/>
              <a:t>Catedra y Lab 50/50</a:t>
            </a:r>
          </a:p>
          <a:p>
            <a:r>
              <a:rPr lang="es-CL" dirty="0" smtClean="0"/>
              <a:t>Plazo Max talleres 13 de Junio    </a:t>
            </a:r>
          </a:p>
          <a:p>
            <a:endParaRPr lang="es-CL" dirty="0" smtClean="0"/>
          </a:p>
          <a:p>
            <a:endParaRPr lang="es-CL" dirty="0"/>
          </a:p>
        </p:txBody>
      </p:sp>
    </p:spTree>
    <p:extLst>
      <p:ext uri="{BB962C8B-B14F-4D97-AF65-F5344CB8AC3E}">
        <p14:creationId xmlns:p14="http://schemas.microsoft.com/office/powerpoint/2010/main" val="79068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Objetivo de la Clase</a:t>
            </a:r>
            <a:endParaRPr lang="es-CL" dirty="0"/>
          </a:p>
        </p:txBody>
      </p:sp>
      <p:sp>
        <p:nvSpPr>
          <p:cNvPr id="3" name="Marcador de contenido 2"/>
          <p:cNvSpPr>
            <a:spLocks noGrp="1"/>
          </p:cNvSpPr>
          <p:nvPr>
            <p:ph idx="1"/>
          </p:nvPr>
        </p:nvSpPr>
        <p:spPr/>
        <p:txBody>
          <a:bodyPr/>
          <a:lstStyle/>
          <a:p>
            <a:r>
              <a:rPr lang="es-CL" dirty="0" smtClean="0"/>
              <a:t>Distinguir conceptos de gestión de procesos, hilos y </a:t>
            </a:r>
            <a:r>
              <a:rPr lang="es-CL" dirty="0" err="1" smtClean="0"/>
              <a:t>micronúcleos</a:t>
            </a:r>
            <a:r>
              <a:rPr lang="es-CL" dirty="0" smtClean="0"/>
              <a:t> en Sistemas Operativos, de acuerdo con la estructura base de su funcionamiento</a:t>
            </a:r>
            <a:endParaRPr lang="es-CL" dirty="0"/>
          </a:p>
        </p:txBody>
      </p:sp>
    </p:spTree>
    <p:extLst>
      <p:ext uri="{BB962C8B-B14F-4D97-AF65-F5344CB8AC3E}">
        <p14:creationId xmlns:p14="http://schemas.microsoft.com/office/powerpoint/2010/main" val="417617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dirty="0" smtClean="0"/>
              <a:t>Se </a:t>
            </a:r>
            <a:r>
              <a:rPr lang="es-CL" dirty="0"/>
              <a:t>refiere a la ejecución de diversas instrucciones por parte del microprocesador, de acuerdo a lo que indica un programa. El sistema operativo de la computadora (ordenador) se encarga de gestionar los procesos.</a:t>
            </a:r>
          </a:p>
        </p:txBody>
      </p:sp>
      <p:pic>
        <p:nvPicPr>
          <p:cNvPr id="4" name="Imagen 3" descr="Usar un archivo como swap desde una memoria usb si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27" y="3241987"/>
            <a:ext cx="7653468" cy="3197449"/>
          </a:xfrm>
          <a:prstGeom prst="rect">
            <a:avLst/>
          </a:prstGeom>
        </p:spPr>
      </p:pic>
    </p:spTree>
    <p:extLst>
      <p:ext uri="{BB962C8B-B14F-4D97-AF65-F5344CB8AC3E}">
        <p14:creationId xmlns:p14="http://schemas.microsoft.com/office/powerpoint/2010/main" val="255644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t>
            </a:r>
            <a:r>
              <a:rPr lang="es-CL" dirty="0" smtClean="0"/>
              <a:t>onceptos de gestión de procesos</a:t>
            </a:r>
            <a:endParaRPr lang="es-CL" dirty="0"/>
          </a:p>
        </p:txBody>
      </p:sp>
      <p:sp>
        <p:nvSpPr>
          <p:cNvPr id="3" name="Marcador de contenido 2"/>
          <p:cNvSpPr>
            <a:spLocks noGrp="1"/>
          </p:cNvSpPr>
          <p:nvPr>
            <p:ph idx="1"/>
          </p:nvPr>
        </p:nvSpPr>
        <p:spPr/>
        <p:txBody>
          <a:bodyPr/>
          <a:lstStyle/>
          <a:p>
            <a:pPr algn="just"/>
            <a:r>
              <a:rPr lang="es-CL" dirty="0" smtClean="0"/>
              <a:t>¿Qué es un S.O?</a:t>
            </a:r>
          </a:p>
          <a:p>
            <a:pPr algn="just"/>
            <a:r>
              <a:rPr lang="es-CL" dirty="0"/>
              <a:t> Conjunto de órdenes y programas que controlan los procesos básicos de una computadora y permiten el funcionamiento de otros programas</a:t>
            </a:r>
            <a:r>
              <a:rPr lang="es-CL" dirty="0" smtClean="0"/>
              <a:t>.</a:t>
            </a:r>
          </a:p>
          <a:p>
            <a:pPr algn="just"/>
            <a:endParaRPr lang="es-CL" dirty="0"/>
          </a:p>
          <a:p>
            <a:pPr algn="just"/>
            <a:r>
              <a:rPr lang="es-CL" dirty="0" smtClean="0"/>
              <a:t>……….</a:t>
            </a:r>
            <a:endParaRPr lang="es-CL" dirty="0"/>
          </a:p>
          <a:p>
            <a:pPr algn="just"/>
            <a:endParaRPr lang="es-CL" dirty="0"/>
          </a:p>
        </p:txBody>
      </p:sp>
      <p:pic>
        <p:nvPicPr>
          <p:cNvPr id="5" name="Imagen 4" descr="Ekoore Python S, il Tablet &quot;universale&quot; - Lffl.or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149" y="3590522"/>
            <a:ext cx="6311900" cy="2819400"/>
          </a:xfrm>
          <a:prstGeom prst="rect">
            <a:avLst/>
          </a:prstGeom>
        </p:spPr>
      </p:pic>
    </p:spTree>
    <p:extLst>
      <p:ext uri="{BB962C8B-B14F-4D97-AF65-F5344CB8AC3E}">
        <p14:creationId xmlns:p14="http://schemas.microsoft.com/office/powerpoint/2010/main" val="40375997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1654</Words>
  <Application>Microsoft Office PowerPoint</Application>
  <PresentationFormat>Panorámica</PresentationFormat>
  <Paragraphs>194</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Calibri</vt:lpstr>
      <vt:lpstr>Calibri Light</vt:lpstr>
      <vt:lpstr>Tema de Office</vt:lpstr>
      <vt:lpstr>Sistema Operativo</vt:lpstr>
      <vt:lpstr>Objetivo de la Asignatura</vt:lpstr>
      <vt:lpstr>Normas de la Clase</vt:lpstr>
      <vt:lpstr>Normas de la Clase</vt:lpstr>
      <vt:lpstr>Unidades Asignatura</vt:lpstr>
      <vt:lpstr>Evaluaciones</vt:lpstr>
      <vt:lpstr>Objetivo de la Clase</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Conceptos de gestión de procesos</vt:lpstr>
      <vt:lpstr>Historia y evolución de los sistemas operativos</vt:lpstr>
      <vt:lpstr>Historia y evolución de los sistemas operativos</vt:lpstr>
      <vt:lpstr>Historia y evolución de los sistemas operativos</vt:lpstr>
      <vt:lpstr>Historia y evolución de los sistemas operativos</vt:lpstr>
      <vt:lpstr>Historia y evolución de los sistemas operativos</vt:lpstr>
      <vt:lpstr>Historia y evolución de los sistemas operativos</vt:lpstr>
      <vt:lpstr>Diferencias entre Kernel Windows y Linux</vt:lpstr>
      <vt:lpstr>Diferencias entre Kernel Windows y Linux</vt:lpstr>
      <vt:lpstr>Técnicas de comunicación I/O de E/S</vt:lpstr>
      <vt:lpstr>Técnicas de comunicación I/O de E/S</vt:lpstr>
      <vt:lpstr>Técnicas de comunicación I/O de E/S</vt:lpstr>
      <vt:lpstr>Técnicas de comunicación I/O de E/S</vt:lpstr>
      <vt:lpstr>Técnicas de comunicación I/O de E/S</vt:lpstr>
      <vt:lpstr>Técnicas de comunicación I/O de E/S</vt:lpstr>
      <vt:lpstr>Micronúcleos en Sistemas Operativos</vt:lpstr>
      <vt:lpstr>Investigación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Operativo</dc:title>
  <dc:creator>Administrador 2017</dc:creator>
  <cp:lastModifiedBy>Administrador 2017</cp:lastModifiedBy>
  <cp:revision>19</cp:revision>
  <dcterms:created xsi:type="dcterms:W3CDTF">2019-03-13T01:14:39Z</dcterms:created>
  <dcterms:modified xsi:type="dcterms:W3CDTF">2019-03-13T02:58:08Z</dcterms:modified>
</cp:coreProperties>
</file>