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34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37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57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201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357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445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57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9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914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83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88DE-F5C4-4EAE-B7AC-3459C9E481AF}" type="datetimeFigureOut">
              <a:rPr lang="es-CL" smtClean="0"/>
              <a:t>20-03-2019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5A13-549C-4A8F-ACAF-B0A2EEC76F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532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Sistema Operativo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Docente: Boris González</a:t>
            </a:r>
          </a:p>
        </p:txBody>
      </p:sp>
    </p:spTree>
    <p:extLst>
      <p:ext uri="{BB962C8B-B14F-4D97-AF65-F5344CB8AC3E}">
        <p14:creationId xmlns:p14="http://schemas.microsoft.com/office/powerpoint/2010/main" val="83955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virtual.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Memoria Virtual es el uso combinado de memoria RAM en su computadora y espacio temporero en el disco duro. 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Cuando la memoria RAM es baja, la memoria virtual mueve datos desde la memoria RAM a un espacio llamado archivo de paginación.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El movimiento de datos desde y hacia los archivos de paginación crea espacio en la memoria RAM para completar su tarea</a:t>
            </a:r>
          </a:p>
        </p:txBody>
      </p:sp>
    </p:spTree>
    <p:extLst>
      <p:ext uri="{BB962C8B-B14F-4D97-AF65-F5344CB8AC3E}">
        <p14:creationId xmlns:p14="http://schemas.microsoft.com/office/powerpoint/2010/main" val="173568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virtual.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Si su computadora está falta de la memoria RAM necesaria para ejecutar una operación o programa, Windows utiliza la memoria virtual para compensar.</a:t>
            </a:r>
          </a:p>
        </p:txBody>
      </p:sp>
      <p:pic>
        <p:nvPicPr>
          <p:cNvPr id="4" name="Imagen 3" descr="Signo De Interrogación Pregunta · Imagen gratis e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45" y="2894863"/>
            <a:ext cx="3591193" cy="35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virtual.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Mientras más memoria RAM su computadora tenga, más rápido ejecutarán los programas. 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Si la falta de memoria RAM hace su computadora más lenta, usted podría aumentar la memoria virtual para compensar. 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Sin embargo, su computadora puede leer datos en su memoria RAM más rápidamente que los datos en el disco duro, así que añadir memoria RAM es una mejor solución.</a:t>
            </a:r>
          </a:p>
        </p:txBody>
      </p:sp>
      <p:pic>
        <p:nvPicPr>
          <p:cNvPr id="4" name="Imagen 3" descr="SO-DIMM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28" y="351285"/>
            <a:ext cx="2112068" cy="13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5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virtual.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Mapeo de Memoria</a:t>
            </a:r>
          </a:p>
          <a:p>
            <a:pPr algn="just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41" y="1825624"/>
            <a:ext cx="4914632" cy="50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4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Alertas del Sistema: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es-CL" dirty="0"/>
              <a:t>Monitor de sistema para la supervisión y uso de los recursos del sistema.  </a:t>
            </a:r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50" y="2205486"/>
            <a:ext cx="5889208" cy="44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Alertas del Sistema: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es-CL" dirty="0"/>
              <a:t>Datos de rendimiento en tiempo real en forma de contadores.  </a:t>
            </a:r>
          </a:p>
          <a:p>
            <a:pPr algn="just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9" y="2385484"/>
            <a:ext cx="935485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Alertas del Sistema: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CL" dirty="0"/>
              <a:t>Entrada en el log de eventos. </a:t>
            </a:r>
          </a:p>
          <a:p>
            <a:pPr lvl="2"/>
            <a:r>
              <a:rPr lang="es-CL" dirty="0"/>
              <a:t>Inicio de un log cuando se excede o queda por debajo el contador. </a:t>
            </a:r>
          </a:p>
          <a:p>
            <a:pPr lvl="2"/>
            <a:r>
              <a:rPr lang="es-CL" dirty="0"/>
              <a:t>Envío de mensaje. </a:t>
            </a:r>
          </a:p>
          <a:p>
            <a:pPr lvl="2"/>
            <a:r>
              <a:rPr lang="es-CL" dirty="0"/>
              <a:t>Ejecución de un programa. </a:t>
            </a:r>
          </a:p>
          <a:p>
            <a:pPr algn="just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F3A1D-EDC5-4AC7-9836-9D181920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21" y="2618115"/>
            <a:ext cx="6645216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TCP/IP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400" dirty="0"/>
              <a:t>La </a:t>
            </a:r>
            <a:r>
              <a:rPr lang="es-CL" sz="2400" b="1" dirty="0"/>
              <a:t>pila de protocolos</a:t>
            </a:r>
            <a:r>
              <a:rPr lang="es-CL" sz="2400" dirty="0"/>
              <a:t> es una colección ordenada de protocolos organizados en capas que se ponen unas encima de otras y en donde cada protocolo implementa una abstracción encuadrada en la abstracción que proporciona la capa sobre la que está encuadrada.</a:t>
            </a:r>
          </a:p>
          <a:p>
            <a:pPr algn="just"/>
            <a:r>
              <a:rPr lang="es-CL" sz="2400" dirty="0"/>
              <a:t> Los protocolos encuadrados en la capa inferior proporcionan sus servicios a los protocolos de la capa superior para que estos puedan realizar su propia funcionalidad.</a:t>
            </a:r>
          </a:p>
        </p:txBody>
      </p:sp>
    </p:spTree>
    <p:extLst>
      <p:ext uri="{BB962C8B-B14F-4D97-AF65-F5344CB8AC3E}">
        <p14:creationId xmlns:p14="http://schemas.microsoft.com/office/powerpoint/2010/main" val="29148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TCP/IP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1F2BC1-C7F0-4D65-8CDA-DD8E99527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7837"/>
            <a:ext cx="4097710" cy="482163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9FA8BC-5840-4BC9-9944-5710ED29E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91" y="1747837"/>
            <a:ext cx="6181587" cy="48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TCP/IP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Conceptos</a:t>
            </a:r>
          </a:p>
          <a:p>
            <a:pPr lvl="1" algn="just"/>
            <a:r>
              <a:rPr lang="es-CL" dirty="0"/>
              <a:t>Red</a:t>
            </a:r>
          </a:p>
          <a:p>
            <a:pPr lvl="2" algn="just"/>
            <a:r>
              <a:rPr lang="es-CL" dirty="0"/>
              <a:t>Es un conjunto de equipos conectados por medio de cables, señales, ondas o cualquier otro método de transporte de datos, que comparten información (archivos), recursos (CD-ROM, impresoras, etc.) y servicios (acceso a internet, e-mail, chat, ...</a:t>
            </a:r>
          </a:p>
          <a:p>
            <a:pPr lvl="1" algn="just"/>
            <a:r>
              <a:rPr lang="es-CL" dirty="0"/>
              <a:t>Dirección IP</a:t>
            </a:r>
          </a:p>
          <a:p>
            <a:pPr lvl="2" algn="just"/>
            <a:r>
              <a:rPr lang="es-CL" dirty="0"/>
              <a:t>Una etiqueta numérica que identifica, de manera lógica y jerárquica, a un interfaz (elemento de comunicación/conexión) de un dispositivo (habitualmente una computadora) dentro de una red que utilice el protocolo IP (Internet </a:t>
            </a:r>
            <a:r>
              <a:rPr lang="es-CL" dirty="0" err="1"/>
              <a:t>Protocol</a:t>
            </a:r>
            <a:r>
              <a:rPr lang="es-CL" dirty="0"/>
              <a:t>), que corresponde al nivel de red del protocolo TCP/IP.</a:t>
            </a:r>
          </a:p>
        </p:txBody>
      </p:sp>
    </p:spTree>
    <p:extLst>
      <p:ext uri="{BB962C8B-B14F-4D97-AF65-F5344CB8AC3E}">
        <p14:creationId xmlns:p14="http://schemas.microsoft.com/office/powerpoint/2010/main" val="98271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de la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Analizar riesgos y problemas de seguridad de procesos, sistemas y servicios, realizando acciones de seguridad solicitadas, de acuerdo a estándares definidos.</a:t>
            </a:r>
          </a:p>
        </p:txBody>
      </p:sp>
    </p:spTree>
    <p:extLst>
      <p:ext uri="{BB962C8B-B14F-4D97-AF65-F5344CB8AC3E}">
        <p14:creationId xmlns:p14="http://schemas.microsoft.com/office/powerpoint/2010/main" val="277954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TCP/IP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L" dirty="0"/>
              <a:t>Conceptos</a:t>
            </a:r>
          </a:p>
          <a:p>
            <a:pPr lvl="1" algn="just"/>
            <a:r>
              <a:rPr lang="es-CL" dirty="0" err="1"/>
              <a:t>Router</a:t>
            </a:r>
            <a:endParaRPr lang="es-CL" dirty="0"/>
          </a:p>
          <a:p>
            <a:pPr lvl="2" algn="just"/>
            <a:r>
              <a:rPr lang="es-CL" dirty="0"/>
              <a:t>Un </a:t>
            </a:r>
            <a:r>
              <a:rPr lang="es-CL" dirty="0" err="1"/>
              <a:t>router</a:t>
            </a:r>
            <a:r>
              <a:rPr lang="es-CL" dirty="0"/>
              <a:t> es un dispositivo de hardware que permite la interconexión de ordenadores en red. </a:t>
            </a:r>
          </a:p>
          <a:p>
            <a:pPr lvl="2" algn="just"/>
            <a:r>
              <a:rPr lang="es-CL" dirty="0"/>
              <a:t>El </a:t>
            </a:r>
            <a:r>
              <a:rPr lang="es-CL" dirty="0" err="1"/>
              <a:t>router</a:t>
            </a:r>
            <a:r>
              <a:rPr lang="es-CL" dirty="0"/>
              <a:t> o enrutador es un dispositivo que opera en capa tres de nivel de 3. Así, permite que varias redes u ordenadores se conecten entre sí y, por ejemplo, compartan una misma conexión de Internet.</a:t>
            </a:r>
          </a:p>
          <a:p>
            <a:pPr lvl="1" algn="just"/>
            <a:r>
              <a:rPr lang="es-CL" dirty="0"/>
              <a:t>servicio de nombres</a:t>
            </a:r>
          </a:p>
          <a:p>
            <a:pPr lvl="2" algn="just"/>
            <a:r>
              <a:rPr lang="es-CL" dirty="0"/>
              <a:t>Un servidor de nombres es un servidor de hardware o software que implementa un servicio de red para proveer respuestas a las consultas en un servicio de directorio.</a:t>
            </a:r>
          </a:p>
          <a:p>
            <a:pPr lvl="2" algn="just"/>
            <a:r>
              <a:rPr lang="es-CL" dirty="0"/>
              <a:t>Traduce un identificador basado en texto a una identificación numérica o componente de direccionamiento interno de sistema. </a:t>
            </a:r>
          </a:p>
          <a:p>
            <a:pPr lvl="2" algn="just"/>
            <a:r>
              <a:rPr lang="es-CL" dirty="0"/>
              <a:t>Este servicio es realizado por el servidor en respuesta a una petición de protocolo de servicio</a:t>
            </a:r>
          </a:p>
        </p:txBody>
      </p:sp>
    </p:spTree>
    <p:extLst>
      <p:ext uri="{BB962C8B-B14F-4D97-AF65-F5344CB8AC3E}">
        <p14:creationId xmlns:p14="http://schemas.microsoft.com/office/powerpoint/2010/main" val="417108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E493-9CE3-4F25-AD12-41800EB6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Servicios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5D86C-3675-4605-AC3B-0BA79A5E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DNS: </a:t>
            </a:r>
          </a:p>
          <a:p>
            <a:pPr lvl="1" algn="just"/>
            <a:r>
              <a:rPr lang="es-CL" dirty="0"/>
              <a:t>La sigla DNS proviene de la expresión inglesa </a:t>
            </a:r>
            <a:r>
              <a:rPr lang="es-CL" dirty="0" err="1"/>
              <a:t>Domain</a:t>
            </a:r>
            <a:r>
              <a:rPr lang="es-CL" dirty="0"/>
              <a:t> </a:t>
            </a:r>
            <a:r>
              <a:rPr lang="es-CL" dirty="0" err="1"/>
              <a:t>Name</a:t>
            </a:r>
            <a:r>
              <a:rPr lang="es-CL" dirty="0"/>
              <a:t> </a:t>
            </a:r>
            <a:r>
              <a:rPr lang="es-CL" dirty="0" err="1"/>
              <a:t>System</a:t>
            </a:r>
            <a:r>
              <a:rPr lang="es-CL" dirty="0"/>
              <a:t>: es decir, Sistema de Nombres de Dominio. Se trata de un método de denominación empleado para nombrar a los dispositivos que se conectan a una red a través del IP (Internet </a:t>
            </a:r>
            <a:r>
              <a:rPr lang="es-CL" dirty="0" err="1"/>
              <a:t>Protocol</a:t>
            </a:r>
            <a:r>
              <a:rPr lang="es-CL" dirty="0"/>
              <a:t> o Protocolo de Internet).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242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E493-9CE3-4F25-AD12-41800EB6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Servicios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5D86C-3675-4605-AC3B-0BA79A5E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DNS: </a:t>
            </a:r>
          </a:p>
          <a:p>
            <a:pPr lvl="1"/>
            <a:r>
              <a:rPr lang="es-CL" dirty="0"/>
              <a:t>Servidor Web (IIS, Apache)</a:t>
            </a:r>
          </a:p>
          <a:p>
            <a:pPr lvl="2" algn="just"/>
            <a:r>
              <a:rPr lang="es-CL" dirty="0"/>
              <a:t>El servidor HTTP </a:t>
            </a:r>
            <a:r>
              <a:rPr lang="es-CL" b="1" dirty="0"/>
              <a:t>Apache</a:t>
            </a:r>
            <a:r>
              <a:rPr lang="es-CL" dirty="0"/>
              <a:t> es un servidor web HTTP de código abierto, para plataformas Unix (BSD, GNU/Linux, etc.), Microsoft Windows, Macintosh y otras, que implementa el protocolo HTTP/1.1 y la noción de sitio virtual según la normativa RFC 2616.</a:t>
            </a:r>
          </a:p>
          <a:p>
            <a:pPr lvl="2" algn="just"/>
            <a:r>
              <a:rPr lang="es-CL" b="1" dirty="0"/>
              <a:t>IIS</a:t>
            </a:r>
            <a:r>
              <a:rPr lang="es-CL" dirty="0"/>
              <a:t> (Internet </a:t>
            </a:r>
            <a:r>
              <a:rPr lang="es-CL" dirty="0" err="1"/>
              <a:t>Information</a:t>
            </a:r>
            <a:r>
              <a:rPr lang="es-CL" dirty="0"/>
              <a:t> Server) </a:t>
            </a:r>
            <a:r>
              <a:rPr lang="es-CL" b="1" dirty="0"/>
              <a:t>IIS</a:t>
            </a:r>
            <a:r>
              <a:rPr lang="es-CL" dirty="0"/>
              <a:t> es un conjunto </a:t>
            </a:r>
            <a:r>
              <a:rPr lang="es-CL" b="1" dirty="0"/>
              <a:t>de</a:t>
            </a:r>
            <a:r>
              <a:rPr lang="es-CL" dirty="0"/>
              <a:t> servicios </a:t>
            </a:r>
            <a:r>
              <a:rPr lang="es-CL" b="1" dirty="0"/>
              <a:t>para</a:t>
            </a:r>
            <a:r>
              <a:rPr lang="es-CL" dirty="0"/>
              <a:t> servidores usando Microsoft Windows. Es especialmente usado en servidores web, que actualmente es el segundo más popular sistema </a:t>
            </a:r>
            <a:r>
              <a:rPr lang="es-CL" b="1" dirty="0"/>
              <a:t>de</a:t>
            </a:r>
            <a:r>
              <a:rPr lang="es-CL" dirty="0"/>
              <a:t> servidor web (funciona en el 35% </a:t>
            </a:r>
            <a:r>
              <a:rPr lang="es-CL" b="1" dirty="0"/>
              <a:t>de</a:t>
            </a:r>
            <a:r>
              <a:rPr lang="es-CL" dirty="0"/>
              <a:t> los servidores </a:t>
            </a:r>
            <a:r>
              <a:rPr lang="es-CL" b="1" dirty="0"/>
              <a:t>de</a:t>
            </a:r>
            <a:r>
              <a:rPr lang="es-CL" dirty="0"/>
              <a:t> todos los sitios web).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413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E493-9CE3-4F25-AD12-41800EB6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Servicios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5D86C-3675-4605-AC3B-0BA79A5E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DNS: </a:t>
            </a:r>
          </a:p>
          <a:p>
            <a:pPr lvl="1"/>
            <a:r>
              <a:rPr lang="es-CL" dirty="0"/>
              <a:t>FTP / SFTP </a:t>
            </a:r>
          </a:p>
          <a:p>
            <a:pPr lvl="2" algn="just"/>
            <a:r>
              <a:rPr lang="es-CL" dirty="0"/>
              <a:t>Conocido preferentemente por sus siglas de FTP (en inglés, File Transfer </a:t>
            </a:r>
            <a:r>
              <a:rPr lang="es-CL" dirty="0" err="1"/>
              <a:t>Protocol</a:t>
            </a:r>
            <a:r>
              <a:rPr lang="es-CL" dirty="0"/>
              <a:t>) este protocolo de red llamado Protocolo de Transferencia de Archivos es como su nombre lo indica una de las formas en la cual podemos enviar archivos hacia </a:t>
            </a:r>
            <a:r>
              <a:rPr lang="es-CL" dirty="0" err="1"/>
              <a:t>unaRed</a:t>
            </a:r>
            <a:r>
              <a:rPr lang="es-CL" dirty="0"/>
              <a:t> TCP </a:t>
            </a:r>
          </a:p>
          <a:p>
            <a:pPr lvl="2" algn="just"/>
            <a:r>
              <a:rPr lang="es-CL" dirty="0"/>
              <a:t>Nuestro ordenador que oficiará como Cliente la posibilidad de poder establecer un vínculo con un Servidor remoto para poder o bien descargar archivos desde esta dirección de destino, o bien poder cargar archivos mediante un envío del mismo, sin tener en cuenta como condicionante al Sistema Operativo que se esté utilizando en cada extremo de la comunicación de datos.</a:t>
            </a:r>
          </a:p>
          <a:p>
            <a:pPr lvl="2" algn="just"/>
            <a:r>
              <a:rPr lang="es-CL" dirty="0"/>
              <a:t>Este servicio utiliza el modelo TCP IP para poder establecer, mediante la utilización de los puertos de red 20/21 una conexión de altísima velocidad, aunque esto a veces suele estar aparejado de un riesgo</a:t>
            </a:r>
          </a:p>
          <a:p>
            <a:pPr lvl="1" algn="just"/>
            <a:r>
              <a:rPr lang="es-CL" b="1" dirty="0"/>
              <a:t>SFTP</a:t>
            </a:r>
            <a:r>
              <a:rPr lang="es-CL" dirty="0"/>
              <a:t> es un protocolo de transferencia de archivos que utiliza SSH (</a:t>
            </a:r>
            <a:r>
              <a:rPr lang="es-CL" dirty="0" err="1"/>
              <a:t>Secure</a:t>
            </a:r>
            <a:r>
              <a:rPr lang="es-CL" dirty="0"/>
              <a:t> Shell) 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995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EBA08-7831-4CA9-BF5D-90F9E0A4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Telnet, SSH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3EA6D-C435-49C8-827C-B890EADE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(</a:t>
            </a:r>
            <a:r>
              <a:rPr lang="es-CL" dirty="0" err="1"/>
              <a:t>Telecommunication</a:t>
            </a:r>
            <a:r>
              <a:rPr lang="es-CL" dirty="0"/>
              <a:t> Network​) es el nombre de un protocolo de red que nos permite acceder a otra máquina para manejarla remotamente como si estuviéramos sentados delante de ella. También es el nombre del programa informático que implementa el cliente.</a:t>
            </a:r>
          </a:p>
          <a:p>
            <a:pPr algn="just"/>
            <a:r>
              <a:rPr lang="es-CL" dirty="0"/>
              <a:t>Protocolo </a:t>
            </a:r>
            <a:r>
              <a:rPr lang="es-CL" b="1" dirty="0"/>
              <a:t>SSH</a:t>
            </a:r>
            <a:r>
              <a:rPr lang="es-CL" dirty="0"/>
              <a:t>. (o </a:t>
            </a:r>
            <a:r>
              <a:rPr lang="es-CL" dirty="0" err="1"/>
              <a:t>Secure</a:t>
            </a:r>
            <a:r>
              <a:rPr lang="es-CL" dirty="0"/>
              <a:t> </a:t>
            </a:r>
            <a:r>
              <a:rPr lang="es-CL" dirty="0" err="1"/>
              <a:t>SHell</a:t>
            </a:r>
            <a:r>
              <a:rPr lang="es-CL" dirty="0"/>
              <a:t>) es un protocolo que facilita las comunicaciones seguras entre dos sistemas usando una arquitectura cliente/servidor y que permite a los usuarios conectarse a un host remotamente.</a:t>
            </a:r>
          </a:p>
        </p:txBody>
      </p:sp>
    </p:spTree>
    <p:extLst>
      <p:ext uri="{BB962C8B-B14F-4D97-AF65-F5344CB8AC3E}">
        <p14:creationId xmlns:p14="http://schemas.microsoft.com/office/powerpoint/2010/main" val="46682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Temas a Ver el día de Hoy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/>
              <a:t>Tareas en tiempo real y procesos. </a:t>
            </a:r>
          </a:p>
          <a:p>
            <a:r>
              <a:rPr lang="es-CL" dirty="0"/>
              <a:t>Memoria virtual. </a:t>
            </a:r>
          </a:p>
          <a:p>
            <a:r>
              <a:rPr lang="es-CL" dirty="0"/>
              <a:t>Alertas del sistema: </a:t>
            </a:r>
          </a:p>
          <a:p>
            <a:pPr lvl="1"/>
            <a:r>
              <a:rPr lang="es-CL" dirty="0"/>
              <a:t>Monitor de sistema para la supervisión y uso de los recursos del sistema.  </a:t>
            </a:r>
          </a:p>
          <a:p>
            <a:pPr lvl="1"/>
            <a:r>
              <a:rPr lang="es-CL" dirty="0"/>
              <a:t>Datos de rendimiento en tiempo real en forma de contadores.  </a:t>
            </a:r>
          </a:p>
          <a:p>
            <a:pPr lvl="1"/>
            <a:r>
              <a:rPr lang="es-CL" dirty="0"/>
              <a:t>Contadores para recursos de servidor: </a:t>
            </a:r>
          </a:p>
          <a:p>
            <a:pPr lvl="2"/>
            <a:r>
              <a:rPr lang="es-CL" dirty="0"/>
              <a:t>Entrada en el log de eventos. </a:t>
            </a:r>
          </a:p>
          <a:p>
            <a:pPr lvl="2"/>
            <a:r>
              <a:rPr lang="es-CL" dirty="0"/>
              <a:t>Inicio de un log cuando se excede o queda por debajo el contador. </a:t>
            </a:r>
          </a:p>
          <a:p>
            <a:pPr lvl="2"/>
            <a:r>
              <a:rPr lang="es-CL" dirty="0"/>
              <a:t>Envío de mensaje. </a:t>
            </a:r>
          </a:p>
          <a:p>
            <a:pPr lvl="2"/>
            <a:r>
              <a:rPr lang="es-CL" dirty="0"/>
              <a:t>Ejecución de un programa. </a:t>
            </a:r>
          </a:p>
          <a:p>
            <a:r>
              <a:rPr lang="es-CL" dirty="0" err="1"/>
              <a:t>Stack</a:t>
            </a:r>
            <a:r>
              <a:rPr lang="es-CL" dirty="0"/>
              <a:t> TCP/IP: Conceptos: Red, Dirección IP, </a:t>
            </a:r>
            <a:r>
              <a:rPr lang="es-CL" dirty="0" err="1"/>
              <a:t>router</a:t>
            </a:r>
            <a:r>
              <a:rPr lang="es-CL" dirty="0"/>
              <a:t>, servicio de nombres.</a:t>
            </a:r>
          </a:p>
          <a:p>
            <a:r>
              <a:rPr lang="es-CL" dirty="0"/>
              <a:t>Servicios de Red: </a:t>
            </a:r>
          </a:p>
          <a:p>
            <a:pPr lvl="1"/>
            <a:r>
              <a:rPr lang="es-CL" dirty="0"/>
              <a:t>DNS. </a:t>
            </a:r>
          </a:p>
          <a:p>
            <a:pPr lvl="1"/>
            <a:r>
              <a:rPr lang="es-CL" dirty="0"/>
              <a:t>Servidor Web (IIS, Apache)</a:t>
            </a:r>
          </a:p>
          <a:p>
            <a:pPr lvl="1"/>
            <a:r>
              <a:rPr lang="es-CL" dirty="0"/>
              <a:t>FTP / SFTP </a:t>
            </a:r>
          </a:p>
          <a:p>
            <a:r>
              <a:rPr lang="es-CL" dirty="0"/>
              <a:t>Telnet, SSH</a:t>
            </a:r>
          </a:p>
        </p:txBody>
      </p:sp>
    </p:spTree>
    <p:extLst>
      <p:ext uri="{BB962C8B-B14F-4D97-AF65-F5344CB8AC3E}">
        <p14:creationId xmlns:p14="http://schemas.microsoft.com/office/powerpoint/2010/main" val="185864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en tiempo real y procesos.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Desde el punto de vista de la planificación, el sistema operativo considera a las tareas como procesos que consumen una cierta cantidad de tiempo de procesador, y a las que asignarles esa cantidad cada cierto tiempo. </a:t>
            </a:r>
          </a:p>
          <a:p>
            <a:pPr algn="just"/>
            <a:r>
              <a:rPr lang="es-CL" dirty="0"/>
              <a:t>Tanto los datos que necesita cada tarea, como el código que ejecutan y los resultados que producen son totalmente irrelevantes para el planificador.</a:t>
            </a:r>
          </a:p>
        </p:txBody>
      </p:sp>
    </p:spTree>
    <p:extLst>
      <p:ext uri="{BB962C8B-B14F-4D97-AF65-F5344CB8AC3E}">
        <p14:creationId xmlns:p14="http://schemas.microsoft.com/office/powerpoint/2010/main" val="383270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en tiempo real y procesos.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Concepto de Planificación </a:t>
            </a:r>
          </a:p>
          <a:p>
            <a:pPr algn="just"/>
            <a:r>
              <a:rPr lang="es-CL" dirty="0"/>
              <a:t>Planificación: forma o criterio que se sigue a la hora de decidir que proceso debe entrar en ejecución.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Recuerden que existen 3 formas distintas de ejecutar Hilos (</a:t>
            </a:r>
            <a:r>
              <a:rPr lang="es-CL" dirty="0" err="1"/>
              <a:t>threads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64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en tiempo real y procesos.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Multiprogramación ejemplo</a:t>
            </a:r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20" y="2348947"/>
            <a:ext cx="772585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en tiempo real y procesos.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L" dirty="0"/>
              <a:t>El Planificador de un S.O. consta de varias partes</a:t>
            </a:r>
          </a:p>
          <a:p>
            <a:pPr lvl="1" algn="just"/>
            <a:r>
              <a:rPr lang="es-CL" dirty="0"/>
              <a:t>Planificador: parte del SO que se encarga de tomar la decisión de que proceso entra en ejecución </a:t>
            </a:r>
          </a:p>
          <a:p>
            <a:pPr lvl="1" algn="just"/>
            <a:r>
              <a:rPr lang="es-CL" dirty="0"/>
              <a:t>Algoritmo de planificación: criterio que utiliza el planificador para designar el proceso que entra en ejecución </a:t>
            </a:r>
          </a:p>
          <a:p>
            <a:pPr lvl="1" algn="just"/>
            <a:r>
              <a:rPr lang="es-CL" dirty="0"/>
              <a:t>Objetivos de un buen planificador: </a:t>
            </a:r>
          </a:p>
          <a:p>
            <a:pPr lvl="2" algn="just"/>
            <a:r>
              <a:rPr lang="es-CL" dirty="0"/>
              <a:t>Equidad </a:t>
            </a:r>
          </a:p>
          <a:p>
            <a:pPr lvl="2" algn="just"/>
            <a:r>
              <a:rPr lang="es-CL" dirty="0"/>
              <a:t>Eficiencia (100 % utilización) </a:t>
            </a:r>
          </a:p>
          <a:p>
            <a:pPr lvl="2" algn="just"/>
            <a:r>
              <a:rPr lang="es-CL" dirty="0"/>
              <a:t>Minimizar el tiempo de espera </a:t>
            </a:r>
          </a:p>
          <a:p>
            <a:pPr lvl="2" algn="just"/>
            <a:r>
              <a:rPr lang="es-CL" dirty="0"/>
              <a:t>Aumentar el rendimiento (máximo numero de trabajos por u.t) </a:t>
            </a:r>
          </a:p>
          <a:p>
            <a:pPr lvl="1" algn="just"/>
            <a:r>
              <a:rPr lang="es-CL" dirty="0"/>
              <a:t>Problemas de un planificador: </a:t>
            </a:r>
          </a:p>
          <a:p>
            <a:pPr lvl="2" algn="just"/>
            <a:r>
              <a:rPr lang="es-CL" dirty="0"/>
              <a:t>Alcanzar todos los objetivos provoca contradicciones </a:t>
            </a:r>
          </a:p>
          <a:p>
            <a:pPr lvl="2" algn="just"/>
            <a:r>
              <a:rPr lang="es-CL" dirty="0"/>
              <a:t>El comportamiento de los procesos es único e impredecible</a:t>
            </a:r>
          </a:p>
        </p:txBody>
      </p:sp>
    </p:spTree>
    <p:extLst>
      <p:ext uri="{BB962C8B-B14F-4D97-AF65-F5344CB8AC3E}">
        <p14:creationId xmlns:p14="http://schemas.microsoft.com/office/powerpoint/2010/main" val="237381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en tiempo real y procesos.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El SO debe evitar que un proceso ”monopolice "el uso del procesador</a:t>
            </a:r>
          </a:p>
          <a:p>
            <a:pPr algn="just"/>
            <a:r>
              <a:rPr lang="es-CL" dirty="0"/>
              <a:t>El SO debe ejecutar cada cierto tiempo el planificador. Si el planificador es capaz de quitar a un proceso el procesador, la planificación denomina expulsiva (preemptive) </a:t>
            </a:r>
          </a:p>
          <a:p>
            <a:pPr algn="just"/>
            <a:r>
              <a:rPr lang="es-CL" dirty="0"/>
              <a:t>Si cuando un proceso consigue el procesador ya no lo cede hasta que termina, se dice que la planificación es no expulsiva</a:t>
            </a:r>
          </a:p>
        </p:txBody>
      </p:sp>
    </p:spTree>
    <p:extLst>
      <p:ext uri="{BB962C8B-B14F-4D97-AF65-F5344CB8AC3E}">
        <p14:creationId xmlns:p14="http://schemas.microsoft.com/office/powerpoint/2010/main" val="316315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en tiempo real y procesos.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Existen un ejemplo del funcionamiento de la arquitectura de ejecución de tareas en un S.O.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3" y="2664843"/>
            <a:ext cx="6477904" cy="400105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419135" y="5453630"/>
            <a:ext cx="44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Erliest Deadline First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419135" y="5942568"/>
            <a:ext cx="44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Long Line First</a:t>
            </a:r>
          </a:p>
        </p:txBody>
      </p:sp>
    </p:spTree>
    <p:extLst>
      <p:ext uri="{BB962C8B-B14F-4D97-AF65-F5344CB8AC3E}">
        <p14:creationId xmlns:p14="http://schemas.microsoft.com/office/powerpoint/2010/main" val="125883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850</Words>
  <Application>Microsoft Office PowerPoint</Application>
  <PresentationFormat>Panorámica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Sistema Operativo</vt:lpstr>
      <vt:lpstr>Objetivo de la Clase</vt:lpstr>
      <vt:lpstr>Temas a Ver el día de Hoy</vt:lpstr>
      <vt:lpstr>Tareas en tiempo real y procesos. </vt:lpstr>
      <vt:lpstr>Tareas en tiempo real y procesos. </vt:lpstr>
      <vt:lpstr>Tareas en tiempo real y procesos. </vt:lpstr>
      <vt:lpstr>Tareas en tiempo real y procesos. </vt:lpstr>
      <vt:lpstr>Tareas en tiempo real y procesos. </vt:lpstr>
      <vt:lpstr>Tareas en tiempo real y procesos. </vt:lpstr>
      <vt:lpstr>Memoria virtual. </vt:lpstr>
      <vt:lpstr>Memoria virtual. </vt:lpstr>
      <vt:lpstr>Memoria virtual. </vt:lpstr>
      <vt:lpstr>Memoria virtual. </vt:lpstr>
      <vt:lpstr>Alertas del Sistema: </vt:lpstr>
      <vt:lpstr>Alertas del Sistema: </vt:lpstr>
      <vt:lpstr>Alertas del Sistema: </vt:lpstr>
      <vt:lpstr>Stack TCP/IP</vt:lpstr>
      <vt:lpstr>Stack TCP/IP</vt:lpstr>
      <vt:lpstr>Stack TCP/IP</vt:lpstr>
      <vt:lpstr>Stack TCP/IP</vt:lpstr>
      <vt:lpstr>Servicios de Red</vt:lpstr>
      <vt:lpstr>Servicios de Red</vt:lpstr>
      <vt:lpstr>Servicios de Red</vt:lpstr>
      <vt:lpstr>Telnet, SSH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Operativo</dc:title>
  <dc:creator>Administrador 2017</dc:creator>
  <cp:lastModifiedBy>Engel</cp:lastModifiedBy>
  <cp:revision>24</cp:revision>
  <dcterms:created xsi:type="dcterms:W3CDTF">2019-03-20T01:45:26Z</dcterms:created>
  <dcterms:modified xsi:type="dcterms:W3CDTF">2019-03-20T17:38:19Z</dcterms:modified>
</cp:coreProperties>
</file>