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5" r:id="rId6"/>
    <p:sldId id="266" r:id="rId7"/>
    <p:sldId id="261" r:id="rId8"/>
    <p:sldId id="267" r:id="rId9"/>
    <p:sldId id="268" r:id="rId10"/>
    <p:sldId id="269" r:id="rId11"/>
    <p:sldId id="270" r:id="rId12"/>
    <p:sldId id="271" r:id="rId13"/>
    <p:sldId id="272" r:id="rId14"/>
    <p:sldId id="273" r:id="rId15"/>
    <p:sldId id="262" r:id="rId16"/>
    <p:sldId id="263" r:id="rId17"/>
    <p:sldId id="274" r:id="rId18"/>
    <p:sldId id="275"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gel" initials="E" lastIdx="1" clrIdx="0">
    <p:extLst>
      <p:ext uri="{19B8F6BF-5375-455C-9EA6-DF929625EA0E}">
        <p15:presenceInfo xmlns:p15="http://schemas.microsoft.com/office/powerpoint/2012/main" userId="E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671DE-A9DB-470B-A112-BFBA84464E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4EA9256-8D3B-4416-9358-01EA0FA0C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CC1DA38E-6DF7-4207-80DD-5A610E1EA1E6}"/>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13A34A81-C5A0-43F8-825C-15AE51AF80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2264428-E46F-42F0-96D1-60E1E60002B1}"/>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365203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0C7E6-7678-40BE-A495-F24F14BAC45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C6106276-79A3-4120-AA19-DD7224B296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C008BB5-5E78-4EA7-AC65-D3731F3DB441}"/>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68E8E3DF-DAEA-4667-B56C-849F20CC07D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286B3DA-E209-463D-85B3-1FFF2AE56FD6}"/>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141010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2404A2-4BD9-4CE7-8566-E79BBEBF8C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8E4B423-3F9E-4743-B68B-5CF5D7CDE7C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9F443BB-7014-41A4-A5D3-1610DC89CDD0}"/>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70B5D8C7-CBA9-4952-B1E7-24911A5DAFC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D5584C8-8F04-454E-A02D-BC7C19268AFE}"/>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294660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E11B7-A738-456F-A5E6-27C4BC8E754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A127B6E-7CBF-4EC3-ACE6-7A37F70AFF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B5379FC-2398-4574-92A5-75FD88D62C21}"/>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80E8C2E7-8953-4224-9214-D4DBD06700C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A1E9F01-5EBE-4220-8D82-E0350CBFB65A}"/>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633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024AA-6309-428C-82B4-49C99AAD6B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EA53A87-7512-42E0-91E7-5E5F94CA4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5DD8F81-A077-4F50-85C2-5665DE3B4A14}"/>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BCACBFB3-F57B-4AE0-B3D6-2D9F37F2908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A73FAAF-0AC6-4020-9949-A27D9BB627A1}"/>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243404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37277-DCA0-469D-9AD9-97AC05D1273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7543BC7-D5E7-4A42-BAFA-52331336694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F520E159-02EE-43BF-B381-18FB2EB9BA2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87496D3-8FEA-446D-918F-3AA9263AA91A}"/>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6" name="Marcador de pie de página 5">
            <a:extLst>
              <a:ext uri="{FF2B5EF4-FFF2-40B4-BE49-F238E27FC236}">
                <a16:creationId xmlns:a16="http://schemas.microsoft.com/office/drawing/2014/main" id="{8263DC40-4491-4DEB-B2EA-1984CA4D5AC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60B8CBB-92CE-42AD-AD73-8802FF726395}"/>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42629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07069-EBD9-46C6-B752-C098046167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AC41A50-16A1-4ADA-929B-84E515589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3BD03A-029C-4D0D-A795-C9C4DD098E7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00BCC99-9EF4-4B44-92DA-75B3FC838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B5124C-02C2-4364-B404-EE1790E1F9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46958BA-5632-40DA-8FE4-973F398ADA7F}"/>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8" name="Marcador de pie de página 7">
            <a:extLst>
              <a:ext uri="{FF2B5EF4-FFF2-40B4-BE49-F238E27FC236}">
                <a16:creationId xmlns:a16="http://schemas.microsoft.com/office/drawing/2014/main" id="{549A2A66-A2FC-4649-9F8F-382A2CA6CA6F}"/>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E5681B7F-579E-44EB-8652-117A45975393}"/>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34329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1A238-4315-4B18-9773-ACB0D773A6A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87E56CB-D38C-486F-ACF1-B477DB69778D}"/>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4" name="Marcador de pie de página 3">
            <a:extLst>
              <a:ext uri="{FF2B5EF4-FFF2-40B4-BE49-F238E27FC236}">
                <a16:creationId xmlns:a16="http://schemas.microsoft.com/office/drawing/2014/main" id="{7A23CDE5-23F9-426A-98C2-BB24ACFABB6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F458A274-54BE-4309-BC91-4FC302F68E1F}"/>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62865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B8EDEF-FDD2-4799-A975-73A86542EED8}"/>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3" name="Marcador de pie de página 2">
            <a:extLst>
              <a:ext uri="{FF2B5EF4-FFF2-40B4-BE49-F238E27FC236}">
                <a16:creationId xmlns:a16="http://schemas.microsoft.com/office/drawing/2014/main" id="{6F4B893B-4784-43C9-9A4A-9A9B15EE15B4}"/>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849E6E13-37ED-4E92-9D5B-BE3D0981BF73}"/>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276801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0E486-97A5-4756-BA04-53073A3258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421BF4-A1B2-497A-A6DF-6BBDACC6D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D923165-11AB-4327-AFE7-737FB651C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C8A7BD-CB9A-4E58-A1F8-D5791DC1EB20}"/>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6" name="Marcador de pie de página 5">
            <a:extLst>
              <a:ext uri="{FF2B5EF4-FFF2-40B4-BE49-F238E27FC236}">
                <a16:creationId xmlns:a16="http://schemas.microsoft.com/office/drawing/2014/main" id="{8CECA9C4-1859-45C3-B877-35BE82BE174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2154D18-287D-489C-8218-819BEDB14FE1}"/>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119233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9590B-6290-407B-9668-A9186F8D60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4276562-E587-4FB9-A245-5F2628C9C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18618F0-E27F-4425-A390-C78F8DC4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C8F2B9-804C-401E-AA88-A41E3C36A0EE}"/>
              </a:ext>
            </a:extLst>
          </p:cNvPr>
          <p:cNvSpPr>
            <a:spLocks noGrp="1"/>
          </p:cNvSpPr>
          <p:nvPr>
            <p:ph type="dt" sz="half" idx="10"/>
          </p:nvPr>
        </p:nvSpPr>
        <p:spPr/>
        <p:txBody>
          <a:bodyPr/>
          <a:lstStyle/>
          <a:p>
            <a:fld id="{E8F46DB1-68C2-417C-B8F7-D6B5F47BD94B}" type="datetimeFigureOut">
              <a:rPr lang="es-CL" smtClean="0"/>
              <a:t>03-04-2019</a:t>
            </a:fld>
            <a:endParaRPr lang="es-CL"/>
          </a:p>
        </p:txBody>
      </p:sp>
      <p:sp>
        <p:nvSpPr>
          <p:cNvPr id="6" name="Marcador de pie de página 5">
            <a:extLst>
              <a:ext uri="{FF2B5EF4-FFF2-40B4-BE49-F238E27FC236}">
                <a16:creationId xmlns:a16="http://schemas.microsoft.com/office/drawing/2014/main" id="{2E67C022-A9EA-43C5-9E15-ECC84A51006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A2E55A0-E2C7-4B58-AC91-5A388A253D1A}"/>
              </a:ext>
            </a:extLst>
          </p:cNvPr>
          <p:cNvSpPr>
            <a:spLocks noGrp="1"/>
          </p:cNvSpPr>
          <p:nvPr>
            <p:ph type="sldNum" sz="quarter" idx="12"/>
          </p:nvPr>
        </p:nvSpPr>
        <p:spPr/>
        <p:txBody>
          <a:bodyPr/>
          <a:lstStyle/>
          <a:p>
            <a:fld id="{0983836B-EBD4-474D-9A81-8FCA97D74CD2}" type="slidenum">
              <a:rPr lang="es-CL" smtClean="0"/>
              <a:t>‹Nº›</a:t>
            </a:fld>
            <a:endParaRPr lang="es-CL"/>
          </a:p>
        </p:txBody>
      </p:sp>
    </p:spTree>
    <p:extLst>
      <p:ext uri="{BB962C8B-B14F-4D97-AF65-F5344CB8AC3E}">
        <p14:creationId xmlns:p14="http://schemas.microsoft.com/office/powerpoint/2010/main" val="151795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304258-62E8-4338-887E-8DC2B2388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D3256D6-D966-44D9-9639-0CC694F54F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E01EA7C-F5B3-4631-B8F4-83F720D04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46DB1-68C2-417C-B8F7-D6B5F47BD94B}" type="datetimeFigureOut">
              <a:rPr lang="es-CL" smtClean="0"/>
              <a:t>03-04-2019</a:t>
            </a:fld>
            <a:endParaRPr lang="es-CL"/>
          </a:p>
        </p:txBody>
      </p:sp>
      <p:sp>
        <p:nvSpPr>
          <p:cNvPr id="5" name="Marcador de pie de página 4">
            <a:extLst>
              <a:ext uri="{FF2B5EF4-FFF2-40B4-BE49-F238E27FC236}">
                <a16:creationId xmlns:a16="http://schemas.microsoft.com/office/drawing/2014/main" id="{09AF37A4-6F84-4039-B3ED-770758C71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335A42AE-09C6-4437-AD26-38195672B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3836B-EBD4-474D-9A81-8FCA97D74CD2}" type="slidenum">
              <a:rPr lang="es-CL" smtClean="0"/>
              <a:t>‹Nº›</a:t>
            </a:fld>
            <a:endParaRPr lang="es-CL"/>
          </a:p>
        </p:txBody>
      </p:sp>
    </p:spTree>
    <p:extLst>
      <p:ext uri="{BB962C8B-B14F-4D97-AF65-F5344CB8AC3E}">
        <p14:creationId xmlns:p14="http://schemas.microsoft.com/office/powerpoint/2010/main" val="313638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6B934-BEA2-4BE4-831F-5C9E19A1FD2B}"/>
              </a:ext>
            </a:extLst>
          </p:cNvPr>
          <p:cNvSpPr>
            <a:spLocks noGrp="1"/>
          </p:cNvSpPr>
          <p:nvPr>
            <p:ph type="ctrTitle"/>
          </p:nvPr>
        </p:nvSpPr>
        <p:spPr/>
        <p:txBody>
          <a:bodyPr/>
          <a:lstStyle/>
          <a:p>
            <a:r>
              <a:rPr lang="es-CL" dirty="0"/>
              <a:t>Sistema Operativo</a:t>
            </a:r>
          </a:p>
        </p:txBody>
      </p:sp>
      <p:sp>
        <p:nvSpPr>
          <p:cNvPr id="3" name="Subtítulo 2">
            <a:extLst>
              <a:ext uri="{FF2B5EF4-FFF2-40B4-BE49-F238E27FC236}">
                <a16:creationId xmlns:a16="http://schemas.microsoft.com/office/drawing/2014/main" id="{95CBF2D9-FE57-42C7-B3F6-B23B089F951C}"/>
              </a:ext>
            </a:extLst>
          </p:cNvPr>
          <p:cNvSpPr>
            <a:spLocks noGrp="1"/>
          </p:cNvSpPr>
          <p:nvPr>
            <p:ph type="subTitle" idx="1"/>
          </p:nvPr>
        </p:nvSpPr>
        <p:spPr/>
        <p:txBody>
          <a:bodyPr/>
          <a:lstStyle/>
          <a:p>
            <a:r>
              <a:rPr lang="es-CL" dirty="0"/>
              <a:t>Docente: Boris González</a:t>
            </a:r>
          </a:p>
        </p:txBody>
      </p:sp>
    </p:spTree>
    <p:extLst>
      <p:ext uri="{BB962C8B-B14F-4D97-AF65-F5344CB8AC3E}">
        <p14:creationId xmlns:p14="http://schemas.microsoft.com/office/powerpoint/2010/main" val="113826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lstStyle/>
          <a:p>
            <a:r>
              <a:rPr lang="es-CL" dirty="0"/>
              <a:t>Diferencial</a:t>
            </a:r>
          </a:p>
          <a:p>
            <a:pPr lvl="1" algn="just"/>
            <a:r>
              <a:rPr lang="es-CL" dirty="0"/>
              <a:t>Se utiliza para resguardar los archivos que han cambiado desde el último respaldo normal o incremental.</a:t>
            </a:r>
          </a:p>
          <a:p>
            <a:pPr lvl="1" algn="just"/>
            <a:r>
              <a:rPr lang="es-CL" dirty="0"/>
              <a:t>Esto significa que los datos en un respaldo diferencial contienen la misma información que los diferenciales previos más los archivos adicionales que han cambiado. </a:t>
            </a:r>
          </a:p>
          <a:p>
            <a:pPr lvl="1" algn="just"/>
            <a:r>
              <a:rPr lang="es-CL" dirty="0"/>
              <a:t>Como los datos sin cambiar son continuamente respaldados con este método, los respaldos diferenciales llevan mas tiempo que los incrementales. </a:t>
            </a:r>
          </a:p>
          <a:p>
            <a:pPr lvl="1" algn="just"/>
            <a:r>
              <a:rPr lang="es-CL" dirty="0"/>
              <a:t>Sin embargo cuando se restauran datos, solo el último respaldo normal y el último diferencial serán necesarios para devolver al sistema al punto mas reciente.</a:t>
            </a:r>
          </a:p>
        </p:txBody>
      </p:sp>
    </p:spTree>
    <p:extLst>
      <p:ext uri="{BB962C8B-B14F-4D97-AF65-F5344CB8AC3E}">
        <p14:creationId xmlns:p14="http://schemas.microsoft.com/office/powerpoint/2010/main" val="333291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lstStyle/>
          <a:p>
            <a:r>
              <a:rPr lang="es-CL" dirty="0"/>
              <a:t>Copia</a:t>
            </a:r>
          </a:p>
          <a:p>
            <a:pPr lvl="1" algn="just"/>
            <a:r>
              <a:rPr lang="es-CL" dirty="0"/>
              <a:t>Es similar al normal en que pueden ser restaurados a partir de un único trabajo de respaldo, pero difieren en que una copia no cambia el atributo de archivo. </a:t>
            </a:r>
          </a:p>
          <a:p>
            <a:pPr lvl="1" algn="just"/>
            <a:r>
              <a:rPr lang="es-CL" dirty="0"/>
              <a:t>Como el atributo no es modificado, no afecta ningún respaldo incremental ni diferencial que sean ejecutados luego. Útil si requiere hacer una copia de datos pero no interferir con otras operaciones de respaldo.</a:t>
            </a:r>
          </a:p>
        </p:txBody>
      </p:sp>
    </p:spTree>
    <p:extLst>
      <p:ext uri="{BB962C8B-B14F-4D97-AF65-F5344CB8AC3E}">
        <p14:creationId xmlns:p14="http://schemas.microsoft.com/office/powerpoint/2010/main" val="289595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lstStyle/>
          <a:p>
            <a:r>
              <a:rPr lang="es-CL" dirty="0"/>
              <a:t>Diario</a:t>
            </a:r>
          </a:p>
          <a:p>
            <a:pPr lvl="1" algn="just"/>
            <a:r>
              <a:rPr lang="es-CL" dirty="0"/>
              <a:t>Su finalidad es la de respaldar todos los datos que han sido modificados en un día particular. </a:t>
            </a:r>
          </a:p>
          <a:p>
            <a:pPr lvl="1" algn="just"/>
            <a:r>
              <a:rPr lang="es-CL" dirty="0"/>
              <a:t>Los archivos que no han sido modificados ese día no son respaldados. </a:t>
            </a:r>
          </a:p>
          <a:p>
            <a:pPr lvl="1" algn="just"/>
            <a:r>
              <a:rPr lang="es-CL" dirty="0"/>
              <a:t>Tampoco afectan los atributos de archivo y no interfieren con los respaldos incremental o diferencial.</a:t>
            </a:r>
          </a:p>
        </p:txBody>
      </p:sp>
    </p:spTree>
    <p:extLst>
      <p:ext uri="{BB962C8B-B14F-4D97-AF65-F5344CB8AC3E}">
        <p14:creationId xmlns:p14="http://schemas.microsoft.com/office/powerpoint/2010/main" val="224925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Estructura del Sistema de Archivos.</a:t>
            </a:r>
            <a:endParaRPr lang="es-CL" dirty="0"/>
          </a:p>
        </p:txBody>
      </p:sp>
      <p:sp>
        <p:nvSpPr>
          <p:cNvPr id="3" name="Marcador de contenido 2"/>
          <p:cNvSpPr>
            <a:spLocks noGrp="1"/>
          </p:cNvSpPr>
          <p:nvPr>
            <p:ph idx="1"/>
          </p:nvPr>
        </p:nvSpPr>
        <p:spPr/>
        <p:txBody>
          <a:bodyPr/>
          <a:lstStyle/>
          <a:p>
            <a:r>
              <a:rPr lang="es-CL" dirty="0"/>
              <a:t>¿Qué es un sistema de Archivos?</a:t>
            </a:r>
          </a:p>
          <a:p>
            <a:pPr lvl="1" algn="just"/>
            <a:r>
              <a:rPr lang="es-CL" dirty="0"/>
              <a:t>Es un conjunto y reglas para el manejo de la información</a:t>
            </a:r>
          </a:p>
          <a:p>
            <a:pPr lvl="1" algn="just"/>
            <a:r>
              <a:rPr lang="es-CL" dirty="0"/>
              <a:t>Esto significa que un sistema de archivos le indica al sistema operativo como debe dividir los datos en el disco, determinar donde se ubican y los crea, mueve, renombra o elimina.</a:t>
            </a:r>
          </a:p>
          <a:p>
            <a:pPr lvl="1" algn="just"/>
            <a:endParaRPr lang="es-CL" dirty="0"/>
          </a:p>
          <a:p>
            <a:pPr lvl="1" algn="just"/>
            <a:r>
              <a:rPr lang="es-CL" dirty="0"/>
              <a:t>Hay 3 tipos de sistemas de Archivos:</a:t>
            </a:r>
          </a:p>
          <a:p>
            <a:pPr lvl="2" algn="just"/>
            <a:r>
              <a:rPr lang="es-CL" dirty="0"/>
              <a:t>Sistemas de archivos de disco </a:t>
            </a:r>
          </a:p>
          <a:p>
            <a:pPr lvl="2" algn="just"/>
            <a:r>
              <a:rPr lang="es-CL" dirty="0"/>
              <a:t>Sistemas de archivos de red </a:t>
            </a:r>
          </a:p>
          <a:p>
            <a:pPr lvl="2" algn="just"/>
            <a:r>
              <a:rPr lang="es-CL" dirty="0"/>
              <a:t>Sistemas de archivos de propósito especial</a:t>
            </a:r>
          </a:p>
        </p:txBody>
      </p:sp>
    </p:spTree>
    <p:extLst>
      <p:ext uri="{BB962C8B-B14F-4D97-AF65-F5344CB8AC3E}">
        <p14:creationId xmlns:p14="http://schemas.microsoft.com/office/powerpoint/2010/main" val="386753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Estructura del Sistema de Archivos.</a:t>
            </a:r>
            <a:endParaRPr lang="es-CL" dirty="0"/>
          </a:p>
        </p:txBody>
      </p:sp>
      <p:sp>
        <p:nvSpPr>
          <p:cNvPr id="3" name="Marcador de contenido 2"/>
          <p:cNvSpPr>
            <a:spLocks noGrp="1"/>
          </p:cNvSpPr>
          <p:nvPr>
            <p:ph idx="1"/>
          </p:nvPr>
        </p:nvSpPr>
        <p:spPr/>
        <p:txBody>
          <a:bodyPr/>
          <a:lstStyle/>
          <a:p>
            <a:pPr algn="just"/>
            <a:r>
              <a:rPr lang="es-CL" dirty="0"/>
              <a:t>Un archivo es un conjunto independiente de datos, como una foto o un texto.</a:t>
            </a:r>
          </a:p>
          <a:p>
            <a:pPr algn="just"/>
            <a:r>
              <a:rPr lang="es-CL" dirty="0"/>
              <a:t>Toda la información que hay en una computadora está agrupada en forma de archivos.</a:t>
            </a:r>
          </a:p>
          <a:p>
            <a:pPr algn="just"/>
            <a:r>
              <a:rPr lang="es-CL" dirty="0"/>
              <a:t>Cada sistema operativo suele usar un sistema de archivos diferente. Pero todos comparten un concepto: La carpeta. Una carpeta es una manera de agrupar libremente archivos. Las carpetas también se conocen como directorios.</a:t>
            </a:r>
          </a:p>
        </p:txBody>
      </p:sp>
    </p:spTree>
    <p:extLst>
      <p:ext uri="{BB962C8B-B14F-4D97-AF65-F5344CB8AC3E}">
        <p14:creationId xmlns:p14="http://schemas.microsoft.com/office/powerpoint/2010/main" val="89105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Estructura del Sistema de Archivos.</a:t>
            </a:r>
            <a:endParaRPr lang="es-CL" dirty="0"/>
          </a:p>
        </p:txBody>
      </p:sp>
      <p:sp>
        <p:nvSpPr>
          <p:cNvPr id="3" name="Marcador de contenido 2"/>
          <p:cNvSpPr>
            <a:spLocks noGrp="1"/>
          </p:cNvSpPr>
          <p:nvPr>
            <p:ph idx="1"/>
          </p:nvPr>
        </p:nvSpPr>
        <p:spPr/>
        <p:txBody>
          <a:bodyPr/>
          <a:lstStyle/>
          <a:p>
            <a:pPr algn="just"/>
            <a:r>
              <a:rPr lang="es-CL" dirty="0"/>
              <a:t>En Windows, se le llama “unidad” a cada dispositivo de almacenamiento. El sistema le adjudica una letra a cada uno. Ejemplo el disco duro, al que llama (C:).</a:t>
            </a:r>
          </a:p>
          <a:p>
            <a:pPr algn="just"/>
            <a:r>
              <a:rPr lang="es-CL" dirty="0"/>
              <a:t>La estructura del sistema de archivos normalmente es jerárquica, con un directorio raíz y una determinada cantidad de sub directorios y archivos.</a:t>
            </a:r>
          </a:p>
        </p:txBody>
      </p:sp>
    </p:spTree>
    <p:extLst>
      <p:ext uri="{BB962C8B-B14F-4D97-AF65-F5344CB8AC3E}">
        <p14:creationId xmlns:p14="http://schemas.microsoft.com/office/powerpoint/2010/main" val="274429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err="1"/>
              <a:t>Power</a:t>
            </a:r>
            <a:r>
              <a:rPr lang="es-ES" b="1" dirty="0"/>
              <a:t> Shell</a:t>
            </a:r>
            <a:endParaRPr lang="es-CL" dirty="0"/>
          </a:p>
        </p:txBody>
      </p:sp>
      <p:sp>
        <p:nvSpPr>
          <p:cNvPr id="3" name="Marcador de contenido 2"/>
          <p:cNvSpPr>
            <a:spLocks noGrp="1"/>
          </p:cNvSpPr>
          <p:nvPr>
            <p:ph idx="1"/>
          </p:nvPr>
        </p:nvSpPr>
        <p:spPr/>
        <p:txBody>
          <a:bodyPr/>
          <a:lstStyle/>
          <a:p>
            <a:pPr algn="just"/>
            <a:r>
              <a:rPr lang="es-CL" b="1" dirty="0"/>
              <a:t>Windows </a:t>
            </a:r>
            <a:r>
              <a:rPr lang="es-CL" b="1" dirty="0" err="1"/>
              <a:t>PowerShell</a:t>
            </a:r>
            <a:r>
              <a:rPr lang="es-CL" dirty="0"/>
              <a:t> es una interfaz de consola (CLI) con posibilidad de escritura y unión de comandos por medio de instrucciones (</a:t>
            </a:r>
            <a:r>
              <a:rPr lang="es-CL" i="1" dirty="0"/>
              <a:t>scripts</a:t>
            </a:r>
            <a:r>
              <a:rPr lang="es-CL" dirty="0"/>
              <a:t> en inglés).</a:t>
            </a:r>
          </a:p>
          <a:p>
            <a:pPr algn="just"/>
            <a:r>
              <a:rPr lang="es-CL" dirty="0"/>
              <a:t>Esta interfaz de consola está diseñada para su uso por parte de administradores de sistemas, con el propósito de automatizar tareas o realizarlas de forma más controlada. </a:t>
            </a:r>
          </a:p>
          <a:p>
            <a:pPr algn="just"/>
            <a:endParaRPr lang="es-CL" dirty="0"/>
          </a:p>
        </p:txBody>
      </p:sp>
    </p:spTree>
    <p:extLst>
      <p:ext uri="{BB962C8B-B14F-4D97-AF65-F5344CB8AC3E}">
        <p14:creationId xmlns:p14="http://schemas.microsoft.com/office/powerpoint/2010/main" val="262840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err="1"/>
              <a:t>Power</a:t>
            </a:r>
            <a:r>
              <a:rPr lang="es-ES" b="1" dirty="0"/>
              <a:t> Shell</a:t>
            </a:r>
            <a:endParaRPr lang="es-CL" dirty="0"/>
          </a:p>
        </p:txBody>
      </p:sp>
      <p:sp>
        <p:nvSpPr>
          <p:cNvPr id="3" name="Marcador de contenido 2"/>
          <p:cNvSpPr>
            <a:spLocks noGrp="1"/>
          </p:cNvSpPr>
          <p:nvPr>
            <p:ph idx="1"/>
          </p:nvPr>
        </p:nvSpPr>
        <p:spPr/>
        <p:txBody>
          <a:bodyPr/>
          <a:lstStyle/>
          <a:p>
            <a:pPr algn="just"/>
            <a:r>
              <a:rPr lang="es-CL" dirty="0"/>
              <a:t>Requisitos</a:t>
            </a:r>
          </a:p>
          <a:p>
            <a:pPr lvl="1" algn="just"/>
            <a:r>
              <a:rPr lang="es-CL" dirty="0"/>
              <a:t>Requiere de la instalación previa del </a:t>
            </a:r>
            <a:r>
              <a:rPr lang="es-CL" dirty="0" err="1"/>
              <a:t>framework</a:t>
            </a:r>
            <a:r>
              <a:rPr lang="es-CL" dirty="0"/>
              <a:t> .NET versión 2.0 para su funcionamiento. Se presentó junto con el Sistema Operativo Windows Vista y se incluye también en Windows 7, Windows 8 y Windows 10.</a:t>
            </a:r>
          </a:p>
          <a:p>
            <a:pPr lvl="1" algn="just"/>
            <a:r>
              <a:rPr lang="es-CL" dirty="0"/>
              <a:t>Sin embargo, no está instalado por defecto en estos sistemas. Windows 2008 Server R1 contiene </a:t>
            </a:r>
            <a:r>
              <a:rPr lang="es-CL" dirty="0" err="1"/>
              <a:t>Powershell</a:t>
            </a:r>
            <a:r>
              <a:rPr lang="es-CL" dirty="0"/>
              <a:t> instalado</a:t>
            </a:r>
          </a:p>
          <a:p>
            <a:pPr algn="just"/>
            <a:endParaRPr lang="es-CL" dirty="0"/>
          </a:p>
        </p:txBody>
      </p:sp>
    </p:spTree>
    <p:extLst>
      <p:ext uri="{BB962C8B-B14F-4D97-AF65-F5344CB8AC3E}">
        <p14:creationId xmlns:p14="http://schemas.microsoft.com/office/powerpoint/2010/main" val="109241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Taller</a:t>
            </a:r>
          </a:p>
        </p:txBody>
      </p:sp>
      <p:sp>
        <p:nvSpPr>
          <p:cNvPr id="3" name="Marcador de contenido 2"/>
          <p:cNvSpPr>
            <a:spLocks noGrp="1"/>
          </p:cNvSpPr>
          <p:nvPr>
            <p:ph idx="1"/>
          </p:nvPr>
        </p:nvSpPr>
        <p:spPr/>
        <p:txBody>
          <a:bodyPr>
            <a:normAutofit/>
          </a:bodyPr>
          <a:lstStyle/>
          <a:p>
            <a:pPr lvl="1"/>
            <a:r>
              <a:rPr lang="es-CL" dirty="0"/>
              <a:t>Crearan un documento detallando paso a paso la instalación de Windows server 2008 y la configuración de las siguientes herramientas</a:t>
            </a:r>
          </a:p>
          <a:p>
            <a:pPr lvl="2"/>
            <a:r>
              <a:rPr lang="es-CL" dirty="0" err="1"/>
              <a:t>Configuracion</a:t>
            </a:r>
            <a:r>
              <a:rPr lang="es-CL" dirty="0"/>
              <a:t> active </a:t>
            </a:r>
            <a:r>
              <a:rPr lang="es-CL" dirty="0" err="1"/>
              <a:t>directory</a:t>
            </a:r>
            <a:r>
              <a:rPr lang="es-CL" dirty="0"/>
              <a:t> </a:t>
            </a:r>
          </a:p>
          <a:p>
            <a:pPr lvl="2"/>
            <a:r>
              <a:rPr lang="es-CL" dirty="0" err="1"/>
              <a:t>Configuracion</a:t>
            </a:r>
            <a:r>
              <a:rPr lang="es-CL" dirty="0"/>
              <a:t> de </a:t>
            </a:r>
            <a:r>
              <a:rPr lang="es-CL" dirty="0" err="1"/>
              <a:t>ip</a:t>
            </a:r>
            <a:r>
              <a:rPr lang="es-CL" dirty="0"/>
              <a:t> (completo </a:t>
            </a:r>
            <a:r>
              <a:rPr lang="es-CL" dirty="0" err="1"/>
              <a:t>ip</a:t>
            </a:r>
            <a:r>
              <a:rPr lang="es-CL" dirty="0"/>
              <a:t> de </a:t>
            </a:r>
            <a:r>
              <a:rPr lang="es-CL" dirty="0" err="1"/>
              <a:t>red,mascara</a:t>
            </a:r>
            <a:r>
              <a:rPr lang="es-CL" dirty="0"/>
              <a:t> de red, puerta de enlace, </a:t>
            </a:r>
            <a:r>
              <a:rPr lang="es-CL" dirty="0" err="1"/>
              <a:t>dns</a:t>
            </a:r>
            <a:r>
              <a:rPr lang="es-CL" dirty="0"/>
              <a:t>)</a:t>
            </a:r>
          </a:p>
          <a:p>
            <a:pPr lvl="2"/>
            <a:r>
              <a:rPr lang="es-CL" dirty="0" err="1"/>
              <a:t>Creacion</a:t>
            </a:r>
            <a:r>
              <a:rPr lang="es-CL" dirty="0"/>
              <a:t> de usuarios</a:t>
            </a:r>
          </a:p>
          <a:p>
            <a:pPr lvl="2"/>
            <a:r>
              <a:rPr lang="es-CL" dirty="0" err="1"/>
              <a:t>Creacion</a:t>
            </a:r>
            <a:r>
              <a:rPr lang="es-CL" dirty="0"/>
              <a:t> de grupos</a:t>
            </a:r>
          </a:p>
          <a:p>
            <a:pPr lvl="2"/>
            <a:r>
              <a:rPr lang="es-CL" dirty="0"/>
              <a:t>Agregar usuarios a grupos</a:t>
            </a:r>
          </a:p>
          <a:p>
            <a:pPr lvl="2"/>
            <a:r>
              <a:rPr lang="es-CL" dirty="0" err="1"/>
              <a:t>Creacion</a:t>
            </a:r>
            <a:r>
              <a:rPr lang="es-CL" dirty="0"/>
              <a:t> de reglas (bloqueo de programa)</a:t>
            </a:r>
          </a:p>
          <a:p>
            <a:pPr lvl="2"/>
            <a:r>
              <a:rPr lang="es-CL" dirty="0" err="1"/>
              <a:t>Creacion</a:t>
            </a:r>
            <a:r>
              <a:rPr lang="es-CL" dirty="0"/>
              <a:t> de reglas( colocar mismo fondo de pantalla en toda la red)</a:t>
            </a:r>
          </a:p>
          <a:p>
            <a:pPr lvl="2"/>
            <a:r>
              <a:rPr lang="es-CL" dirty="0" err="1"/>
              <a:t>Creacion</a:t>
            </a:r>
            <a:r>
              <a:rPr lang="es-CL" dirty="0"/>
              <a:t> de unidad virtual para usuarios</a:t>
            </a:r>
          </a:p>
          <a:p>
            <a:pPr lvl="1"/>
            <a:r>
              <a:rPr lang="es-CL" dirty="0" err="1"/>
              <a:t>Deberan</a:t>
            </a:r>
            <a:r>
              <a:rPr lang="es-CL" dirty="0"/>
              <a:t> usar imágenes y todos los paso a paso para realizar estas configuraciones</a:t>
            </a:r>
          </a:p>
          <a:p>
            <a:pPr lvl="1"/>
            <a:endParaRPr lang="es-CL" dirty="0"/>
          </a:p>
          <a:p>
            <a:pPr lvl="2"/>
            <a:endParaRPr lang="es-CL" dirty="0"/>
          </a:p>
        </p:txBody>
      </p:sp>
    </p:spTree>
    <p:extLst>
      <p:ext uri="{BB962C8B-B14F-4D97-AF65-F5344CB8AC3E}">
        <p14:creationId xmlns:p14="http://schemas.microsoft.com/office/powerpoint/2010/main" val="261092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3177D-3926-424E-A52F-6DCE660440BF}"/>
              </a:ext>
            </a:extLst>
          </p:cNvPr>
          <p:cNvSpPr>
            <a:spLocks noGrp="1"/>
          </p:cNvSpPr>
          <p:nvPr>
            <p:ph type="title"/>
          </p:nvPr>
        </p:nvSpPr>
        <p:spPr/>
        <p:txBody>
          <a:bodyPr/>
          <a:lstStyle/>
          <a:p>
            <a:r>
              <a:rPr lang="es-CL" dirty="0"/>
              <a:t>Objetivo de la Clase</a:t>
            </a:r>
          </a:p>
        </p:txBody>
      </p:sp>
      <p:sp>
        <p:nvSpPr>
          <p:cNvPr id="3" name="Marcador de contenido 2">
            <a:extLst>
              <a:ext uri="{FF2B5EF4-FFF2-40B4-BE49-F238E27FC236}">
                <a16:creationId xmlns:a16="http://schemas.microsoft.com/office/drawing/2014/main" id="{B62AC463-2345-48B2-ADE8-1B9BB0D10501}"/>
              </a:ext>
            </a:extLst>
          </p:cNvPr>
          <p:cNvSpPr>
            <a:spLocks noGrp="1"/>
          </p:cNvSpPr>
          <p:nvPr>
            <p:ph idx="1"/>
          </p:nvPr>
        </p:nvSpPr>
        <p:spPr/>
        <p:txBody>
          <a:bodyPr/>
          <a:lstStyle/>
          <a:p>
            <a:r>
              <a:rPr lang="es-CL" dirty="0"/>
              <a:t>Aplicar el proceso de actualización de software de sistemas, según requerimientos de la organización</a:t>
            </a:r>
          </a:p>
        </p:txBody>
      </p:sp>
    </p:spTree>
    <p:extLst>
      <p:ext uri="{BB962C8B-B14F-4D97-AF65-F5344CB8AC3E}">
        <p14:creationId xmlns:p14="http://schemas.microsoft.com/office/powerpoint/2010/main" val="404146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Distingue los distintos tipos de archivos </a:t>
            </a:r>
            <a:endParaRPr lang="es-CL" dirty="0"/>
          </a:p>
        </p:txBody>
      </p:sp>
      <p:sp>
        <p:nvSpPr>
          <p:cNvPr id="3" name="Marcador de contenido 2"/>
          <p:cNvSpPr>
            <a:spLocks noGrp="1"/>
          </p:cNvSpPr>
          <p:nvPr>
            <p:ph idx="1"/>
          </p:nvPr>
        </p:nvSpPr>
        <p:spPr/>
        <p:txBody>
          <a:bodyPr/>
          <a:lstStyle/>
          <a:p>
            <a:r>
              <a:rPr lang="es-CL" dirty="0"/>
              <a:t>FAT32 (FILE ALLOCATION TABLE)</a:t>
            </a:r>
          </a:p>
          <a:p>
            <a:pPr lvl="1" algn="just"/>
            <a:r>
              <a:rPr lang="es-CL" dirty="0"/>
              <a:t>FAT es un sistema de archivos desarrollado para MS-DOS. Es el sucesor de FAT16, que a su vez es sucesor de FAT12.</a:t>
            </a:r>
          </a:p>
          <a:p>
            <a:pPr lvl="1" algn="just"/>
            <a:r>
              <a:rPr lang="es-CL" dirty="0"/>
              <a:t>El tamaño máximo soportado por este sistema es de 4 GB-1 Byte y se utiliza para el intercambio de datos entre distintos sistemas operativos de un mismo equipo.</a:t>
            </a:r>
          </a:p>
          <a:p>
            <a:pPr lvl="1" algn="just"/>
            <a:r>
              <a:rPr lang="es-CL" dirty="0"/>
              <a:t>Además, también es utilizado en tarjetas de memoria y dispositivos similares.</a:t>
            </a:r>
          </a:p>
          <a:p>
            <a:pPr lvl="1" algn="just"/>
            <a:r>
              <a:rPr lang="es-CL" dirty="0"/>
              <a:t>Si intentamos meter en un pendrive de 16 GB en sistema FAT32 un archivo de 10 GB, no nos dejará, pues este archivo supera esos 4GB-1Byte.</a:t>
            </a:r>
          </a:p>
        </p:txBody>
      </p:sp>
    </p:spTree>
    <p:extLst>
      <p:ext uri="{BB962C8B-B14F-4D97-AF65-F5344CB8AC3E}">
        <p14:creationId xmlns:p14="http://schemas.microsoft.com/office/powerpoint/2010/main" val="239290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Distingue los distintos tipos de archivos </a:t>
            </a:r>
            <a:endParaRPr lang="es-CL" dirty="0"/>
          </a:p>
        </p:txBody>
      </p:sp>
      <p:sp>
        <p:nvSpPr>
          <p:cNvPr id="3" name="Marcador de contenido 2"/>
          <p:cNvSpPr>
            <a:spLocks noGrp="1"/>
          </p:cNvSpPr>
          <p:nvPr>
            <p:ph idx="1"/>
          </p:nvPr>
        </p:nvSpPr>
        <p:spPr/>
        <p:txBody>
          <a:bodyPr/>
          <a:lstStyle/>
          <a:p>
            <a:pPr lvl="1"/>
            <a:r>
              <a:rPr lang="en-US" dirty="0"/>
              <a:t>NTFS (NEW TECHNOLOGY FILE SYSTEM)</a:t>
            </a:r>
          </a:p>
          <a:p>
            <a:pPr lvl="2" algn="just"/>
            <a:r>
              <a:rPr lang="en-US" dirty="0" err="1"/>
              <a:t>Está</a:t>
            </a:r>
            <a:r>
              <a:rPr lang="en-US" dirty="0"/>
              <a:t> </a:t>
            </a:r>
            <a:r>
              <a:rPr lang="en-US" dirty="0" err="1"/>
              <a:t>incluido</a:t>
            </a:r>
            <a:r>
              <a:rPr lang="en-US" dirty="0"/>
              <a:t> en </a:t>
            </a:r>
            <a:r>
              <a:rPr lang="en-US" dirty="0" err="1"/>
              <a:t>las</a:t>
            </a:r>
            <a:r>
              <a:rPr lang="en-US" dirty="0"/>
              <a:t> </a:t>
            </a:r>
            <a:r>
              <a:rPr lang="en-US" dirty="0" err="1"/>
              <a:t>versiones</a:t>
            </a:r>
            <a:r>
              <a:rPr lang="en-US" dirty="0"/>
              <a:t> de Windows 2000, Windows XP, Windows Server 2003, Windows Server 2008, Window Vista, </a:t>
            </a:r>
            <a:r>
              <a:rPr lang="en-US" dirty="0" err="1"/>
              <a:t>Windos</a:t>
            </a:r>
            <a:r>
              <a:rPr lang="en-US" dirty="0"/>
              <a:t> 7 y Windows 8.</a:t>
            </a:r>
          </a:p>
          <a:p>
            <a:pPr lvl="2" algn="just"/>
            <a:r>
              <a:rPr lang="es-CL" dirty="0"/>
              <a:t>El tamaño mínimo recomendado para las particiones de este tipo de sistemas de archivos es de 10 GB, siendo posibles tamaños mayores.</a:t>
            </a:r>
          </a:p>
          <a:p>
            <a:pPr lvl="2" algn="just"/>
            <a:r>
              <a:rPr lang="es-CL" dirty="0"/>
              <a:t>Además, a diferencia de FAT32, distingue entre mayúsculas y minúsculas.</a:t>
            </a:r>
          </a:p>
          <a:p>
            <a:pPr lvl="2" algn="just"/>
            <a:r>
              <a:rPr lang="es-CL" dirty="0"/>
              <a:t>En cuanto al rendimiento, NTFS es mucho más rápido en el acceso a los archivos que una partición tipo FAT.</a:t>
            </a:r>
          </a:p>
          <a:p>
            <a:pPr lvl="2" algn="just"/>
            <a:r>
              <a:rPr lang="es-CL" dirty="0"/>
              <a:t>Esto se debe a que utiliza un árbol binario de alto rendimiento para localizar los archivos. El tamaño límite de una partición es de 17*10⁹ Bytes.</a:t>
            </a:r>
            <a:endParaRPr lang="en-US" dirty="0"/>
          </a:p>
          <a:p>
            <a:pPr lvl="2" algn="just"/>
            <a:endParaRPr lang="es-CL" dirty="0"/>
          </a:p>
        </p:txBody>
      </p:sp>
    </p:spTree>
    <p:extLst>
      <p:ext uri="{BB962C8B-B14F-4D97-AF65-F5344CB8AC3E}">
        <p14:creationId xmlns:p14="http://schemas.microsoft.com/office/powerpoint/2010/main" val="5660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Distingue los distintos tipos de archivos </a:t>
            </a:r>
            <a:endParaRPr lang="es-CL" dirty="0"/>
          </a:p>
        </p:txBody>
      </p:sp>
      <p:sp>
        <p:nvSpPr>
          <p:cNvPr id="3" name="Marcador de contenido 2"/>
          <p:cNvSpPr>
            <a:spLocks noGrp="1"/>
          </p:cNvSpPr>
          <p:nvPr>
            <p:ph idx="1"/>
          </p:nvPr>
        </p:nvSpPr>
        <p:spPr/>
        <p:txBody>
          <a:bodyPr/>
          <a:lstStyle/>
          <a:p>
            <a:pPr lvl="1"/>
            <a:r>
              <a:rPr lang="es-CL" dirty="0"/>
              <a:t>EXT3 (THIRD EXTENDED FILESYSTEM)</a:t>
            </a:r>
          </a:p>
          <a:p>
            <a:pPr lvl="2" algn="just"/>
            <a:r>
              <a:rPr lang="es-CL" dirty="0"/>
              <a:t>Es un sistema de archivos principalmente utilizado en distribuciones Linux con registro por diario (</a:t>
            </a:r>
            <a:r>
              <a:rPr lang="es-CL" dirty="0" err="1"/>
              <a:t>journaling</a:t>
            </a:r>
            <a:r>
              <a:rPr lang="es-CL" dirty="0"/>
              <a:t>). Está siendo reemplazado por su sucesor, ext4, aunque todavía se utiliza.</a:t>
            </a:r>
          </a:p>
          <a:p>
            <a:pPr lvl="3"/>
            <a:r>
              <a:rPr lang="es-CL" b="1" dirty="0"/>
              <a:t>¿Qué es el </a:t>
            </a:r>
            <a:r>
              <a:rPr lang="es-CL" b="1" i="1" dirty="0" err="1"/>
              <a:t>journaling</a:t>
            </a:r>
            <a:r>
              <a:rPr lang="es-CL" b="1" dirty="0"/>
              <a:t>?</a:t>
            </a:r>
            <a:endParaRPr lang="es-CL" dirty="0"/>
          </a:p>
          <a:p>
            <a:pPr lvl="4"/>
            <a:r>
              <a:rPr lang="es-CL" dirty="0"/>
              <a:t>El </a:t>
            </a:r>
            <a:r>
              <a:rPr lang="es-CL" dirty="0" err="1"/>
              <a:t>journaling</a:t>
            </a:r>
            <a:r>
              <a:rPr lang="es-CL" dirty="0"/>
              <a:t> se basa en llevar un registro diario en el que se almacena la información necesaria para </a:t>
            </a:r>
            <a:r>
              <a:rPr lang="es-CL" dirty="0" err="1"/>
              <a:t>restrablecer</a:t>
            </a:r>
            <a:r>
              <a:rPr lang="es-CL" dirty="0"/>
              <a:t> los datos del sistema afectados por un cambio, en caso de que falle.</a:t>
            </a:r>
          </a:p>
          <a:p>
            <a:pPr lvl="2"/>
            <a:endParaRPr lang="es-CL" dirty="0"/>
          </a:p>
          <a:p>
            <a:pPr lvl="3" algn="just"/>
            <a:endParaRPr lang="es-CL" dirty="0"/>
          </a:p>
        </p:txBody>
      </p:sp>
    </p:spTree>
    <p:extLst>
      <p:ext uri="{BB962C8B-B14F-4D97-AF65-F5344CB8AC3E}">
        <p14:creationId xmlns:p14="http://schemas.microsoft.com/office/powerpoint/2010/main" val="291755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Distingue los distintos tipos de archivos </a:t>
            </a:r>
            <a:endParaRPr lang="es-CL" dirty="0"/>
          </a:p>
        </p:txBody>
      </p:sp>
      <p:sp>
        <p:nvSpPr>
          <p:cNvPr id="3" name="Marcador de contenido 2"/>
          <p:cNvSpPr>
            <a:spLocks noGrp="1"/>
          </p:cNvSpPr>
          <p:nvPr>
            <p:ph idx="1"/>
          </p:nvPr>
        </p:nvSpPr>
        <p:spPr/>
        <p:txBody>
          <a:bodyPr/>
          <a:lstStyle/>
          <a:p>
            <a:pPr lvl="1"/>
            <a:r>
              <a:rPr lang="es-CL" dirty="0"/>
              <a:t>EXT4 (FOURTH EXTENDED FILESYSTEM)</a:t>
            </a:r>
          </a:p>
          <a:p>
            <a:pPr lvl="2" algn="just"/>
            <a:r>
              <a:rPr lang="es-CL" dirty="0"/>
              <a:t>Es una mejora compatible de ext3 que utiliza menos CPU y mejora la velocidad de lectura y escritura. </a:t>
            </a:r>
          </a:p>
          <a:p>
            <a:pPr lvl="2" algn="just"/>
            <a:r>
              <a:rPr lang="es-CL" dirty="0"/>
              <a:t>Además, soporta volúmenes de hasta 1024 </a:t>
            </a:r>
            <a:r>
              <a:rPr lang="es-CL" dirty="0" err="1"/>
              <a:t>PiB</a:t>
            </a:r>
            <a:r>
              <a:rPr lang="es-CL" dirty="0"/>
              <a:t> (</a:t>
            </a:r>
            <a:r>
              <a:rPr lang="es-CL" dirty="0" err="1"/>
              <a:t>PebiByte</a:t>
            </a:r>
            <a:r>
              <a:rPr lang="es-CL" dirty="0"/>
              <a:t>) ( 1 </a:t>
            </a:r>
            <a:r>
              <a:rPr lang="es-CL" dirty="0" err="1"/>
              <a:t>PiB</a:t>
            </a:r>
            <a:r>
              <a:rPr lang="es-CL" dirty="0"/>
              <a:t> = 2^50 Bytes ). Como acabo de decir, mejora la velocidad de lectura y escritura en comparación con ext3, pero es más lento en la eliminación de archivos.</a:t>
            </a:r>
          </a:p>
          <a:p>
            <a:pPr lvl="2" algn="just"/>
            <a:r>
              <a:rPr lang="es-CL" dirty="0"/>
              <a:t>En ext4 se introducen los </a:t>
            </a:r>
            <a:r>
              <a:rPr lang="es-CL" i="1" dirty="0" err="1"/>
              <a:t>exents</a:t>
            </a:r>
            <a:r>
              <a:rPr lang="es-CL" dirty="0"/>
              <a:t>, que se utilizan para reemplazar al tradicional esquema de bloques utilizado por ext2 y ext3.</a:t>
            </a:r>
          </a:p>
        </p:txBody>
      </p:sp>
    </p:spTree>
    <p:extLst>
      <p:ext uri="{BB962C8B-B14F-4D97-AF65-F5344CB8AC3E}">
        <p14:creationId xmlns:p14="http://schemas.microsoft.com/office/powerpoint/2010/main" val="398101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normAutofit/>
          </a:bodyPr>
          <a:lstStyle/>
          <a:p>
            <a:r>
              <a:rPr lang="es-CL" dirty="0"/>
              <a:t>El Los Servidores existen distintos tipos de respaldos y es deber del encargado de redes definir en conjunto con la jefatura que tipo de respaldos se llevaran a cabo, a continuación el detalle de cada tipo:</a:t>
            </a:r>
          </a:p>
          <a:p>
            <a:pPr lvl="1"/>
            <a:r>
              <a:rPr lang="es-CL" b="1" dirty="0"/>
              <a:t>Total</a:t>
            </a:r>
            <a:endParaRPr lang="es-CL" dirty="0"/>
          </a:p>
          <a:p>
            <a:pPr lvl="1"/>
            <a:r>
              <a:rPr lang="es-CL" b="1" dirty="0"/>
              <a:t>Incremental</a:t>
            </a:r>
          </a:p>
          <a:p>
            <a:pPr lvl="1"/>
            <a:r>
              <a:rPr lang="es-CL" b="1" dirty="0"/>
              <a:t>Diferencial</a:t>
            </a:r>
          </a:p>
          <a:p>
            <a:pPr lvl="1"/>
            <a:r>
              <a:rPr lang="es-CL" b="1" dirty="0"/>
              <a:t>Copia</a:t>
            </a:r>
          </a:p>
          <a:p>
            <a:pPr lvl="1"/>
            <a:r>
              <a:rPr lang="es-CL" b="1" dirty="0"/>
              <a:t>Diario</a:t>
            </a:r>
          </a:p>
          <a:p>
            <a:endParaRPr lang="es-CL" dirty="0"/>
          </a:p>
          <a:p>
            <a:endParaRPr lang="es-CL" dirty="0"/>
          </a:p>
        </p:txBody>
      </p:sp>
    </p:spTree>
    <p:extLst>
      <p:ext uri="{BB962C8B-B14F-4D97-AF65-F5344CB8AC3E}">
        <p14:creationId xmlns:p14="http://schemas.microsoft.com/office/powerpoint/2010/main" val="39421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lstStyle/>
          <a:p>
            <a:r>
              <a:rPr lang="es-CL" dirty="0"/>
              <a:t>Total:</a:t>
            </a:r>
          </a:p>
          <a:p>
            <a:pPr lvl="1" algn="just"/>
            <a:r>
              <a:rPr lang="es-CL" dirty="0"/>
              <a:t>Los respaldos totales son la base de los demás esquemas y contienen todos los datos en un sistema A este método también se lo conoce como Normal.</a:t>
            </a:r>
          </a:p>
          <a:p>
            <a:pPr lvl="1" algn="just"/>
            <a:r>
              <a:rPr lang="es-CL" dirty="0"/>
              <a:t>En otras palabras, no importa si un archivo ha sido respaldado antes, será respaldado ahora. Después de respaldar el archivo, este cambia el atributo de archivo para indicar que ha sido respaldado. </a:t>
            </a:r>
          </a:p>
        </p:txBody>
      </p:sp>
    </p:spTree>
    <p:extLst>
      <p:ext uri="{BB962C8B-B14F-4D97-AF65-F5344CB8AC3E}">
        <p14:creationId xmlns:p14="http://schemas.microsoft.com/office/powerpoint/2010/main" val="310284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Tipos de respaldos de datos</a:t>
            </a:r>
            <a:endParaRPr lang="es-CL" dirty="0"/>
          </a:p>
        </p:txBody>
      </p:sp>
      <p:sp>
        <p:nvSpPr>
          <p:cNvPr id="3" name="Marcador de contenido 2"/>
          <p:cNvSpPr>
            <a:spLocks noGrp="1"/>
          </p:cNvSpPr>
          <p:nvPr>
            <p:ph idx="1"/>
          </p:nvPr>
        </p:nvSpPr>
        <p:spPr/>
        <p:txBody>
          <a:bodyPr/>
          <a:lstStyle/>
          <a:p>
            <a:pPr marL="228600" lvl="1">
              <a:spcBef>
                <a:spcPts val="1000"/>
              </a:spcBef>
            </a:pPr>
            <a:r>
              <a:rPr lang="es-CL" b="1" dirty="0"/>
              <a:t>Incremental</a:t>
            </a:r>
          </a:p>
          <a:p>
            <a:pPr lvl="1" algn="just"/>
            <a:r>
              <a:rPr lang="es-CL" dirty="0"/>
              <a:t>Se utiliza para respaldar todos los archivos que han cambiado desde el último respaldo</a:t>
            </a:r>
          </a:p>
          <a:p>
            <a:pPr lvl="1" algn="just"/>
            <a:r>
              <a:rPr lang="es-CL" dirty="0"/>
              <a:t>Como solo los archivos que han cambiado se respaldan, este tipo de respaldo toma el menor tiempo de todos para llevarse a cabo. </a:t>
            </a:r>
          </a:p>
          <a:p>
            <a:pPr lvl="1" algn="just"/>
            <a:r>
              <a:rPr lang="es-CL" dirty="0"/>
              <a:t>Sin embargo toma la mayor cantidad de tiempo en el momento de restaurar porque el ultimo respaldo normal y los subsecuentes respaldos incrementales deben ser restaurados para tener los datos lo mas actualizados posible.</a:t>
            </a:r>
          </a:p>
        </p:txBody>
      </p:sp>
    </p:spTree>
    <p:extLst>
      <p:ext uri="{BB962C8B-B14F-4D97-AF65-F5344CB8AC3E}">
        <p14:creationId xmlns:p14="http://schemas.microsoft.com/office/powerpoint/2010/main" val="10156991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Panorámica</PresentationFormat>
  <Paragraphs>92</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Sistema Operativo</vt:lpstr>
      <vt:lpstr>Objetivo de la Clase</vt:lpstr>
      <vt:lpstr>Distingue los distintos tipos de archivos </vt:lpstr>
      <vt:lpstr>Distingue los distintos tipos de archivos </vt:lpstr>
      <vt:lpstr>Distingue los distintos tipos de archivos </vt:lpstr>
      <vt:lpstr>Distingue los distintos tipos de archivos </vt:lpstr>
      <vt:lpstr>Tipos de respaldos de datos</vt:lpstr>
      <vt:lpstr>Tipos de respaldos de datos</vt:lpstr>
      <vt:lpstr>Tipos de respaldos de datos</vt:lpstr>
      <vt:lpstr>Tipos de respaldos de datos</vt:lpstr>
      <vt:lpstr>Tipos de respaldos de datos</vt:lpstr>
      <vt:lpstr>Tipos de respaldos de datos</vt:lpstr>
      <vt:lpstr>Estructura del Sistema de Archivos.</vt:lpstr>
      <vt:lpstr>Estructura del Sistema de Archivos.</vt:lpstr>
      <vt:lpstr>Estructura del Sistema de Archivos.</vt:lpstr>
      <vt:lpstr>Power Shell</vt:lpstr>
      <vt:lpstr>Power Shell</vt:lpstr>
      <vt:lpstr>Taller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Operativo</dc:title>
  <dc:creator>Engel</dc:creator>
  <cp:lastModifiedBy>Engel</cp:lastModifiedBy>
  <cp:revision>1</cp:revision>
  <dcterms:created xsi:type="dcterms:W3CDTF">2019-04-03T17:03:46Z</dcterms:created>
  <dcterms:modified xsi:type="dcterms:W3CDTF">2019-04-03T17:04:08Z</dcterms:modified>
</cp:coreProperties>
</file>