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8" r:id="rId7"/>
    <p:sldId id="267" r:id="rId8"/>
    <p:sldId id="269" r:id="rId9"/>
    <p:sldId id="262" r:id="rId10"/>
    <p:sldId id="270" r:id="rId11"/>
    <p:sldId id="271" r:id="rId12"/>
    <p:sldId id="263" r:id="rId13"/>
    <p:sldId id="264" r:id="rId14"/>
    <p:sldId id="265" r:id="rId15"/>
    <p:sldId id="277" r:id="rId1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660"/>
  </p:normalViewPr>
  <p:slideViewPr>
    <p:cSldViewPr>
      <p:cViewPr varScale="1">
        <p:scale>
          <a:sx n="67" d="100"/>
          <a:sy n="67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D39C-95DD-457A-90D4-2A5E4A574F35}" type="datetimeFigureOut">
              <a:rPr lang="es-CL" smtClean="0"/>
              <a:t>29-08-2017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E8E8-137B-48ED-BC43-473702E93F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425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D39C-95DD-457A-90D4-2A5E4A574F35}" type="datetimeFigureOut">
              <a:rPr lang="es-CL" smtClean="0"/>
              <a:t>29-08-2017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E8E8-137B-48ED-BC43-473702E93F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13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D39C-95DD-457A-90D4-2A5E4A574F35}" type="datetimeFigureOut">
              <a:rPr lang="es-CL" smtClean="0"/>
              <a:t>29-08-2017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E8E8-137B-48ED-BC43-473702E93F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394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D39C-95DD-457A-90D4-2A5E4A574F35}" type="datetimeFigureOut">
              <a:rPr lang="es-CL" smtClean="0"/>
              <a:t>29-08-2017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E8E8-137B-48ED-BC43-473702E93F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820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D39C-95DD-457A-90D4-2A5E4A574F35}" type="datetimeFigureOut">
              <a:rPr lang="es-CL" smtClean="0"/>
              <a:t>29-08-2017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E8E8-137B-48ED-BC43-473702E93F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372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D39C-95DD-457A-90D4-2A5E4A574F35}" type="datetimeFigureOut">
              <a:rPr lang="es-CL" smtClean="0"/>
              <a:t>29-08-2017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E8E8-137B-48ED-BC43-473702E93F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070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D39C-95DD-457A-90D4-2A5E4A574F35}" type="datetimeFigureOut">
              <a:rPr lang="es-CL" smtClean="0"/>
              <a:t>29-08-2017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E8E8-137B-48ED-BC43-473702E93F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122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D39C-95DD-457A-90D4-2A5E4A574F35}" type="datetimeFigureOut">
              <a:rPr lang="es-CL" smtClean="0"/>
              <a:t>29-08-2017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E8E8-137B-48ED-BC43-473702E93F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771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D39C-95DD-457A-90D4-2A5E4A574F35}" type="datetimeFigureOut">
              <a:rPr lang="es-CL" smtClean="0"/>
              <a:t>29-08-2017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E8E8-137B-48ED-BC43-473702E93F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548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D39C-95DD-457A-90D4-2A5E4A574F35}" type="datetimeFigureOut">
              <a:rPr lang="es-CL" smtClean="0"/>
              <a:t>29-08-2017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E8E8-137B-48ED-BC43-473702E93F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707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D39C-95DD-457A-90D4-2A5E4A574F35}" type="datetimeFigureOut">
              <a:rPr lang="es-CL" smtClean="0"/>
              <a:t>29-08-2017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E8E8-137B-48ED-BC43-473702E93F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31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CD39C-95DD-457A-90D4-2A5E4A574F35}" type="datetimeFigureOut">
              <a:rPr lang="es-CL" smtClean="0"/>
              <a:t>29-08-2017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EE8E8-137B-48ED-BC43-473702E93F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03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Sistemas Operativos de Red</a:t>
            </a:r>
            <a:endParaRPr lang="es-C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Docente: Boris González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68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b="1" dirty="0" smtClean="0"/>
              <a:t>Técnicas de comunicación E/S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sz="2400" dirty="0"/>
              <a:t>Periféricos de salida</a:t>
            </a:r>
            <a:r>
              <a:rPr lang="es-CL" sz="2400" dirty="0" smtClean="0"/>
              <a:t>: Un </a:t>
            </a:r>
            <a:r>
              <a:rPr lang="es-CL" sz="2400" dirty="0"/>
              <a:t>periférico de salida es un dispositivo electrónico capaz de imprimir, mostrar o emitir señales que sean fácilmente interpretables por el usuario</a:t>
            </a:r>
            <a:r>
              <a:rPr lang="es-CL" sz="2400" dirty="0" smtClean="0"/>
              <a:t>.</a:t>
            </a:r>
          </a:p>
          <a:p>
            <a:pPr algn="just"/>
            <a:r>
              <a:rPr lang="es-CL" sz="2400" dirty="0" smtClean="0"/>
              <a:t>Un </a:t>
            </a:r>
            <a:r>
              <a:rPr lang="es-CL" sz="2400" dirty="0"/>
              <a:t>periférico de salida tiene la función de mostrarle al usuario operador de la computadora el resultado de las operaciones realizadas o procesadas por la </a:t>
            </a:r>
            <a:r>
              <a:rPr lang="es-CL" sz="2400" dirty="0" smtClean="0"/>
              <a:t>misma</a:t>
            </a:r>
            <a:endParaRPr lang="es-CL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879205"/>
            <a:ext cx="3628008" cy="265622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75" y="5013177"/>
            <a:ext cx="3111089" cy="168679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879205"/>
            <a:ext cx="250462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b="1" dirty="0" smtClean="0"/>
              <a:t>Técnicas de comunicación E/S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CL" sz="2400" dirty="0"/>
              <a:t>Periféricos de comunicación: Los periféricos de comunicación facilitan la interacción entre dos o más computadoras, o entre una computadora y otro periférico externo a la computadora</a:t>
            </a:r>
            <a:r>
              <a:rPr lang="es-CL" sz="2400" dirty="0" smtClean="0"/>
              <a:t>.</a:t>
            </a:r>
          </a:p>
          <a:p>
            <a:pPr algn="just"/>
            <a:r>
              <a:rPr lang="es-CL" sz="2400" dirty="0" smtClean="0"/>
              <a:t>Permitiendo </a:t>
            </a:r>
            <a:r>
              <a:rPr lang="es-CL" sz="2400" dirty="0"/>
              <a:t>interactuar con otras máquinas o computadoras, ya sea para trabajar en conjunto, o para enviar y recibir información. </a:t>
            </a:r>
            <a:endParaRPr lang="es-CL" sz="2400" dirty="0" smtClean="0"/>
          </a:p>
          <a:p>
            <a:pPr algn="just"/>
            <a:r>
              <a:rPr lang="es-CL" sz="2400" dirty="0" smtClean="0"/>
              <a:t>Un </a:t>
            </a:r>
            <a:r>
              <a:rPr lang="es-CL" sz="2400" dirty="0"/>
              <a:t>periférico de comunicación permite la conexión de la computadora con otros sistemas informáticos a través de diversos medios. El medio más común es la línea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085184"/>
            <a:ext cx="2592288" cy="16194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084" y="4797152"/>
            <a:ext cx="2158022" cy="19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b="1" dirty="0" smtClean="0"/>
              <a:t>La multiprogramación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sz="2400" dirty="0"/>
              <a:t>Se denomina multiprogramación a una técnica por la que dos o más procesos pueden alojarse en la memoria principal y ser ejecutados concurrentemente por el procesador o </a:t>
            </a:r>
            <a:r>
              <a:rPr lang="es-CL" sz="2400" dirty="0" smtClean="0"/>
              <a:t>CPU</a:t>
            </a:r>
          </a:p>
          <a:p>
            <a:pPr algn="just"/>
            <a:r>
              <a:rPr lang="es-CL" sz="2400" dirty="0" smtClean="0"/>
              <a:t>En la actualidad los procesos en la CPU funcionan en un sistema multiprogramado, eso quiere decir que cuando se ejecuta una tarea y ingresa otra nueva la primera se pausa momentáneamente para ejecutar la segunda y al terminar esta se termina la primera</a:t>
            </a:r>
          </a:p>
          <a:p>
            <a:pPr algn="just"/>
            <a:r>
              <a:rPr lang="es-CL" sz="2400" dirty="0" smtClean="0"/>
              <a:t>Antiguamente en los computadores mas antiguos solo funcionaban en el sistema monoprogramado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8388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b="1" dirty="0" smtClean="0"/>
              <a:t>Historia de Unix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Investigación</a:t>
            </a:r>
          </a:p>
          <a:p>
            <a:pPr lvl="1"/>
            <a:r>
              <a:rPr lang="es-CL" dirty="0" smtClean="0"/>
              <a:t>Año Creación</a:t>
            </a:r>
          </a:p>
          <a:p>
            <a:pPr lvl="1"/>
            <a:r>
              <a:rPr lang="es-CL" dirty="0" smtClean="0"/>
              <a:t>Empresa Creación</a:t>
            </a:r>
          </a:p>
          <a:p>
            <a:pPr lvl="1"/>
            <a:r>
              <a:rPr lang="es-CL" dirty="0" smtClean="0"/>
              <a:t>Nombre Oficial (ambos)</a:t>
            </a:r>
          </a:p>
          <a:p>
            <a:pPr lvl="1"/>
            <a:r>
              <a:rPr lang="es-CL" dirty="0" smtClean="0"/>
              <a:t>Creadores</a:t>
            </a:r>
          </a:p>
          <a:p>
            <a:pPr lvl="1"/>
            <a:r>
              <a:rPr lang="es-CL" dirty="0" smtClean="0"/>
              <a:t>¿Para que sistema o equipo fue creado?</a:t>
            </a:r>
          </a:p>
          <a:p>
            <a:pPr lvl="1"/>
            <a:r>
              <a:rPr lang="es-CL" dirty="0" smtClean="0"/>
              <a:t>Lenguajes en los que fue creado</a:t>
            </a:r>
          </a:p>
          <a:p>
            <a:pPr lvl="1"/>
            <a:r>
              <a:rPr lang="es-CL" dirty="0" smtClean="0"/>
              <a:t>Versiones</a:t>
            </a:r>
          </a:p>
          <a:p>
            <a:pPr lvl="1"/>
            <a:r>
              <a:rPr lang="es-CL" dirty="0" smtClean="0"/>
              <a:t>Empresa que lo comercializo masivamente</a:t>
            </a:r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526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b="1" dirty="0" smtClean="0"/>
              <a:t>Historia de Linux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Creadores</a:t>
            </a:r>
          </a:p>
          <a:p>
            <a:r>
              <a:rPr lang="es-CL" dirty="0" smtClean="0"/>
              <a:t>Año creación Linux</a:t>
            </a:r>
          </a:p>
          <a:p>
            <a:r>
              <a:rPr lang="es-CL" dirty="0" smtClean="0"/>
              <a:t>¿Cuál fue el nombre que se le quiso dar a la </a:t>
            </a:r>
            <a:r>
              <a:rPr lang="es-CL" smtClean="0"/>
              <a:t>primera </a:t>
            </a:r>
            <a:r>
              <a:rPr lang="es-CL" smtClean="0"/>
              <a:t>Distribución </a:t>
            </a:r>
            <a:r>
              <a:rPr lang="es-CL" dirty="0" smtClean="0"/>
              <a:t>de Linux?</a:t>
            </a:r>
          </a:p>
          <a:p>
            <a:r>
              <a:rPr lang="es-CL" dirty="0" smtClean="0"/>
              <a:t>¿Cuál fue una de las primeras versiones de Linux en salir al mercado?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70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Formato Documento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Próxima semana presentación</a:t>
            </a:r>
          </a:p>
          <a:p>
            <a:r>
              <a:rPr lang="es-CL" dirty="0" smtClean="0"/>
              <a:t>Formato</a:t>
            </a:r>
          </a:p>
          <a:p>
            <a:pPr lvl="1"/>
            <a:r>
              <a:rPr lang="es-CL" dirty="0" smtClean="0"/>
              <a:t>Portada</a:t>
            </a:r>
          </a:p>
          <a:p>
            <a:pPr lvl="1"/>
            <a:r>
              <a:rPr lang="es-CL" dirty="0" smtClean="0"/>
              <a:t>Hoja en blanco</a:t>
            </a:r>
          </a:p>
          <a:p>
            <a:pPr lvl="1"/>
            <a:r>
              <a:rPr lang="es-CL" dirty="0" smtClean="0"/>
              <a:t>Introducción</a:t>
            </a:r>
          </a:p>
          <a:p>
            <a:pPr lvl="1"/>
            <a:r>
              <a:rPr lang="es-CL" dirty="0" smtClean="0"/>
              <a:t>Tema</a:t>
            </a:r>
          </a:p>
          <a:p>
            <a:pPr lvl="1"/>
            <a:r>
              <a:rPr lang="es-CL" dirty="0" smtClean="0"/>
              <a:t>Hoja en blanco</a:t>
            </a:r>
          </a:p>
          <a:p>
            <a:pPr lvl="1"/>
            <a:endParaRPr lang="es-CL" dirty="0"/>
          </a:p>
          <a:p>
            <a:r>
              <a:rPr lang="es-CL" dirty="0" smtClean="0"/>
              <a:t>Nota: cada ítem o tema faltante -0,25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6147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 de la Clase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Analizar y aplicar conceptos básicos sobre Sistemas Operativos</a:t>
            </a:r>
            <a:r>
              <a:rPr lang="es-ES" dirty="0"/>
              <a:t>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581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Temas de esta Clase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b="1" dirty="0" smtClean="0"/>
              <a:t>Jerarquía </a:t>
            </a:r>
            <a:r>
              <a:rPr lang="es-ES" b="1" dirty="0"/>
              <a:t>de la memoria y memoria cache</a:t>
            </a:r>
            <a:endParaRPr lang="es-CL" dirty="0"/>
          </a:p>
          <a:p>
            <a:pPr lvl="0"/>
            <a:r>
              <a:rPr lang="es-ES" b="1" dirty="0"/>
              <a:t>Técnicas de comunicación E/S</a:t>
            </a:r>
            <a:endParaRPr lang="es-CL" dirty="0"/>
          </a:p>
          <a:p>
            <a:pPr lvl="0"/>
            <a:r>
              <a:rPr lang="es-ES" b="1" dirty="0"/>
              <a:t>La multiprogramación</a:t>
            </a:r>
            <a:endParaRPr lang="es-CL" dirty="0"/>
          </a:p>
          <a:p>
            <a:pPr lvl="0"/>
            <a:r>
              <a:rPr lang="es-ES" b="1" dirty="0" smtClean="0"/>
              <a:t>Historia de Unix</a:t>
            </a:r>
            <a:endParaRPr lang="es-CL" dirty="0" smtClean="0"/>
          </a:p>
          <a:p>
            <a:pPr lvl="0"/>
            <a:r>
              <a:rPr lang="es-ES" b="1" dirty="0" smtClean="0"/>
              <a:t>Historia </a:t>
            </a:r>
            <a:r>
              <a:rPr lang="es-ES" b="1" dirty="0"/>
              <a:t>de Linux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876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S" b="1" dirty="0" smtClean="0"/>
              <a:t>Jerarquía de la memoria y memoria cache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/>
              <a:t>La </a:t>
            </a:r>
            <a:r>
              <a:rPr lang="es-CL" b="1" dirty="0"/>
              <a:t>jerarquía de memoria</a:t>
            </a:r>
            <a:r>
              <a:rPr lang="es-CL" dirty="0"/>
              <a:t> es la organización piramidal de la memoria en niveles que tienen </a:t>
            </a:r>
            <a:r>
              <a:rPr lang="es-CL" dirty="0" smtClean="0"/>
              <a:t>las computadoras</a:t>
            </a:r>
            <a:r>
              <a:rPr lang="es-CL" dirty="0"/>
              <a:t>.</a:t>
            </a:r>
          </a:p>
          <a:p>
            <a:pPr algn="just"/>
            <a:r>
              <a:rPr lang="es-CL" dirty="0"/>
              <a:t>El objetivo es conseguir el rendimiento de una memoria de gran velocidad al coste de una memoria de baja velocidad, basándose en el principio de cercanía de referencias.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003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S" b="1" dirty="0" smtClean="0"/>
              <a:t>Jerarquía de la memoria y memoria cache</a:t>
            </a:r>
            <a:endParaRPr lang="es-CL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21" y="1412776"/>
            <a:ext cx="7312911" cy="5232794"/>
          </a:xfrm>
        </p:spPr>
      </p:pic>
    </p:spTree>
    <p:extLst>
      <p:ext uri="{BB962C8B-B14F-4D97-AF65-F5344CB8AC3E}">
        <p14:creationId xmlns:p14="http://schemas.microsoft.com/office/powerpoint/2010/main" val="28661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S" b="1" dirty="0" smtClean="0"/>
              <a:t>Jerarquía de la memoria y memoria cache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/>
              <a:t>Los puntos básicos relacionados con la memoria pueden resumirse en:</a:t>
            </a:r>
          </a:p>
          <a:p>
            <a:pPr lvl="1" algn="just"/>
            <a:r>
              <a:rPr lang="es-CL" dirty="0"/>
              <a:t>Capacidad</a:t>
            </a:r>
          </a:p>
          <a:p>
            <a:pPr lvl="1" algn="just"/>
            <a:r>
              <a:rPr lang="es-CL" dirty="0"/>
              <a:t>Velocidad</a:t>
            </a:r>
          </a:p>
          <a:p>
            <a:pPr lvl="1" algn="just"/>
            <a:r>
              <a:rPr lang="es-CL" dirty="0"/>
              <a:t>Coste por bit</a:t>
            </a:r>
          </a:p>
          <a:p>
            <a:pPr algn="just"/>
            <a:r>
              <a:rPr lang="es-CL" dirty="0"/>
              <a:t>La cuestión de la capacidad es simple, cuanto más memoria haya disponible, más podrá utilizarse.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68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S" b="1" dirty="0" smtClean="0"/>
              <a:t>Jerarquía de la memoria y memoria cache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 smtClean="0"/>
          </a:p>
          <a:p>
            <a:r>
              <a:rPr lang="es-CL" dirty="0" smtClean="0"/>
              <a:t>Las </a:t>
            </a:r>
            <a:r>
              <a:rPr lang="es-CL" dirty="0"/>
              <a:t>siguientes afirmaciones son válidas</a:t>
            </a:r>
            <a:r>
              <a:rPr lang="es-CL" dirty="0" smtClean="0"/>
              <a:t>:</a:t>
            </a:r>
          </a:p>
          <a:p>
            <a:pPr lvl="1"/>
            <a:r>
              <a:rPr lang="es-CL" dirty="0" smtClean="0"/>
              <a:t>A </a:t>
            </a:r>
            <a:r>
              <a:rPr lang="es-CL" dirty="0"/>
              <a:t>menor tiempo de acceso mayor coste.</a:t>
            </a:r>
          </a:p>
          <a:p>
            <a:pPr lvl="1"/>
            <a:r>
              <a:rPr lang="es-CL" dirty="0"/>
              <a:t>A mayor capacidad menor coste por bit.</a:t>
            </a:r>
          </a:p>
          <a:p>
            <a:pPr lvl="1"/>
            <a:r>
              <a:rPr lang="es-CL" dirty="0"/>
              <a:t>A mayor capacidad menor velocidad.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071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ES" b="1" dirty="0" smtClean="0"/>
              <a:t>Jerarquía de la memoria y memoria cache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CL" sz="2400" dirty="0" smtClean="0"/>
              <a:t>Generalmente se asume </a:t>
            </a:r>
            <a:r>
              <a:rPr lang="es-CL" sz="2400" dirty="0"/>
              <a:t>la existencia de únicamente dos niveles de memoria: memoria primaria y memoria secundaria (normalmente en disco</a:t>
            </a:r>
            <a:r>
              <a:rPr lang="es-CL" sz="2400" dirty="0" smtClean="0"/>
              <a:t>)</a:t>
            </a:r>
          </a:p>
          <a:p>
            <a:pPr algn="just"/>
            <a:r>
              <a:rPr lang="es-CL" sz="2400" dirty="0"/>
              <a:t>Para aprovechar de forma óptima las ventajas de la jerarquía de memoria es necesaria la cooperación entre programadores, compiladores y fabricantes de hardware</a:t>
            </a:r>
            <a:r>
              <a:rPr lang="es-CL" sz="2400" dirty="0" smtClean="0"/>
              <a:t>:</a:t>
            </a:r>
          </a:p>
          <a:p>
            <a:pPr lvl="2" algn="just"/>
            <a:r>
              <a:rPr lang="es-CL" b="1" dirty="0"/>
              <a:t>Programadores</a:t>
            </a:r>
            <a:r>
              <a:rPr lang="es-CL" dirty="0"/>
              <a:t>: deben ser responsables del movimiento entre memoria principal y disco mediante el uso de ficheros.</a:t>
            </a:r>
          </a:p>
          <a:p>
            <a:pPr lvl="2" algn="just"/>
            <a:r>
              <a:rPr lang="es-CL" b="1" dirty="0"/>
              <a:t>Hardware</a:t>
            </a:r>
            <a:r>
              <a:rPr lang="es-CL" dirty="0"/>
              <a:t>: el movimiento de datos entre la memoria principal y los niveles de caché es realizado por algoritmos de hardware.</a:t>
            </a:r>
          </a:p>
          <a:p>
            <a:pPr lvl="2" algn="just"/>
            <a:r>
              <a:rPr lang="es-CL" b="1" dirty="0"/>
              <a:t>Compiladores</a:t>
            </a:r>
            <a:r>
              <a:rPr lang="es-CL" dirty="0"/>
              <a:t>: son responsables de optimizar el código de modo que el uso de los registros y la caché sea eficiente.</a:t>
            </a:r>
          </a:p>
          <a:p>
            <a:pPr lvl="3" algn="just"/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31663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b="1" dirty="0" smtClean="0"/>
              <a:t>Técnicas de comunicación E/S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sz="2400" dirty="0"/>
              <a:t>Periféricos de </a:t>
            </a:r>
            <a:r>
              <a:rPr lang="es-CL" sz="2400" dirty="0" smtClean="0"/>
              <a:t>entrada: Utilizado </a:t>
            </a:r>
            <a:r>
              <a:rPr lang="es-CL" sz="2400" dirty="0"/>
              <a:t>para proporcionar datos y señales de control a un sistema de procesamiento de información (por ejemplo, un equipo). </a:t>
            </a:r>
            <a:endParaRPr lang="es-CL" sz="2400" dirty="0" smtClean="0"/>
          </a:p>
          <a:p>
            <a:pPr algn="just"/>
            <a:r>
              <a:rPr lang="es-CL" sz="2400" dirty="0" smtClean="0"/>
              <a:t>Los </a:t>
            </a:r>
            <a:r>
              <a:rPr lang="es-CL" sz="2400" dirty="0"/>
              <a:t>periféricos de entrada y salida componen la interfaz de hardware entre un equipo como un escáner o controlador.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63181"/>
            <a:ext cx="2399928" cy="20399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14070"/>
            <a:ext cx="1589540" cy="17008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90" y="4000455"/>
            <a:ext cx="2376264" cy="164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508</Words>
  <Application>Microsoft Office PowerPoint</Application>
  <PresentationFormat>Presentación en pantalla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de Office</vt:lpstr>
      <vt:lpstr>Sistemas Operativos de Red</vt:lpstr>
      <vt:lpstr>Objetivo de la Clase</vt:lpstr>
      <vt:lpstr>Temas de esta Clase</vt:lpstr>
      <vt:lpstr>Jerarquía de la memoria y memoria cache</vt:lpstr>
      <vt:lpstr>Jerarquía de la memoria y memoria cache</vt:lpstr>
      <vt:lpstr>Jerarquía de la memoria y memoria cache</vt:lpstr>
      <vt:lpstr>Jerarquía de la memoria y memoria cache</vt:lpstr>
      <vt:lpstr>Jerarquía de la memoria y memoria cache</vt:lpstr>
      <vt:lpstr>Técnicas de comunicación E/S</vt:lpstr>
      <vt:lpstr>Técnicas de comunicación E/S</vt:lpstr>
      <vt:lpstr>Técnicas de comunicación E/S</vt:lpstr>
      <vt:lpstr>La multiprogramación</vt:lpstr>
      <vt:lpstr>Historia de Unix</vt:lpstr>
      <vt:lpstr>Historia de Linux</vt:lpstr>
      <vt:lpstr>Formato Documento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de Sistemas Operativos</dc:title>
  <dc:creator>Boris Gonzalez Gutierrez</dc:creator>
  <cp:lastModifiedBy>Boris Gonzalez Gutierrez</cp:lastModifiedBy>
  <cp:revision>25</cp:revision>
  <dcterms:created xsi:type="dcterms:W3CDTF">2016-08-08T23:34:51Z</dcterms:created>
  <dcterms:modified xsi:type="dcterms:W3CDTF">2017-08-29T16:09:41Z</dcterms:modified>
</cp:coreProperties>
</file>