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76" r:id="rId2"/>
  </p:sldIdLst>
  <p:sldSz cx="9144000" cy="6858000" type="screen4x3"/>
  <p:notesSz cx="6797675" cy="9928225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10" autoAdjust="0"/>
  </p:normalViewPr>
  <p:slideViewPr>
    <p:cSldViewPr>
      <p:cViewPr varScale="1">
        <p:scale>
          <a:sx n="130" d="100"/>
          <a:sy n="130" d="100"/>
        </p:scale>
        <p:origin x="28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>
              <a:defRPr sz="1300"/>
            </a:lvl1pPr>
          </a:lstStyle>
          <a:p>
            <a:endParaRPr lang="de-A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/>
            </a:lvl1pPr>
          </a:lstStyle>
          <a:p>
            <a:endParaRPr lang="de-AT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4" y="4715406"/>
            <a:ext cx="5438748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Textmasterformate durch Klicken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>
              <a:defRPr sz="1300"/>
            </a:lvl1pPr>
          </a:lstStyle>
          <a:p>
            <a:endParaRPr lang="de-A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4" y="943081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/>
            </a:lvl1pPr>
          </a:lstStyle>
          <a:p>
            <a:fld id="{ABE160A1-519B-403E-9F20-96F0D108EF51}" type="slidenum">
              <a:rPr lang="de-AT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925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Ins="9144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lIns="91440"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pic>
        <p:nvPicPr>
          <p:cNvPr id="3087" name="Picture 15" descr="INF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0350"/>
            <a:ext cx="2713038" cy="71913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42113" y="195263"/>
            <a:ext cx="2151062" cy="5930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8" y="195263"/>
            <a:ext cx="6302375" cy="5930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7338" y="1125538"/>
            <a:ext cx="4208462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08463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1557338" y="195263"/>
            <a:ext cx="7335837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125538"/>
            <a:ext cx="85693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smtClean="0"/>
              <a:t>Textmasterformate durch Klicken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</a:p>
        </p:txBody>
      </p:sp>
      <p:pic>
        <p:nvPicPr>
          <p:cNvPr id="1040" name="Picture 16" descr="INF_Bildmark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825" y="165100"/>
            <a:ext cx="1119188" cy="539750"/>
          </a:xfrm>
          <a:prstGeom prst="rect">
            <a:avLst/>
          </a:prstGeom>
          <a:noFill/>
        </p:spPr>
      </p:pic>
      <p:pic>
        <p:nvPicPr>
          <p:cNvPr id="1042" name="Picture 18" descr="ffi_schriftzug_E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125" y="6453188"/>
            <a:ext cx="2314575" cy="1365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MuCKE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9552" y="1484784"/>
            <a:ext cx="1224136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Query processor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23728" y="1556792"/>
            <a:ext cx="720080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text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27784" y="2132856"/>
            <a:ext cx="720080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tags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03848" y="2636912"/>
            <a:ext cx="720080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image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67944" y="1844824"/>
            <a:ext cx="864096" cy="79208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Concepts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19100" y="836712"/>
            <a:ext cx="914400" cy="50405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Query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10" name="Cloud 9"/>
          <p:cNvSpPr/>
          <p:nvPr/>
        </p:nvSpPr>
        <p:spPr>
          <a:xfrm>
            <a:off x="0" y="3356992"/>
            <a:ext cx="914400" cy="50405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Raw data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467618">
            <a:off x="1829666" y="4014976"/>
            <a:ext cx="360040" cy="14401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611560" y="4077072"/>
            <a:ext cx="720080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text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11560" y="4617132"/>
            <a:ext cx="720080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tags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1560" y="5157192"/>
            <a:ext cx="720080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image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619672" y="5661248"/>
            <a:ext cx="2448272" cy="10801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Data Index</a:t>
            </a:r>
          </a:p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(inverted list of concepts)</a:t>
            </a:r>
          </a:p>
          <a:p>
            <a:pPr algn="ctr"/>
            <a:r>
              <a:rPr lang="en-GB" sz="1100" dirty="0" err="1" smtClean="0">
                <a:solidFill>
                  <a:srgbClr val="000000"/>
                </a:solidFill>
              </a:rPr>
              <a:t>Lucene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36096" y="1484784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Text Similarity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436096" y="2564904"/>
            <a:ext cx="1224136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Image Similarity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36096" y="3356992"/>
            <a:ext cx="1224136" cy="20882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Concept Similarity</a:t>
            </a:r>
          </a:p>
          <a:p>
            <a:pPr algn="ctr"/>
            <a:endParaRPr lang="en-GB" sz="1100" dirty="0">
              <a:solidFill>
                <a:srgbClr val="000000"/>
              </a:solidFill>
            </a:endParaRPr>
          </a:p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(Concepts[] </a:t>
            </a:r>
            <a:r>
              <a:rPr lang="en-GB" sz="1100" dirty="0">
                <a:solidFill>
                  <a:srgbClr val="000000"/>
                </a:solidFill>
              </a:rPr>
              <a:t>obj1</a:t>
            </a:r>
            <a:r>
              <a:rPr lang="en-GB" sz="1100" dirty="0" smtClean="0">
                <a:solidFill>
                  <a:srgbClr val="000000"/>
                </a:solidFill>
              </a:rPr>
              <a:t>, Concepts[] obj2)</a:t>
            </a:r>
          </a:p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|</a:t>
            </a:r>
          </a:p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|</a:t>
            </a:r>
          </a:p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V</a:t>
            </a:r>
          </a:p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(Double, Concepts[])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20272" y="3212976"/>
            <a:ext cx="864096" cy="5040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rgbClr val="000000"/>
                </a:solidFill>
              </a:rPr>
              <a:t>Clustering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23" name="Smiley Face 22"/>
          <p:cNvSpPr/>
          <p:nvPr/>
        </p:nvSpPr>
        <p:spPr>
          <a:xfrm>
            <a:off x="8329136" y="3140968"/>
            <a:ext cx="626368" cy="626368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stCxn id="9" idx="1"/>
            <a:endCxn id="4" idx="1"/>
          </p:cNvCxnSpPr>
          <p:nvPr/>
        </p:nvCxnSpPr>
        <p:spPr>
          <a:xfrm>
            <a:off x="476300" y="1340231"/>
            <a:ext cx="63252" cy="288569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5" idx="2"/>
          </p:cNvCxnSpPr>
          <p:nvPr/>
        </p:nvCxnSpPr>
        <p:spPr>
          <a:xfrm>
            <a:off x="1763688" y="1628800"/>
            <a:ext cx="360040" cy="72008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4"/>
          </p:cNvCxnSpPr>
          <p:nvPr/>
        </p:nvCxnSpPr>
        <p:spPr>
          <a:xfrm>
            <a:off x="2483768" y="1844824"/>
            <a:ext cx="72008" cy="3816424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4"/>
          </p:cNvCxnSpPr>
          <p:nvPr/>
        </p:nvCxnSpPr>
        <p:spPr>
          <a:xfrm>
            <a:off x="2987824" y="2420888"/>
            <a:ext cx="72008" cy="3240360"/>
          </a:xfrm>
          <a:prstGeom prst="line">
            <a:avLst/>
          </a:prstGeom>
          <a:ln w="9525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7" idx="4"/>
          </p:cNvCxnSpPr>
          <p:nvPr/>
        </p:nvCxnSpPr>
        <p:spPr>
          <a:xfrm>
            <a:off x="3563888" y="2924944"/>
            <a:ext cx="72008" cy="2736304"/>
          </a:xfrm>
          <a:prstGeom prst="line">
            <a:avLst/>
          </a:prstGeom>
          <a:ln w="9525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1"/>
            <a:endCxn id="15" idx="2"/>
          </p:cNvCxnSpPr>
          <p:nvPr/>
        </p:nvCxnSpPr>
        <p:spPr>
          <a:xfrm rot="16200000" flipH="1">
            <a:off x="354092" y="3963619"/>
            <a:ext cx="360577" cy="154360"/>
          </a:xfrm>
          <a:prstGeom prst="bentConnector2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46"/>
          <p:cNvCxnSpPr>
            <a:stCxn id="10" idx="1"/>
            <a:endCxn id="16" idx="2"/>
          </p:cNvCxnSpPr>
          <p:nvPr/>
        </p:nvCxnSpPr>
        <p:spPr>
          <a:xfrm rot="16200000" flipH="1">
            <a:off x="84062" y="4233649"/>
            <a:ext cx="900637" cy="154360"/>
          </a:xfrm>
          <a:prstGeom prst="bentConnector2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6"/>
          <p:cNvCxnSpPr>
            <a:stCxn id="10" idx="1"/>
            <a:endCxn id="17" idx="2"/>
          </p:cNvCxnSpPr>
          <p:nvPr/>
        </p:nvCxnSpPr>
        <p:spPr>
          <a:xfrm rot="16200000" flipH="1">
            <a:off x="-185968" y="4503679"/>
            <a:ext cx="1440697" cy="154360"/>
          </a:xfrm>
          <a:prstGeom prst="bentConnector2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6"/>
          </p:cNvCxnSpPr>
          <p:nvPr/>
        </p:nvCxnSpPr>
        <p:spPr>
          <a:xfrm>
            <a:off x="1331640" y="4221088"/>
            <a:ext cx="720080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6"/>
          </p:cNvCxnSpPr>
          <p:nvPr/>
        </p:nvCxnSpPr>
        <p:spPr>
          <a:xfrm>
            <a:off x="1331640" y="4761148"/>
            <a:ext cx="465410" cy="7702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6"/>
          </p:cNvCxnSpPr>
          <p:nvPr/>
        </p:nvCxnSpPr>
        <p:spPr>
          <a:xfrm>
            <a:off x="1331640" y="5301208"/>
            <a:ext cx="216024" cy="0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411760" y="4293096"/>
            <a:ext cx="0" cy="1368152"/>
          </a:xfrm>
          <a:prstGeom prst="line">
            <a:avLst/>
          </a:prstGeom>
          <a:ln w="9525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195736" y="4797152"/>
            <a:ext cx="0" cy="864096"/>
          </a:xfrm>
          <a:prstGeom prst="line">
            <a:avLst/>
          </a:prstGeom>
          <a:ln w="9525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933105" y="5373216"/>
            <a:ext cx="0" cy="288032"/>
          </a:xfrm>
          <a:prstGeom prst="line">
            <a:avLst/>
          </a:prstGeom>
          <a:ln w="9525" cmpd="sng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Chord 79"/>
          <p:cNvSpPr/>
          <p:nvPr/>
        </p:nvSpPr>
        <p:spPr>
          <a:xfrm>
            <a:off x="2555777" y="5589241"/>
            <a:ext cx="504056" cy="360040"/>
          </a:xfrm>
          <a:custGeom>
            <a:avLst/>
            <a:gdLst>
              <a:gd name="connsiteX0" fmla="*/ 913894 w 914400"/>
              <a:gd name="connsiteY0" fmla="*/ 435690 h 914400"/>
              <a:gd name="connsiteX1" fmla="*/ 693147 w 914400"/>
              <a:gd name="connsiteY1" fmla="*/ 848813 h 914400"/>
              <a:gd name="connsiteX2" fmla="*/ 224750 w 914400"/>
              <a:gd name="connsiteY2" fmla="*/ 850898 h 914400"/>
              <a:gd name="connsiteX3" fmla="*/ 333 w 914400"/>
              <a:gd name="connsiteY3" fmla="*/ 439756 h 914400"/>
              <a:gd name="connsiteX4" fmla="*/ 913894 w 914400"/>
              <a:gd name="connsiteY4" fmla="*/ 435690 h 914400"/>
              <a:gd name="connsiteX0" fmla="*/ 863898 w 864406"/>
              <a:gd name="connsiteY0" fmla="*/ 0 h 478709"/>
              <a:gd name="connsiteX1" fmla="*/ 643151 w 864406"/>
              <a:gd name="connsiteY1" fmla="*/ 413123 h 478709"/>
              <a:gd name="connsiteX2" fmla="*/ 174754 w 864406"/>
              <a:gd name="connsiteY2" fmla="*/ 415208 h 478709"/>
              <a:gd name="connsiteX3" fmla="*/ 41777 w 864406"/>
              <a:gd name="connsiteY3" fmla="*/ 95506 h 478709"/>
              <a:gd name="connsiteX0" fmla="*/ 822121 w 822629"/>
              <a:gd name="connsiteY0" fmla="*/ 0 h 478709"/>
              <a:gd name="connsiteX1" fmla="*/ 601374 w 822629"/>
              <a:gd name="connsiteY1" fmla="*/ 413123 h 478709"/>
              <a:gd name="connsiteX2" fmla="*/ 132977 w 822629"/>
              <a:gd name="connsiteY2" fmla="*/ 415208 h 478709"/>
              <a:gd name="connsiteX3" fmla="*/ 0 w 822629"/>
              <a:gd name="connsiteY3" fmla="*/ 95506 h 478709"/>
              <a:gd name="connsiteX0" fmla="*/ 823997 w 824505"/>
              <a:gd name="connsiteY0" fmla="*/ 0 h 478709"/>
              <a:gd name="connsiteX1" fmla="*/ 603250 w 824505"/>
              <a:gd name="connsiteY1" fmla="*/ 413123 h 478709"/>
              <a:gd name="connsiteX2" fmla="*/ 134853 w 824505"/>
              <a:gd name="connsiteY2" fmla="*/ 415208 h 478709"/>
              <a:gd name="connsiteX3" fmla="*/ 1876 w 824505"/>
              <a:gd name="connsiteY3" fmla="*/ 95506 h 47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05" h="478709">
                <a:moveTo>
                  <a:pt x="823997" y="0"/>
                </a:moveTo>
                <a:cubicBezTo>
                  <a:pt x="831901" y="167805"/>
                  <a:pt x="747142" y="326429"/>
                  <a:pt x="603250" y="413123"/>
                </a:cubicBezTo>
                <a:cubicBezTo>
                  <a:pt x="459358" y="499818"/>
                  <a:pt x="279511" y="500619"/>
                  <a:pt x="134853" y="415208"/>
                </a:cubicBezTo>
                <a:cubicBezTo>
                  <a:pt x="-9805" y="329798"/>
                  <a:pt x="-2840" y="197335"/>
                  <a:pt x="1876" y="95506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Chord 79"/>
          <p:cNvSpPr/>
          <p:nvPr/>
        </p:nvSpPr>
        <p:spPr>
          <a:xfrm>
            <a:off x="2555776" y="5589240"/>
            <a:ext cx="1080120" cy="360040"/>
          </a:xfrm>
          <a:custGeom>
            <a:avLst/>
            <a:gdLst>
              <a:gd name="connsiteX0" fmla="*/ 913894 w 914400"/>
              <a:gd name="connsiteY0" fmla="*/ 435690 h 914400"/>
              <a:gd name="connsiteX1" fmla="*/ 693147 w 914400"/>
              <a:gd name="connsiteY1" fmla="*/ 848813 h 914400"/>
              <a:gd name="connsiteX2" fmla="*/ 224750 w 914400"/>
              <a:gd name="connsiteY2" fmla="*/ 850898 h 914400"/>
              <a:gd name="connsiteX3" fmla="*/ 333 w 914400"/>
              <a:gd name="connsiteY3" fmla="*/ 439756 h 914400"/>
              <a:gd name="connsiteX4" fmla="*/ 913894 w 914400"/>
              <a:gd name="connsiteY4" fmla="*/ 435690 h 914400"/>
              <a:gd name="connsiteX0" fmla="*/ 863898 w 864406"/>
              <a:gd name="connsiteY0" fmla="*/ 0 h 478709"/>
              <a:gd name="connsiteX1" fmla="*/ 643151 w 864406"/>
              <a:gd name="connsiteY1" fmla="*/ 413123 h 478709"/>
              <a:gd name="connsiteX2" fmla="*/ 174754 w 864406"/>
              <a:gd name="connsiteY2" fmla="*/ 415208 h 478709"/>
              <a:gd name="connsiteX3" fmla="*/ 41777 w 864406"/>
              <a:gd name="connsiteY3" fmla="*/ 95506 h 478709"/>
              <a:gd name="connsiteX0" fmla="*/ 822121 w 822629"/>
              <a:gd name="connsiteY0" fmla="*/ 0 h 478709"/>
              <a:gd name="connsiteX1" fmla="*/ 601374 w 822629"/>
              <a:gd name="connsiteY1" fmla="*/ 413123 h 478709"/>
              <a:gd name="connsiteX2" fmla="*/ 132977 w 822629"/>
              <a:gd name="connsiteY2" fmla="*/ 415208 h 478709"/>
              <a:gd name="connsiteX3" fmla="*/ 0 w 822629"/>
              <a:gd name="connsiteY3" fmla="*/ 95506 h 478709"/>
              <a:gd name="connsiteX0" fmla="*/ 823997 w 824505"/>
              <a:gd name="connsiteY0" fmla="*/ 0 h 478709"/>
              <a:gd name="connsiteX1" fmla="*/ 603250 w 824505"/>
              <a:gd name="connsiteY1" fmla="*/ 413123 h 478709"/>
              <a:gd name="connsiteX2" fmla="*/ 134853 w 824505"/>
              <a:gd name="connsiteY2" fmla="*/ 415208 h 478709"/>
              <a:gd name="connsiteX3" fmla="*/ 1876 w 824505"/>
              <a:gd name="connsiteY3" fmla="*/ 95506 h 478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05" h="478709">
                <a:moveTo>
                  <a:pt x="823997" y="0"/>
                </a:moveTo>
                <a:cubicBezTo>
                  <a:pt x="831901" y="167805"/>
                  <a:pt x="747142" y="326429"/>
                  <a:pt x="603250" y="413123"/>
                </a:cubicBezTo>
                <a:cubicBezTo>
                  <a:pt x="459358" y="499818"/>
                  <a:pt x="279511" y="500619"/>
                  <a:pt x="134853" y="415208"/>
                </a:cubicBezTo>
                <a:cubicBezTo>
                  <a:pt x="-9805" y="329798"/>
                  <a:pt x="-2840" y="197335"/>
                  <a:pt x="1876" y="95506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Connector 81"/>
          <p:cNvCxnSpPr>
            <a:stCxn id="5" idx="6"/>
            <a:endCxn id="19" idx="1"/>
          </p:cNvCxnSpPr>
          <p:nvPr/>
        </p:nvCxnSpPr>
        <p:spPr>
          <a:xfrm>
            <a:off x="2843808" y="1700808"/>
            <a:ext cx="2592288" cy="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" idx="6"/>
            <a:endCxn id="20" idx="1"/>
          </p:cNvCxnSpPr>
          <p:nvPr/>
        </p:nvCxnSpPr>
        <p:spPr>
          <a:xfrm>
            <a:off x="3923928" y="2780928"/>
            <a:ext cx="1512168" cy="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20" idx="3"/>
            <a:endCxn id="22" idx="0"/>
          </p:cNvCxnSpPr>
          <p:nvPr/>
        </p:nvCxnSpPr>
        <p:spPr>
          <a:xfrm>
            <a:off x="6660232" y="2780928"/>
            <a:ext cx="792088" cy="432048"/>
          </a:xfrm>
          <a:prstGeom prst="bentConnector2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0"/>
          <p:cNvCxnSpPr>
            <a:stCxn id="19" idx="3"/>
          </p:cNvCxnSpPr>
          <p:nvPr/>
        </p:nvCxnSpPr>
        <p:spPr>
          <a:xfrm>
            <a:off x="6660232" y="1700808"/>
            <a:ext cx="1008112" cy="1512168"/>
          </a:xfrm>
          <a:prstGeom prst="bentConnector2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21" idx="3"/>
            <a:endCxn id="22" idx="2"/>
          </p:cNvCxnSpPr>
          <p:nvPr/>
        </p:nvCxnSpPr>
        <p:spPr>
          <a:xfrm flipV="1">
            <a:off x="6660232" y="3717032"/>
            <a:ext cx="792088" cy="684076"/>
          </a:xfrm>
          <a:prstGeom prst="bentConnector2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8" idx="3"/>
            <a:endCxn id="21" idx="1"/>
          </p:cNvCxnSpPr>
          <p:nvPr/>
        </p:nvCxnSpPr>
        <p:spPr>
          <a:xfrm flipV="1">
            <a:off x="4067944" y="4401108"/>
            <a:ext cx="1368152" cy="1800200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" idx="7"/>
            <a:endCxn id="8" idx="1"/>
          </p:cNvCxnSpPr>
          <p:nvPr/>
        </p:nvCxnSpPr>
        <p:spPr>
          <a:xfrm rot="5400000" flipH="1" flipV="1">
            <a:off x="3724097" y="2335247"/>
            <a:ext cx="438225" cy="249469"/>
          </a:xfrm>
          <a:prstGeom prst="curvedConnector2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6" idx="6"/>
            <a:endCxn id="8" idx="1"/>
          </p:cNvCxnSpPr>
          <p:nvPr/>
        </p:nvCxnSpPr>
        <p:spPr>
          <a:xfrm flipV="1">
            <a:off x="3347864" y="2240868"/>
            <a:ext cx="720080" cy="36004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" idx="6"/>
            <a:endCxn id="8" idx="1"/>
          </p:cNvCxnSpPr>
          <p:nvPr/>
        </p:nvCxnSpPr>
        <p:spPr>
          <a:xfrm>
            <a:off x="2843808" y="1700808"/>
            <a:ext cx="1224136" cy="540060"/>
          </a:xfrm>
          <a:prstGeom prst="curvedConnector3">
            <a:avLst>
              <a:gd name="adj1" fmla="val 50000"/>
            </a:avLst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0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01786"/>
              </p:ext>
            </p:extLst>
          </p:nvPr>
        </p:nvGraphicFramePr>
        <p:xfrm>
          <a:off x="1403648" y="44624"/>
          <a:ext cx="6120680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0340"/>
                <a:gridCol w="3060340"/>
              </a:tblGrid>
              <a:tr h="216024">
                <a:tc gridSpan="2">
                  <a:txBody>
                    <a:bodyPr/>
                    <a:lstStyle/>
                    <a:p>
                      <a:r>
                        <a:rPr lang="en-GB" sz="1100" dirty="0" smtClean="0"/>
                        <a:t>Wish list of components</a:t>
                      </a:r>
                      <a:endParaRPr lang="en-GB" sz="11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Ⓐ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</a:rPr>
                        <a:t> Text similarity 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  <a:sym typeface="Wingdings"/>
                        </a:rPr>
                        <a:t> Probabilities</a:t>
                      </a:r>
                      <a:endParaRPr lang="en-GB" sz="1100" dirty="0">
                        <a:latin typeface="+mn-lt"/>
                        <a:cs typeface="Zapf Dingbats" charset="2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Ⓔ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Query 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  <a:sym typeface="Wingdings"/>
                        </a:rPr>
                        <a:t> Results  Clusters</a:t>
                      </a:r>
                      <a:endParaRPr lang="en-GB" sz="11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Ⓑ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(producer)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</a:rPr>
                        <a:t> Data 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  <a:sym typeface="Wingdings"/>
                        </a:rPr>
                        <a:t> Credibility (Double)</a:t>
                      </a:r>
                      <a:endParaRPr lang="en-GB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Ⓕ</a:t>
                      </a:r>
                      <a:r>
                        <a:rPr lang="en-US" sz="1100" baseline="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 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</a:rPr>
                        <a:t>Concept, Concept 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  <a:sym typeface="Wingdings"/>
                        </a:rPr>
                        <a:t> Similarity</a:t>
                      </a:r>
                      <a:endParaRPr lang="en-GB" sz="11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Ⓒ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(producer)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</a:rPr>
                        <a:t> Data, Consumer 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  <a:sym typeface="Wingdings"/>
                        </a:rPr>
                        <a:t> Credibility</a:t>
                      </a:r>
                      <a:endParaRPr lang="en-GB" sz="1100" dirty="0" smtClean="0">
                        <a:latin typeface="+mn-lt"/>
                        <a:cs typeface="Zapf Dingbats" charset="2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Ⓖ 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Concept 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  <a:sym typeface="Wingdings"/>
                        </a:rPr>
                        <a:t> </a:t>
                      </a:r>
                      <a:r>
                        <a:rPr lang="en-US" sz="1100" dirty="0" err="1" smtClean="0">
                          <a:latin typeface="+mn-lt"/>
                          <a:cs typeface="Zapf Dingbats" charset="2"/>
                          <a:sym typeface="Wingdings"/>
                        </a:rPr>
                        <a:t>Visualness</a:t>
                      </a:r>
                      <a:endParaRPr lang="en-GB" sz="11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Ⓓ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T-Concepts, Image 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  <a:sym typeface="Wingdings"/>
                        </a:rPr>
                        <a:t> V-Concepts</a:t>
                      </a:r>
                      <a:endParaRPr lang="en-GB" sz="11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Ⓗ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V-Concepts, Text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</a:rPr>
                        <a:t> 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  <a:sym typeface="Wingdings"/>
                        </a:rPr>
                        <a:t> T-Concepts</a:t>
                      </a:r>
                      <a:endParaRPr lang="en-GB" sz="1100" dirty="0">
                        <a:latin typeface="+mn-lt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1" name="TextBox 120"/>
          <p:cNvSpPr txBox="1"/>
          <p:nvPr/>
        </p:nvSpPr>
        <p:spPr>
          <a:xfrm>
            <a:off x="1619672" y="48691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Ⓗ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4283968" y="2276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Ⓖ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5724128" y="5085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Ⓕ</a:t>
            </a:r>
            <a:endParaRPr lang="en-GB" dirty="0"/>
          </a:p>
        </p:txBody>
      </p:sp>
      <p:sp>
        <p:nvSpPr>
          <p:cNvPr id="124" name="TextBox 123"/>
          <p:cNvSpPr txBox="1"/>
          <p:nvPr/>
        </p:nvSpPr>
        <p:spPr>
          <a:xfrm>
            <a:off x="6948264" y="31409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Ⓔ</a:t>
            </a:r>
            <a:endParaRPr lang="en-GB" dirty="0"/>
          </a:p>
        </p:txBody>
      </p:sp>
      <p:sp>
        <p:nvSpPr>
          <p:cNvPr id="125" name="TextBox 124"/>
          <p:cNvSpPr txBox="1"/>
          <p:nvPr/>
        </p:nvSpPr>
        <p:spPr>
          <a:xfrm>
            <a:off x="4067944" y="2276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Ⓓ</a:t>
            </a:r>
            <a:endParaRPr lang="en-GB" dirty="0"/>
          </a:p>
        </p:txBody>
      </p:sp>
      <p:sp>
        <p:nvSpPr>
          <p:cNvPr id="126" name="TextBox 125"/>
          <p:cNvSpPr txBox="1"/>
          <p:nvPr/>
        </p:nvSpPr>
        <p:spPr>
          <a:xfrm>
            <a:off x="5436096" y="5085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Ⓒ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3491880" y="63093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Ⓑ</a:t>
            </a:r>
            <a:endParaRPr lang="en-GB" dirty="0"/>
          </a:p>
        </p:txBody>
      </p:sp>
      <p:sp>
        <p:nvSpPr>
          <p:cNvPr id="128" name="TextBox 127"/>
          <p:cNvSpPr txBox="1"/>
          <p:nvPr/>
        </p:nvSpPr>
        <p:spPr>
          <a:xfrm>
            <a:off x="5364088" y="1412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Ⓐ</a:t>
            </a:r>
            <a:endParaRPr lang="en-GB" dirty="0"/>
          </a:p>
        </p:txBody>
      </p:sp>
      <p:sp>
        <p:nvSpPr>
          <p:cNvPr id="129" name="TextBox 128"/>
          <p:cNvSpPr txBox="1"/>
          <p:nvPr/>
        </p:nvSpPr>
        <p:spPr>
          <a:xfrm>
            <a:off x="1979712" y="4077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Ⓓ</a:t>
            </a:r>
            <a:endParaRPr lang="en-GB" dirty="0"/>
          </a:p>
        </p:txBody>
      </p:sp>
      <p:sp>
        <p:nvSpPr>
          <p:cNvPr id="130" name="TextBox 129"/>
          <p:cNvSpPr txBox="1"/>
          <p:nvPr/>
        </p:nvSpPr>
        <p:spPr>
          <a:xfrm>
            <a:off x="1798436" y="4481362"/>
            <a:ext cx="41549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Ⓖ</a:t>
            </a:r>
            <a:endParaRPr lang="en-GB" dirty="0"/>
          </a:p>
        </p:txBody>
      </p:sp>
      <p:sp>
        <p:nvSpPr>
          <p:cNvPr id="131" name="TextBox 130"/>
          <p:cNvSpPr txBox="1"/>
          <p:nvPr/>
        </p:nvSpPr>
        <p:spPr>
          <a:xfrm>
            <a:off x="4499992" y="2276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Ⓗ</a:t>
            </a:r>
            <a:endParaRPr lang="en-GB" dirty="0"/>
          </a:p>
        </p:txBody>
      </p:sp>
      <p:cxnSp>
        <p:nvCxnSpPr>
          <p:cNvPr id="134" name="Straight Connector 107"/>
          <p:cNvCxnSpPr>
            <a:stCxn id="8" idx="3"/>
            <a:endCxn id="21" idx="1"/>
          </p:cNvCxnSpPr>
          <p:nvPr/>
        </p:nvCxnSpPr>
        <p:spPr>
          <a:xfrm>
            <a:off x="4932040" y="2240868"/>
            <a:ext cx="504056" cy="2160240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42983"/>
              </p:ext>
            </p:extLst>
          </p:nvPr>
        </p:nvGraphicFramePr>
        <p:xfrm>
          <a:off x="5292080" y="5480653"/>
          <a:ext cx="3780420" cy="1362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420"/>
              </a:tblGrid>
              <a:tr h="194599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Tools at hand</a:t>
                      </a:r>
                      <a:endParaRPr lang="en-GB" sz="1100" dirty="0"/>
                    </a:p>
                  </a:txBody>
                  <a:tcPr marL="45720" marR="4572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945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❶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Text 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  <a:sym typeface="Wingdings"/>
                        </a:rPr>
                        <a:t> Vectors  Similarity</a:t>
                      </a:r>
                      <a:endParaRPr lang="en-GB" sz="1100" dirty="0">
                        <a:latin typeface="+mn-lt"/>
                        <a:cs typeface="Zapf Dingbats" charset="2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94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❷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Text 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  <a:sym typeface="Wingdings"/>
                        </a:rPr>
                        <a:t> NLP/NER  T-Concepts</a:t>
                      </a:r>
                      <a:endParaRPr lang="en-GB" sz="1100" dirty="0" smtClean="0">
                        <a:latin typeface="+mn-lt"/>
                        <a:cs typeface="Zapf Dingbats" charset="2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945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❸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Image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</a:rPr>
                        <a:t> 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  <a:sym typeface="Wingdings"/>
                        </a:rPr>
                        <a:t> Low-level </a:t>
                      </a:r>
                      <a:r>
                        <a:rPr lang="en-US" sz="1100" baseline="0" dirty="0" err="1" smtClean="0">
                          <a:latin typeface="+mn-lt"/>
                          <a:cs typeface="Zapf Dingbats" charset="2"/>
                          <a:sym typeface="Wingdings"/>
                        </a:rPr>
                        <a:t>featuresSimilarity</a:t>
                      </a:r>
                      <a:endParaRPr lang="en-GB" sz="1100" dirty="0" smtClean="0">
                        <a:latin typeface="+mn-lt"/>
                        <a:cs typeface="Zapf Dingbats" charset="2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945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❹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Image 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  <a:sym typeface="Wingdings"/>
                        </a:rPr>
                        <a:t> Object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  <a:sym typeface="Wingdings"/>
                        </a:rPr>
                        <a:t> Descriptors  V-Concepts (%)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945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❺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</a:rPr>
                        <a:t> Tags </a:t>
                      </a:r>
                      <a:r>
                        <a:rPr lang="en-US" sz="1100" baseline="0" dirty="0" smtClean="0">
                          <a:latin typeface="+mn-lt"/>
                          <a:cs typeface="Zapf Dingbats" charset="2"/>
                          <a:sym typeface="Wingdings"/>
                        </a:rPr>
                        <a:t> Disambiguate  T-Concepts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9459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  <a:cs typeface="Zapf Dingbats" charset="2"/>
                        </a:rPr>
                        <a:t>❻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Concept 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  <a:sym typeface="Wingdings"/>
                        </a:rPr>
                        <a:t> Concepts[]</a:t>
                      </a:r>
                      <a:r>
                        <a:rPr lang="en-US" sz="1100" dirty="0" smtClean="0">
                          <a:latin typeface="+mn-lt"/>
                          <a:cs typeface="Zapf Dingbats" charset="2"/>
                        </a:rPr>
                        <a:t> </a:t>
                      </a:r>
                      <a:endParaRPr lang="en-GB" sz="1100" dirty="0">
                        <a:latin typeface="+mn-lt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5431934" y="43453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❻</a:t>
            </a:r>
            <a:endParaRPr lang="en-GB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331640" y="450912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❺</a:t>
            </a:r>
            <a:endParaRPr lang="en-GB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255470" y="501317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❹</a:t>
            </a:r>
            <a:endParaRPr lang="en-GB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5364088" y="247315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❸</a:t>
            </a:r>
            <a:endParaRPr lang="en-GB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475656" y="40050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❷</a:t>
            </a:r>
            <a:endParaRPr lang="en-GB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647958" y="13930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❶</a:t>
            </a:r>
            <a:endParaRPr lang="en-GB" sz="1400" dirty="0"/>
          </a:p>
        </p:txBody>
      </p:sp>
      <p:sp>
        <p:nvSpPr>
          <p:cNvPr id="144" name="TextBox 143"/>
          <p:cNvSpPr txBox="1"/>
          <p:nvPr/>
        </p:nvSpPr>
        <p:spPr>
          <a:xfrm>
            <a:off x="3275856" y="177281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❷</a:t>
            </a:r>
            <a:endParaRPr lang="en-GB" sz="1400" dirty="0"/>
          </a:p>
        </p:txBody>
      </p:sp>
      <p:sp>
        <p:nvSpPr>
          <p:cNvPr id="146" name="TextBox 145"/>
          <p:cNvSpPr txBox="1"/>
          <p:nvPr/>
        </p:nvSpPr>
        <p:spPr>
          <a:xfrm>
            <a:off x="3563888" y="23488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❹</a:t>
            </a:r>
            <a:endParaRPr lang="en-GB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139952" y="184482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❻</a:t>
            </a:r>
            <a:endParaRPr lang="en-GB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275856" y="206084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❺</a:t>
            </a:r>
            <a:endParaRPr lang="en-GB" sz="1400" dirty="0"/>
          </a:p>
        </p:txBody>
      </p:sp>
      <p:cxnSp>
        <p:nvCxnSpPr>
          <p:cNvPr id="150" name="Straight Connector 149"/>
          <p:cNvCxnSpPr>
            <a:stCxn id="22" idx="3"/>
            <a:endCxn id="23" idx="2"/>
          </p:cNvCxnSpPr>
          <p:nvPr/>
        </p:nvCxnSpPr>
        <p:spPr>
          <a:xfrm flipV="1">
            <a:off x="7884368" y="3454152"/>
            <a:ext cx="444768" cy="10852"/>
          </a:xfrm>
          <a:prstGeom prst="line">
            <a:avLst/>
          </a:prstGeom>
          <a:ln w="9525" cmpd="sng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8172400" y="685800"/>
            <a:ext cx="939841" cy="47594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-4457" y="685800"/>
            <a:ext cx="2005873" cy="1735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-52102" y="1912766"/>
            <a:ext cx="21411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8177573" y="924579"/>
            <a:ext cx="88866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2501966" y="1412775"/>
            <a:ext cx="4518306" cy="3068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hteck 76"/>
          <p:cNvSpPr/>
          <p:nvPr/>
        </p:nvSpPr>
        <p:spPr>
          <a:xfrm>
            <a:off x="15660" y="3160566"/>
            <a:ext cx="4124292" cy="3652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hteck 78"/>
          <p:cNvSpPr/>
          <p:nvPr/>
        </p:nvSpPr>
        <p:spPr>
          <a:xfrm>
            <a:off x="-323280" y="5828498"/>
            <a:ext cx="214111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979937" y="3185827"/>
            <a:ext cx="117191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7086173" y="1424123"/>
            <a:ext cx="975309" cy="3068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hteck 84"/>
          <p:cNvSpPr/>
          <p:nvPr/>
        </p:nvSpPr>
        <p:spPr>
          <a:xfrm>
            <a:off x="6949681" y="3869051"/>
            <a:ext cx="117191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 / Learning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8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aesentationsvorlage-en">
  <a:themeElements>
    <a:clrScheme name="INF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F_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F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praesentationsvorlage-en.potx</Template>
  <TotalTime>0</TotalTime>
  <Words>171</Words>
  <Application>Microsoft Office PowerPoint</Application>
  <PresentationFormat>Bildschirmpräsentation (4:3)</PresentationFormat>
  <Paragraphs>66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Adobe Gothic Std B</vt:lpstr>
      <vt:lpstr>Arial</vt:lpstr>
      <vt:lpstr>Wingdings</vt:lpstr>
      <vt:lpstr>Zapf Dingbats</vt:lpstr>
      <vt:lpstr>praesentationsvorlage-en</vt:lpstr>
      <vt:lpstr>MuCKE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Elisabeth Lueginger</dc:creator>
  <cp:lastModifiedBy>Bierig Ralf</cp:lastModifiedBy>
  <cp:revision>41</cp:revision>
  <cp:lastPrinted>2013-09-06T13:54:24Z</cp:lastPrinted>
  <dcterms:created xsi:type="dcterms:W3CDTF">2011-10-12T12:30:09Z</dcterms:created>
  <dcterms:modified xsi:type="dcterms:W3CDTF">2013-09-06T13:55:34Z</dcterms:modified>
</cp:coreProperties>
</file>