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fedev.vn/series-tu-hoc-c-c/"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https://cafedev.vn/series-tu-hoc-c-c/</a:t>
            </a:r>
            <a:endParaRPr/>
          </a:p>
          <a:p>
            <a:pPr indent="0" lvl="0" marL="0" rtl="0" algn="l">
              <a:spcBef>
                <a:spcPts val="0"/>
              </a:spcBef>
              <a:spcAft>
                <a:spcPts val="0"/>
              </a:spcAft>
              <a:buNone/>
            </a:pPr>
            <a:r>
              <a:rPr lang="en"/>
              <a:t>https://www.youtube.com/watch?v=WUNWhIjUF2Y&amp;list=PLq3KxntIWWrJkDaPEVmoaYW3PcZpkCzV2&amp;index=2</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fc927b3a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fc927b3a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04a3d3c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04a3d3c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04a3d3c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04a3d3c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3b66ec6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3b66ec6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3b66ec6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3b66ec6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098b4ca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098b4ca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127bb9b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127bb9b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429845bc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429845bc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180325" y="1739400"/>
            <a:ext cx="7688100" cy="1664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t>BIỂU THỨC (EXPRESSIONS)</a:t>
            </a:r>
            <a:endParaRPr/>
          </a:p>
        </p:txBody>
      </p:sp>
      <p:sp>
        <p:nvSpPr>
          <p:cNvPr id="87" name="Google Shape;87;p13"/>
          <p:cNvSpPr txBox="1"/>
          <p:nvPr>
            <p:ph idx="1" type="subTitle"/>
          </p:nvPr>
        </p:nvSpPr>
        <p:spPr>
          <a:xfrm>
            <a:off x="845127" y="829375"/>
            <a:ext cx="716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Bài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subTitle"/>
          </p:nvPr>
        </p:nvSpPr>
        <p:spPr>
          <a:xfrm>
            <a:off x="730624" y="829375"/>
            <a:ext cx="9603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Nội dung</a:t>
            </a:r>
            <a:endParaRPr/>
          </a:p>
        </p:txBody>
      </p:sp>
      <p:grpSp>
        <p:nvGrpSpPr>
          <p:cNvPr id="93" name="Google Shape;93;p14"/>
          <p:cNvGrpSpPr/>
          <p:nvPr/>
        </p:nvGrpSpPr>
        <p:grpSpPr>
          <a:xfrm>
            <a:off x="2750175" y="1619100"/>
            <a:ext cx="3406800" cy="286200"/>
            <a:chOff x="2311225" y="1492475"/>
            <a:chExt cx="3406800" cy="286200"/>
          </a:xfrm>
        </p:grpSpPr>
        <p:sp>
          <p:nvSpPr>
            <p:cNvPr id="94" name="Google Shape;94;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Khái niệm về biểu thức</a:t>
              </a:r>
              <a:endParaRPr>
                <a:latin typeface="Lato"/>
                <a:ea typeface="Lato"/>
                <a:cs typeface="Lato"/>
                <a:sym typeface="Lato"/>
              </a:endParaRPr>
            </a:p>
          </p:txBody>
        </p:sp>
        <p:sp>
          <p:nvSpPr>
            <p:cNvPr id="95" name="Google Shape;95;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grpSp>
      <p:grpSp>
        <p:nvGrpSpPr>
          <p:cNvPr id="96" name="Google Shape;96;p14"/>
          <p:cNvGrpSpPr/>
          <p:nvPr/>
        </p:nvGrpSpPr>
        <p:grpSpPr>
          <a:xfrm>
            <a:off x="2750175" y="2403642"/>
            <a:ext cx="3406800" cy="286200"/>
            <a:chOff x="2311225" y="1492475"/>
            <a:chExt cx="3406800" cy="286200"/>
          </a:xfrm>
        </p:grpSpPr>
        <p:sp>
          <p:nvSpPr>
            <p:cNvPr id="97" name="Google Shape;97;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Thứ tự tính toán biểu thức</a:t>
              </a:r>
              <a:endParaRPr>
                <a:latin typeface="Lato"/>
                <a:ea typeface="Lato"/>
                <a:cs typeface="Lato"/>
                <a:sym typeface="Lato"/>
              </a:endParaRPr>
            </a:p>
          </p:txBody>
        </p:sp>
        <p:sp>
          <p:nvSpPr>
            <p:cNvPr id="98" name="Google Shape;98;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grpSp>
      <p:grpSp>
        <p:nvGrpSpPr>
          <p:cNvPr id="99" name="Google Shape;99;p14"/>
          <p:cNvGrpSpPr/>
          <p:nvPr/>
        </p:nvGrpSpPr>
        <p:grpSpPr>
          <a:xfrm>
            <a:off x="2750175" y="3188183"/>
            <a:ext cx="3406800" cy="286200"/>
            <a:chOff x="2311225" y="1492475"/>
            <a:chExt cx="3406800" cy="286200"/>
          </a:xfrm>
        </p:grpSpPr>
        <p:sp>
          <p:nvSpPr>
            <p:cNvPr id="100" name="Google Shape;100;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Chuyển kiểu dữ liệu</a:t>
              </a:r>
              <a:endParaRPr>
                <a:latin typeface="Lato"/>
                <a:ea typeface="Lato"/>
                <a:cs typeface="Lato"/>
                <a:sym typeface="Lato"/>
              </a:endParaRPr>
            </a:p>
          </p:txBody>
        </p:sp>
        <p:sp>
          <p:nvSpPr>
            <p:cNvPr id="101" name="Google Shape;101;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grpSp>
      <p:grpSp>
        <p:nvGrpSpPr>
          <p:cNvPr id="102" name="Google Shape;102;p14"/>
          <p:cNvGrpSpPr/>
          <p:nvPr/>
        </p:nvGrpSpPr>
        <p:grpSpPr>
          <a:xfrm>
            <a:off x="2750175" y="3972725"/>
            <a:ext cx="3406800" cy="286200"/>
            <a:chOff x="2311225" y="1492475"/>
            <a:chExt cx="3406800" cy="286200"/>
          </a:xfrm>
        </p:grpSpPr>
        <p:sp>
          <p:nvSpPr>
            <p:cNvPr id="103" name="Google Shape;103;p14"/>
            <p:cNvSpPr/>
            <p:nvPr/>
          </p:nvSpPr>
          <p:spPr>
            <a:xfrm>
              <a:off x="2311225" y="1492475"/>
              <a:ext cx="3406800" cy="2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Ép kiểu</a:t>
              </a:r>
              <a:endParaRPr>
                <a:latin typeface="Lato"/>
                <a:ea typeface="Lato"/>
                <a:cs typeface="Lato"/>
                <a:sym typeface="Lato"/>
              </a:endParaRPr>
            </a:p>
          </p:txBody>
        </p:sp>
        <p:sp>
          <p:nvSpPr>
            <p:cNvPr id="104" name="Google Shape;104;p14"/>
            <p:cNvSpPr/>
            <p:nvPr/>
          </p:nvSpPr>
          <p:spPr>
            <a:xfrm>
              <a:off x="2311225" y="1511550"/>
              <a:ext cx="381600" cy="2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378725" y="1380000"/>
            <a:ext cx="8490000" cy="3618300"/>
          </a:xfrm>
          <a:prstGeom prst="rect">
            <a:avLst/>
          </a:prstGeom>
        </p:spPr>
        <p:txBody>
          <a:bodyPr anchorCtr="0" anchor="t" bIns="91425" lIns="91425" spcFirstLastPara="1" rIns="91425" wrap="square" tIns="91425">
            <a:normAutofit/>
          </a:bodyPr>
          <a:lstStyle/>
          <a:p>
            <a:pPr indent="-311150" lvl="0" marL="457200" rtl="0" algn="just">
              <a:lnSpc>
                <a:spcPct val="200000"/>
              </a:lnSpc>
              <a:spcBef>
                <a:spcPts val="0"/>
              </a:spcBef>
              <a:spcAft>
                <a:spcPts val="0"/>
              </a:spcAft>
              <a:buSzPts val="1300"/>
              <a:buChar char="●"/>
            </a:pPr>
            <a:r>
              <a:rPr lang="en" sz="1300"/>
              <a:t>Toán hạng (operand)</a:t>
            </a:r>
            <a:endParaRPr sz="1300"/>
          </a:p>
          <a:p>
            <a:pPr indent="-311150" lvl="1" marL="914400" rtl="0" algn="just">
              <a:lnSpc>
                <a:spcPct val="200000"/>
              </a:lnSpc>
              <a:spcBef>
                <a:spcPts val="0"/>
              </a:spcBef>
              <a:spcAft>
                <a:spcPts val="0"/>
              </a:spcAft>
              <a:buSzPts val="1300"/>
              <a:buChar char="○"/>
            </a:pPr>
            <a:r>
              <a:rPr lang="en" sz="1300"/>
              <a:t>Toán hạng có thể xem là một đại lượng có một giá trị nào đó</a:t>
            </a:r>
            <a:endParaRPr sz="1300"/>
          </a:p>
          <a:p>
            <a:pPr indent="-311150" lvl="1" marL="914400" rtl="0" algn="just">
              <a:lnSpc>
                <a:spcPct val="200000"/>
              </a:lnSpc>
              <a:spcBef>
                <a:spcPts val="0"/>
              </a:spcBef>
              <a:spcAft>
                <a:spcPts val="0"/>
              </a:spcAft>
              <a:buSzPts val="1300"/>
              <a:buChar char="○"/>
            </a:pPr>
            <a:r>
              <a:rPr lang="en" sz="1300"/>
              <a:t>Toán hạng bao gồm hằng, biến hoặc hàm</a:t>
            </a:r>
            <a:endParaRPr sz="1300"/>
          </a:p>
          <a:p>
            <a:pPr indent="-311150" lvl="0" marL="457200" rtl="0" algn="just">
              <a:lnSpc>
                <a:spcPct val="200000"/>
              </a:lnSpc>
              <a:spcBef>
                <a:spcPts val="0"/>
              </a:spcBef>
              <a:spcAft>
                <a:spcPts val="0"/>
              </a:spcAft>
              <a:buSzPts val="1300"/>
              <a:buChar char="●"/>
            </a:pPr>
            <a:r>
              <a:rPr lang="en" sz="1300"/>
              <a:t>Biểu thức (expressions)</a:t>
            </a:r>
            <a:endParaRPr sz="1300"/>
          </a:p>
          <a:p>
            <a:pPr indent="-311150" lvl="1" marL="914400" rtl="0" algn="just">
              <a:lnSpc>
                <a:spcPct val="200000"/>
              </a:lnSpc>
              <a:spcBef>
                <a:spcPts val="0"/>
              </a:spcBef>
              <a:spcAft>
                <a:spcPts val="0"/>
              </a:spcAft>
              <a:buSzPts val="1300"/>
              <a:buChar char="○"/>
            </a:pPr>
            <a:r>
              <a:rPr lang="en" sz="1300"/>
              <a:t>Biểu thức là một sự kết hợp giữa các phép toán và các toán hạng để diễn đạt một công thức toán học nào đó.</a:t>
            </a:r>
            <a:endParaRPr sz="1300"/>
          </a:p>
          <a:p>
            <a:pPr indent="-311150" lvl="1" marL="914400" rtl="0" algn="just">
              <a:lnSpc>
                <a:spcPct val="200000"/>
              </a:lnSpc>
              <a:spcBef>
                <a:spcPts val="0"/>
              </a:spcBef>
              <a:spcAft>
                <a:spcPts val="0"/>
              </a:spcAft>
              <a:buSzPts val="1300"/>
              <a:buChar char="○"/>
            </a:pPr>
            <a:r>
              <a:rPr lang="en" sz="1300"/>
              <a:t>Mỗi biểu thức có một giá trị. Như vậy hằng, biến và hàm cũng được xem là biểu thức.</a:t>
            </a:r>
            <a:endParaRPr sz="1300"/>
          </a:p>
          <a:p>
            <a:pPr indent="-311150" lvl="1" marL="914400" rtl="0" algn="just">
              <a:lnSpc>
                <a:spcPct val="200000"/>
              </a:lnSpc>
              <a:spcBef>
                <a:spcPts val="0"/>
              </a:spcBef>
              <a:spcAft>
                <a:spcPts val="0"/>
              </a:spcAft>
              <a:buSzPts val="1300"/>
              <a:buChar char="○"/>
            </a:pPr>
            <a:r>
              <a:rPr lang="en" sz="1300"/>
              <a:t>Trong trường hợp, biểu thức có nhiều toán tử, ta dùng cặp dấu ngoặc đơn () để chỉ định toán tử nào được thực hiện trước.</a:t>
            </a:r>
            <a:endParaRPr sz="1300"/>
          </a:p>
        </p:txBody>
      </p:sp>
      <p:sp>
        <p:nvSpPr>
          <p:cNvPr id="110" name="Google Shape;110;p15"/>
          <p:cNvSpPr txBox="1"/>
          <p:nvPr>
            <p:ph idx="1" type="subTitle"/>
          </p:nvPr>
        </p:nvSpPr>
        <p:spPr>
          <a:xfrm>
            <a:off x="812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Khái niệm về biểu thức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Ví dụ:</a:t>
            </a:r>
            <a:endParaRPr sz="1300"/>
          </a:p>
          <a:p>
            <a:pPr indent="0" lvl="0" marL="914400" rtl="0" algn="ctr">
              <a:lnSpc>
                <a:spcPct val="150000"/>
              </a:lnSpc>
              <a:spcBef>
                <a:spcPts val="0"/>
              </a:spcBef>
              <a:spcAft>
                <a:spcPts val="0"/>
              </a:spcAft>
              <a:buNone/>
            </a:pPr>
            <a:r>
              <a:rPr lang="en" sz="2000"/>
              <a:t> Z = (A + B) * 7.5;</a:t>
            </a:r>
            <a:endParaRPr sz="2000"/>
          </a:p>
          <a:p>
            <a:pPr indent="0" lvl="0" marL="914400" rtl="0" algn="ctr">
              <a:lnSpc>
                <a:spcPct val="150000"/>
              </a:lnSpc>
              <a:spcBef>
                <a:spcPts val="0"/>
              </a:spcBef>
              <a:spcAft>
                <a:spcPts val="0"/>
              </a:spcAft>
              <a:buNone/>
            </a:pPr>
            <a:r>
              <a:t/>
            </a:r>
            <a:endParaRPr sz="2000"/>
          </a:p>
          <a:p>
            <a:pPr indent="0" lvl="0" marL="914400" rtl="0" algn="ctr">
              <a:lnSpc>
                <a:spcPct val="150000"/>
              </a:lnSpc>
              <a:spcBef>
                <a:spcPts val="0"/>
              </a:spcBef>
              <a:spcAft>
                <a:spcPts val="0"/>
              </a:spcAft>
              <a:buNone/>
            </a:pPr>
            <a:r>
              <a:t/>
            </a:r>
            <a:endParaRPr sz="2000"/>
          </a:p>
          <a:p>
            <a:pPr indent="0" lvl="0" marL="914400" rtl="0" algn="ctr">
              <a:lnSpc>
                <a:spcPct val="150000"/>
              </a:lnSpc>
              <a:spcBef>
                <a:spcPts val="0"/>
              </a:spcBef>
              <a:spcAft>
                <a:spcPts val="0"/>
              </a:spcAft>
              <a:buNone/>
            </a:pPr>
            <a:r>
              <a:rPr lang="en" sz="2000"/>
              <a:t>A, B, 7.5: là các toán hạng</a:t>
            </a:r>
            <a:endParaRPr sz="2000"/>
          </a:p>
          <a:p>
            <a:pPr indent="0" lvl="0" marL="914400" rtl="0" algn="ctr">
              <a:lnSpc>
                <a:spcPct val="150000"/>
              </a:lnSpc>
              <a:spcBef>
                <a:spcPts val="0"/>
              </a:spcBef>
              <a:spcAft>
                <a:spcPts val="0"/>
              </a:spcAft>
              <a:buNone/>
            </a:pPr>
            <a:r>
              <a:rPr lang="en" sz="2000"/>
              <a:t>+, *: là các toán tử</a:t>
            </a:r>
            <a:endParaRPr sz="2000"/>
          </a:p>
        </p:txBody>
      </p:sp>
      <p:sp>
        <p:nvSpPr>
          <p:cNvPr id="116" name="Google Shape;116;p16"/>
          <p:cNvSpPr txBox="1"/>
          <p:nvPr>
            <p:ph idx="1" type="subTitle"/>
          </p:nvPr>
        </p:nvSpPr>
        <p:spPr>
          <a:xfrm>
            <a:off x="88399"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Kh</a:t>
            </a:r>
            <a:r>
              <a:rPr lang="en"/>
              <a:t>ái niệm về biểu thức</a:t>
            </a:r>
            <a:endParaRPr/>
          </a:p>
        </p:txBody>
      </p:sp>
      <p:cxnSp>
        <p:nvCxnSpPr>
          <p:cNvPr id="117" name="Google Shape;117;p16"/>
          <p:cNvCxnSpPr/>
          <p:nvPr/>
        </p:nvCxnSpPr>
        <p:spPr>
          <a:xfrm>
            <a:off x="4744350" y="2630725"/>
            <a:ext cx="1161300" cy="0"/>
          </a:xfrm>
          <a:prstGeom prst="straightConnector1">
            <a:avLst/>
          </a:prstGeom>
          <a:noFill/>
          <a:ln cap="flat" cmpd="sng" w="9525">
            <a:solidFill>
              <a:srgbClr val="FF0000"/>
            </a:solidFill>
            <a:prstDash val="solid"/>
            <a:round/>
            <a:headEnd len="med" w="med" type="none"/>
            <a:tailEnd len="med" w="med" type="none"/>
          </a:ln>
        </p:spPr>
      </p:cxnSp>
      <p:sp>
        <p:nvSpPr>
          <p:cNvPr id="118" name="Google Shape;118;p16"/>
          <p:cNvSpPr/>
          <p:nvPr/>
        </p:nvSpPr>
        <p:spPr>
          <a:xfrm>
            <a:off x="4490350" y="2585350"/>
            <a:ext cx="716599" cy="644080"/>
          </a:xfrm>
          <a:custGeom>
            <a:rect b="b" l="l" r="r" t="t"/>
            <a:pathLst>
              <a:path extrusionOk="0" h="33450" w="42091">
                <a:moveTo>
                  <a:pt x="42091" y="2903"/>
                </a:moveTo>
                <a:cubicBezTo>
                  <a:pt x="40120" y="11781"/>
                  <a:pt x="41993" y="22964"/>
                  <a:pt x="35560" y="29392"/>
                </a:cubicBezTo>
                <a:cubicBezTo>
                  <a:pt x="30562" y="34387"/>
                  <a:pt x="21268" y="34011"/>
                  <a:pt x="14514" y="31932"/>
                </a:cubicBezTo>
                <a:cubicBezTo>
                  <a:pt x="8934" y="30214"/>
                  <a:pt x="2048" y="26442"/>
                  <a:pt x="1088" y="20683"/>
                </a:cubicBezTo>
                <a:cubicBezTo>
                  <a:pt x="-47" y="13873"/>
                  <a:pt x="3088" y="6175"/>
                  <a:pt x="0" y="0"/>
                </a:cubicBezTo>
              </a:path>
            </a:pathLst>
          </a:custGeom>
          <a:noFill/>
          <a:ln cap="flat" cmpd="sng" w="9525">
            <a:solidFill>
              <a:srgbClr val="FF0000"/>
            </a:solidFill>
            <a:prstDash val="solid"/>
            <a:round/>
            <a:headEnd len="med" w="med" type="none"/>
            <a:tailEnd len="med" w="med" type="stealth"/>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Ví dụ </a:t>
            </a:r>
            <a:r>
              <a:rPr lang="en" sz="1300"/>
              <a:t>thứ tự tính toán</a:t>
            </a:r>
            <a:r>
              <a:rPr lang="en" sz="1300"/>
              <a:t>:</a:t>
            </a:r>
            <a:endParaRPr sz="1300"/>
          </a:p>
          <a:p>
            <a:pPr indent="0" lvl="0" marL="914400" rtl="0" algn="ctr">
              <a:lnSpc>
                <a:spcPct val="150000"/>
              </a:lnSpc>
              <a:spcBef>
                <a:spcPts val="0"/>
              </a:spcBef>
              <a:spcAft>
                <a:spcPts val="0"/>
              </a:spcAft>
              <a:buNone/>
            </a:pPr>
            <a:r>
              <a:rPr lang="en" sz="2000"/>
              <a:t> </a:t>
            </a:r>
            <a:r>
              <a:rPr lang="en" sz="2300"/>
              <a:t>Z = X * Y - W % T + Z / 5;</a:t>
            </a:r>
            <a:endParaRPr sz="2300"/>
          </a:p>
          <a:p>
            <a:pPr indent="0" lvl="0" marL="914400" rtl="0" algn="l">
              <a:lnSpc>
                <a:spcPct val="150000"/>
              </a:lnSpc>
              <a:spcBef>
                <a:spcPts val="0"/>
              </a:spcBef>
              <a:spcAft>
                <a:spcPts val="0"/>
              </a:spcAft>
              <a:buNone/>
            </a:pPr>
            <a:r>
              <a:rPr lang="en" sz="2000"/>
              <a:t>                                             1               2                 3</a:t>
            </a:r>
            <a:endParaRPr sz="2000"/>
          </a:p>
          <a:p>
            <a:pPr indent="457200" lvl="0" marL="3200400" rtl="0" algn="l">
              <a:lnSpc>
                <a:spcPct val="150000"/>
              </a:lnSpc>
              <a:spcBef>
                <a:spcPts val="0"/>
              </a:spcBef>
              <a:spcAft>
                <a:spcPts val="0"/>
              </a:spcAft>
              <a:buNone/>
            </a:pPr>
            <a:r>
              <a:rPr lang="en" sz="2000"/>
              <a:t>         4 </a:t>
            </a:r>
            <a:endParaRPr sz="2000"/>
          </a:p>
          <a:p>
            <a:pPr indent="457200" lvl="0" marL="3200400" rtl="0" algn="l">
              <a:lnSpc>
                <a:spcPct val="150000"/>
              </a:lnSpc>
              <a:spcBef>
                <a:spcPts val="0"/>
              </a:spcBef>
              <a:spcAft>
                <a:spcPts val="0"/>
              </a:spcAft>
              <a:buNone/>
            </a:pPr>
            <a:r>
              <a:rPr lang="en" sz="2000"/>
              <a:t>                           5</a:t>
            </a:r>
            <a:endParaRPr sz="2000"/>
          </a:p>
          <a:p>
            <a:pPr indent="457200" lvl="0" marL="3200400" rtl="0" algn="l">
              <a:lnSpc>
                <a:spcPct val="150000"/>
              </a:lnSpc>
              <a:spcBef>
                <a:spcPts val="0"/>
              </a:spcBef>
              <a:spcAft>
                <a:spcPts val="0"/>
              </a:spcAft>
              <a:buNone/>
            </a:pPr>
            <a:r>
              <a:rPr lang="en" sz="2000"/>
              <a:t>6</a:t>
            </a:r>
            <a:endParaRPr sz="2000"/>
          </a:p>
          <a:p>
            <a:pPr indent="0" lvl="0" marL="914400" rtl="0" algn="ctr">
              <a:lnSpc>
                <a:spcPct val="150000"/>
              </a:lnSpc>
              <a:spcBef>
                <a:spcPts val="0"/>
              </a:spcBef>
              <a:spcAft>
                <a:spcPts val="0"/>
              </a:spcAft>
              <a:buNone/>
            </a:pPr>
            <a:r>
              <a:t/>
            </a:r>
            <a:endParaRPr sz="2000"/>
          </a:p>
          <a:p>
            <a:pPr indent="0" lvl="0" marL="914400" rtl="0" algn="ctr">
              <a:lnSpc>
                <a:spcPct val="150000"/>
              </a:lnSpc>
              <a:spcBef>
                <a:spcPts val="0"/>
              </a:spcBef>
              <a:spcAft>
                <a:spcPts val="0"/>
              </a:spcAft>
              <a:buNone/>
            </a:pPr>
            <a:r>
              <a:t/>
            </a:r>
            <a:endParaRPr sz="2000"/>
          </a:p>
        </p:txBody>
      </p:sp>
      <p:sp>
        <p:nvSpPr>
          <p:cNvPr id="124" name="Google Shape;124;p17"/>
          <p:cNvSpPr txBox="1"/>
          <p:nvPr>
            <p:ph idx="1" type="subTitle"/>
          </p:nvPr>
        </p:nvSpPr>
        <p:spPr>
          <a:xfrm>
            <a:off x="88399"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Thứ tự tính toán biểu thức</a:t>
            </a:r>
            <a:endParaRPr/>
          </a:p>
        </p:txBody>
      </p:sp>
      <p:cxnSp>
        <p:nvCxnSpPr>
          <p:cNvPr id="125" name="Google Shape;125;p17"/>
          <p:cNvCxnSpPr/>
          <p:nvPr/>
        </p:nvCxnSpPr>
        <p:spPr>
          <a:xfrm flipH="1" rot="10800000">
            <a:off x="3991425" y="2195350"/>
            <a:ext cx="535200" cy="9000"/>
          </a:xfrm>
          <a:prstGeom prst="straightConnector1">
            <a:avLst/>
          </a:prstGeom>
          <a:noFill/>
          <a:ln cap="flat" cmpd="sng" w="9525">
            <a:solidFill>
              <a:srgbClr val="FF0000"/>
            </a:solidFill>
            <a:prstDash val="solid"/>
            <a:round/>
            <a:headEnd len="med" w="med" type="none"/>
            <a:tailEnd len="med" w="med" type="none"/>
          </a:ln>
        </p:spPr>
      </p:cxnSp>
      <p:cxnSp>
        <p:nvCxnSpPr>
          <p:cNvPr id="126" name="Google Shape;126;p17"/>
          <p:cNvCxnSpPr/>
          <p:nvPr/>
        </p:nvCxnSpPr>
        <p:spPr>
          <a:xfrm flipH="1" rot="10800000">
            <a:off x="4960250" y="2195350"/>
            <a:ext cx="535200" cy="9000"/>
          </a:xfrm>
          <a:prstGeom prst="straightConnector1">
            <a:avLst/>
          </a:prstGeom>
          <a:noFill/>
          <a:ln cap="flat" cmpd="sng" w="9525">
            <a:solidFill>
              <a:srgbClr val="FF0000"/>
            </a:solidFill>
            <a:prstDash val="solid"/>
            <a:round/>
            <a:headEnd len="med" w="med" type="none"/>
            <a:tailEnd len="med" w="med" type="none"/>
          </a:ln>
        </p:spPr>
      </p:cxnSp>
      <p:cxnSp>
        <p:nvCxnSpPr>
          <p:cNvPr id="127" name="Google Shape;127;p17"/>
          <p:cNvCxnSpPr/>
          <p:nvPr/>
        </p:nvCxnSpPr>
        <p:spPr>
          <a:xfrm flipH="1" rot="10800000">
            <a:off x="6065150" y="2195350"/>
            <a:ext cx="535200" cy="9000"/>
          </a:xfrm>
          <a:prstGeom prst="straightConnector1">
            <a:avLst/>
          </a:prstGeom>
          <a:noFill/>
          <a:ln cap="flat" cmpd="sng" w="9525">
            <a:solidFill>
              <a:srgbClr val="FF0000"/>
            </a:solidFill>
            <a:prstDash val="solid"/>
            <a:round/>
            <a:headEnd len="med" w="med" type="none"/>
            <a:tailEnd len="med" w="med" type="none"/>
          </a:ln>
        </p:spPr>
      </p:cxnSp>
      <p:sp>
        <p:nvSpPr>
          <p:cNvPr id="128" name="Google Shape;128;p17"/>
          <p:cNvSpPr/>
          <p:nvPr/>
        </p:nvSpPr>
        <p:spPr>
          <a:xfrm>
            <a:off x="4115576" y="2567225"/>
            <a:ext cx="1199425" cy="215050"/>
          </a:xfrm>
          <a:custGeom>
            <a:rect b="b" l="l" r="r" t="t"/>
            <a:pathLst>
              <a:path extrusionOk="0" h="8602" w="47977">
                <a:moveTo>
                  <a:pt x="3380" y="725"/>
                </a:moveTo>
                <a:cubicBezTo>
                  <a:pt x="3320" y="1935"/>
                  <a:pt x="-3877" y="6893"/>
                  <a:pt x="3017" y="7982"/>
                </a:cubicBezTo>
                <a:cubicBezTo>
                  <a:pt x="9911" y="9071"/>
                  <a:pt x="37731" y="8587"/>
                  <a:pt x="44746" y="7257"/>
                </a:cubicBezTo>
                <a:cubicBezTo>
                  <a:pt x="51761" y="5927"/>
                  <a:pt x="45048" y="1210"/>
                  <a:pt x="45108" y="0"/>
                </a:cubicBezTo>
              </a:path>
            </a:pathLst>
          </a:custGeom>
          <a:noFill/>
          <a:ln cap="flat" cmpd="sng" w="9525">
            <a:solidFill>
              <a:srgbClr val="FF0000"/>
            </a:solidFill>
            <a:prstDash val="solid"/>
            <a:round/>
            <a:headEnd len="med" w="med" type="none"/>
            <a:tailEnd len="med" w="med" type="none"/>
          </a:ln>
        </p:spPr>
      </p:sp>
      <p:sp>
        <p:nvSpPr>
          <p:cNvPr id="129" name="Google Shape;129;p17"/>
          <p:cNvSpPr/>
          <p:nvPr/>
        </p:nvSpPr>
        <p:spPr>
          <a:xfrm>
            <a:off x="4660584" y="2571750"/>
            <a:ext cx="1860625" cy="633150"/>
          </a:xfrm>
          <a:custGeom>
            <a:rect b="b" l="l" r="r" t="t"/>
            <a:pathLst>
              <a:path extrusionOk="0" h="25326" w="74425">
                <a:moveTo>
                  <a:pt x="4440" y="17599"/>
                </a:moveTo>
                <a:cubicBezTo>
                  <a:pt x="4522" y="18763"/>
                  <a:pt x="-5910" y="23790"/>
                  <a:pt x="4929" y="24582"/>
                </a:cubicBezTo>
                <a:cubicBezTo>
                  <a:pt x="15768" y="25374"/>
                  <a:pt x="58624" y="26446"/>
                  <a:pt x="69475" y="22349"/>
                </a:cubicBezTo>
                <a:cubicBezTo>
                  <a:pt x="80326" y="18252"/>
                  <a:pt x="69942" y="3725"/>
                  <a:pt x="70035" y="0"/>
                </a:cubicBezTo>
              </a:path>
            </a:pathLst>
          </a:custGeom>
          <a:noFill/>
          <a:ln cap="flat" cmpd="sng" w="9525">
            <a:solidFill>
              <a:srgbClr val="FF0000"/>
            </a:solidFill>
            <a:prstDash val="solid"/>
            <a:round/>
            <a:headEnd len="med" w="med" type="none"/>
            <a:tailEnd len="med" w="med" type="none"/>
          </a:ln>
        </p:spPr>
      </p:sp>
      <p:sp>
        <p:nvSpPr>
          <p:cNvPr id="130" name="Google Shape;130;p17"/>
          <p:cNvSpPr/>
          <p:nvPr/>
        </p:nvSpPr>
        <p:spPr>
          <a:xfrm>
            <a:off x="3396920" y="2077350"/>
            <a:ext cx="2508575" cy="1702800"/>
          </a:xfrm>
          <a:custGeom>
            <a:rect b="b" l="l" r="r" t="t"/>
            <a:pathLst>
              <a:path extrusionOk="0" h="68112" w="100343">
                <a:moveTo>
                  <a:pt x="6726" y="0"/>
                </a:moveTo>
                <a:cubicBezTo>
                  <a:pt x="6787" y="10825"/>
                  <a:pt x="-8514" y="55336"/>
                  <a:pt x="7089" y="64952"/>
                </a:cubicBezTo>
                <a:cubicBezTo>
                  <a:pt x="22692" y="74568"/>
                  <a:pt x="84801" y="58905"/>
                  <a:pt x="100343" y="57695"/>
                </a:cubicBezTo>
              </a:path>
            </a:pathLst>
          </a:custGeom>
          <a:noFill/>
          <a:ln cap="flat" cmpd="sng" w="9525">
            <a:solidFill>
              <a:srgbClr val="FF0000"/>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fontScale="90000"/>
          </a:bodyPr>
          <a:lstStyle/>
          <a:p>
            <a:pPr indent="-302895" lvl="0" marL="457200" rtl="0" algn="just">
              <a:lnSpc>
                <a:spcPct val="150000"/>
              </a:lnSpc>
              <a:spcBef>
                <a:spcPts val="0"/>
              </a:spcBef>
              <a:spcAft>
                <a:spcPts val="0"/>
              </a:spcAft>
              <a:buSzPct val="100000"/>
              <a:buChar char="●"/>
            </a:pPr>
            <a:r>
              <a:rPr lang="en" sz="1300"/>
              <a:t>Khi các hằng và biến của những kiểu khác nhau tồn tại trong một biểu thức, giá trị của chúng phải được chuyển thành cùng kiểu trước khi các phép toán được thực hiện.</a:t>
            </a:r>
            <a:endParaRPr sz="1300"/>
          </a:p>
          <a:p>
            <a:pPr indent="-302895" lvl="0" marL="457200" rtl="0" algn="just">
              <a:lnSpc>
                <a:spcPct val="150000"/>
              </a:lnSpc>
              <a:spcBef>
                <a:spcPts val="0"/>
              </a:spcBef>
              <a:spcAft>
                <a:spcPts val="0"/>
              </a:spcAft>
              <a:buSzPct val="100000"/>
              <a:buChar char="●"/>
            </a:pPr>
            <a:r>
              <a:rPr lang="en" sz="1300"/>
              <a:t>Trình biên dịch sẽ thực hiện việc chuyển kiểu (convert) tự động đến kiểu của toán hạng có kiểu lớn nhất. Việc chuyển này gọi là thăng cấp kiểu (type promotion).</a:t>
            </a:r>
            <a:endParaRPr sz="1300"/>
          </a:p>
          <a:p>
            <a:pPr indent="-302895" lvl="0" marL="457200" rtl="0" algn="just">
              <a:lnSpc>
                <a:spcPct val="150000"/>
              </a:lnSpc>
              <a:spcBef>
                <a:spcPts val="0"/>
              </a:spcBef>
              <a:spcAft>
                <a:spcPts val="0"/>
              </a:spcAft>
              <a:buSzPct val="100000"/>
              <a:buChar char="●"/>
            </a:pPr>
            <a:r>
              <a:rPr lang="en" sz="1300"/>
              <a:t>Ví dụ: </a:t>
            </a:r>
            <a:endParaRPr sz="1300"/>
          </a:p>
          <a:p>
            <a:pPr indent="0" lvl="0" marL="914400" rtl="0" algn="ctr">
              <a:lnSpc>
                <a:spcPct val="150000"/>
              </a:lnSpc>
              <a:spcBef>
                <a:spcPts val="0"/>
              </a:spcBef>
              <a:spcAft>
                <a:spcPts val="0"/>
              </a:spcAft>
              <a:buNone/>
            </a:pPr>
            <a:r>
              <a:rPr lang="en" sz="2000"/>
              <a:t> Z = X * Y</a:t>
            </a:r>
            <a:endParaRPr sz="2000"/>
          </a:p>
          <a:p>
            <a:pPr indent="0" lvl="0" marL="914400" rtl="0" algn="ctr">
              <a:lnSpc>
                <a:spcPct val="150000"/>
              </a:lnSpc>
              <a:spcBef>
                <a:spcPts val="0"/>
              </a:spcBef>
              <a:spcAft>
                <a:spcPts val="0"/>
              </a:spcAft>
              <a:buNone/>
            </a:pPr>
            <a:r>
              <a:t/>
            </a:r>
            <a:endParaRPr sz="2000"/>
          </a:p>
          <a:p>
            <a:pPr indent="0" lvl="0" marL="914400" rtl="0" algn="ctr">
              <a:lnSpc>
                <a:spcPct val="150000"/>
              </a:lnSpc>
              <a:spcBef>
                <a:spcPts val="0"/>
              </a:spcBef>
              <a:spcAft>
                <a:spcPts val="0"/>
              </a:spcAft>
              <a:buNone/>
            </a:pPr>
            <a:r>
              <a:t/>
            </a:r>
            <a:endParaRPr sz="2000"/>
          </a:p>
          <a:p>
            <a:pPr indent="0" lvl="0" marL="914400" rtl="0" algn="l">
              <a:lnSpc>
                <a:spcPct val="150000"/>
              </a:lnSpc>
              <a:spcBef>
                <a:spcPts val="0"/>
              </a:spcBef>
              <a:spcAft>
                <a:spcPts val="0"/>
              </a:spcAft>
              <a:buNone/>
            </a:pPr>
            <a:r>
              <a:rPr lang="en" sz="2000"/>
              <a:t>I</a:t>
            </a:r>
            <a:r>
              <a:rPr lang="en" sz="2000"/>
              <a:t>nt X;</a:t>
            </a:r>
            <a:endParaRPr sz="2000"/>
          </a:p>
          <a:p>
            <a:pPr indent="0" lvl="0" marL="914400" rtl="0" algn="l">
              <a:lnSpc>
                <a:spcPct val="150000"/>
              </a:lnSpc>
              <a:spcBef>
                <a:spcPts val="0"/>
              </a:spcBef>
              <a:spcAft>
                <a:spcPts val="0"/>
              </a:spcAft>
              <a:buNone/>
            </a:pPr>
            <a:r>
              <a:rPr lang="en" sz="2000"/>
              <a:t>F</a:t>
            </a:r>
            <a:r>
              <a:rPr lang="en" sz="2000"/>
              <a:t>loat Y;</a:t>
            </a:r>
            <a:endParaRPr sz="2000"/>
          </a:p>
        </p:txBody>
      </p:sp>
      <p:sp>
        <p:nvSpPr>
          <p:cNvPr id="136" name="Google Shape;136;p18"/>
          <p:cNvSpPr txBox="1"/>
          <p:nvPr>
            <p:ph idx="1" type="subTitle"/>
          </p:nvPr>
        </p:nvSpPr>
        <p:spPr>
          <a:xfrm>
            <a:off x="88400" y="838800"/>
            <a:ext cx="2859900" cy="54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Chuyển kiểu dữ liệu trong biểu thức</a:t>
            </a:r>
            <a:endParaRPr/>
          </a:p>
        </p:txBody>
      </p:sp>
      <p:sp>
        <p:nvSpPr>
          <p:cNvPr id="137" name="Google Shape;137;p18"/>
          <p:cNvSpPr/>
          <p:nvPr/>
        </p:nvSpPr>
        <p:spPr>
          <a:xfrm>
            <a:off x="5125350" y="3120575"/>
            <a:ext cx="371874" cy="625933"/>
          </a:xfrm>
          <a:custGeom>
            <a:rect b="b" l="l" r="r" t="t"/>
            <a:pathLst>
              <a:path extrusionOk="0" h="33450" w="42091">
                <a:moveTo>
                  <a:pt x="42091" y="2903"/>
                </a:moveTo>
                <a:cubicBezTo>
                  <a:pt x="40120" y="11781"/>
                  <a:pt x="41993" y="22964"/>
                  <a:pt x="35560" y="29392"/>
                </a:cubicBezTo>
                <a:cubicBezTo>
                  <a:pt x="30562" y="34387"/>
                  <a:pt x="21268" y="34011"/>
                  <a:pt x="14514" y="31932"/>
                </a:cubicBezTo>
                <a:cubicBezTo>
                  <a:pt x="8934" y="30214"/>
                  <a:pt x="2048" y="26442"/>
                  <a:pt x="1088" y="20683"/>
                </a:cubicBezTo>
                <a:cubicBezTo>
                  <a:pt x="-47" y="13873"/>
                  <a:pt x="3088" y="6175"/>
                  <a:pt x="0" y="0"/>
                </a:cubicBezTo>
              </a:path>
            </a:pathLst>
          </a:custGeom>
          <a:noFill/>
          <a:ln cap="flat" cmpd="sng" w="9525">
            <a:solidFill>
              <a:srgbClr val="FF0000"/>
            </a:solidFill>
            <a:prstDash val="solid"/>
            <a:round/>
            <a:headEnd len="med" w="med" type="none"/>
            <a:tailEnd len="med" w="med" type="stealth"/>
          </a:ln>
        </p:spPr>
      </p:sp>
      <p:sp>
        <p:nvSpPr>
          <p:cNvPr id="138" name="Google Shape;138;p18"/>
          <p:cNvSpPr txBox="1"/>
          <p:nvPr/>
        </p:nvSpPr>
        <p:spPr>
          <a:xfrm>
            <a:off x="5497225" y="3247575"/>
            <a:ext cx="5535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float</a:t>
            </a:r>
            <a:endParaRPr>
              <a:latin typeface="Lato"/>
              <a:ea typeface="Lato"/>
              <a:cs typeface="Lato"/>
              <a:sym typeface="Lato"/>
            </a:endParaRPr>
          </a:p>
        </p:txBody>
      </p:sp>
      <p:sp>
        <p:nvSpPr>
          <p:cNvPr id="139" name="Google Shape;139;p18"/>
          <p:cNvSpPr txBox="1"/>
          <p:nvPr/>
        </p:nvSpPr>
        <p:spPr>
          <a:xfrm>
            <a:off x="5125350" y="3782775"/>
            <a:ext cx="607800" cy="2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float</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393150" y="1380000"/>
            <a:ext cx="8475600" cy="3618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990"/>
              <a:buNone/>
            </a:pPr>
            <a:r>
              <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6AA84F"/>
                </a:solidFill>
                <a:latin typeface="Arial"/>
                <a:ea typeface="Arial"/>
                <a:cs typeface="Arial"/>
                <a:sym typeface="Arial"/>
              </a:rPr>
              <a:t>#include &lt;iostream.h&gt;</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6AA84F"/>
                </a:solidFill>
                <a:latin typeface="Arial"/>
                <a:ea typeface="Arial"/>
                <a:cs typeface="Arial"/>
                <a:sym typeface="Arial"/>
              </a:rPr>
              <a:t>#include &lt;conio.h&gt;</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6AA84F"/>
                </a:solidFill>
                <a:latin typeface="Arial"/>
                <a:ea typeface="Arial"/>
                <a:cs typeface="Arial"/>
                <a:sym typeface="Arial"/>
              </a:rPr>
              <a:t>#include &lt;stdio.h&gt;</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FF00FF"/>
                </a:solidFill>
                <a:latin typeface="Arial"/>
                <a:ea typeface="Arial"/>
                <a:cs typeface="Arial"/>
                <a:sym typeface="Arial"/>
              </a:rPr>
              <a:t>int</a:t>
            </a:r>
            <a:r>
              <a:rPr b="0" lang="en" sz="1440">
                <a:solidFill>
                  <a:srgbClr val="000000"/>
                </a:solidFill>
                <a:latin typeface="Arial"/>
                <a:ea typeface="Arial"/>
                <a:cs typeface="Arial"/>
                <a:sym typeface="Arial"/>
              </a:rPr>
              <a:t> </a:t>
            </a:r>
            <a:r>
              <a:rPr b="0" lang="en" sz="1440">
                <a:solidFill>
                  <a:srgbClr val="85200C"/>
                </a:solidFill>
                <a:latin typeface="Arial"/>
                <a:ea typeface="Arial"/>
                <a:cs typeface="Arial"/>
                <a:sym typeface="Arial"/>
              </a:rPr>
              <a:t>main</a:t>
            </a:r>
            <a:r>
              <a:rPr b="0" lang="en" sz="1440">
                <a:solidFill>
                  <a:srgbClr val="000000"/>
                </a:solidFill>
                <a:latin typeface="Arial"/>
                <a:ea typeface="Arial"/>
                <a:cs typeface="Arial"/>
                <a:sym typeface="Arial"/>
              </a:rPr>
              <a:t>() </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 </a:t>
            </a:r>
            <a:r>
              <a:rPr b="0" lang="en" sz="1440">
                <a:solidFill>
                  <a:srgbClr val="EA9999"/>
                </a:solidFill>
                <a:latin typeface="Arial"/>
                <a:ea typeface="Arial"/>
                <a:cs typeface="Arial"/>
                <a:sym typeface="Arial"/>
              </a:rPr>
              <a:t>cout </a:t>
            </a:r>
            <a:r>
              <a:rPr b="0" lang="en" sz="1440">
                <a:solidFill>
                  <a:srgbClr val="000000"/>
                </a:solidFill>
                <a:latin typeface="Arial"/>
                <a:ea typeface="Arial"/>
                <a:cs typeface="Arial"/>
                <a:sym typeface="Arial"/>
              </a:rPr>
              <a:t>&lt;&lt;</a:t>
            </a:r>
            <a:r>
              <a:rPr b="0" lang="en" sz="1440">
                <a:solidFill>
                  <a:srgbClr val="000000"/>
                </a:solidFill>
                <a:latin typeface="Arial"/>
                <a:ea typeface="Arial"/>
                <a:cs typeface="Arial"/>
                <a:sym typeface="Arial"/>
              </a:rPr>
              <a:t> </a:t>
            </a:r>
            <a:r>
              <a:rPr b="0" lang="en" sz="1440">
                <a:solidFill>
                  <a:srgbClr val="E06666"/>
                </a:solidFill>
                <a:latin typeface="Arial"/>
                <a:ea typeface="Arial"/>
                <a:cs typeface="Arial"/>
                <a:sym typeface="Arial"/>
              </a:rPr>
              <a:t>3*5 + 17/9 - 8%7</a:t>
            </a:r>
            <a:r>
              <a:rPr b="0" lang="en" sz="1440">
                <a:solidFill>
                  <a:srgbClr val="000000"/>
                </a:solidFill>
                <a:latin typeface="Arial"/>
                <a:ea typeface="Arial"/>
                <a:cs typeface="Arial"/>
                <a:sym typeface="Arial"/>
              </a:rPr>
              <a:t>;</a:t>
            </a:r>
            <a:r>
              <a:rPr b="0" lang="en" sz="1440">
                <a:solidFill>
                  <a:srgbClr val="000000"/>
                </a:solidFill>
                <a:latin typeface="Arial"/>
                <a:ea typeface="Arial"/>
                <a:cs typeface="Arial"/>
                <a:sym typeface="Arial"/>
              </a:rPr>
              <a:t>	 </a:t>
            </a:r>
            <a:r>
              <a:rPr b="0" lang="en" sz="1440">
                <a:solidFill>
                  <a:srgbClr val="6AA84F"/>
                </a:solidFill>
                <a:latin typeface="Arial"/>
                <a:ea typeface="Arial"/>
                <a:cs typeface="Arial"/>
                <a:sym typeface="Arial"/>
              </a:rPr>
              <a:t>// (1)</a:t>
            </a:r>
            <a:endParaRPr b="0" sz="1440">
              <a:solidFill>
                <a:srgbClr val="6AA84F"/>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EA9999"/>
                </a:solidFill>
                <a:latin typeface="Arial"/>
                <a:ea typeface="Arial"/>
                <a:cs typeface="Arial"/>
                <a:sym typeface="Arial"/>
              </a:rPr>
              <a:t> </a:t>
            </a:r>
            <a:r>
              <a:rPr b="0" lang="en" sz="1440">
                <a:solidFill>
                  <a:srgbClr val="EA9999"/>
                </a:solidFill>
                <a:latin typeface="Arial"/>
                <a:ea typeface="Arial"/>
                <a:cs typeface="Arial"/>
                <a:sym typeface="Arial"/>
              </a:rPr>
              <a:t>cout </a:t>
            </a:r>
            <a:r>
              <a:rPr b="0" lang="en" sz="1440">
                <a:solidFill>
                  <a:srgbClr val="000000"/>
                </a:solidFill>
                <a:latin typeface="Arial"/>
                <a:ea typeface="Arial"/>
                <a:cs typeface="Arial"/>
                <a:sym typeface="Arial"/>
              </a:rPr>
              <a:t>&lt;&lt; “\n”;	</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EA9999"/>
                </a:solidFill>
                <a:latin typeface="Arial"/>
                <a:ea typeface="Arial"/>
                <a:cs typeface="Arial"/>
                <a:sym typeface="Arial"/>
              </a:rPr>
              <a:t>cout </a:t>
            </a:r>
            <a:r>
              <a:rPr b="0" lang="en" sz="1440">
                <a:solidFill>
                  <a:srgbClr val="000000"/>
                </a:solidFill>
                <a:latin typeface="Arial"/>
                <a:ea typeface="Arial"/>
                <a:cs typeface="Arial"/>
                <a:sym typeface="Arial"/>
              </a:rPr>
              <a:t>&lt;&lt; </a:t>
            </a:r>
            <a:r>
              <a:rPr b="0" lang="en" sz="1440">
                <a:solidFill>
                  <a:srgbClr val="E06666"/>
                </a:solidFill>
                <a:latin typeface="Arial"/>
                <a:ea typeface="Arial"/>
                <a:cs typeface="Arial"/>
                <a:sym typeface="Arial"/>
              </a:rPr>
              <a:t>3*(5 +17) /9  - 8%7</a:t>
            </a:r>
            <a:r>
              <a:rPr b="0" lang="en" sz="1440">
                <a:solidFill>
                  <a:srgbClr val="000000"/>
                </a:solidFill>
                <a:latin typeface="Arial"/>
                <a:ea typeface="Arial"/>
                <a:cs typeface="Arial"/>
                <a:sym typeface="Arial"/>
              </a:rPr>
              <a:t>;	</a:t>
            </a:r>
            <a:r>
              <a:rPr b="0" lang="en" sz="1440">
                <a:solidFill>
                  <a:srgbClr val="6AA84F"/>
                </a:solidFill>
                <a:latin typeface="Arial"/>
                <a:ea typeface="Arial"/>
                <a:cs typeface="Arial"/>
                <a:sym typeface="Arial"/>
              </a:rPr>
              <a:t>// (2)</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 </a:t>
            </a:r>
            <a:r>
              <a:rPr b="0" lang="en" sz="1440">
                <a:solidFill>
                  <a:srgbClr val="FF00FF"/>
                </a:solidFill>
                <a:latin typeface="Arial"/>
                <a:ea typeface="Arial"/>
                <a:cs typeface="Arial"/>
                <a:sym typeface="Arial"/>
              </a:rPr>
              <a:t>getch</a:t>
            </a:r>
            <a:r>
              <a:rPr b="0" lang="en" sz="1440">
                <a:solidFill>
                  <a:srgbClr val="000000"/>
                </a:solidFill>
                <a:latin typeface="Arial"/>
                <a:ea typeface="Arial"/>
                <a:cs typeface="Arial"/>
                <a:sym typeface="Arial"/>
              </a:rPr>
              <a:t>();</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 </a:t>
            </a:r>
            <a:r>
              <a:rPr b="0" lang="en" sz="1440">
                <a:solidFill>
                  <a:srgbClr val="E06666"/>
                </a:solidFill>
                <a:latin typeface="Arial"/>
                <a:ea typeface="Arial"/>
                <a:cs typeface="Arial"/>
                <a:sym typeface="Arial"/>
              </a:rPr>
              <a:t>return 0</a:t>
            </a:r>
            <a:r>
              <a:rPr b="0" lang="en" sz="1440">
                <a:solidFill>
                  <a:srgbClr val="000000"/>
                </a:solidFill>
                <a:latin typeface="Arial"/>
                <a:ea typeface="Arial"/>
                <a:cs typeface="Arial"/>
                <a:sym typeface="Arial"/>
              </a:rPr>
              <a:t>;</a:t>
            </a:r>
            <a:endParaRPr b="0" sz="1440">
              <a:solidFill>
                <a:srgbClr val="000000"/>
              </a:solidFill>
              <a:latin typeface="Arial"/>
              <a:ea typeface="Arial"/>
              <a:cs typeface="Arial"/>
              <a:sym typeface="Arial"/>
            </a:endParaRPr>
          </a:p>
          <a:p>
            <a:pPr indent="0" lvl="0" marL="0" rtl="0" algn="just">
              <a:lnSpc>
                <a:spcPct val="115000"/>
              </a:lnSpc>
              <a:spcBef>
                <a:spcPts val="0"/>
              </a:spcBef>
              <a:spcAft>
                <a:spcPts val="0"/>
              </a:spcAft>
              <a:buSzPts val="990"/>
              <a:buNone/>
            </a:pPr>
            <a:r>
              <a:rPr b="0" lang="en" sz="1440">
                <a:solidFill>
                  <a:srgbClr val="000000"/>
                </a:solidFill>
                <a:latin typeface="Arial"/>
                <a:ea typeface="Arial"/>
                <a:cs typeface="Arial"/>
                <a:sym typeface="Arial"/>
              </a:rPr>
              <a:t>}</a:t>
            </a:r>
            <a:endParaRPr b="0" sz="1340">
              <a:solidFill>
                <a:srgbClr val="000000"/>
              </a:solidFill>
              <a:latin typeface="Arial"/>
              <a:ea typeface="Arial"/>
              <a:cs typeface="Arial"/>
              <a:sym typeface="Arial"/>
            </a:endParaRPr>
          </a:p>
          <a:p>
            <a:pPr indent="-313690" lvl="0" marL="457200" rtl="0" algn="just">
              <a:lnSpc>
                <a:spcPct val="115000"/>
              </a:lnSpc>
              <a:spcBef>
                <a:spcPts val="0"/>
              </a:spcBef>
              <a:spcAft>
                <a:spcPts val="0"/>
              </a:spcAft>
              <a:buClr>
                <a:srgbClr val="000000"/>
              </a:buClr>
              <a:buSzPts val="1340"/>
              <a:buFont typeface="Arial"/>
              <a:buChar char="●"/>
            </a:pPr>
            <a:r>
              <a:rPr b="0" lang="en" sz="1340">
                <a:solidFill>
                  <a:srgbClr val="000000"/>
                </a:solidFill>
                <a:latin typeface="Arial"/>
                <a:ea typeface="Arial"/>
                <a:cs typeface="Arial"/>
                <a:sym typeface="Arial"/>
              </a:rPr>
              <a:t>Kết quả của (1): 15</a:t>
            </a:r>
            <a:endParaRPr b="0" sz="1340">
              <a:solidFill>
                <a:srgbClr val="000000"/>
              </a:solidFill>
              <a:latin typeface="Arial"/>
              <a:ea typeface="Arial"/>
              <a:cs typeface="Arial"/>
              <a:sym typeface="Arial"/>
            </a:endParaRPr>
          </a:p>
          <a:p>
            <a:pPr indent="-313690" lvl="0" marL="457200" rtl="0" algn="just">
              <a:lnSpc>
                <a:spcPct val="115000"/>
              </a:lnSpc>
              <a:spcBef>
                <a:spcPts val="0"/>
              </a:spcBef>
              <a:spcAft>
                <a:spcPts val="0"/>
              </a:spcAft>
              <a:buClr>
                <a:srgbClr val="000000"/>
              </a:buClr>
              <a:buSzPts val="1340"/>
              <a:buFont typeface="Arial"/>
              <a:buChar char="●"/>
            </a:pPr>
            <a:r>
              <a:rPr b="0" lang="en" sz="1340">
                <a:solidFill>
                  <a:srgbClr val="000000"/>
                </a:solidFill>
                <a:latin typeface="Arial"/>
                <a:ea typeface="Arial"/>
                <a:cs typeface="Arial"/>
                <a:sym typeface="Arial"/>
              </a:rPr>
              <a:t>Kết quả của (2): 6</a:t>
            </a:r>
            <a:endParaRPr b="0" sz="1340">
              <a:solidFill>
                <a:srgbClr val="000000"/>
              </a:solidFill>
              <a:latin typeface="Arial"/>
              <a:ea typeface="Arial"/>
              <a:cs typeface="Arial"/>
              <a:sym typeface="Arial"/>
            </a:endParaRPr>
          </a:p>
        </p:txBody>
      </p:sp>
      <p:sp>
        <p:nvSpPr>
          <p:cNvPr id="145" name="Google Shape;145;p19"/>
          <p:cNvSpPr txBox="1"/>
          <p:nvPr>
            <p:ph idx="1" type="subTitle"/>
          </p:nvPr>
        </p:nvSpPr>
        <p:spPr>
          <a:xfrm>
            <a:off x="68725" y="838800"/>
            <a:ext cx="2779800" cy="54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Chuyển kiểu dữ liệu trong biểu thức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Casting dùng để ép kiểu của một biểu thức thành một kiểu theo ý muốn của lập trình viên.</a:t>
            </a:r>
            <a:endParaRPr sz="1300"/>
          </a:p>
          <a:p>
            <a:pPr indent="-311150" lvl="0" marL="457200" rtl="0" algn="just">
              <a:lnSpc>
                <a:spcPct val="150000"/>
              </a:lnSpc>
              <a:spcBef>
                <a:spcPts val="0"/>
              </a:spcBef>
              <a:spcAft>
                <a:spcPts val="0"/>
              </a:spcAft>
              <a:buSzPts val="1300"/>
              <a:buChar char="●"/>
            </a:pPr>
            <a:r>
              <a:rPr lang="en" sz="1300"/>
              <a:t>Dạng tổng quát của casting là</a:t>
            </a:r>
            <a:endParaRPr sz="1300"/>
          </a:p>
          <a:p>
            <a:pPr indent="-311150" lvl="1" marL="914400" rtl="0" algn="just">
              <a:lnSpc>
                <a:spcPct val="150000"/>
              </a:lnSpc>
              <a:spcBef>
                <a:spcPts val="0"/>
              </a:spcBef>
              <a:spcAft>
                <a:spcPts val="0"/>
              </a:spcAft>
              <a:buSzPts val="1300"/>
              <a:buChar char="○"/>
            </a:pPr>
            <a:r>
              <a:rPr lang="en" sz="1300"/>
              <a:t>(type)expression</a:t>
            </a:r>
            <a:endParaRPr sz="1300"/>
          </a:p>
          <a:p>
            <a:pPr indent="-311150" lvl="1" marL="914400" rtl="0" algn="just">
              <a:lnSpc>
                <a:spcPct val="150000"/>
              </a:lnSpc>
              <a:spcBef>
                <a:spcPts val="0"/>
              </a:spcBef>
              <a:spcAft>
                <a:spcPts val="0"/>
              </a:spcAft>
              <a:buSzPts val="1300"/>
              <a:buChar char="○"/>
            </a:pPr>
            <a:r>
              <a:rPr lang="en" sz="1300"/>
              <a:t>type(expression)</a:t>
            </a:r>
            <a:endParaRPr sz="1300"/>
          </a:p>
          <a:p>
            <a:pPr indent="-311150" lvl="1" marL="914400" rtl="0" algn="just">
              <a:lnSpc>
                <a:spcPct val="150000"/>
              </a:lnSpc>
              <a:spcBef>
                <a:spcPts val="0"/>
              </a:spcBef>
              <a:spcAft>
                <a:spcPts val="0"/>
              </a:spcAft>
              <a:buSzPts val="1300"/>
              <a:buChar char="○"/>
            </a:pPr>
            <a:r>
              <a:rPr lang="en" sz="1300"/>
              <a:t>Type: là tên một kiểu dữ liệu hợp lệ.</a:t>
            </a:r>
            <a:endParaRPr sz="1300"/>
          </a:p>
          <a:p>
            <a:pPr indent="-311150" lvl="0" marL="457200" rtl="0" algn="just">
              <a:lnSpc>
                <a:spcPct val="150000"/>
              </a:lnSpc>
              <a:spcBef>
                <a:spcPts val="0"/>
              </a:spcBef>
              <a:spcAft>
                <a:spcPts val="0"/>
              </a:spcAft>
              <a:buSzPts val="1300"/>
              <a:buChar char="●"/>
            </a:pPr>
            <a:r>
              <a:rPr lang="en" sz="1300"/>
              <a:t>Ví dụ:</a:t>
            </a:r>
            <a:endParaRPr sz="1300"/>
          </a:p>
          <a:p>
            <a:pPr indent="-311150" lvl="1" marL="914400" rtl="0" algn="just">
              <a:lnSpc>
                <a:spcPct val="150000"/>
              </a:lnSpc>
              <a:spcBef>
                <a:spcPts val="0"/>
              </a:spcBef>
              <a:spcAft>
                <a:spcPts val="0"/>
              </a:spcAft>
              <a:buSzPts val="1300"/>
              <a:buChar char="○"/>
            </a:pPr>
            <a:r>
              <a:rPr lang="en" sz="1300"/>
              <a:t>X = (double)y/2;</a:t>
            </a:r>
            <a:endParaRPr sz="1300"/>
          </a:p>
          <a:p>
            <a:pPr indent="-311150" lvl="1" marL="914400" rtl="0" algn="just">
              <a:lnSpc>
                <a:spcPct val="150000"/>
              </a:lnSpc>
              <a:spcBef>
                <a:spcPts val="0"/>
              </a:spcBef>
              <a:spcAft>
                <a:spcPts val="0"/>
              </a:spcAft>
              <a:buSzPts val="1300"/>
              <a:buChar char="○"/>
            </a:pPr>
            <a:r>
              <a:rPr lang="en" sz="1300"/>
              <a:t>X = y/(float)2;</a:t>
            </a:r>
            <a:endParaRPr sz="1300"/>
          </a:p>
          <a:p>
            <a:pPr indent="-311150" lvl="1" marL="914400" rtl="0" algn="just">
              <a:lnSpc>
                <a:spcPct val="150000"/>
              </a:lnSpc>
              <a:spcBef>
                <a:spcPts val="0"/>
              </a:spcBef>
              <a:spcAft>
                <a:spcPts val="0"/>
              </a:spcAft>
              <a:buSzPts val="1300"/>
              <a:buChar char="○"/>
            </a:pPr>
            <a:r>
              <a:rPr lang="en" sz="1300"/>
              <a:t>x= (float)y/(float)2;</a:t>
            </a:r>
            <a:endParaRPr sz="1300"/>
          </a:p>
        </p:txBody>
      </p:sp>
      <p:sp>
        <p:nvSpPr>
          <p:cNvPr id="151" name="Google Shape;151;p20"/>
          <p:cNvSpPr txBox="1"/>
          <p:nvPr>
            <p:ph idx="1" type="subTitle"/>
          </p:nvPr>
        </p:nvSpPr>
        <p:spPr>
          <a:xfrm>
            <a:off x="4203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Ép kiểu (casting)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ctrTitle"/>
          </p:nvPr>
        </p:nvSpPr>
        <p:spPr>
          <a:xfrm>
            <a:off x="378725" y="1380000"/>
            <a:ext cx="8490000" cy="3618300"/>
          </a:xfrm>
          <a:prstGeom prst="rect">
            <a:avLst/>
          </a:prstGeom>
        </p:spPr>
        <p:txBody>
          <a:bodyPr anchorCtr="0" anchor="ctr"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sz="1300"/>
              <a:t>Ví dụ</a:t>
            </a:r>
            <a:endParaRPr sz="1300"/>
          </a:p>
          <a:p>
            <a:pPr indent="-311150" lvl="1" marL="914400" rtl="0" algn="just">
              <a:lnSpc>
                <a:spcPct val="150000"/>
              </a:lnSpc>
              <a:spcBef>
                <a:spcPts val="0"/>
              </a:spcBef>
              <a:spcAft>
                <a:spcPts val="0"/>
              </a:spcAft>
              <a:buSzPts val="1300"/>
              <a:buChar char="○"/>
            </a:pPr>
            <a:r>
              <a:rPr lang="en" sz="1300"/>
              <a:t>Float x;</a:t>
            </a:r>
            <a:endParaRPr sz="1300"/>
          </a:p>
          <a:p>
            <a:pPr indent="-311150" lvl="1" marL="914400" rtl="0" algn="just">
              <a:lnSpc>
                <a:spcPct val="150000"/>
              </a:lnSpc>
              <a:spcBef>
                <a:spcPts val="0"/>
              </a:spcBef>
              <a:spcAft>
                <a:spcPts val="0"/>
              </a:spcAft>
              <a:buSzPts val="1300"/>
              <a:buChar char="○"/>
            </a:pPr>
            <a:r>
              <a:rPr lang="en" sz="1300"/>
              <a:t>X = 23/5;</a:t>
            </a:r>
            <a:endParaRPr sz="1300"/>
          </a:p>
          <a:p>
            <a:pPr indent="-311150" lvl="0" marL="457200" rtl="0" algn="just">
              <a:lnSpc>
                <a:spcPct val="150000"/>
              </a:lnSpc>
              <a:spcBef>
                <a:spcPts val="0"/>
              </a:spcBef>
              <a:spcAft>
                <a:spcPts val="0"/>
              </a:spcAft>
              <a:buSzPts val="1300"/>
              <a:buChar char="●"/>
            </a:pPr>
            <a:r>
              <a:rPr lang="en" sz="1300"/>
              <a:t>23/5 là phép chia nguyên nên kết quả không có phần thập phân.</a:t>
            </a:r>
            <a:endParaRPr sz="1300"/>
          </a:p>
          <a:p>
            <a:pPr indent="-311150" lvl="0" marL="457200" rtl="0" algn="just">
              <a:lnSpc>
                <a:spcPct val="150000"/>
              </a:lnSpc>
              <a:spcBef>
                <a:spcPts val="0"/>
              </a:spcBef>
              <a:spcAft>
                <a:spcPts val="0"/>
              </a:spcAft>
              <a:buSzPts val="1300"/>
              <a:buChar char="●"/>
            </a:pPr>
            <a:r>
              <a:rPr lang="en" sz="1300"/>
              <a:t>Kết quả x = 4. Để x có giá trị số thực ta thực hiện ép kiểu tử số hoặc mẫu số hoặc cả hai.</a:t>
            </a:r>
            <a:endParaRPr sz="1300"/>
          </a:p>
          <a:p>
            <a:pPr indent="-311150" lvl="1" marL="914400" rtl="0" algn="just">
              <a:lnSpc>
                <a:spcPct val="150000"/>
              </a:lnSpc>
              <a:spcBef>
                <a:spcPts val="0"/>
              </a:spcBef>
              <a:spcAft>
                <a:spcPts val="0"/>
              </a:spcAft>
              <a:buSzPts val="1300"/>
              <a:buChar char="○"/>
            </a:pPr>
            <a:r>
              <a:rPr lang="en" sz="1300"/>
              <a:t>X = (float)23/5;</a:t>
            </a:r>
            <a:endParaRPr sz="1300"/>
          </a:p>
          <a:p>
            <a:pPr indent="-311150" lvl="1" marL="914400" rtl="0" algn="just">
              <a:lnSpc>
                <a:spcPct val="150000"/>
              </a:lnSpc>
              <a:spcBef>
                <a:spcPts val="0"/>
              </a:spcBef>
              <a:spcAft>
                <a:spcPts val="0"/>
              </a:spcAft>
              <a:buSzPts val="1300"/>
              <a:buChar char="○"/>
            </a:pPr>
            <a:r>
              <a:rPr lang="en" sz="1300"/>
              <a:t>X = 23/(float)5;</a:t>
            </a:r>
            <a:endParaRPr sz="1300"/>
          </a:p>
          <a:p>
            <a:pPr indent="-311150" lvl="1" marL="914400" rtl="0" algn="just">
              <a:lnSpc>
                <a:spcPct val="150000"/>
              </a:lnSpc>
              <a:spcBef>
                <a:spcPts val="0"/>
              </a:spcBef>
              <a:spcAft>
                <a:spcPts val="0"/>
              </a:spcAft>
              <a:buSzPts val="1300"/>
              <a:buChar char="○"/>
            </a:pPr>
            <a:r>
              <a:rPr lang="en" sz="1300"/>
              <a:t>X = (float)23/(float)5;</a:t>
            </a:r>
            <a:endParaRPr sz="1300"/>
          </a:p>
          <a:p>
            <a:pPr indent="-311150" lvl="1" marL="914400" rtl="0" algn="just">
              <a:lnSpc>
                <a:spcPct val="150000"/>
              </a:lnSpc>
              <a:spcBef>
                <a:spcPts val="0"/>
              </a:spcBef>
              <a:spcAft>
                <a:spcPts val="0"/>
              </a:spcAft>
              <a:buSzPts val="1300"/>
              <a:buChar char="○"/>
            </a:pPr>
            <a:r>
              <a:rPr lang="en" sz="1300"/>
              <a:t>X = float(23)/float(5);</a:t>
            </a:r>
            <a:endParaRPr sz="1300"/>
          </a:p>
        </p:txBody>
      </p:sp>
      <p:sp>
        <p:nvSpPr>
          <p:cNvPr id="157" name="Google Shape;157;p21"/>
          <p:cNvSpPr txBox="1"/>
          <p:nvPr>
            <p:ph idx="1" type="subTitle"/>
          </p:nvPr>
        </p:nvSpPr>
        <p:spPr>
          <a:xfrm>
            <a:off x="420324" y="838800"/>
            <a:ext cx="2604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Ép kiểu (casting)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