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fedev.vn/series-tu-hoc-c-c/"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https://cafedev.vn/series-tu-hoc-c-c/</a:t>
            </a:r>
            <a:endParaRPr/>
          </a:p>
          <a:p>
            <a:pPr indent="0" lvl="0" marL="0" rtl="0" algn="l">
              <a:spcBef>
                <a:spcPts val="0"/>
              </a:spcBef>
              <a:spcAft>
                <a:spcPts val="0"/>
              </a:spcAft>
              <a:buNone/>
            </a:pPr>
            <a:r>
              <a:rPr lang="en"/>
              <a:t>https://www.youtube.com/watch?v=FS0lgfb9KTw&amp;list=PLq3KxntIWWrJkDaPEVmoaYW3PcZpkCzV2&amp;index=1</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1892678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1892678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fc927b3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fc927b3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4a3d3c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4a3d3c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04a3d3c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04a3d3c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098b4ca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098b4c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098b4ca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098b4ca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127bb9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127bb9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127bb9b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127bb9b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27bb9b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27bb9b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180325" y="1739400"/>
            <a:ext cx="7688100" cy="1664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TỔNG QUAN VỀ LẬP TRÌNH</a:t>
            </a:r>
            <a:endParaRPr/>
          </a:p>
        </p:txBody>
      </p:sp>
      <p:sp>
        <p:nvSpPr>
          <p:cNvPr id="87" name="Google Shape;87;p13"/>
          <p:cNvSpPr txBox="1"/>
          <p:nvPr>
            <p:ph idx="1" type="subTitle"/>
          </p:nvPr>
        </p:nvSpPr>
        <p:spPr>
          <a:xfrm>
            <a:off x="845127" y="829375"/>
            <a:ext cx="716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Bài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descr="Đúng" id="159" name="Google Shape;159;p22"/>
          <p:cNvSpPr txBox="1"/>
          <p:nvPr>
            <p:ph type="ctrTitle"/>
          </p:nvPr>
        </p:nvSpPr>
        <p:spPr>
          <a:xfrm>
            <a:off x="327000" y="1380000"/>
            <a:ext cx="8490000" cy="3618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Ví dụ vẽ lưu đồ giải thuật giải pt bậc nhất ax + b = 0</a:t>
            </a:r>
            <a:endParaRPr sz="1300"/>
          </a:p>
          <a:p>
            <a:pPr indent="0" lvl="0" marL="914400" rtl="0" algn="just">
              <a:lnSpc>
                <a:spcPct val="200000"/>
              </a:lnSpc>
              <a:spcBef>
                <a:spcPts val="0"/>
              </a:spcBef>
              <a:spcAft>
                <a:spcPts val="0"/>
              </a:spcAft>
              <a:buNone/>
            </a:pPr>
            <a:r>
              <a:t/>
            </a:r>
            <a:endParaRPr sz="1300"/>
          </a:p>
        </p:txBody>
      </p:sp>
      <p:sp>
        <p:nvSpPr>
          <p:cNvPr id="160" name="Google Shape;160;p22"/>
          <p:cNvSpPr txBox="1"/>
          <p:nvPr>
            <p:ph idx="1" type="subTitle"/>
          </p:nvPr>
        </p:nvSpPr>
        <p:spPr>
          <a:xfrm>
            <a:off x="3787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Lưu đồ giải thuật</a:t>
            </a:r>
            <a:endParaRPr/>
          </a:p>
        </p:txBody>
      </p:sp>
      <p:sp>
        <p:nvSpPr>
          <p:cNvPr id="161" name="Google Shape;161;p22"/>
          <p:cNvSpPr/>
          <p:nvPr/>
        </p:nvSpPr>
        <p:spPr>
          <a:xfrm>
            <a:off x="5959050" y="3365000"/>
            <a:ext cx="12540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x = -b/a</a:t>
            </a:r>
            <a:endParaRPr>
              <a:latin typeface="Lato"/>
              <a:ea typeface="Lato"/>
              <a:cs typeface="Lato"/>
              <a:sym typeface="Lato"/>
            </a:endParaRPr>
          </a:p>
        </p:txBody>
      </p:sp>
      <p:sp>
        <p:nvSpPr>
          <p:cNvPr id="162" name="Google Shape;162;p22"/>
          <p:cNvSpPr/>
          <p:nvPr/>
        </p:nvSpPr>
        <p:spPr>
          <a:xfrm>
            <a:off x="3481275" y="2351638"/>
            <a:ext cx="1254000" cy="161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Nhập a, b</a:t>
            </a:r>
            <a:endParaRPr>
              <a:latin typeface="Lato"/>
              <a:ea typeface="Lato"/>
              <a:cs typeface="Lato"/>
              <a:sym typeface="Lato"/>
            </a:endParaRPr>
          </a:p>
        </p:txBody>
      </p:sp>
      <p:sp>
        <p:nvSpPr>
          <p:cNvPr id="163" name="Google Shape;163;p22"/>
          <p:cNvSpPr/>
          <p:nvPr/>
        </p:nvSpPr>
        <p:spPr>
          <a:xfrm>
            <a:off x="3481275" y="1766575"/>
            <a:ext cx="1254000" cy="23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Bắt đầu</a:t>
            </a:r>
            <a:endParaRPr>
              <a:latin typeface="Lato"/>
              <a:ea typeface="Lato"/>
              <a:cs typeface="Lato"/>
              <a:sym typeface="Lato"/>
            </a:endParaRPr>
          </a:p>
        </p:txBody>
      </p:sp>
      <p:sp>
        <p:nvSpPr>
          <p:cNvPr id="164" name="Google Shape;164;p22"/>
          <p:cNvSpPr/>
          <p:nvPr/>
        </p:nvSpPr>
        <p:spPr>
          <a:xfrm>
            <a:off x="3481275" y="2860525"/>
            <a:ext cx="1254000" cy="237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 0</a:t>
            </a:r>
            <a:endParaRPr>
              <a:latin typeface="Lato"/>
              <a:ea typeface="Lato"/>
              <a:cs typeface="Lato"/>
              <a:sym typeface="Lato"/>
            </a:endParaRPr>
          </a:p>
        </p:txBody>
      </p:sp>
      <p:sp>
        <p:nvSpPr>
          <p:cNvPr id="165" name="Google Shape;165;p22"/>
          <p:cNvSpPr/>
          <p:nvPr/>
        </p:nvSpPr>
        <p:spPr>
          <a:xfrm>
            <a:off x="3599825" y="3456088"/>
            <a:ext cx="1135458" cy="237276"/>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Vô nghiệm</a:t>
            </a:r>
            <a:endParaRPr>
              <a:latin typeface="Lato"/>
              <a:ea typeface="Lato"/>
              <a:cs typeface="Lato"/>
              <a:sym typeface="Lato"/>
            </a:endParaRPr>
          </a:p>
        </p:txBody>
      </p:sp>
      <p:cxnSp>
        <p:nvCxnSpPr>
          <p:cNvPr id="166" name="Google Shape;166;p22"/>
          <p:cNvCxnSpPr>
            <a:stCxn id="165" idx="2"/>
            <a:endCxn id="167" idx="0"/>
          </p:cNvCxnSpPr>
          <p:nvPr/>
        </p:nvCxnSpPr>
        <p:spPr>
          <a:xfrm flipH="1">
            <a:off x="4108154" y="3677677"/>
            <a:ext cx="59400" cy="10833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2"/>
          <p:cNvSpPr/>
          <p:nvPr/>
        </p:nvSpPr>
        <p:spPr>
          <a:xfrm>
            <a:off x="1479550" y="3303225"/>
            <a:ext cx="1254000" cy="237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 0</a:t>
            </a:r>
            <a:endParaRPr>
              <a:latin typeface="Lato"/>
              <a:ea typeface="Lato"/>
              <a:cs typeface="Lato"/>
              <a:sym typeface="Lato"/>
            </a:endParaRPr>
          </a:p>
        </p:txBody>
      </p:sp>
      <p:sp>
        <p:nvSpPr>
          <p:cNvPr id="169" name="Google Shape;169;p22"/>
          <p:cNvSpPr/>
          <p:nvPr/>
        </p:nvSpPr>
        <p:spPr>
          <a:xfrm>
            <a:off x="1378848" y="4272000"/>
            <a:ext cx="1354698" cy="237276"/>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Vô số nghiệm</a:t>
            </a:r>
            <a:endParaRPr>
              <a:latin typeface="Lato"/>
              <a:ea typeface="Lato"/>
              <a:cs typeface="Lato"/>
              <a:sym typeface="Lato"/>
            </a:endParaRPr>
          </a:p>
        </p:txBody>
      </p:sp>
      <p:sp>
        <p:nvSpPr>
          <p:cNvPr id="167" name="Google Shape;167;p22"/>
          <p:cNvSpPr/>
          <p:nvPr/>
        </p:nvSpPr>
        <p:spPr>
          <a:xfrm>
            <a:off x="3481275" y="4761000"/>
            <a:ext cx="1254000" cy="23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Kết thúc</a:t>
            </a:r>
            <a:endParaRPr>
              <a:latin typeface="Lato"/>
              <a:ea typeface="Lato"/>
              <a:cs typeface="Lato"/>
              <a:sym typeface="Lato"/>
            </a:endParaRPr>
          </a:p>
        </p:txBody>
      </p:sp>
      <p:sp>
        <p:nvSpPr>
          <p:cNvPr id="170" name="Google Shape;170;p22"/>
          <p:cNvSpPr/>
          <p:nvPr/>
        </p:nvSpPr>
        <p:spPr>
          <a:xfrm>
            <a:off x="6077600" y="4271988"/>
            <a:ext cx="1135458" cy="237276"/>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Nghiệm x</a:t>
            </a:r>
            <a:endParaRPr>
              <a:latin typeface="Lato"/>
              <a:ea typeface="Lato"/>
              <a:cs typeface="Lato"/>
              <a:sym typeface="Lato"/>
            </a:endParaRPr>
          </a:p>
        </p:txBody>
      </p:sp>
      <p:cxnSp>
        <p:nvCxnSpPr>
          <p:cNvPr id="171" name="Google Shape;171;p22"/>
          <p:cNvCxnSpPr>
            <a:stCxn id="169" idx="2"/>
          </p:cNvCxnSpPr>
          <p:nvPr/>
        </p:nvCxnSpPr>
        <p:spPr>
          <a:xfrm>
            <a:off x="2056197" y="4493589"/>
            <a:ext cx="1425000" cy="4386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2"/>
          <p:cNvCxnSpPr>
            <a:stCxn id="170" idx="1"/>
            <a:endCxn id="167" idx="3"/>
          </p:cNvCxnSpPr>
          <p:nvPr/>
        </p:nvCxnSpPr>
        <p:spPr>
          <a:xfrm flipH="1">
            <a:off x="4735400" y="4390626"/>
            <a:ext cx="1342200" cy="4890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2"/>
          <p:cNvCxnSpPr>
            <a:stCxn id="161" idx="2"/>
            <a:endCxn id="170" idx="0"/>
          </p:cNvCxnSpPr>
          <p:nvPr/>
        </p:nvCxnSpPr>
        <p:spPr>
          <a:xfrm>
            <a:off x="6586050" y="3602300"/>
            <a:ext cx="59400" cy="669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2"/>
          <p:cNvCxnSpPr>
            <a:endCxn id="169" idx="0"/>
          </p:cNvCxnSpPr>
          <p:nvPr/>
        </p:nvCxnSpPr>
        <p:spPr>
          <a:xfrm flipH="1">
            <a:off x="2056197" y="3540600"/>
            <a:ext cx="20700" cy="7314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2"/>
          <p:cNvCxnSpPr>
            <a:stCxn id="163" idx="2"/>
            <a:endCxn id="162" idx="1"/>
          </p:cNvCxnSpPr>
          <p:nvPr/>
        </p:nvCxnSpPr>
        <p:spPr>
          <a:xfrm>
            <a:off x="4108275" y="2003875"/>
            <a:ext cx="20100" cy="3477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2"/>
          <p:cNvCxnSpPr/>
          <p:nvPr/>
        </p:nvCxnSpPr>
        <p:spPr>
          <a:xfrm>
            <a:off x="4127800" y="2512750"/>
            <a:ext cx="20100" cy="347700"/>
          </a:xfrm>
          <a:prstGeom prst="straightConnector1">
            <a:avLst/>
          </a:prstGeom>
          <a:noFill/>
          <a:ln cap="flat" cmpd="sng" w="9525">
            <a:solidFill>
              <a:schemeClr val="dk2"/>
            </a:solidFill>
            <a:prstDash val="solid"/>
            <a:round/>
            <a:headEnd len="med" w="med" type="none"/>
            <a:tailEnd len="med" w="med" type="triangle"/>
          </a:ln>
        </p:spPr>
      </p:cxnSp>
      <p:cxnSp>
        <p:nvCxnSpPr>
          <p:cNvPr descr="Đúng" id="177" name="Google Shape;177;p22"/>
          <p:cNvCxnSpPr>
            <a:stCxn id="168" idx="0"/>
            <a:endCxn id="164" idx="1"/>
          </p:cNvCxnSpPr>
          <p:nvPr/>
        </p:nvCxnSpPr>
        <p:spPr>
          <a:xfrm rot="-5400000">
            <a:off x="2631850" y="2453925"/>
            <a:ext cx="324000" cy="1374600"/>
          </a:xfrm>
          <a:prstGeom prst="bentConnector2">
            <a:avLst/>
          </a:prstGeom>
          <a:noFill/>
          <a:ln cap="flat" cmpd="sng" w="9525">
            <a:solidFill>
              <a:schemeClr val="dk2"/>
            </a:solidFill>
            <a:prstDash val="solid"/>
            <a:round/>
            <a:headEnd len="med" w="med" type="stealth"/>
            <a:tailEnd len="med" w="med" type="none"/>
          </a:ln>
        </p:spPr>
      </p:cxnSp>
      <p:cxnSp>
        <p:nvCxnSpPr>
          <p:cNvPr id="178" name="Google Shape;178;p22"/>
          <p:cNvCxnSpPr>
            <a:stCxn id="161" idx="0"/>
            <a:endCxn id="164" idx="3"/>
          </p:cNvCxnSpPr>
          <p:nvPr/>
        </p:nvCxnSpPr>
        <p:spPr>
          <a:xfrm flipH="1" rot="5400000">
            <a:off x="5467800" y="2246750"/>
            <a:ext cx="385800" cy="1850700"/>
          </a:xfrm>
          <a:prstGeom prst="bentConnector2">
            <a:avLst/>
          </a:prstGeom>
          <a:noFill/>
          <a:ln cap="flat" cmpd="sng" w="9525">
            <a:solidFill>
              <a:schemeClr val="dk2"/>
            </a:solidFill>
            <a:prstDash val="solid"/>
            <a:round/>
            <a:headEnd len="med" w="med" type="stealth"/>
            <a:tailEnd len="med" w="med" type="none"/>
          </a:ln>
        </p:spPr>
      </p:cxnSp>
      <p:cxnSp>
        <p:nvCxnSpPr>
          <p:cNvPr id="179" name="Google Shape;179;p22"/>
          <p:cNvCxnSpPr>
            <a:stCxn id="168" idx="3"/>
            <a:endCxn id="165" idx="1"/>
          </p:cNvCxnSpPr>
          <p:nvPr/>
        </p:nvCxnSpPr>
        <p:spPr>
          <a:xfrm>
            <a:off x="2733550" y="3421875"/>
            <a:ext cx="866400" cy="15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730624" y="829375"/>
            <a:ext cx="9603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Nội dung</a:t>
            </a:r>
            <a:endParaRPr/>
          </a:p>
        </p:txBody>
      </p:sp>
      <p:grpSp>
        <p:nvGrpSpPr>
          <p:cNvPr id="93" name="Google Shape;93;p14"/>
          <p:cNvGrpSpPr/>
          <p:nvPr/>
        </p:nvGrpSpPr>
        <p:grpSpPr>
          <a:xfrm>
            <a:off x="2750175" y="1619100"/>
            <a:ext cx="3406800" cy="286200"/>
            <a:chOff x="2311225" y="1492475"/>
            <a:chExt cx="3406800" cy="286200"/>
          </a:xfrm>
        </p:grpSpPr>
        <p:sp>
          <p:nvSpPr>
            <p:cNvPr id="94" name="Google Shape;94;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Khái niệm lập trình</a:t>
              </a:r>
              <a:endParaRPr>
                <a:latin typeface="Lato"/>
                <a:ea typeface="Lato"/>
                <a:cs typeface="Lato"/>
                <a:sym typeface="Lato"/>
              </a:endParaRPr>
            </a:p>
          </p:txBody>
        </p:sp>
        <p:sp>
          <p:nvSpPr>
            <p:cNvPr id="95" name="Google Shape;95;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grpSp>
      <p:grpSp>
        <p:nvGrpSpPr>
          <p:cNvPr id="96" name="Google Shape;96;p14"/>
          <p:cNvGrpSpPr/>
          <p:nvPr/>
        </p:nvGrpSpPr>
        <p:grpSpPr>
          <a:xfrm>
            <a:off x="2750175" y="2403642"/>
            <a:ext cx="3406800" cy="286200"/>
            <a:chOff x="2311225" y="1492475"/>
            <a:chExt cx="3406800" cy="286200"/>
          </a:xfrm>
        </p:grpSpPr>
        <p:sp>
          <p:nvSpPr>
            <p:cNvPr id="97" name="Google Shape;97;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Các bước lập trình</a:t>
              </a:r>
              <a:endParaRPr>
                <a:latin typeface="Lato"/>
                <a:ea typeface="Lato"/>
                <a:cs typeface="Lato"/>
                <a:sym typeface="Lato"/>
              </a:endParaRPr>
            </a:p>
          </p:txBody>
        </p:sp>
        <p:sp>
          <p:nvSpPr>
            <p:cNvPr id="98" name="Google Shape;98;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grpSp>
      <p:grpSp>
        <p:nvGrpSpPr>
          <p:cNvPr id="99" name="Google Shape;99;p14"/>
          <p:cNvGrpSpPr/>
          <p:nvPr/>
        </p:nvGrpSpPr>
        <p:grpSpPr>
          <a:xfrm>
            <a:off x="2750175" y="3188183"/>
            <a:ext cx="3406800" cy="286200"/>
            <a:chOff x="2311225" y="1492475"/>
            <a:chExt cx="3406800" cy="286200"/>
          </a:xfrm>
        </p:grpSpPr>
        <p:sp>
          <p:nvSpPr>
            <p:cNvPr id="100" name="Google Shape;100;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Giải thuật</a:t>
              </a:r>
              <a:endParaRPr>
                <a:latin typeface="Lato"/>
                <a:ea typeface="Lato"/>
                <a:cs typeface="Lato"/>
                <a:sym typeface="Lato"/>
              </a:endParaRPr>
            </a:p>
          </p:txBody>
        </p:sp>
        <p:sp>
          <p:nvSpPr>
            <p:cNvPr id="101" name="Google Shape;101;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grpSp>
      <p:grpSp>
        <p:nvGrpSpPr>
          <p:cNvPr id="102" name="Google Shape;102;p14"/>
          <p:cNvGrpSpPr/>
          <p:nvPr/>
        </p:nvGrpSpPr>
        <p:grpSpPr>
          <a:xfrm>
            <a:off x="2750175" y="3972725"/>
            <a:ext cx="3406800" cy="286200"/>
            <a:chOff x="2311225" y="1492475"/>
            <a:chExt cx="3406800" cy="286200"/>
          </a:xfrm>
        </p:grpSpPr>
        <p:sp>
          <p:nvSpPr>
            <p:cNvPr id="103" name="Google Shape;103;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Lưu đồ giải thuật</a:t>
              </a:r>
              <a:endParaRPr>
                <a:latin typeface="Lato"/>
                <a:ea typeface="Lato"/>
                <a:cs typeface="Lato"/>
                <a:sym typeface="Lato"/>
              </a:endParaRPr>
            </a:p>
          </p:txBody>
        </p:sp>
        <p:sp>
          <p:nvSpPr>
            <p:cNvPr id="104" name="Google Shape;104;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sz="1300"/>
              <a:t>Lập trình máy tính (gọi tắt là lập trình - programming) là kỹ thuật cài đặt một hoặc nhiều thuật toán trừu tượng có liên quan với nhau bằng một hoặc nhiều ngôn ngữ lập trình để tạo ra một chương trình máy tính. Lập trình có các thành tố nghệ thuật, khoa học, toán học, và kỹ nghệ (theo Wikipedia)</a:t>
            </a:r>
            <a:endParaRPr sz="1300"/>
          </a:p>
        </p:txBody>
      </p:sp>
      <p:sp>
        <p:nvSpPr>
          <p:cNvPr id="110" name="Google Shape;110;p15"/>
          <p:cNvSpPr txBox="1"/>
          <p:nvPr>
            <p:ph idx="1" type="subTitle"/>
          </p:nvPr>
        </p:nvSpPr>
        <p:spPr>
          <a:xfrm>
            <a:off x="81224" y="838800"/>
            <a:ext cx="26046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Khái niệm lập trình máy tính</a:t>
            </a:r>
            <a:endParaRPr/>
          </a:p>
        </p:txBody>
      </p:sp>
      <p:pic>
        <p:nvPicPr>
          <p:cNvPr id="111" name="Google Shape;111;p15"/>
          <p:cNvPicPr preferRelativeResize="0"/>
          <p:nvPr/>
        </p:nvPicPr>
        <p:blipFill>
          <a:blip r:embed="rId3">
            <a:alphaModFix/>
          </a:blip>
          <a:stretch>
            <a:fillRect/>
          </a:stretch>
        </p:blipFill>
        <p:spPr>
          <a:xfrm>
            <a:off x="3232950" y="2393475"/>
            <a:ext cx="3472275" cy="246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Tìm hiểu mục đích, yêu cầu của bài toán</a:t>
            </a:r>
            <a:endParaRPr sz="1300"/>
          </a:p>
          <a:p>
            <a:pPr indent="-311150" lvl="0" marL="457200" rtl="0" algn="just">
              <a:lnSpc>
                <a:spcPct val="150000"/>
              </a:lnSpc>
              <a:spcBef>
                <a:spcPts val="0"/>
              </a:spcBef>
              <a:spcAft>
                <a:spcPts val="0"/>
              </a:spcAft>
              <a:buSzPts val="1300"/>
              <a:buChar char="●"/>
            </a:pPr>
            <a:r>
              <a:rPr lang="en" sz="1300"/>
              <a:t>Mô tả giải thuật và vẽ sơ đồ</a:t>
            </a:r>
            <a:endParaRPr sz="1300"/>
          </a:p>
          <a:p>
            <a:pPr indent="-311150" lvl="0" marL="457200" rtl="0" algn="just">
              <a:lnSpc>
                <a:spcPct val="150000"/>
              </a:lnSpc>
              <a:spcBef>
                <a:spcPts val="0"/>
              </a:spcBef>
              <a:spcAft>
                <a:spcPts val="0"/>
              </a:spcAft>
              <a:buSzPts val="1300"/>
              <a:buChar char="●"/>
            </a:pPr>
            <a:r>
              <a:rPr lang="en" sz="1300"/>
              <a:t>Viết chương trình	</a:t>
            </a:r>
            <a:endParaRPr sz="1300"/>
          </a:p>
          <a:p>
            <a:pPr indent="-311150" lvl="1" marL="914400" rtl="0" algn="just">
              <a:lnSpc>
                <a:spcPct val="150000"/>
              </a:lnSpc>
              <a:spcBef>
                <a:spcPts val="0"/>
              </a:spcBef>
              <a:spcAft>
                <a:spcPts val="0"/>
              </a:spcAft>
              <a:buSzPts val="1300"/>
              <a:buChar char="○"/>
            </a:pPr>
            <a:r>
              <a:rPr lang="en" sz="1300"/>
              <a:t>Các lệnh sắp xếp tuần tự</a:t>
            </a:r>
            <a:endParaRPr sz="1300"/>
          </a:p>
          <a:p>
            <a:pPr indent="-311150" lvl="1" marL="914400" rtl="0" algn="just">
              <a:lnSpc>
                <a:spcPct val="150000"/>
              </a:lnSpc>
              <a:spcBef>
                <a:spcPts val="0"/>
              </a:spcBef>
              <a:spcAft>
                <a:spcPts val="0"/>
              </a:spcAft>
              <a:buSzPts val="1300"/>
              <a:buChar char="○"/>
            </a:pPr>
            <a:r>
              <a:rPr lang="en" sz="1300"/>
              <a:t>Các lệnh sắp xếp theo kiểu rẽ nhánh</a:t>
            </a:r>
            <a:endParaRPr sz="1300"/>
          </a:p>
          <a:p>
            <a:pPr indent="-311150" lvl="0" marL="457200" rtl="0" algn="just">
              <a:lnSpc>
                <a:spcPct val="150000"/>
              </a:lnSpc>
              <a:spcBef>
                <a:spcPts val="0"/>
              </a:spcBef>
              <a:spcAft>
                <a:spcPts val="0"/>
              </a:spcAft>
              <a:buSzPts val="1300"/>
              <a:buChar char="●"/>
            </a:pPr>
            <a:r>
              <a:rPr lang="en" sz="1300"/>
              <a:t>Nhập liệu và chạy thử</a:t>
            </a:r>
            <a:endParaRPr sz="1300"/>
          </a:p>
          <a:p>
            <a:pPr indent="-311150" lvl="0" marL="457200" rtl="0" algn="just">
              <a:lnSpc>
                <a:spcPct val="150000"/>
              </a:lnSpc>
              <a:spcBef>
                <a:spcPts val="0"/>
              </a:spcBef>
              <a:spcAft>
                <a:spcPts val="0"/>
              </a:spcAft>
              <a:buSzPts val="1300"/>
              <a:buChar char="●"/>
            </a:pPr>
            <a:r>
              <a:rPr lang="en" sz="1300"/>
              <a:t>Sửa chương trình và kiểm tra kết quả</a:t>
            </a:r>
            <a:endParaRPr sz="1300"/>
          </a:p>
          <a:p>
            <a:pPr indent="-311150" lvl="0" marL="457200" rtl="0" algn="just">
              <a:lnSpc>
                <a:spcPct val="150000"/>
              </a:lnSpc>
              <a:spcBef>
                <a:spcPts val="0"/>
              </a:spcBef>
              <a:spcAft>
                <a:spcPts val="0"/>
              </a:spcAft>
              <a:buSzPts val="1300"/>
              <a:buChar char="●"/>
            </a:pPr>
            <a:r>
              <a:rPr lang="en" sz="1300"/>
              <a:t>Ứng dụng và bảo trì chương trình</a:t>
            </a:r>
            <a:endParaRPr sz="1300"/>
          </a:p>
        </p:txBody>
      </p:sp>
      <p:sp>
        <p:nvSpPr>
          <p:cNvPr id="117" name="Google Shape;117;p16"/>
          <p:cNvSpPr txBox="1"/>
          <p:nvPr>
            <p:ph idx="1" type="subTitle"/>
          </p:nvPr>
        </p:nvSpPr>
        <p:spPr>
          <a:xfrm>
            <a:off x="2698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Các bước lập trình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sz="1300"/>
              <a:t>Giải thuật - algorithm là một dãy các chỉ dẫn rõ ràng và hữu hạn, gồm các thao tác mà con người hay máy móc có khả năng thực hiện nhằm đạt được mục tiêu đề ra.</a:t>
            </a:r>
            <a:endParaRPr sz="1300"/>
          </a:p>
        </p:txBody>
      </p:sp>
      <p:sp>
        <p:nvSpPr>
          <p:cNvPr id="123" name="Google Shape;123;p17"/>
          <p:cNvSpPr txBox="1"/>
          <p:nvPr>
            <p:ph idx="1" type="subTitle"/>
          </p:nvPr>
        </p:nvSpPr>
        <p:spPr>
          <a:xfrm>
            <a:off x="717749"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Giải thuật</a:t>
            </a:r>
            <a:endParaRPr/>
          </a:p>
        </p:txBody>
      </p:sp>
      <p:pic>
        <p:nvPicPr>
          <p:cNvPr id="124" name="Google Shape;124;p17"/>
          <p:cNvPicPr preferRelativeResize="0"/>
          <p:nvPr/>
        </p:nvPicPr>
        <p:blipFill>
          <a:blip r:embed="rId3">
            <a:alphaModFix/>
          </a:blip>
          <a:stretch>
            <a:fillRect/>
          </a:stretch>
        </p:blipFill>
        <p:spPr>
          <a:xfrm>
            <a:off x="2823700" y="2223025"/>
            <a:ext cx="457200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Ví du giải phương trình bậc nhất ax + b = 0, lần lượt làm như sau:</a:t>
            </a:r>
            <a:endParaRPr sz="1300"/>
          </a:p>
          <a:p>
            <a:pPr indent="-311150" lvl="1" marL="914400" rtl="0" algn="just">
              <a:lnSpc>
                <a:spcPct val="150000"/>
              </a:lnSpc>
              <a:spcBef>
                <a:spcPts val="0"/>
              </a:spcBef>
              <a:spcAft>
                <a:spcPts val="0"/>
              </a:spcAft>
              <a:buSzPts val="1300"/>
              <a:buChar char="○"/>
            </a:pPr>
            <a:r>
              <a:rPr lang="en" sz="1300"/>
              <a:t>Nhập hệ số a, b</a:t>
            </a:r>
            <a:endParaRPr sz="1300"/>
          </a:p>
          <a:p>
            <a:pPr indent="-311150" lvl="1" marL="914400" rtl="0" algn="just">
              <a:lnSpc>
                <a:spcPct val="150000"/>
              </a:lnSpc>
              <a:spcBef>
                <a:spcPts val="0"/>
              </a:spcBef>
              <a:spcAft>
                <a:spcPts val="0"/>
              </a:spcAft>
              <a:buSzPts val="1300"/>
              <a:buChar char="○"/>
            </a:pPr>
            <a:r>
              <a:rPr lang="en" sz="1300"/>
              <a:t>Nếu a = 0</a:t>
            </a:r>
            <a:endParaRPr sz="1300"/>
          </a:p>
          <a:p>
            <a:pPr indent="-311150" lvl="2" marL="1371600" rtl="0" algn="just">
              <a:lnSpc>
                <a:spcPct val="150000"/>
              </a:lnSpc>
              <a:spcBef>
                <a:spcPts val="0"/>
              </a:spcBef>
              <a:spcAft>
                <a:spcPts val="0"/>
              </a:spcAft>
              <a:buSzPts val="1300"/>
              <a:buChar char="■"/>
            </a:pPr>
            <a:r>
              <a:rPr lang="en" sz="1300"/>
              <a:t>Nếu b = 0 -&gt; vô số nghiệm</a:t>
            </a:r>
            <a:endParaRPr sz="1300"/>
          </a:p>
          <a:p>
            <a:pPr indent="-311150" lvl="2" marL="1371600" rtl="0" algn="just">
              <a:lnSpc>
                <a:spcPct val="150000"/>
              </a:lnSpc>
              <a:spcBef>
                <a:spcPts val="0"/>
              </a:spcBef>
              <a:spcAft>
                <a:spcPts val="0"/>
              </a:spcAft>
              <a:buSzPts val="1300"/>
              <a:buChar char="■"/>
            </a:pPr>
            <a:r>
              <a:rPr lang="en" sz="1300"/>
              <a:t>Ngược lại -&gt; Vô nghiệm</a:t>
            </a:r>
            <a:endParaRPr sz="1300"/>
          </a:p>
          <a:p>
            <a:pPr indent="-311150" lvl="1" marL="914400" rtl="0" algn="just">
              <a:lnSpc>
                <a:spcPct val="150000"/>
              </a:lnSpc>
              <a:spcBef>
                <a:spcPts val="0"/>
              </a:spcBef>
              <a:spcAft>
                <a:spcPts val="0"/>
              </a:spcAft>
              <a:buSzPts val="1300"/>
              <a:buChar char="○"/>
            </a:pPr>
            <a:r>
              <a:rPr lang="en" sz="1300"/>
              <a:t>Nếu a &lt;&gt; 0 -&gt; x = -b/a</a:t>
            </a:r>
            <a:endParaRPr sz="1300"/>
          </a:p>
          <a:p>
            <a:pPr indent="-311150" lvl="0" marL="457200" rtl="0" algn="just">
              <a:lnSpc>
                <a:spcPct val="150000"/>
              </a:lnSpc>
              <a:spcBef>
                <a:spcPts val="0"/>
              </a:spcBef>
              <a:spcAft>
                <a:spcPts val="0"/>
              </a:spcAft>
              <a:buSzPts val="1300"/>
              <a:buChar char="●"/>
            </a:pPr>
            <a:r>
              <a:rPr lang="en" sz="1300"/>
              <a:t>Các bước làm ở trên để giải phương trình bậc nhất gọi là ngôn ngữ giải thuật</a:t>
            </a:r>
            <a:endParaRPr sz="1300"/>
          </a:p>
        </p:txBody>
      </p:sp>
      <p:sp>
        <p:nvSpPr>
          <p:cNvPr id="130" name="Google Shape;130;p18"/>
          <p:cNvSpPr txBox="1"/>
          <p:nvPr>
            <p:ph idx="1" type="subTitle"/>
          </p:nvPr>
        </p:nvSpPr>
        <p:spPr>
          <a:xfrm>
            <a:off x="6508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Giải thuật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Ngôn ngữ giải thuật</a:t>
            </a:r>
            <a:endParaRPr sz="1300"/>
          </a:p>
          <a:p>
            <a:pPr indent="-311150" lvl="1" marL="914400" rtl="0" algn="just">
              <a:lnSpc>
                <a:spcPct val="150000"/>
              </a:lnSpc>
              <a:spcBef>
                <a:spcPts val="0"/>
              </a:spcBef>
              <a:spcAft>
                <a:spcPts val="0"/>
              </a:spcAft>
              <a:buSzPts val="1300"/>
              <a:buChar char="○"/>
            </a:pPr>
            <a:r>
              <a:rPr lang="en" sz="1300"/>
              <a:t>Ký hiệu, ký tự, chuỗi, ký số</a:t>
            </a:r>
            <a:endParaRPr sz="1300"/>
          </a:p>
          <a:p>
            <a:pPr indent="-311150" lvl="1" marL="914400" rtl="0" algn="just">
              <a:lnSpc>
                <a:spcPct val="150000"/>
              </a:lnSpc>
              <a:spcBef>
                <a:spcPts val="0"/>
              </a:spcBef>
              <a:spcAft>
                <a:spcPts val="0"/>
              </a:spcAft>
              <a:buSzPts val="1300"/>
              <a:buChar char="○"/>
            </a:pPr>
            <a:r>
              <a:rPr lang="en" sz="1300"/>
              <a:t>Bộ từ khóa để biểu diễn lệnh như:</a:t>
            </a:r>
            <a:endParaRPr sz="1300"/>
          </a:p>
          <a:p>
            <a:pPr indent="-311150" lvl="2" marL="1371600" rtl="0" algn="just">
              <a:lnSpc>
                <a:spcPct val="150000"/>
              </a:lnSpc>
              <a:spcBef>
                <a:spcPts val="0"/>
              </a:spcBef>
              <a:spcAft>
                <a:spcPts val="0"/>
              </a:spcAft>
              <a:buSzPts val="1300"/>
              <a:buChar char="■"/>
            </a:pPr>
            <a:r>
              <a:rPr lang="en" sz="1300"/>
              <a:t>Bắt đầu;</a:t>
            </a:r>
            <a:endParaRPr sz="1300"/>
          </a:p>
          <a:p>
            <a:pPr indent="-311150" lvl="2" marL="1371600" rtl="0" algn="just">
              <a:lnSpc>
                <a:spcPct val="150000"/>
              </a:lnSpc>
              <a:spcBef>
                <a:spcPts val="0"/>
              </a:spcBef>
              <a:spcAft>
                <a:spcPts val="0"/>
              </a:spcAft>
              <a:buSzPts val="1300"/>
              <a:buChar char="■"/>
            </a:pPr>
            <a:r>
              <a:rPr lang="en" sz="1300"/>
              <a:t>Nếu …. Thì;</a:t>
            </a:r>
            <a:endParaRPr sz="1300"/>
          </a:p>
          <a:p>
            <a:pPr indent="-311150" lvl="2" marL="1371600" rtl="0" algn="just">
              <a:lnSpc>
                <a:spcPct val="150000"/>
              </a:lnSpc>
              <a:spcBef>
                <a:spcPts val="0"/>
              </a:spcBef>
              <a:spcAft>
                <a:spcPts val="0"/>
              </a:spcAft>
              <a:buSzPts val="1300"/>
              <a:buChar char="■"/>
            </a:pPr>
            <a:r>
              <a:rPr lang="en" sz="1300"/>
              <a:t>Hoặc …. Là…. thì;</a:t>
            </a:r>
            <a:endParaRPr sz="1300"/>
          </a:p>
          <a:p>
            <a:pPr indent="-311150" lvl="2" marL="1371600" rtl="0" algn="just">
              <a:lnSpc>
                <a:spcPct val="150000"/>
              </a:lnSpc>
              <a:spcBef>
                <a:spcPts val="0"/>
              </a:spcBef>
              <a:spcAft>
                <a:spcPts val="0"/>
              </a:spcAft>
              <a:buSzPts val="1300"/>
              <a:buChar char="■"/>
            </a:pPr>
            <a:r>
              <a:rPr lang="en" sz="1300"/>
              <a:t>Khi;</a:t>
            </a:r>
            <a:endParaRPr sz="1300"/>
          </a:p>
          <a:p>
            <a:pPr indent="-311150" lvl="2" marL="1371600" rtl="0" algn="just">
              <a:lnSpc>
                <a:spcPct val="150000"/>
              </a:lnSpc>
              <a:spcBef>
                <a:spcPts val="0"/>
              </a:spcBef>
              <a:spcAft>
                <a:spcPts val="0"/>
              </a:spcAft>
              <a:buSzPts val="1300"/>
              <a:buChar char="■"/>
            </a:pPr>
            <a:r>
              <a:rPr lang="en" sz="1300"/>
              <a:t>Trong khi….thì</a:t>
            </a:r>
            <a:endParaRPr sz="1300"/>
          </a:p>
        </p:txBody>
      </p:sp>
      <p:sp>
        <p:nvSpPr>
          <p:cNvPr id="136" name="Google Shape;136;p19"/>
          <p:cNvSpPr txBox="1"/>
          <p:nvPr>
            <p:ph idx="1" type="subTitle"/>
          </p:nvPr>
        </p:nvSpPr>
        <p:spPr>
          <a:xfrm>
            <a:off x="3787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tả giải thuật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fontScale="90000"/>
          </a:bodyPr>
          <a:lstStyle/>
          <a:p>
            <a:pPr indent="-302895" lvl="0" marL="457200" rtl="0" algn="just">
              <a:lnSpc>
                <a:spcPct val="150000"/>
              </a:lnSpc>
              <a:spcBef>
                <a:spcPts val="0"/>
              </a:spcBef>
              <a:spcAft>
                <a:spcPts val="0"/>
              </a:spcAft>
              <a:buSzPct val="100000"/>
              <a:buChar char="●"/>
            </a:pPr>
            <a:r>
              <a:rPr lang="en" sz="1300"/>
              <a:t>Ví dụ: giải thuật giải pt bậc 2:</a:t>
            </a:r>
            <a:endParaRPr sz="1300"/>
          </a:p>
          <a:p>
            <a:pPr indent="-302894" lvl="1" marL="914400" rtl="0" algn="just">
              <a:lnSpc>
                <a:spcPct val="150000"/>
              </a:lnSpc>
              <a:spcBef>
                <a:spcPts val="0"/>
              </a:spcBef>
              <a:spcAft>
                <a:spcPts val="0"/>
              </a:spcAft>
              <a:buSzPct val="100000"/>
              <a:buChar char="○"/>
            </a:pPr>
            <a:r>
              <a:rPr lang="en" sz="1300"/>
              <a:t>Bắt đầu</a:t>
            </a:r>
            <a:endParaRPr sz="1300"/>
          </a:p>
          <a:p>
            <a:pPr indent="-302894" lvl="2" marL="1371600" rtl="0" algn="just">
              <a:lnSpc>
                <a:spcPct val="150000"/>
              </a:lnSpc>
              <a:spcBef>
                <a:spcPts val="0"/>
              </a:spcBef>
              <a:spcAft>
                <a:spcPts val="0"/>
              </a:spcAft>
              <a:buSzPct val="100000"/>
              <a:buChar char="■"/>
            </a:pPr>
            <a:r>
              <a:rPr lang="en" sz="1300"/>
              <a:t>Kiểu dữ liệu của các biến;</a:t>
            </a:r>
            <a:endParaRPr sz="1300"/>
          </a:p>
          <a:p>
            <a:pPr indent="-302894" lvl="2" marL="1371600" rtl="0" algn="just">
              <a:lnSpc>
                <a:spcPct val="150000"/>
              </a:lnSpc>
              <a:spcBef>
                <a:spcPts val="0"/>
              </a:spcBef>
              <a:spcAft>
                <a:spcPts val="0"/>
              </a:spcAft>
              <a:buSzPct val="100000"/>
              <a:buChar char="■"/>
            </a:pPr>
            <a:r>
              <a:rPr lang="en" sz="1300"/>
              <a:t>Nhập hệ số a;</a:t>
            </a:r>
            <a:endParaRPr sz="1300"/>
          </a:p>
          <a:p>
            <a:pPr indent="-302894" lvl="3" marL="1828800" rtl="0" algn="just">
              <a:lnSpc>
                <a:spcPct val="150000"/>
              </a:lnSpc>
              <a:spcBef>
                <a:spcPts val="0"/>
              </a:spcBef>
              <a:spcAft>
                <a:spcPts val="0"/>
              </a:spcAft>
              <a:buSzPct val="100000"/>
              <a:buChar char="●"/>
            </a:pPr>
            <a:r>
              <a:rPr lang="en" sz="1300"/>
              <a:t>Khi a &lt;&gt; 0 thì</a:t>
            </a:r>
            <a:endParaRPr sz="1300"/>
          </a:p>
          <a:p>
            <a:pPr indent="-302894" lvl="3" marL="1828800" rtl="0" algn="just">
              <a:lnSpc>
                <a:spcPct val="150000"/>
              </a:lnSpc>
              <a:spcBef>
                <a:spcPts val="0"/>
              </a:spcBef>
              <a:spcAft>
                <a:spcPts val="0"/>
              </a:spcAft>
              <a:buSzPct val="100000"/>
              <a:buChar char="●"/>
            </a:pPr>
            <a:r>
              <a:rPr lang="en" sz="1300"/>
              <a:t>Nhập hệ số b, c;</a:t>
            </a:r>
            <a:endParaRPr sz="1300"/>
          </a:p>
          <a:p>
            <a:pPr indent="-302894" lvl="3" marL="1828800" rtl="0" algn="just">
              <a:lnSpc>
                <a:spcPct val="150000"/>
              </a:lnSpc>
              <a:spcBef>
                <a:spcPts val="0"/>
              </a:spcBef>
              <a:spcAft>
                <a:spcPts val="0"/>
              </a:spcAft>
              <a:buSzPct val="100000"/>
              <a:buChar char="●"/>
            </a:pPr>
            <a:r>
              <a:rPr lang="en" sz="1300"/>
              <a:t>Delta = b*b - 4*a*c;</a:t>
            </a:r>
            <a:endParaRPr sz="1300"/>
          </a:p>
          <a:p>
            <a:pPr indent="-302894" lvl="3" marL="1828800" rtl="0" algn="just">
              <a:lnSpc>
                <a:spcPct val="150000"/>
              </a:lnSpc>
              <a:spcBef>
                <a:spcPts val="0"/>
              </a:spcBef>
              <a:spcAft>
                <a:spcPts val="0"/>
              </a:spcAft>
              <a:buSzPct val="100000"/>
              <a:buChar char="●"/>
            </a:pPr>
            <a:r>
              <a:rPr lang="en" sz="1300"/>
              <a:t>Nếu delta &lt; 0 thì pt vô nghiệm</a:t>
            </a:r>
            <a:endParaRPr sz="1300"/>
          </a:p>
          <a:p>
            <a:pPr indent="-302894" lvl="3" marL="1828800" rtl="0" algn="just">
              <a:lnSpc>
                <a:spcPct val="150000"/>
              </a:lnSpc>
              <a:spcBef>
                <a:spcPts val="0"/>
              </a:spcBef>
              <a:spcAft>
                <a:spcPts val="0"/>
              </a:spcAft>
              <a:buSzPct val="100000"/>
              <a:buChar char="●"/>
            </a:pPr>
            <a:r>
              <a:rPr lang="en" sz="1300"/>
              <a:t>[Ngược lại]</a:t>
            </a:r>
            <a:endParaRPr sz="1300"/>
          </a:p>
          <a:p>
            <a:pPr indent="-302895" lvl="4" marL="2286000" rtl="0" algn="just">
              <a:lnSpc>
                <a:spcPct val="150000"/>
              </a:lnSpc>
              <a:spcBef>
                <a:spcPts val="0"/>
              </a:spcBef>
              <a:spcAft>
                <a:spcPts val="0"/>
              </a:spcAft>
              <a:buSzPct val="100000"/>
              <a:buChar char="○"/>
            </a:pPr>
            <a:r>
              <a:rPr lang="en" sz="1300"/>
              <a:t>Nếu delta = 0 thì pt có 2 nghiệm kép</a:t>
            </a:r>
            <a:endParaRPr sz="1300"/>
          </a:p>
          <a:p>
            <a:pPr indent="-302895" lvl="4" marL="2286000" rtl="0" algn="just">
              <a:lnSpc>
                <a:spcPct val="150000"/>
              </a:lnSpc>
              <a:spcBef>
                <a:spcPts val="0"/>
              </a:spcBef>
              <a:spcAft>
                <a:spcPts val="0"/>
              </a:spcAft>
              <a:buSzPct val="100000"/>
              <a:buChar char="○"/>
            </a:pPr>
            <a:r>
              <a:rPr lang="en" sz="1300"/>
              <a:t>[Ngược lại] thì pt có 2 nghiệm phân biệt</a:t>
            </a:r>
            <a:endParaRPr sz="1300"/>
          </a:p>
          <a:p>
            <a:pPr indent="-302894" lvl="2" marL="1371600" rtl="0" algn="just">
              <a:lnSpc>
                <a:spcPct val="150000"/>
              </a:lnSpc>
              <a:spcBef>
                <a:spcPts val="0"/>
              </a:spcBef>
              <a:spcAft>
                <a:spcPts val="0"/>
              </a:spcAft>
              <a:buSzPct val="100000"/>
              <a:buChar char="■"/>
            </a:pPr>
            <a:r>
              <a:rPr lang="en" sz="1300"/>
              <a:t>Xem kết quả;</a:t>
            </a:r>
            <a:endParaRPr sz="1300"/>
          </a:p>
          <a:p>
            <a:pPr indent="-302894" lvl="1" marL="914400" rtl="0" algn="just">
              <a:lnSpc>
                <a:spcPct val="150000"/>
              </a:lnSpc>
              <a:spcBef>
                <a:spcPts val="0"/>
              </a:spcBef>
              <a:spcAft>
                <a:spcPts val="0"/>
              </a:spcAft>
              <a:buSzPct val="100000"/>
              <a:buChar char="○"/>
            </a:pPr>
            <a:r>
              <a:rPr lang="en" sz="1300"/>
              <a:t>Kết thúc</a:t>
            </a:r>
            <a:endParaRPr sz="1300"/>
          </a:p>
        </p:txBody>
      </p:sp>
      <p:sp>
        <p:nvSpPr>
          <p:cNvPr id="142" name="Google Shape;142;p20"/>
          <p:cNvSpPr txBox="1"/>
          <p:nvPr>
            <p:ph idx="1" type="subTitle"/>
          </p:nvPr>
        </p:nvSpPr>
        <p:spPr>
          <a:xfrm>
            <a:off x="3787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tả giải thuật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Lưu đồ giải thuật dùng để diễn tả giải thuật bằng các khối hình học</a:t>
            </a:r>
            <a:endParaRPr sz="1300"/>
          </a:p>
          <a:p>
            <a:pPr indent="-311150" lvl="0" marL="457200" rtl="0" algn="just">
              <a:lnSpc>
                <a:spcPct val="150000"/>
              </a:lnSpc>
              <a:spcBef>
                <a:spcPts val="0"/>
              </a:spcBef>
              <a:spcAft>
                <a:spcPts val="0"/>
              </a:spcAft>
              <a:buSzPts val="1300"/>
              <a:buChar char="●"/>
            </a:pPr>
            <a:r>
              <a:rPr lang="en" sz="1300"/>
              <a:t>Các ký hiệu</a:t>
            </a:r>
            <a:endParaRPr sz="1300"/>
          </a:p>
          <a:p>
            <a:pPr indent="-311150" lvl="1" marL="914400" rtl="0" algn="just">
              <a:lnSpc>
                <a:spcPct val="200000"/>
              </a:lnSpc>
              <a:spcBef>
                <a:spcPts val="0"/>
              </a:spcBef>
              <a:spcAft>
                <a:spcPts val="0"/>
              </a:spcAft>
              <a:buSzPts val="1300"/>
              <a:buChar char="○"/>
            </a:pPr>
            <a:r>
              <a:rPr lang="en" sz="1300"/>
              <a:t>Bắt đầu hoặc kết thúc</a:t>
            </a:r>
            <a:endParaRPr sz="1300"/>
          </a:p>
          <a:p>
            <a:pPr indent="-311150" lvl="1" marL="914400" rtl="0" algn="just">
              <a:lnSpc>
                <a:spcPct val="200000"/>
              </a:lnSpc>
              <a:spcBef>
                <a:spcPts val="0"/>
              </a:spcBef>
              <a:spcAft>
                <a:spcPts val="0"/>
              </a:spcAft>
              <a:buSzPts val="1300"/>
              <a:buChar char="○"/>
            </a:pPr>
            <a:r>
              <a:rPr lang="en" sz="1300"/>
              <a:t>Nhập xuất dữ liệu</a:t>
            </a:r>
            <a:endParaRPr sz="1300"/>
          </a:p>
          <a:p>
            <a:pPr indent="-311150" lvl="1" marL="914400" rtl="0" algn="just">
              <a:lnSpc>
                <a:spcPct val="200000"/>
              </a:lnSpc>
              <a:spcBef>
                <a:spcPts val="0"/>
              </a:spcBef>
              <a:spcAft>
                <a:spcPts val="0"/>
              </a:spcAft>
              <a:buSzPts val="1300"/>
              <a:buChar char="○"/>
            </a:pPr>
            <a:r>
              <a:rPr lang="en" sz="1300"/>
              <a:t>Tính toán</a:t>
            </a:r>
            <a:endParaRPr sz="1300"/>
          </a:p>
          <a:p>
            <a:pPr indent="-311150" lvl="1" marL="914400" rtl="0" algn="just">
              <a:lnSpc>
                <a:spcPct val="200000"/>
              </a:lnSpc>
              <a:spcBef>
                <a:spcPts val="0"/>
              </a:spcBef>
              <a:spcAft>
                <a:spcPts val="0"/>
              </a:spcAft>
              <a:buSzPts val="1300"/>
              <a:buChar char="○"/>
            </a:pPr>
            <a:r>
              <a:rPr lang="en" sz="1300"/>
              <a:t>Khảo sát điều kiện</a:t>
            </a:r>
            <a:endParaRPr sz="1300"/>
          </a:p>
          <a:p>
            <a:pPr indent="-311150" lvl="1" marL="914400" rtl="0" algn="just">
              <a:lnSpc>
                <a:spcPct val="200000"/>
              </a:lnSpc>
              <a:spcBef>
                <a:spcPts val="0"/>
              </a:spcBef>
              <a:spcAft>
                <a:spcPts val="0"/>
              </a:spcAft>
              <a:buSzPts val="1300"/>
              <a:buChar char="○"/>
            </a:pPr>
            <a:r>
              <a:rPr lang="en" sz="1300"/>
              <a:t>In dữ liệu</a:t>
            </a:r>
            <a:endParaRPr sz="1300"/>
          </a:p>
          <a:p>
            <a:pPr indent="-311150" lvl="1" marL="914400" rtl="0" algn="just">
              <a:lnSpc>
                <a:spcPct val="200000"/>
              </a:lnSpc>
              <a:spcBef>
                <a:spcPts val="0"/>
              </a:spcBef>
              <a:spcAft>
                <a:spcPts val="0"/>
              </a:spcAft>
              <a:buSzPts val="1300"/>
              <a:buChar char="○"/>
            </a:pPr>
            <a:r>
              <a:rPr lang="en" sz="1300"/>
              <a:t>Đường đi của giải thuật</a:t>
            </a:r>
            <a:endParaRPr sz="1300"/>
          </a:p>
        </p:txBody>
      </p:sp>
      <p:sp>
        <p:nvSpPr>
          <p:cNvPr id="148" name="Google Shape;148;p21"/>
          <p:cNvSpPr txBox="1"/>
          <p:nvPr>
            <p:ph idx="1" type="subTitle"/>
          </p:nvPr>
        </p:nvSpPr>
        <p:spPr>
          <a:xfrm>
            <a:off x="3787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Lưu đồ giải thuật</a:t>
            </a:r>
            <a:endParaRPr/>
          </a:p>
        </p:txBody>
      </p:sp>
      <p:sp>
        <p:nvSpPr>
          <p:cNvPr id="149" name="Google Shape;149;p21"/>
          <p:cNvSpPr/>
          <p:nvPr/>
        </p:nvSpPr>
        <p:spPr>
          <a:xfrm>
            <a:off x="3365725" y="3147300"/>
            <a:ext cx="12540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21"/>
          <p:cNvSpPr/>
          <p:nvPr/>
        </p:nvSpPr>
        <p:spPr>
          <a:xfrm>
            <a:off x="3399625" y="2817013"/>
            <a:ext cx="1254000" cy="161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 name="Google Shape;151;p21"/>
          <p:cNvSpPr/>
          <p:nvPr/>
        </p:nvSpPr>
        <p:spPr>
          <a:xfrm>
            <a:off x="3399625" y="2410650"/>
            <a:ext cx="1254000" cy="1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 name="Google Shape;152;p21"/>
          <p:cNvSpPr/>
          <p:nvPr/>
        </p:nvSpPr>
        <p:spPr>
          <a:xfrm>
            <a:off x="3365725" y="3553775"/>
            <a:ext cx="1254000" cy="237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21"/>
          <p:cNvSpPr/>
          <p:nvPr/>
        </p:nvSpPr>
        <p:spPr>
          <a:xfrm>
            <a:off x="3399625" y="3943625"/>
            <a:ext cx="1135458" cy="237276"/>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4" name="Google Shape;154;p21"/>
          <p:cNvCxnSpPr/>
          <p:nvPr/>
        </p:nvCxnSpPr>
        <p:spPr>
          <a:xfrm>
            <a:off x="3408100" y="4485950"/>
            <a:ext cx="1135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