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aleway"/>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Lato-regular.fntdata"/><Relationship Id="rId21" Type="http://schemas.openxmlformats.org/officeDocument/2006/relationships/font" Target="fonts/Raleway-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afedev.vn/series-tu-hoc-c-c/"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https://cafedev.vn/series-tu-hoc-c-c/</a:t>
            </a:r>
            <a:endParaRPr/>
          </a:p>
          <a:p>
            <a:pPr indent="0" lvl="0" marL="0" rtl="0" algn="l">
              <a:spcBef>
                <a:spcPts val="0"/>
              </a:spcBef>
              <a:spcAft>
                <a:spcPts val="0"/>
              </a:spcAft>
              <a:buNone/>
            </a:pPr>
            <a:r>
              <a:rPr lang="en"/>
              <a:t>https://www.youtube.com/watch?v=WUNWhIjUF2Y&amp;list=PLq3KxntIWWrJkDaPEVmoaYW3PcZpkCzV2&amp;index=2</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92511b2c7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92511b2c7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9127bb9b0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9127bb9b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92e01327f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92e01327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8fc927b3a4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8fc927b3a4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904a3d3cb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904a3d3cb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904a3d3cb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904a3d3cb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9098b4ca9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9098b4ca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91dfc6641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91dfc6641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9098b4ca9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9098b4ca9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92511b2c7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92511b2c7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92511b2c7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92511b2c7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1180325" y="1739400"/>
            <a:ext cx="7688100" cy="1664700"/>
          </a:xfrm>
          <a:prstGeom prst="rect">
            <a:avLst/>
          </a:prstGeom>
        </p:spPr>
        <p:txBody>
          <a:bodyPr anchorCtr="0" anchor="ctr" bIns="91425" lIns="91425" spcFirstLastPara="1" rIns="91425" wrap="square" tIns="91425">
            <a:normAutofit/>
          </a:bodyPr>
          <a:lstStyle/>
          <a:p>
            <a:pPr indent="0" lvl="0" marL="0" rtl="0" algn="just">
              <a:spcBef>
                <a:spcPts val="0"/>
              </a:spcBef>
              <a:spcAft>
                <a:spcPts val="0"/>
              </a:spcAft>
              <a:buNone/>
            </a:pPr>
            <a:r>
              <a:rPr lang="en"/>
              <a:t>GIỚI THIỆU VỀ C/C++</a:t>
            </a:r>
            <a:endParaRPr/>
          </a:p>
        </p:txBody>
      </p:sp>
      <p:sp>
        <p:nvSpPr>
          <p:cNvPr id="87" name="Google Shape;87;p13"/>
          <p:cNvSpPr txBox="1"/>
          <p:nvPr>
            <p:ph idx="1" type="subTitle"/>
          </p:nvPr>
        </p:nvSpPr>
        <p:spPr>
          <a:xfrm>
            <a:off x="845127" y="829375"/>
            <a:ext cx="716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Bài 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2"/>
          <p:cNvSpPr txBox="1"/>
          <p:nvPr>
            <p:ph type="ctrTitle"/>
          </p:nvPr>
        </p:nvSpPr>
        <p:spPr>
          <a:xfrm>
            <a:off x="393150" y="1380000"/>
            <a:ext cx="8475600" cy="3618300"/>
          </a:xfrm>
          <a:prstGeom prst="rect">
            <a:avLst/>
          </a:prstGeom>
        </p:spPr>
        <p:txBody>
          <a:bodyPr anchorCtr="0" anchor="ctr" bIns="91425" lIns="91425" spcFirstLastPara="1" rIns="91425" wrap="square" tIns="91425">
            <a:noAutofit/>
          </a:bodyPr>
          <a:lstStyle/>
          <a:p>
            <a:pPr indent="0" lvl="0" marL="0" rtl="0" algn="just">
              <a:lnSpc>
                <a:spcPct val="115000"/>
              </a:lnSpc>
              <a:spcBef>
                <a:spcPts val="0"/>
              </a:spcBef>
              <a:spcAft>
                <a:spcPts val="0"/>
              </a:spcAft>
              <a:buSzPts val="990"/>
              <a:buNone/>
            </a:pPr>
            <a:r>
              <a:rPr b="0" lang="en" sz="1140">
                <a:solidFill>
                  <a:srgbClr val="6AA84F"/>
                </a:solidFill>
                <a:latin typeface="Arial"/>
                <a:ea typeface="Arial"/>
                <a:cs typeface="Arial"/>
                <a:sym typeface="Arial"/>
              </a:rPr>
              <a:t>/* Chuong trinh C/C++ dau tien </a:t>
            </a:r>
            <a:endParaRPr b="0" sz="1140">
              <a:solidFill>
                <a:srgbClr val="6AA84F"/>
              </a:solidFill>
              <a:latin typeface="Arial"/>
              <a:ea typeface="Arial"/>
              <a:cs typeface="Arial"/>
              <a:sym typeface="Arial"/>
            </a:endParaRPr>
          </a:p>
          <a:p>
            <a:pPr indent="0" lvl="0" marL="0" rtl="0" algn="just">
              <a:lnSpc>
                <a:spcPct val="115000"/>
              </a:lnSpc>
              <a:spcBef>
                <a:spcPts val="0"/>
              </a:spcBef>
              <a:spcAft>
                <a:spcPts val="0"/>
              </a:spcAft>
              <a:buSzPts val="990"/>
              <a:buNone/>
            </a:pPr>
            <a:r>
              <a:rPr b="0" lang="en" sz="1140">
                <a:solidFill>
                  <a:srgbClr val="6AA84F"/>
                </a:solidFill>
                <a:latin typeface="Arial"/>
                <a:ea typeface="Arial"/>
                <a:cs typeface="Arial"/>
                <a:sym typeface="Arial"/>
              </a:rPr>
              <a:t>Day la noi mo ta thong tin cua chuong trinh</a:t>
            </a:r>
            <a:r>
              <a:rPr b="0" lang="en" sz="1140">
                <a:solidFill>
                  <a:srgbClr val="6AA84F"/>
                </a:solidFill>
                <a:latin typeface="Arial"/>
                <a:ea typeface="Arial"/>
                <a:cs typeface="Arial"/>
                <a:sym typeface="Arial"/>
              </a:rPr>
              <a:t>*/</a:t>
            </a:r>
            <a:endParaRPr b="0" sz="1140">
              <a:solidFill>
                <a:srgbClr val="6AA84F"/>
              </a:solidFill>
              <a:latin typeface="Arial"/>
              <a:ea typeface="Arial"/>
              <a:cs typeface="Arial"/>
              <a:sym typeface="Arial"/>
            </a:endParaRPr>
          </a:p>
          <a:p>
            <a:pPr indent="0" lvl="0" marL="0" rtl="0" algn="just">
              <a:lnSpc>
                <a:spcPct val="115000"/>
              </a:lnSpc>
              <a:spcBef>
                <a:spcPts val="0"/>
              </a:spcBef>
              <a:spcAft>
                <a:spcPts val="0"/>
              </a:spcAft>
              <a:buSzPts val="990"/>
              <a:buNone/>
            </a:pPr>
            <a:r>
              <a:rPr b="0" lang="en" sz="1140">
                <a:solidFill>
                  <a:srgbClr val="6AA84F"/>
                </a:solidFill>
                <a:latin typeface="Arial"/>
                <a:ea typeface="Arial"/>
                <a:cs typeface="Arial"/>
                <a:sym typeface="Arial"/>
              </a:rPr>
              <a:t>#include &lt;iostream&gt;</a:t>
            </a:r>
            <a:endParaRPr b="0" sz="1140">
              <a:solidFill>
                <a:srgbClr val="6AA84F"/>
              </a:solidFill>
              <a:latin typeface="Arial"/>
              <a:ea typeface="Arial"/>
              <a:cs typeface="Arial"/>
              <a:sym typeface="Arial"/>
            </a:endParaRPr>
          </a:p>
          <a:p>
            <a:pPr indent="0" lvl="0" marL="0" rtl="0" algn="just">
              <a:lnSpc>
                <a:spcPct val="115000"/>
              </a:lnSpc>
              <a:spcBef>
                <a:spcPts val="0"/>
              </a:spcBef>
              <a:spcAft>
                <a:spcPts val="0"/>
              </a:spcAft>
              <a:buSzPts val="990"/>
              <a:buNone/>
            </a:pPr>
            <a:r>
              <a:rPr b="0" lang="en" sz="1140">
                <a:solidFill>
                  <a:srgbClr val="6AA84F"/>
                </a:solidFill>
                <a:latin typeface="Arial"/>
                <a:ea typeface="Arial"/>
                <a:cs typeface="Arial"/>
                <a:sym typeface="Arial"/>
              </a:rPr>
              <a:t>#include &lt;conio.h&gt;</a:t>
            </a:r>
            <a:endParaRPr b="0" sz="1140">
              <a:solidFill>
                <a:srgbClr val="6AA84F"/>
              </a:solidFill>
              <a:latin typeface="Arial"/>
              <a:ea typeface="Arial"/>
              <a:cs typeface="Arial"/>
              <a:sym typeface="Arial"/>
            </a:endParaRPr>
          </a:p>
          <a:p>
            <a:pPr indent="0" lvl="0" marL="0" rtl="0" algn="just">
              <a:lnSpc>
                <a:spcPct val="115000"/>
              </a:lnSpc>
              <a:spcBef>
                <a:spcPts val="0"/>
              </a:spcBef>
              <a:spcAft>
                <a:spcPts val="0"/>
              </a:spcAft>
              <a:buSzPts val="990"/>
              <a:buNone/>
            </a:pPr>
            <a:r>
              <a:rPr b="0" lang="en" sz="1140">
                <a:solidFill>
                  <a:srgbClr val="6AA84F"/>
                </a:solidFill>
                <a:latin typeface="Arial"/>
                <a:ea typeface="Arial"/>
                <a:cs typeface="Arial"/>
                <a:sym typeface="Arial"/>
              </a:rPr>
              <a:t>#include &lt;stdio.h&gt;</a:t>
            </a:r>
            <a:endParaRPr b="0" sz="1140">
              <a:solidFill>
                <a:srgbClr val="6AA84F"/>
              </a:solidFill>
              <a:latin typeface="Arial"/>
              <a:ea typeface="Arial"/>
              <a:cs typeface="Arial"/>
              <a:sym typeface="Arial"/>
            </a:endParaRPr>
          </a:p>
          <a:p>
            <a:pPr indent="0" lvl="0" marL="0" rtl="0" algn="just">
              <a:lnSpc>
                <a:spcPct val="115000"/>
              </a:lnSpc>
              <a:spcBef>
                <a:spcPts val="0"/>
              </a:spcBef>
              <a:spcAft>
                <a:spcPts val="0"/>
              </a:spcAft>
              <a:buSzPts val="990"/>
              <a:buNone/>
            </a:pPr>
            <a:r>
              <a:rPr b="0" lang="en" sz="1140">
                <a:solidFill>
                  <a:srgbClr val="FF00FF"/>
                </a:solidFill>
                <a:latin typeface="Arial"/>
                <a:ea typeface="Arial"/>
                <a:cs typeface="Arial"/>
                <a:sym typeface="Arial"/>
              </a:rPr>
              <a:t>int</a:t>
            </a:r>
            <a:r>
              <a:rPr b="0" lang="en" sz="1140">
                <a:solidFill>
                  <a:srgbClr val="000000"/>
                </a:solidFill>
                <a:latin typeface="Arial"/>
                <a:ea typeface="Arial"/>
                <a:cs typeface="Arial"/>
                <a:sym typeface="Arial"/>
              </a:rPr>
              <a:t> </a:t>
            </a:r>
            <a:r>
              <a:rPr b="0" lang="en" sz="1140">
                <a:solidFill>
                  <a:srgbClr val="85200C"/>
                </a:solidFill>
                <a:latin typeface="Arial"/>
                <a:ea typeface="Arial"/>
                <a:cs typeface="Arial"/>
                <a:sym typeface="Arial"/>
              </a:rPr>
              <a:t>Cong </a:t>
            </a:r>
            <a:r>
              <a:rPr b="0" lang="en" sz="1140">
                <a:solidFill>
                  <a:srgbClr val="000000"/>
                </a:solidFill>
                <a:latin typeface="Arial"/>
                <a:ea typeface="Arial"/>
                <a:cs typeface="Arial"/>
                <a:sym typeface="Arial"/>
              </a:rPr>
              <a:t>(</a:t>
            </a:r>
            <a:r>
              <a:rPr b="0" lang="en" sz="1140">
                <a:solidFill>
                  <a:srgbClr val="9900FF"/>
                </a:solidFill>
                <a:latin typeface="Arial"/>
                <a:ea typeface="Arial"/>
                <a:cs typeface="Arial"/>
                <a:sym typeface="Arial"/>
              </a:rPr>
              <a:t>int</a:t>
            </a:r>
            <a:r>
              <a:rPr b="0" lang="en" sz="1140">
                <a:solidFill>
                  <a:srgbClr val="000000"/>
                </a:solidFill>
                <a:latin typeface="Arial"/>
                <a:ea typeface="Arial"/>
                <a:cs typeface="Arial"/>
                <a:sym typeface="Arial"/>
              </a:rPr>
              <a:t> a, </a:t>
            </a:r>
            <a:r>
              <a:rPr b="0" lang="en" sz="1140">
                <a:solidFill>
                  <a:srgbClr val="9900FF"/>
                </a:solidFill>
                <a:latin typeface="Arial"/>
                <a:ea typeface="Arial"/>
                <a:cs typeface="Arial"/>
                <a:sym typeface="Arial"/>
              </a:rPr>
              <a:t>int </a:t>
            </a:r>
            <a:r>
              <a:rPr b="0" lang="en" sz="1140">
                <a:solidFill>
                  <a:srgbClr val="000000"/>
                </a:solidFill>
                <a:latin typeface="Arial"/>
                <a:ea typeface="Arial"/>
                <a:cs typeface="Arial"/>
                <a:sym typeface="Arial"/>
              </a:rPr>
              <a:t>b);</a:t>
            </a:r>
            <a:endParaRPr b="0" sz="1140">
              <a:solidFill>
                <a:srgbClr val="6AA84F"/>
              </a:solidFill>
              <a:latin typeface="Arial"/>
              <a:ea typeface="Arial"/>
              <a:cs typeface="Arial"/>
              <a:sym typeface="Arial"/>
            </a:endParaRPr>
          </a:p>
          <a:p>
            <a:pPr indent="0" lvl="0" marL="0" rtl="0" algn="just">
              <a:lnSpc>
                <a:spcPct val="115000"/>
              </a:lnSpc>
              <a:spcBef>
                <a:spcPts val="0"/>
              </a:spcBef>
              <a:spcAft>
                <a:spcPts val="0"/>
              </a:spcAft>
              <a:buSzPts val="990"/>
              <a:buNone/>
            </a:pPr>
            <a:r>
              <a:rPr b="0" lang="en" sz="1140">
                <a:solidFill>
                  <a:srgbClr val="FF00FF"/>
                </a:solidFill>
                <a:latin typeface="Arial"/>
                <a:ea typeface="Arial"/>
                <a:cs typeface="Arial"/>
                <a:sym typeface="Arial"/>
              </a:rPr>
              <a:t>int</a:t>
            </a:r>
            <a:r>
              <a:rPr b="0" lang="en" sz="1140">
                <a:solidFill>
                  <a:srgbClr val="000000"/>
                </a:solidFill>
                <a:latin typeface="Arial"/>
                <a:ea typeface="Arial"/>
                <a:cs typeface="Arial"/>
                <a:sym typeface="Arial"/>
              </a:rPr>
              <a:t> </a:t>
            </a:r>
            <a:r>
              <a:rPr b="0" lang="en" sz="1140">
                <a:solidFill>
                  <a:srgbClr val="85200C"/>
                </a:solidFill>
                <a:latin typeface="Arial"/>
                <a:ea typeface="Arial"/>
                <a:cs typeface="Arial"/>
                <a:sym typeface="Arial"/>
              </a:rPr>
              <a:t>main</a:t>
            </a:r>
            <a:r>
              <a:rPr b="0" lang="en" sz="1140">
                <a:solidFill>
                  <a:srgbClr val="000000"/>
                </a:solidFill>
                <a:latin typeface="Arial"/>
                <a:ea typeface="Arial"/>
                <a:cs typeface="Arial"/>
                <a:sym typeface="Arial"/>
              </a:rPr>
              <a:t>() </a:t>
            </a:r>
            <a:endParaRPr b="0" sz="1140">
              <a:solidFill>
                <a:srgbClr val="000000"/>
              </a:solidFill>
              <a:latin typeface="Arial"/>
              <a:ea typeface="Arial"/>
              <a:cs typeface="Arial"/>
              <a:sym typeface="Arial"/>
            </a:endParaRPr>
          </a:p>
          <a:p>
            <a:pPr indent="0" lvl="0" marL="0" rtl="0" algn="just">
              <a:lnSpc>
                <a:spcPct val="115000"/>
              </a:lnSpc>
              <a:spcBef>
                <a:spcPts val="0"/>
              </a:spcBef>
              <a:spcAft>
                <a:spcPts val="0"/>
              </a:spcAft>
              <a:buSzPts val="990"/>
              <a:buNone/>
            </a:pPr>
            <a:r>
              <a:rPr b="0" lang="en" sz="1140">
                <a:solidFill>
                  <a:srgbClr val="000000"/>
                </a:solidFill>
                <a:latin typeface="Arial"/>
                <a:ea typeface="Arial"/>
                <a:cs typeface="Arial"/>
                <a:sym typeface="Arial"/>
              </a:rPr>
              <a:t>{</a:t>
            </a:r>
            <a:endParaRPr b="0" sz="1140">
              <a:solidFill>
                <a:srgbClr val="000000"/>
              </a:solidFill>
              <a:latin typeface="Arial"/>
              <a:ea typeface="Arial"/>
              <a:cs typeface="Arial"/>
              <a:sym typeface="Arial"/>
            </a:endParaRPr>
          </a:p>
          <a:p>
            <a:pPr indent="457200" lvl="0" marL="0" rtl="0" algn="just">
              <a:lnSpc>
                <a:spcPct val="115000"/>
              </a:lnSpc>
              <a:spcBef>
                <a:spcPts val="0"/>
              </a:spcBef>
              <a:spcAft>
                <a:spcPts val="0"/>
              </a:spcAft>
              <a:buSzPts val="990"/>
              <a:buNone/>
            </a:pPr>
            <a:r>
              <a:rPr b="0" lang="en" sz="1140">
                <a:solidFill>
                  <a:srgbClr val="000000"/>
                </a:solidFill>
                <a:latin typeface="Arial"/>
                <a:ea typeface="Arial"/>
                <a:cs typeface="Arial"/>
                <a:sym typeface="Arial"/>
              </a:rPr>
              <a:t>c</a:t>
            </a:r>
            <a:r>
              <a:rPr b="0" lang="en" sz="1140">
                <a:solidFill>
                  <a:srgbClr val="000000"/>
                </a:solidFill>
                <a:latin typeface="Arial"/>
                <a:ea typeface="Arial"/>
                <a:cs typeface="Arial"/>
                <a:sym typeface="Arial"/>
              </a:rPr>
              <a:t>out &lt;&lt; “Cong hai so “;</a:t>
            </a:r>
            <a:endParaRPr b="0" sz="1140">
              <a:solidFill>
                <a:srgbClr val="000000"/>
              </a:solidFill>
              <a:latin typeface="Arial"/>
              <a:ea typeface="Arial"/>
              <a:cs typeface="Arial"/>
              <a:sym typeface="Arial"/>
            </a:endParaRPr>
          </a:p>
          <a:p>
            <a:pPr indent="457200" lvl="0" marL="0" rtl="0" algn="just">
              <a:lnSpc>
                <a:spcPct val="115000"/>
              </a:lnSpc>
              <a:spcBef>
                <a:spcPts val="0"/>
              </a:spcBef>
              <a:spcAft>
                <a:spcPts val="0"/>
              </a:spcAft>
              <a:buSzPts val="990"/>
              <a:buNone/>
            </a:pPr>
            <a:r>
              <a:rPr b="0" lang="en" sz="1140">
                <a:solidFill>
                  <a:srgbClr val="000000"/>
                </a:solidFill>
                <a:latin typeface="Arial"/>
                <a:ea typeface="Arial"/>
                <a:cs typeface="Arial"/>
                <a:sym typeface="Arial"/>
              </a:rPr>
              <a:t>cout &lt;&lt; </a:t>
            </a:r>
            <a:r>
              <a:rPr b="0" lang="en" sz="1140">
                <a:solidFill>
                  <a:srgbClr val="E06666"/>
                </a:solidFill>
                <a:latin typeface="Arial"/>
                <a:ea typeface="Arial"/>
                <a:cs typeface="Arial"/>
                <a:sym typeface="Arial"/>
              </a:rPr>
              <a:t>Cong(5,5);</a:t>
            </a:r>
            <a:r>
              <a:rPr b="0" lang="en" sz="1140">
                <a:solidFill>
                  <a:srgbClr val="000000"/>
                </a:solidFill>
                <a:latin typeface="Arial"/>
                <a:ea typeface="Arial"/>
                <a:cs typeface="Arial"/>
                <a:sym typeface="Arial"/>
              </a:rPr>
              <a:t>	 </a:t>
            </a:r>
            <a:endParaRPr b="0" sz="1140">
              <a:solidFill>
                <a:srgbClr val="6AA84F"/>
              </a:solidFill>
              <a:latin typeface="Arial"/>
              <a:ea typeface="Arial"/>
              <a:cs typeface="Arial"/>
              <a:sym typeface="Arial"/>
            </a:endParaRPr>
          </a:p>
          <a:p>
            <a:pPr indent="0" lvl="0" marL="0" rtl="0" algn="just">
              <a:lnSpc>
                <a:spcPct val="115000"/>
              </a:lnSpc>
              <a:spcBef>
                <a:spcPts val="0"/>
              </a:spcBef>
              <a:spcAft>
                <a:spcPts val="0"/>
              </a:spcAft>
              <a:buSzPts val="990"/>
              <a:buNone/>
            </a:pPr>
            <a:r>
              <a:rPr b="0" lang="en" sz="1140">
                <a:solidFill>
                  <a:srgbClr val="000000"/>
                </a:solidFill>
                <a:latin typeface="Arial"/>
                <a:ea typeface="Arial"/>
                <a:cs typeface="Arial"/>
                <a:sym typeface="Arial"/>
              </a:rPr>
              <a:t> 	</a:t>
            </a:r>
            <a:r>
              <a:rPr b="0" lang="en" sz="1140">
                <a:solidFill>
                  <a:srgbClr val="FF00FF"/>
                </a:solidFill>
                <a:latin typeface="Arial"/>
                <a:ea typeface="Arial"/>
                <a:cs typeface="Arial"/>
                <a:sym typeface="Arial"/>
              </a:rPr>
              <a:t>getch</a:t>
            </a:r>
            <a:r>
              <a:rPr b="0" lang="en" sz="1140">
                <a:solidFill>
                  <a:srgbClr val="000000"/>
                </a:solidFill>
                <a:latin typeface="Arial"/>
                <a:ea typeface="Arial"/>
                <a:cs typeface="Arial"/>
                <a:sym typeface="Arial"/>
              </a:rPr>
              <a:t>();</a:t>
            </a:r>
            <a:endParaRPr b="0" sz="1140">
              <a:solidFill>
                <a:srgbClr val="000000"/>
              </a:solidFill>
              <a:latin typeface="Arial"/>
              <a:ea typeface="Arial"/>
              <a:cs typeface="Arial"/>
              <a:sym typeface="Arial"/>
            </a:endParaRPr>
          </a:p>
          <a:p>
            <a:pPr indent="0" lvl="0" marL="0" rtl="0" algn="just">
              <a:lnSpc>
                <a:spcPct val="115000"/>
              </a:lnSpc>
              <a:spcBef>
                <a:spcPts val="0"/>
              </a:spcBef>
              <a:spcAft>
                <a:spcPts val="0"/>
              </a:spcAft>
              <a:buSzPts val="990"/>
              <a:buNone/>
            </a:pPr>
            <a:r>
              <a:rPr b="0" lang="en" sz="1140">
                <a:solidFill>
                  <a:srgbClr val="000000"/>
                </a:solidFill>
                <a:latin typeface="Arial"/>
                <a:ea typeface="Arial"/>
                <a:cs typeface="Arial"/>
                <a:sym typeface="Arial"/>
              </a:rPr>
              <a:t> 	</a:t>
            </a:r>
            <a:r>
              <a:rPr b="0" lang="en" sz="1140">
                <a:solidFill>
                  <a:srgbClr val="E06666"/>
                </a:solidFill>
                <a:latin typeface="Arial"/>
                <a:ea typeface="Arial"/>
                <a:cs typeface="Arial"/>
                <a:sym typeface="Arial"/>
              </a:rPr>
              <a:t>return 0</a:t>
            </a:r>
            <a:r>
              <a:rPr b="0" lang="en" sz="1140">
                <a:solidFill>
                  <a:srgbClr val="000000"/>
                </a:solidFill>
                <a:latin typeface="Arial"/>
                <a:ea typeface="Arial"/>
                <a:cs typeface="Arial"/>
                <a:sym typeface="Arial"/>
              </a:rPr>
              <a:t>;</a:t>
            </a:r>
            <a:endParaRPr b="0" sz="1140">
              <a:solidFill>
                <a:srgbClr val="000000"/>
              </a:solidFill>
              <a:latin typeface="Arial"/>
              <a:ea typeface="Arial"/>
              <a:cs typeface="Arial"/>
              <a:sym typeface="Arial"/>
            </a:endParaRPr>
          </a:p>
          <a:p>
            <a:pPr indent="0" lvl="0" marL="0" rtl="0" algn="just">
              <a:lnSpc>
                <a:spcPct val="115000"/>
              </a:lnSpc>
              <a:spcBef>
                <a:spcPts val="0"/>
              </a:spcBef>
              <a:spcAft>
                <a:spcPts val="0"/>
              </a:spcAft>
              <a:buSzPts val="990"/>
              <a:buNone/>
            </a:pPr>
            <a:r>
              <a:rPr b="0" lang="en" sz="1140">
                <a:solidFill>
                  <a:srgbClr val="000000"/>
                </a:solidFill>
                <a:latin typeface="Arial"/>
                <a:ea typeface="Arial"/>
                <a:cs typeface="Arial"/>
                <a:sym typeface="Arial"/>
              </a:rPr>
              <a:t>}</a:t>
            </a:r>
            <a:endParaRPr b="0" sz="1140">
              <a:solidFill>
                <a:srgbClr val="000000"/>
              </a:solidFill>
              <a:latin typeface="Arial"/>
              <a:ea typeface="Arial"/>
              <a:cs typeface="Arial"/>
              <a:sym typeface="Arial"/>
            </a:endParaRPr>
          </a:p>
          <a:p>
            <a:pPr indent="0" lvl="0" marL="0" rtl="0" algn="just">
              <a:lnSpc>
                <a:spcPct val="115000"/>
              </a:lnSpc>
              <a:spcBef>
                <a:spcPts val="0"/>
              </a:spcBef>
              <a:spcAft>
                <a:spcPts val="0"/>
              </a:spcAft>
              <a:buSzPts val="990"/>
              <a:buNone/>
            </a:pPr>
            <a:r>
              <a:rPr b="0" lang="en" sz="1140">
                <a:solidFill>
                  <a:srgbClr val="FF00FF"/>
                </a:solidFill>
                <a:latin typeface="Arial"/>
                <a:ea typeface="Arial"/>
                <a:cs typeface="Arial"/>
                <a:sym typeface="Arial"/>
              </a:rPr>
              <a:t>int</a:t>
            </a:r>
            <a:r>
              <a:rPr b="0" lang="en" sz="1140">
                <a:solidFill>
                  <a:srgbClr val="000000"/>
                </a:solidFill>
                <a:latin typeface="Arial"/>
                <a:ea typeface="Arial"/>
                <a:cs typeface="Arial"/>
                <a:sym typeface="Arial"/>
              </a:rPr>
              <a:t> </a:t>
            </a:r>
            <a:r>
              <a:rPr b="0" lang="en" sz="1140">
                <a:solidFill>
                  <a:srgbClr val="85200C"/>
                </a:solidFill>
                <a:latin typeface="Arial"/>
                <a:ea typeface="Arial"/>
                <a:cs typeface="Arial"/>
                <a:sym typeface="Arial"/>
              </a:rPr>
              <a:t>Cong </a:t>
            </a:r>
            <a:r>
              <a:rPr b="0" lang="en" sz="1140">
                <a:solidFill>
                  <a:srgbClr val="000000"/>
                </a:solidFill>
                <a:latin typeface="Arial"/>
                <a:ea typeface="Arial"/>
                <a:cs typeface="Arial"/>
                <a:sym typeface="Arial"/>
              </a:rPr>
              <a:t>(</a:t>
            </a:r>
            <a:r>
              <a:rPr b="0" lang="en" sz="1140">
                <a:solidFill>
                  <a:srgbClr val="9900FF"/>
                </a:solidFill>
                <a:latin typeface="Arial"/>
                <a:ea typeface="Arial"/>
                <a:cs typeface="Arial"/>
                <a:sym typeface="Arial"/>
              </a:rPr>
              <a:t>int</a:t>
            </a:r>
            <a:r>
              <a:rPr b="0" lang="en" sz="1140">
                <a:solidFill>
                  <a:srgbClr val="000000"/>
                </a:solidFill>
                <a:latin typeface="Arial"/>
                <a:ea typeface="Arial"/>
                <a:cs typeface="Arial"/>
                <a:sym typeface="Arial"/>
              </a:rPr>
              <a:t> a, </a:t>
            </a:r>
            <a:r>
              <a:rPr b="0" lang="en" sz="1140">
                <a:solidFill>
                  <a:srgbClr val="9900FF"/>
                </a:solidFill>
                <a:latin typeface="Arial"/>
                <a:ea typeface="Arial"/>
                <a:cs typeface="Arial"/>
                <a:sym typeface="Arial"/>
              </a:rPr>
              <a:t>int </a:t>
            </a:r>
            <a:r>
              <a:rPr b="0" lang="en" sz="1140">
                <a:solidFill>
                  <a:srgbClr val="000000"/>
                </a:solidFill>
                <a:latin typeface="Arial"/>
                <a:ea typeface="Arial"/>
                <a:cs typeface="Arial"/>
                <a:sym typeface="Arial"/>
              </a:rPr>
              <a:t>b) </a:t>
            </a:r>
            <a:endParaRPr b="0" sz="1140">
              <a:solidFill>
                <a:srgbClr val="000000"/>
              </a:solidFill>
              <a:latin typeface="Arial"/>
              <a:ea typeface="Arial"/>
              <a:cs typeface="Arial"/>
              <a:sym typeface="Arial"/>
            </a:endParaRPr>
          </a:p>
          <a:p>
            <a:pPr indent="0" lvl="0" marL="0" rtl="0" algn="just">
              <a:lnSpc>
                <a:spcPct val="115000"/>
              </a:lnSpc>
              <a:spcBef>
                <a:spcPts val="0"/>
              </a:spcBef>
              <a:spcAft>
                <a:spcPts val="0"/>
              </a:spcAft>
              <a:buSzPts val="990"/>
              <a:buNone/>
            </a:pPr>
            <a:r>
              <a:rPr b="0" lang="en" sz="1140">
                <a:solidFill>
                  <a:srgbClr val="000000"/>
                </a:solidFill>
                <a:latin typeface="Arial"/>
                <a:ea typeface="Arial"/>
                <a:cs typeface="Arial"/>
                <a:sym typeface="Arial"/>
              </a:rPr>
              <a:t>{	</a:t>
            </a:r>
            <a:endParaRPr b="0" sz="1140">
              <a:solidFill>
                <a:srgbClr val="000000"/>
              </a:solidFill>
              <a:latin typeface="Arial"/>
              <a:ea typeface="Arial"/>
              <a:cs typeface="Arial"/>
              <a:sym typeface="Arial"/>
            </a:endParaRPr>
          </a:p>
          <a:p>
            <a:pPr indent="457200" lvl="0" marL="0" rtl="0" algn="just">
              <a:lnSpc>
                <a:spcPct val="115000"/>
              </a:lnSpc>
              <a:spcBef>
                <a:spcPts val="0"/>
              </a:spcBef>
              <a:spcAft>
                <a:spcPts val="0"/>
              </a:spcAft>
              <a:buSzPts val="990"/>
              <a:buNone/>
            </a:pPr>
            <a:r>
              <a:rPr b="0" lang="en" sz="1140">
                <a:solidFill>
                  <a:srgbClr val="E06666"/>
                </a:solidFill>
                <a:latin typeface="Arial"/>
                <a:ea typeface="Arial"/>
                <a:cs typeface="Arial"/>
                <a:sym typeface="Arial"/>
              </a:rPr>
              <a:t>return </a:t>
            </a:r>
            <a:r>
              <a:rPr b="0" lang="en" sz="1140">
                <a:solidFill>
                  <a:srgbClr val="434343"/>
                </a:solidFill>
                <a:latin typeface="Arial"/>
                <a:ea typeface="Arial"/>
                <a:cs typeface="Arial"/>
                <a:sym typeface="Arial"/>
              </a:rPr>
              <a:t>a +b;</a:t>
            </a:r>
            <a:endParaRPr b="0" sz="1140">
              <a:solidFill>
                <a:srgbClr val="434343"/>
              </a:solidFill>
              <a:latin typeface="Arial"/>
              <a:ea typeface="Arial"/>
              <a:cs typeface="Arial"/>
              <a:sym typeface="Arial"/>
            </a:endParaRPr>
          </a:p>
          <a:p>
            <a:pPr indent="0" lvl="0" marL="0" rtl="0" algn="just">
              <a:lnSpc>
                <a:spcPct val="115000"/>
              </a:lnSpc>
              <a:spcBef>
                <a:spcPts val="0"/>
              </a:spcBef>
              <a:spcAft>
                <a:spcPts val="0"/>
              </a:spcAft>
              <a:buSzPts val="990"/>
              <a:buNone/>
            </a:pPr>
            <a:r>
              <a:rPr b="0" lang="en" sz="1140">
                <a:solidFill>
                  <a:srgbClr val="000000"/>
                </a:solidFill>
                <a:latin typeface="Arial"/>
                <a:ea typeface="Arial"/>
                <a:cs typeface="Arial"/>
                <a:sym typeface="Arial"/>
              </a:rPr>
              <a:t>}</a:t>
            </a:r>
            <a:endParaRPr b="0" sz="1140">
              <a:solidFill>
                <a:srgbClr val="000000"/>
              </a:solidFill>
              <a:latin typeface="Arial"/>
              <a:ea typeface="Arial"/>
              <a:cs typeface="Arial"/>
              <a:sym typeface="Arial"/>
            </a:endParaRPr>
          </a:p>
          <a:p>
            <a:pPr indent="0" lvl="0" marL="0" rtl="0" algn="just">
              <a:lnSpc>
                <a:spcPct val="115000"/>
              </a:lnSpc>
              <a:spcBef>
                <a:spcPts val="0"/>
              </a:spcBef>
              <a:spcAft>
                <a:spcPts val="0"/>
              </a:spcAft>
              <a:buNone/>
            </a:pPr>
            <a:r>
              <a:t/>
            </a:r>
            <a:endParaRPr b="0" sz="1040">
              <a:solidFill>
                <a:srgbClr val="000000"/>
              </a:solidFill>
              <a:latin typeface="Arial"/>
              <a:ea typeface="Arial"/>
              <a:cs typeface="Arial"/>
              <a:sym typeface="Arial"/>
            </a:endParaRPr>
          </a:p>
        </p:txBody>
      </p:sp>
      <p:sp>
        <p:nvSpPr>
          <p:cNvPr id="156" name="Google Shape;156;p22"/>
          <p:cNvSpPr txBox="1"/>
          <p:nvPr>
            <p:ph idx="1" type="subTitle"/>
          </p:nvPr>
        </p:nvSpPr>
        <p:spPr>
          <a:xfrm>
            <a:off x="-58350" y="838800"/>
            <a:ext cx="3161400" cy="5412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en"/>
              <a:t>Cấu trúc của một </a:t>
            </a:r>
            <a:r>
              <a:rPr lang="en"/>
              <a:t>c</a:t>
            </a:r>
            <a:r>
              <a:rPr lang="en"/>
              <a:t>hương trình C/C++</a:t>
            </a:r>
            <a:endParaRPr/>
          </a:p>
        </p:txBody>
      </p:sp>
      <p:sp>
        <p:nvSpPr>
          <p:cNvPr id="157" name="Google Shape;157;p22"/>
          <p:cNvSpPr/>
          <p:nvPr/>
        </p:nvSpPr>
        <p:spPr>
          <a:xfrm>
            <a:off x="4408000" y="1474400"/>
            <a:ext cx="2660700" cy="440700"/>
          </a:xfrm>
          <a:prstGeom prst="wedgeRoundRectCallout">
            <a:avLst>
              <a:gd fmla="val -90129" name="adj1"/>
              <a:gd fmla="val -3852" name="adj2"/>
              <a:gd fmla="val 0" name="adj3"/>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Mô tả thông tin </a:t>
            </a:r>
            <a:endParaRPr>
              <a:latin typeface="Lato"/>
              <a:ea typeface="Lato"/>
              <a:cs typeface="Lato"/>
              <a:sym typeface="Lato"/>
            </a:endParaRPr>
          </a:p>
          <a:p>
            <a:pPr indent="0" lvl="0" marL="0" rtl="0" algn="ctr">
              <a:spcBef>
                <a:spcPts val="0"/>
              </a:spcBef>
              <a:spcAft>
                <a:spcPts val="0"/>
              </a:spcAft>
              <a:buNone/>
            </a:pPr>
            <a:r>
              <a:rPr lang="en">
                <a:latin typeface="Lato"/>
                <a:ea typeface="Lato"/>
                <a:cs typeface="Lato"/>
                <a:sym typeface="Lato"/>
              </a:rPr>
              <a:t>chương trình</a:t>
            </a:r>
            <a:endParaRPr>
              <a:latin typeface="Lato"/>
              <a:ea typeface="Lato"/>
              <a:cs typeface="Lato"/>
              <a:sym typeface="Lato"/>
            </a:endParaRPr>
          </a:p>
        </p:txBody>
      </p:sp>
      <p:sp>
        <p:nvSpPr>
          <p:cNvPr id="158" name="Google Shape;158;p22"/>
          <p:cNvSpPr/>
          <p:nvPr/>
        </p:nvSpPr>
        <p:spPr>
          <a:xfrm>
            <a:off x="4492600" y="2131050"/>
            <a:ext cx="2660700" cy="440700"/>
          </a:xfrm>
          <a:prstGeom prst="wedgeRoundRectCallout">
            <a:avLst>
              <a:gd fmla="val -154773" name="adj1"/>
              <a:gd fmla="val -64403" name="adj2"/>
              <a:gd fmla="val 0" name="adj3"/>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Khai báo các tập tin thư viện</a:t>
            </a:r>
            <a:endParaRPr>
              <a:latin typeface="Lato"/>
              <a:ea typeface="Lato"/>
              <a:cs typeface="Lato"/>
              <a:sym typeface="Lato"/>
            </a:endParaRPr>
          </a:p>
        </p:txBody>
      </p:sp>
      <p:sp>
        <p:nvSpPr>
          <p:cNvPr id="159" name="Google Shape;159;p22"/>
          <p:cNvSpPr/>
          <p:nvPr/>
        </p:nvSpPr>
        <p:spPr>
          <a:xfrm>
            <a:off x="4619575" y="2910500"/>
            <a:ext cx="2660700" cy="440700"/>
          </a:xfrm>
          <a:prstGeom prst="wedgeRoundRectCallout">
            <a:avLst>
              <a:gd fmla="val -154450" name="adj1"/>
              <a:gd fmla="val -141287" name="adj2"/>
              <a:gd fmla="val 0" name="adj3"/>
            </a:avLst>
          </a:prstGeom>
          <a:solidFill>
            <a:srgbClr val="99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Khai báo prototype của hàm</a:t>
            </a:r>
            <a:endParaRPr>
              <a:latin typeface="Lato"/>
              <a:ea typeface="Lato"/>
              <a:cs typeface="Lato"/>
              <a:sym typeface="Lato"/>
            </a:endParaRPr>
          </a:p>
        </p:txBody>
      </p:sp>
      <p:sp>
        <p:nvSpPr>
          <p:cNvPr id="160" name="Google Shape;160;p22"/>
          <p:cNvSpPr/>
          <p:nvPr/>
        </p:nvSpPr>
        <p:spPr>
          <a:xfrm>
            <a:off x="4670300" y="3596750"/>
            <a:ext cx="2660700" cy="440700"/>
          </a:xfrm>
          <a:prstGeom prst="wedgeRoundRectCallout">
            <a:avLst>
              <a:gd fmla="val -143299" name="adj1"/>
              <a:gd fmla="val -104731" name="adj2"/>
              <a:gd fmla="val 0" name="adj3"/>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Hàm chính của chương trình</a:t>
            </a:r>
            <a:endParaRPr>
              <a:latin typeface="Lato"/>
              <a:ea typeface="Lato"/>
              <a:cs typeface="Lato"/>
              <a:sym typeface="Lato"/>
            </a:endParaRPr>
          </a:p>
        </p:txBody>
      </p:sp>
      <p:sp>
        <p:nvSpPr>
          <p:cNvPr id="161" name="Google Shape;161;p22"/>
          <p:cNvSpPr/>
          <p:nvPr/>
        </p:nvSpPr>
        <p:spPr>
          <a:xfrm>
            <a:off x="4670300" y="4557600"/>
            <a:ext cx="2211900" cy="440700"/>
          </a:xfrm>
          <a:prstGeom prst="wedgeRoundRectCallout">
            <a:avLst>
              <a:gd fmla="val -179469" name="adj1"/>
              <a:gd fmla="val -142018" name="adj2"/>
              <a:gd fmla="val 0" name="adj3"/>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Hàm do lập trình viên tự định nghĩa</a:t>
            </a:r>
            <a:endParaRPr>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3"/>
          <p:cNvSpPr txBox="1"/>
          <p:nvPr>
            <p:ph type="ctrTitle"/>
          </p:nvPr>
        </p:nvSpPr>
        <p:spPr>
          <a:xfrm>
            <a:off x="378725" y="1380000"/>
            <a:ext cx="8490000" cy="3618300"/>
          </a:xfrm>
          <a:prstGeom prst="rect">
            <a:avLst/>
          </a:prstGeom>
        </p:spPr>
        <p:txBody>
          <a:bodyPr anchorCtr="0" anchor="ctr" bIns="91425" lIns="91425" spcFirstLastPara="1" rIns="91425" wrap="square" tIns="91425">
            <a:normAutofit/>
          </a:bodyPr>
          <a:lstStyle/>
          <a:p>
            <a:pPr indent="-311150" lvl="0" marL="457200" rtl="0" algn="just">
              <a:lnSpc>
                <a:spcPct val="150000"/>
              </a:lnSpc>
              <a:spcBef>
                <a:spcPts val="0"/>
              </a:spcBef>
              <a:spcAft>
                <a:spcPts val="0"/>
              </a:spcAft>
              <a:buSzPts val="1300"/>
              <a:buChar char="●"/>
            </a:pPr>
            <a:r>
              <a:rPr lang="en" sz="1300"/>
              <a:t>Đây là các tập tin chứa định nghĩa các hàm thông dụng khi lập trình C/C++</a:t>
            </a:r>
            <a:endParaRPr sz="1300"/>
          </a:p>
          <a:p>
            <a:pPr indent="-311150" lvl="0" marL="457200" rtl="0" algn="just">
              <a:lnSpc>
                <a:spcPct val="150000"/>
              </a:lnSpc>
              <a:spcBef>
                <a:spcPts val="0"/>
              </a:spcBef>
              <a:spcAft>
                <a:spcPts val="0"/>
              </a:spcAft>
              <a:buSzPts val="1300"/>
              <a:buChar char="●"/>
            </a:pPr>
            <a:r>
              <a:rPr lang="en" sz="1300"/>
              <a:t>Muốn sử dụng các hàm trong các tập tin này thì phải khai báo ở phần đầu của chương trình</a:t>
            </a:r>
            <a:endParaRPr sz="1300"/>
          </a:p>
          <a:p>
            <a:pPr indent="-311150" lvl="1" marL="914400" rtl="0" algn="just">
              <a:lnSpc>
                <a:spcPct val="150000"/>
              </a:lnSpc>
              <a:spcBef>
                <a:spcPts val="0"/>
              </a:spcBef>
              <a:spcAft>
                <a:spcPts val="0"/>
              </a:spcAft>
              <a:buSzPts val="1300"/>
              <a:buChar char="○"/>
            </a:pPr>
            <a:r>
              <a:rPr lang="en" sz="1300"/>
              <a:t>#include &lt;filename.h&gt;.</a:t>
            </a:r>
            <a:endParaRPr sz="1300"/>
          </a:p>
          <a:p>
            <a:pPr indent="-311150" lvl="1" marL="914400" rtl="0" algn="just">
              <a:lnSpc>
                <a:spcPct val="150000"/>
              </a:lnSpc>
              <a:spcBef>
                <a:spcPts val="0"/>
              </a:spcBef>
              <a:spcAft>
                <a:spcPts val="0"/>
              </a:spcAft>
              <a:buSzPts val="1300"/>
              <a:buChar char="○"/>
            </a:pPr>
            <a:r>
              <a:rPr lang="en" sz="1300"/>
              <a:t>Filename.h là tên tập tin thư viện.</a:t>
            </a:r>
            <a:endParaRPr sz="1300"/>
          </a:p>
        </p:txBody>
      </p:sp>
      <p:sp>
        <p:nvSpPr>
          <p:cNvPr id="167" name="Google Shape;167;p23"/>
          <p:cNvSpPr txBox="1"/>
          <p:nvPr>
            <p:ph idx="1" type="subTitle"/>
          </p:nvPr>
        </p:nvSpPr>
        <p:spPr>
          <a:xfrm>
            <a:off x="175374" y="838800"/>
            <a:ext cx="26046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t>
            </a:r>
            <a:r>
              <a:rPr lang="en"/>
              <a:t>ác tập tin thư viện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4"/>
          <p:cNvSpPr txBox="1"/>
          <p:nvPr>
            <p:ph type="ctrTitle"/>
          </p:nvPr>
        </p:nvSpPr>
        <p:spPr>
          <a:xfrm>
            <a:off x="378725" y="1380000"/>
            <a:ext cx="8490000" cy="3618300"/>
          </a:xfrm>
          <a:prstGeom prst="rect">
            <a:avLst/>
          </a:prstGeom>
        </p:spPr>
        <p:txBody>
          <a:bodyPr anchorCtr="0" anchor="ctr" bIns="91425" lIns="91425" spcFirstLastPara="1" rIns="91425" wrap="square" tIns="91425">
            <a:normAutofit/>
          </a:bodyPr>
          <a:lstStyle/>
          <a:p>
            <a:pPr indent="-311150" lvl="0" marL="457200" rtl="0" algn="just">
              <a:lnSpc>
                <a:spcPct val="150000"/>
              </a:lnSpc>
              <a:spcBef>
                <a:spcPts val="0"/>
              </a:spcBef>
              <a:spcAft>
                <a:spcPts val="0"/>
              </a:spcAft>
              <a:buSzPts val="1300"/>
              <a:buChar char="●"/>
            </a:pPr>
            <a:r>
              <a:rPr lang="en" sz="1300"/>
              <a:t>Các tập tin thư viện thông dụng gồm:</a:t>
            </a:r>
            <a:endParaRPr sz="1300"/>
          </a:p>
          <a:p>
            <a:pPr indent="-311150" lvl="1" marL="914400" rtl="0" algn="just">
              <a:lnSpc>
                <a:spcPct val="150000"/>
              </a:lnSpc>
              <a:spcBef>
                <a:spcPts val="0"/>
              </a:spcBef>
              <a:spcAft>
                <a:spcPts val="0"/>
              </a:spcAft>
              <a:buSzPts val="1300"/>
              <a:buChar char="○"/>
            </a:pPr>
            <a:r>
              <a:rPr lang="en" sz="1300"/>
              <a:t>stdio.h(C), iostream.h(C++): định nghĩa các hàm vào ra chuẩn như các hàm xuất dữ liệu (printf())/cout), nhập giá trị cho biến (scanf())/cin), nhận ký tự từ bàn phím (getc()), in ký tự ra màn hình (putc()), nhập một chuỗi ký tự từ bàn phím (gets()), xuất chuỗi ký tự ra màn hình (puts())</a:t>
            </a:r>
            <a:endParaRPr sz="1300"/>
          </a:p>
          <a:p>
            <a:pPr indent="-311150" lvl="1" marL="914400" rtl="0" algn="just">
              <a:lnSpc>
                <a:spcPct val="150000"/>
              </a:lnSpc>
              <a:spcBef>
                <a:spcPts val="0"/>
              </a:spcBef>
              <a:spcAft>
                <a:spcPts val="0"/>
              </a:spcAft>
              <a:buSzPts val="1300"/>
              <a:buChar char="○"/>
            </a:pPr>
            <a:r>
              <a:rPr lang="en" sz="1300"/>
              <a:t>Conio.h: định nghĩa các hàm vào ra trong chế độ DOS như clrscr(), getch(),....</a:t>
            </a:r>
            <a:endParaRPr sz="1300"/>
          </a:p>
          <a:p>
            <a:pPr indent="-311150" lvl="1" marL="914400" rtl="0" algn="just">
              <a:lnSpc>
                <a:spcPct val="150000"/>
              </a:lnSpc>
              <a:spcBef>
                <a:spcPts val="0"/>
              </a:spcBef>
              <a:spcAft>
                <a:spcPts val="0"/>
              </a:spcAft>
              <a:buSzPts val="1300"/>
              <a:buChar char="○"/>
            </a:pPr>
            <a:r>
              <a:rPr lang="en" sz="1300"/>
              <a:t>Math.h: định nghĩa các hàm toán học như: abs(), sqrt(), log(), log10(), sin(), cos(), tan(), acos(), asin(), atan(), pow(), exp(),...</a:t>
            </a:r>
            <a:endParaRPr sz="1300"/>
          </a:p>
        </p:txBody>
      </p:sp>
      <p:sp>
        <p:nvSpPr>
          <p:cNvPr id="173" name="Google Shape;173;p24"/>
          <p:cNvSpPr txBox="1"/>
          <p:nvPr>
            <p:ph idx="1" type="subTitle"/>
          </p:nvPr>
        </p:nvSpPr>
        <p:spPr>
          <a:xfrm>
            <a:off x="175374" y="838800"/>
            <a:ext cx="26046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Các tập tin thư viện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idx="1" type="subTitle"/>
          </p:nvPr>
        </p:nvSpPr>
        <p:spPr>
          <a:xfrm>
            <a:off x="730624" y="829375"/>
            <a:ext cx="960300" cy="5412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a:t>Nội dung</a:t>
            </a:r>
            <a:endParaRPr/>
          </a:p>
        </p:txBody>
      </p:sp>
      <p:grpSp>
        <p:nvGrpSpPr>
          <p:cNvPr id="93" name="Google Shape;93;p14"/>
          <p:cNvGrpSpPr/>
          <p:nvPr/>
        </p:nvGrpSpPr>
        <p:grpSpPr>
          <a:xfrm>
            <a:off x="2750175" y="1619100"/>
            <a:ext cx="3406800" cy="286200"/>
            <a:chOff x="2311225" y="1492475"/>
            <a:chExt cx="3406800" cy="286200"/>
          </a:xfrm>
        </p:grpSpPr>
        <p:sp>
          <p:nvSpPr>
            <p:cNvPr id="94" name="Google Shape;94;p14"/>
            <p:cNvSpPr/>
            <p:nvPr/>
          </p:nvSpPr>
          <p:spPr>
            <a:xfrm>
              <a:off x="2311225" y="1492475"/>
              <a:ext cx="3406800" cy="286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Lịch sử của C/ C++</a:t>
              </a:r>
              <a:endParaRPr>
                <a:latin typeface="Lato"/>
                <a:ea typeface="Lato"/>
                <a:cs typeface="Lato"/>
                <a:sym typeface="Lato"/>
              </a:endParaRPr>
            </a:p>
          </p:txBody>
        </p:sp>
        <p:sp>
          <p:nvSpPr>
            <p:cNvPr id="95" name="Google Shape;95;p14"/>
            <p:cNvSpPr/>
            <p:nvPr/>
          </p:nvSpPr>
          <p:spPr>
            <a:xfrm>
              <a:off x="2311225" y="1511550"/>
              <a:ext cx="381600" cy="267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1</a:t>
              </a:r>
              <a:endParaRPr>
                <a:latin typeface="Lato"/>
                <a:ea typeface="Lato"/>
                <a:cs typeface="Lato"/>
                <a:sym typeface="Lato"/>
              </a:endParaRPr>
            </a:p>
          </p:txBody>
        </p:sp>
      </p:grpSp>
      <p:grpSp>
        <p:nvGrpSpPr>
          <p:cNvPr id="96" name="Google Shape;96;p14"/>
          <p:cNvGrpSpPr/>
          <p:nvPr/>
        </p:nvGrpSpPr>
        <p:grpSpPr>
          <a:xfrm>
            <a:off x="2750175" y="2403642"/>
            <a:ext cx="3406800" cy="286200"/>
            <a:chOff x="2311225" y="1492475"/>
            <a:chExt cx="3406800" cy="286200"/>
          </a:xfrm>
        </p:grpSpPr>
        <p:sp>
          <p:nvSpPr>
            <p:cNvPr id="97" name="Google Shape;97;p14"/>
            <p:cNvSpPr/>
            <p:nvPr/>
          </p:nvSpPr>
          <p:spPr>
            <a:xfrm>
              <a:off x="2311225" y="1492475"/>
              <a:ext cx="3406800" cy="286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Quá trình biên dịch</a:t>
              </a:r>
              <a:endParaRPr>
                <a:latin typeface="Lato"/>
                <a:ea typeface="Lato"/>
                <a:cs typeface="Lato"/>
                <a:sym typeface="Lato"/>
              </a:endParaRPr>
            </a:p>
          </p:txBody>
        </p:sp>
        <p:sp>
          <p:nvSpPr>
            <p:cNvPr id="98" name="Google Shape;98;p14"/>
            <p:cNvSpPr/>
            <p:nvPr/>
          </p:nvSpPr>
          <p:spPr>
            <a:xfrm>
              <a:off x="2311225" y="1511550"/>
              <a:ext cx="381600" cy="267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2</a:t>
              </a:r>
              <a:endParaRPr>
                <a:latin typeface="Lato"/>
                <a:ea typeface="Lato"/>
                <a:cs typeface="Lato"/>
                <a:sym typeface="Lato"/>
              </a:endParaRPr>
            </a:p>
          </p:txBody>
        </p:sp>
      </p:grpSp>
      <p:grpSp>
        <p:nvGrpSpPr>
          <p:cNvPr id="99" name="Google Shape;99;p14"/>
          <p:cNvGrpSpPr/>
          <p:nvPr/>
        </p:nvGrpSpPr>
        <p:grpSpPr>
          <a:xfrm>
            <a:off x="2750175" y="3188183"/>
            <a:ext cx="3406800" cy="286200"/>
            <a:chOff x="2311225" y="1492475"/>
            <a:chExt cx="3406800" cy="286200"/>
          </a:xfrm>
        </p:grpSpPr>
        <p:sp>
          <p:nvSpPr>
            <p:cNvPr id="100" name="Google Shape;100;p14"/>
            <p:cNvSpPr/>
            <p:nvPr/>
          </p:nvSpPr>
          <p:spPr>
            <a:xfrm>
              <a:off x="2311225" y="1492475"/>
              <a:ext cx="3406800" cy="286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Cấu trúc chương trình C/C++</a:t>
              </a:r>
              <a:endParaRPr>
                <a:latin typeface="Lato"/>
                <a:ea typeface="Lato"/>
                <a:cs typeface="Lato"/>
                <a:sym typeface="Lato"/>
              </a:endParaRPr>
            </a:p>
          </p:txBody>
        </p:sp>
        <p:sp>
          <p:nvSpPr>
            <p:cNvPr id="101" name="Google Shape;101;p14"/>
            <p:cNvSpPr/>
            <p:nvPr/>
          </p:nvSpPr>
          <p:spPr>
            <a:xfrm>
              <a:off x="2311225" y="1511550"/>
              <a:ext cx="381600" cy="267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3</a:t>
              </a:r>
              <a:endParaRPr>
                <a:latin typeface="Lato"/>
                <a:ea typeface="Lato"/>
                <a:cs typeface="Lato"/>
                <a:sym typeface="Lato"/>
              </a:endParaRPr>
            </a:p>
          </p:txBody>
        </p:sp>
      </p:grpSp>
      <p:grpSp>
        <p:nvGrpSpPr>
          <p:cNvPr id="102" name="Google Shape;102;p14"/>
          <p:cNvGrpSpPr/>
          <p:nvPr/>
        </p:nvGrpSpPr>
        <p:grpSpPr>
          <a:xfrm>
            <a:off x="2750175" y="3972725"/>
            <a:ext cx="3406800" cy="286200"/>
            <a:chOff x="2311225" y="1492475"/>
            <a:chExt cx="3406800" cy="286200"/>
          </a:xfrm>
        </p:grpSpPr>
        <p:sp>
          <p:nvSpPr>
            <p:cNvPr id="103" name="Google Shape;103;p14"/>
            <p:cNvSpPr/>
            <p:nvPr/>
          </p:nvSpPr>
          <p:spPr>
            <a:xfrm>
              <a:off x="2311225" y="1492475"/>
              <a:ext cx="3406800" cy="286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Các tập tin thư viện</a:t>
              </a:r>
              <a:endParaRPr>
                <a:latin typeface="Lato"/>
                <a:ea typeface="Lato"/>
                <a:cs typeface="Lato"/>
                <a:sym typeface="Lato"/>
              </a:endParaRPr>
            </a:p>
          </p:txBody>
        </p:sp>
        <p:sp>
          <p:nvSpPr>
            <p:cNvPr id="104" name="Google Shape;104;p14"/>
            <p:cNvSpPr/>
            <p:nvPr/>
          </p:nvSpPr>
          <p:spPr>
            <a:xfrm>
              <a:off x="2311225" y="1511550"/>
              <a:ext cx="381600" cy="267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4</a:t>
              </a:r>
              <a:endParaRPr>
                <a:latin typeface="Lato"/>
                <a:ea typeface="Lato"/>
                <a:cs typeface="Lato"/>
                <a:sym typeface="Lato"/>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5"/>
          <p:cNvSpPr txBox="1"/>
          <p:nvPr>
            <p:ph type="ctrTitle"/>
          </p:nvPr>
        </p:nvSpPr>
        <p:spPr>
          <a:xfrm>
            <a:off x="378725" y="1380000"/>
            <a:ext cx="8490000" cy="3618300"/>
          </a:xfrm>
          <a:prstGeom prst="rect">
            <a:avLst/>
          </a:prstGeom>
        </p:spPr>
        <p:txBody>
          <a:bodyPr anchorCtr="0" anchor="t" bIns="91425" lIns="91425" spcFirstLastPara="1" rIns="91425" wrap="square" tIns="91425">
            <a:normAutofit/>
          </a:bodyPr>
          <a:lstStyle/>
          <a:p>
            <a:pPr indent="-311150" lvl="0" marL="457200" rtl="0" algn="just">
              <a:lnSpc>
                <a:spcPct val="150000"/>
              </a:lnSpc>
              <a:spcBef>
                <a:spcPts val="0"/>
              </a:spcBef>
              <a:spcAft>
                <a:spcPts val="0"/>
              </a:spcAft>
              <a:buSzPts val="1300"/>
              <a:buChar char="●"/>
            </a:pPr>
            <a:r>
              <a:rPr lang="en" sz="1300"/>
              <a:t>C được tạo bởi Dennis Ritchie ở Bell Telephone Laboratories vào năm 1972</a:t>
            </a:r>
            <a:endParaRPr sz="1300"/>
          </a:p>
          <a:p>
            <a:pPr indent="-311150" lvl="0" marL="457200" rtl="0" algn="just">
              <a:lnSpc>
                <a:spcPct val="150000"/>
              </a:lnSpc>
              <a:spcBef>
                <a:spcPts val="0"/>
              </a:spcBef>
              <a:spcAft>
                <a:spcPts val="0"/>
              </a:spcAft>
              <a:buSzPts val="1300"/>
              <a:buChar char="●"/>
            </a:pPr>
            <a:r>
              <a:rPr lang="en" sz="1300"/>
              <a:t>Vào năm 1983, học viện chuẩn quốc gia Mỹ (American National Standards Institute - ANSI) thành lập một tiểu ban để chuẩn hóa C được biết đến như ANSI Standard C</a:t>
            </a:r>
            <a:endParaRPr sz="1300"/>
          </a:p>
          <a:p>
            <a:pPr indent="-311150" lvl="0" marL="457200" rtl="0" algn="just">
              <a:lnSpc>
                <a:spcPct val="150000"/>
              </a:lnSpc>
              <a:spcBef>
                <a:spcPts val="0"/>
              </a:spcBef>
              <a:spcAft>
                <a:spcPts val="0"/>
              </a:spcAft>
              <a:buSzPts val="1300"/>
              <a:buChar char="●"/>
            </a:pPr>
            <a:r>
              <a:rPr lang="en" sz="1300"/>
              <a:t>C++ được xây dựng trên nền tảng ANSI Standard C</a:t>
            </a:r>
            <a:endParaRPr sz="1300"/>
          </a:p>
          <a:p>
            <a:pPr indent="-311150" lvl="0" marL="457200" rtl="0" algn="just">
              <a:lnSpc>
                <a:spcPct val="150000"/>
              </a:lnSpc>
              <a:spcBef>
                <a:spcPts val="0"/>
              </a:spcBef>
              <a:spcAft>
                <a:spcPts val="0"/>
              </a:spcAft>
              <a:buSzPts val="1300"/>
              <a:buChar char="●"/>
            </a:pPr>
            <a:r>
              <a:rPr lang="en" sz="1300"/>
              <a:t>C++ là một ngôn ngữ lập trình hướng đối tượng, nó bao hàm cả ngôn ngữ C</a:t>
            </a:r>
            <a:endParaRPr sz="1300"/>
          </a:p>
        </p:txBody>
      </p:sp>
      <p:sp>
        <p:nvSpPr>
          <p:cNvPr id="110" name="Google Shape;110;p15"/>
          <p:cNvSpPr txBox="1"/>
          <p:nvPr>
            <p:ph idx="1" type="subTitle"/>
          </p:nvPr>
        </p:nvSpPr>
        <p:spPr>
          <a:xfrm>
            <a:off x="81224" y="838800"/>
            <a:ext cx="26046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Lịch sử của ngôn ngữ C/C++</a:t>
            </a:r>
            <a:endParaRPr/>
          </a:p>
        </p:txBody>
      </p:sp>
      <p:pic>
        <p:nvPicPr>
          <p:cNvPr id="111" name="Google Shape;111;p15"/>
          <p:cNvPicPr preferRelativeResize="0"/>
          <p:nvPr/>
        </p:nvPicPr>
        <p:blipFill>
          <a:blip r:embed="rId3">
            <a:alphaModFix/>
          </a:blip>
          <a:stretch>
            <a:fillRect/>
          </a:stretch>
        </p:blipFill>
        <p:spPr>
          <a:xfrm>
            <a:off x="2606725" y="3128100"/>
            <a:ext cx="3597675" cy="1690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6"/>
          <p:cNvSpPr txBox="1"/>
          <p:nvPr>
            <p:ph type="ctrTitle"/>
          </p:nvPr>
        </p:nvSpPr>
        <p:spPr>
          <a:xfrm>
            <a:off x="378725" y="1380000"/>
            <a:ext cx="8490000" cy="3618300"/>
          </a:xfrm>
          <a:prstGeom prst="rect">
            <a:avLst/>
          </a:prstGeom>
        </p:spPr>
        <p:txBody>
          <a:bodyPr anchorCtr="0" anchor="t" bIns="91425" lIns="91425" spcFirstLastPara="1" rIns="91425" wrap="square" tIns="91425">
            <a:normAutofit/>
          </a:bodyPr>
          <a:lstStyle/>
          <a:p>
            <a:pPr indent="-311150" lvl="0" marL="457200" rtl="0" algn="just">
              <a:lnSpc>
                <a:spcPct val="150000"/>
              </a:lnSpc>
              <a:spcBef>
                <a:spcPts val="0"/>
              </a:spcBef>
              <a:spcAft>
                <a:spcPts val="0"/>
              </a:spcAft>
              <a:buSzPts val="1300"/>
              <a:buChar char="●"/>
            </a:pPr>
            <a:r>
              <a:rPr lang="en" sz="1300"/>
              <a:t>Nhập mã nguồn (source code)</a:t>
            </a:r>
            <a:endParaRPr sz="1300"/>
          </a:p>
          <a:p>
            <a:pPr indent="-311150" lvl="1" marL="914400" rtl="0" algn="just">
              <a:lnSpc>
                <a:spcPct val="150000"/>
              </a:lnSpc>
              <a:spcBef>
                <a:spcPts val="0"/>
              </a:spcBef>
              <a:spcAft>
                <a:spcPts val="0"/>
              </a:spcAft>
              <a:buSzPts val="1300"/>
              <a:buChar char="○"/>
            </a:pPr>
            <a:r>
              <a:rPr lang="en" sz="1300"/>
              <a:t>Mã nguồn là tập lệnh dùng để chỉ dẫn máy tính thực hiện công việc do người lập trình đưa ra</a:t>
            </a:r>
            <a:endParaRPr sz="1300"/>
          </a:p>
          <a:p>
            <a:pPr indent="-311150" lvl="1" marL="914400" rtl="0" algn="just">
              <a:lnSpc>
                <a:spcPct val="150000"/>
              </a:lnSpc>
              <a:spcBef>
                <a:spcPts val="0"/>
              </a:spcBef>
              <a:spcAft>
                <a:spcPts val="0"/>
              </a:spcAft>
              <a:buSzPts val="1300"/>
              <a:buChar char="○"/>
            </a:pPr>
            <a:r>
              <a:rPr lang="en" sz="1300"/>
              <a:t>Tập tin mã nguồn có phần mở rộng .cpp (C++)</a:t>
            </a:r>
            <a:endParaRPr sz="1300"/>
          </a:p>
          <a:p>
            <a:pPr indent="-311150" lvl="0" marL="457200" rtl="0" algn="just">
              <a:lnSpc>
                <a:spcPct val="150000"/>
              </a:lnSpc>
              <a:spcBef>
                <a:spcPts val="0"/>
              </a:spcBef>
              <a:spcAft>
                <a:spcPts val="0"/>
              </a:spcAft>
              <a:buSzPts val="1300"/>
              <a:buChar char="●"/>
            </a:pPr>
            <a:r>
              <a:rPr lang="en" sz="1300"/>
              <a:t>Biên dịch mã nguồn (compile)</a:t>
            </a:r>
            <a:endParaRPr sz="1300"/>
          </a:p>
          <a:p>
            <a:pPr indent="-311150" lvl="1" marL="914400" rtl="0" algn="just">
              <a:lnSpc>
                <a:spcPct val="150000"/>
              </a:lnSpc>
              <a:spcBef>
                <a:spcPts val="0"/>
              </a:spcBef>
              <a:spcAft>
                <a:spcPts val="0"/>
              </a:spcAft>
              <a:buSzPts val="1300"/>
              <a:buChar char="○"/>
            </a:pPr>
            <a:r>
              <a:rPr lang="en" sz="1300"/>
              <a:t>Chương trình viết bằng ngôn ngữ C/C++ được biên dịch sang mã máy bằng một chương trình dịch (compiler)</a:t>
            </a:r>
            <a:endParaRPr sz="1300"/>
          </a:p>
        </p:txBody>
      </p:sp>
      <p:sp>
        <p:nvSpPr>
          <p:cNvPr id="117" name="Google Shape;117;p16"/>
          <p:cNvSpPr txBox="1"/>
          <p:nvPr>
            <p:ph idx="1" type="subTitle"/>
          </p:nvPr>
        </p:nvSpPr>
        <p:spPr>
          <a:xfrm>
            <a:off x="269824" y="838800"/>
            <a:ext cx="26046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Quá trình biên dịch</a:t>
            </a:r>
            <a:endParaRPr/>
          </a:p>
        </p:txBody>
      </p:sp>
      <p:pic>
        <p:nvPicPr>
          <p:cNvPr id="118" name="Google Shape;118;p16"/>
          <p:cNvPicPr preferRelativeResize="0"/>
          <p:nvPr/>
        </p:nvPicPr>
        <p:blipFill>
          <a:blip r:embed="rId3">
            <a:alphaModFix/>
          </a:blip>
          <a:stretch>
            <a:fillRect/>
          </a:stretch>
        </p:blipFill>
        <p:spPr>
          <a:xfrm>
            <a:off x="3395650" y="2986125"/>
            <a:ext cx="3519409" cy="1935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7"/>
          <p:cNvSpPr txBox="1"/>
          <p:nvPr>
            <p:ph type="ctrTitle"/>
          </p:nvPr>
        </p:nvSpPr>
        <p:spPr>
          <a:xfrm>
            <a:off x="378725" y="1380000"/>
            <a:ext cx="8490000" cy="3618300"/>
          </a:xfrm>
          <a:prstGeom prst="rect">
            <a:avLst/>
          </a:prstGeom>
        </p:spPr>
        <p:txBody>
          <a:bodyPr anchorCtr="0" anchor="t" bIns="91425" lIns="91425" spcFirstLastPara="1" rIns="91425" wrap="square" tIns="91425">
            <a:normAutofit/>
          </a:bodyPr>
          <a:lstStyle/>
          <a:p>
            <a:pPr indent="-311150" lvl="0" marL="457200" rtl="0" algn="just">
              <a:lnSpc>
                <a:spcPct val="150000"/>
              </a:lnSpc>
              <a:spcBef>
                <a:spcPts val="0"/>
              </a:spcBef>
              <a:spcAft>
                <a:spcPts val="0"/>
              </a:spcAft>
              <a:buSzPts val="1300"/>
              <a:buChar char="●"/>
            </a:pPr>
            <a:r>
              <a:rPr lang="en" sz="1300"/>
              <a:t>Liên kết các tập tin đối tượng tạo các tập tin thực thi (executable file).</a:t>
            </a:r>
            <a:endParaRPr sz="1300"/>
          </a:p>
          <a:p>
            <a:pPr indent="-311150" lvl="1" marL="914400" rtl="0" algn="just">
              <a:lnSpc>
                <a:spcPct val="150000"/>
              </a:lnSpc>
              <a:spcBef>
                <a:spcPts val="0"/>
              </a:spcBef>
              <a:spcAft>
                <a:spcPts val="0"/>
              </a:spcAft>
              <a:buSzPts val="1300"/>
              <a:buChar char="○"/>
            </a:pPr>
            <a:r>
              <a:rPr lang="en" sz="1300"/>
              <a:t>C/C++ có một thư viện hàm được tạo sẵn</a:t>
            </a:r>
            <a:endParaRPr sz="1300"/>
          </a:p>
          <a:p>
            <a:pPr indent="-311150" lvl="1" marL="914400" rtl="0" algn="just">
              <a:lnSpc>
                <a:spcPct val="150000"/>
              </a:lnSpc>
              <a:spcBef>
                <a:spcPts val="0"/>
              </a:spcBef>
              <a:spcAft>
                <a:spcPts val="0"/>
              </a:spcAft>
              <a:buSzPts val="1300"/>
              <a:buChar char="○"/>
            </a:pPr>
            <a:r>
              <a:rPr lang="en" sz="1300"/>
              <a:t>Tập tin đối tượng do trình biên dịch tạo ra kết hợp với mã đối tượng để tạo tập tin thực thi, quá trình này được tạo bởi bộ liên kết (Linker)</a:t>
            </a:r>
            <a:endParaRPr sz="1300"/>
          </a:p>
        </p:txBody>
      </p:sp>
      <p:sp>
        <p:nvSpPr>
          <p:cNvPr id="124" name="Google Shape;124;p17"/>
          <p:cNvSpPr txBox="1"/>
          <p:nvPr>
            <p:ph idx="1" type="subTitle"/>
          </p:nvPr>
        </p:nvSpPr>
        <p:spPr>
          <a:xfrm>
            <a:off x="278774" y="838800"/>
            <a:ext cx="26046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Quá trình biên dịch</a:t>
            </a:r>
            <a:endParaRPr/>
          </a:p>
        </p:txBody>
      </p:sp>
      <p:pic>
        <p:nvPicPr>
          <p:cNvPr id="125" name="Google Shape;125;p17"/>
          <p:cNvPicPr preferRelativeResize="0"/>
          <p:nvPr/>
        </p:nvPicPr>
        <p:blipFill>
          <a:blip r:embed="rId3">
            <a:alphaModFix/>
          </a:blip>
          <a:stretch>
            <a:fillRect/>
          </a:stretch>
        </p:blipFill>
        <p:spPr>
          <a:xfrm>
            <a:off x="2812300" y="2804800"/>
            <a:ext cx="3850399" cy="2117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8"/>
          <p:cNvSpPr txBox="1"/>
          <p:nvPr>
            <p:ph type="ctrTitle"/>
          </p:nvPr>
        </p:nvSpPr>
        <p:spPr>
          <a:xfrm>
            <a:off x="378725" y="1380000"/>
            <a:ext cx="8490000" cy="3618300"/>
          </a:xfrm>
          <a:prstGeom prst="rect">
            <a:avLst/>
          </a:prstGeom>
        </p:spPr>
        <p:txBody>
          <a:bodyPr anchorCtr="0" anchor="t" bIns="91425" lIns="91425" spcFirstLastPara="1" rIns="91425" wrap="square" tIns="91425">
            <a:normAutofit/>
          </a:bodyPr>
          <a:lstStyle/>
          <a:p>
            <a:pPr indent="-311150" lvl="0" marL="457200" rtl="0" algn="just">
              <a:lnSpc>
                <a:spcPct val="150000"/>
              </a:lnSpc>
              <a:spcBef>
                <a:spcPts val="0"/>
              </a:spcBef>
              <a:spcAft>
                <a:spcPts val="0"/>
              </a:spcAft>
              <a:buSzPts val="1300"/>
              <a:buChar char="●"/>
            </a:pPr>
            <a:r>
              <a:rPr lang="en" sz="1300"/>
              <a:t>Thực hiện chương trình</a:t>
            </a:r>
            <a:endParaRPr sz="1300"/>
          </a:p>
          <a:p>
            <a:pPr indent="-311150" lvl="1" marL="914400" rtl="0" algn="just">
              <a:lnSpc>
                <a:spcPct val="150000"/>
              </a:lnSpc>
              <a:spcBef>
                <a:spcPts val="0"/>
              </a:spcBef>
              <a:spcAft>
                <a:spcPts val="0"/>
              </a:spcAft>
              <a:buSzPts val="1300"/>
              <a:buChar char="○"/>
            </a:pPr>
            <a:r>
              <a:rPr lang="en" sz="1300"/>
              <a:t>Chương trình nguồn được biên dịch và liên kết sẽ tạo nên tập tin thực thi</a:t>
            </a:r>
            <a:endParaRPr sz="1300"/>
          </a:p>
          <a:p>
            <a:pPr indent="-311150" lvl="1" marL="914400" rtl="0" algn="just">
              <a:lnSpc>
                <a:spcPct val="150000"/>
              </a:lnSpc>
              <a:spcBef>
                <a:spcPts val="0"/>
              </a:spcBef>
              <a:spcAft>
                <a:spcPts val="0"/>
              </a:spcAft>
              <a:buSzPts val="1300"/>
              <a:buChar char="○"/>
            </a:pPr>
            <a:r>
              <a:rPr lang="en" sz="1300"/>
              <a:t>Nếu xảy ra lỗi phải được chỉnh sửa và biên dịch lại cho đến khi tập tin thực thi thực hiện đúng yêu cầu bài toán</a:t>
            </a:r>
            <a:endParaRPr sz="1300"/>
          </a:p>
        </p:txBody>
      </p:sp>
      <p:sp>
        <p:nvSpPr>
          <p:cNvPr id="131" name="Google Shape;131;p18"/>
          <p:cNvSpPr txBox="1"/>
          <p:nvPr>
            <p:ph idx="1" type="subTitle"/>
          </p:nvPr>
        </p:nvSpPr>
        <p:spPr>
          <a:xfrm>
            <a:off x="278774" y="838800"/>
            <a:ext cx="26046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Quá trình biên dịch</a:t>
            </a:r>
            <a:endParaRPr/>
          </a:p>
        </p:txBody>
      </p:sp>
      <p:pic>
        <p:nvPicPr>
          <p:cNvPr id="132" name="Google Shape;132;p18"/>
          <p:cNvPicPr preferRelativeResize="0"/>
          <p:nvPr/>
        </p:nvPicPr>
        <p:blipFill>
          <a:blip r:embed="rId3">
            <a:alphaModFix/>
          </a:blip>
          <a:stretch>
            <a:fillRect/>
          </a:stretch>
        </p:blipFill>
        <p:spPr>
          <a:xfrm>
            <a:off x="2812300" y="2804800"/>
            <a:ext cx="3850399" cy="2117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9"/>
          <p:cNvSpPr txBox="1"/>
          <p:nvPr>
            <p:ph type="ctrTitle"/>
          </p:nvPr>
        </p:nvSpPr>
        <p:spPr>
          <a:xfrm>
            <a:off x="393150" y="1380000"/>
            <a:ext cx="8475600" cy="3618300"/>
          </a:xfrm>
          <a:prstGeom prst="rect">
            <a:avLst/>
          </a:prstGeom>
        </p:spPr>
        <p:txBody>
          <a:bodyPr anchorCtr="0" anchor="ctr" bIns="91425" lIns="91425" spcFirstLastPara="1" rIns="91425" wrap="square" tIns="91425">
            <a:noAutofit/>
          </a:bodyPr>
          <a:lstStyle/>
          <a:p>
            <a:pPr indent="0" lvl="0" marL="0" rtl="0" algn="just">
              <a:lnSpc>
                <a:spcPct val="115000"/>
              </a:lnSpc>
              <a:spcBef>
                <a:spcPts val="0"/>
              </a:spcBef>
              <a:spcAft>
                <a:spcPts val="0"/>
              </a:spcAft>
              <a:buSzPts val="990"/>
              <a:buNone/>
            </a:pPr>
            <a:r>
              <a:rPr b="0" lang="en" sz="1440">
                <a:solidFill>
                  <a:srgbClr val="6AA84F"/>
                </a:solidFill>
                <a:latin typeface="Arial"/>
                <a:ea typeface="Arial"/>
                <a:cs typeface="Arial"/>
                <a:sym typeface="Arial"/>
              </a:rPr>
              <a:t>/* Chuong trinh C/C++ dau tien */</a:t>
            </a:r>
            <a:endParaRPr b="0" sz="1440">
              <a:solidFill>
                <a:srgbClr val="6AA84F"/>
              </a:solidFill>
              <a:latin typeface="Arial"/>
              <a:ea typeface="Arial"/>
              <a:cs typeface="Arial"/>
              <a:sym typeface="Arial"/>
            </a:endParaRPr>
          </a:p>
          <a:p>
            <a:pPr indent="0" lvl="0" marL="0" rtl="0" algn="just">
              <a:lnSpc>
                <a:spcPct val="115000"/>
              </a:lnSpc>
              <a:spcBef>
                <a:spcPts val="0"/>
              </a:spcBef>
              <a:spcAft>
                <a:spcPts val="0"/>
              </a:spcAft>
              <a:buSzPts val="990"/>
              <a:buNone/>
            </a:pPr>
            <a:r>
              <a:rPr b="0" lang="en" sz="1440">
                <a:solidFill>
                  <a:srgbClr val="6AA84F"/>
                </a:solidFill>
                <a:latin typeface="Arial"/>
                <a:ea typeface="Arial"/>
                <a:cs typeface="Arial"/>
                <a:sym typeface="Arial"/>
              </a:rPr>
              <a:t>#include &lt;iostream&gt;</a:t>
            </a:r>
            <a:endParaRPr b="0" sz="1440">
              <a:solidFill>
                <a:srgbClr val="6AA84F"/>
              </a:solidFill>
              <a:latin typeface="Arial"/>
              <a:ea typeface="Arial"/>
              <a:cs typeface="Arial"/>
              <a:sym typeface="Arial"/>
            </a:endParaRPr>
          </a:p>
          <a:p>
            <a:pPr indent="0" lvl="0" marL="0" rtl="0" algn="just">
              <a:lnSpc>
                <a:spcPct val="115000"/>
              </a:lnSpc>
              <a:spcBef>
                <a:spcPts val="0"/>
              </a:spcBef>
              <a:spcAft>
                <a:spcPts val="0"/>
              </a:spcAft>
              <a:buSzPts val="990"/>
              <a:buNone/>
            </a:pPr>
            <a:r>
              <a:rPr b="0" lang="en" sz="1440">
                <a:solidFill>
                  <a:srgbClr val="6AA84F"/>
                </a:solidFill>
                <a:latin typeface="Arial"/>
                <a:ea typeface="Arial"/>
                <a:cs typeface="Arial"/>
                <a:sym typeface="Arial"/>
              </a:rPr>
              <a:t>#include &lt;conio.h&gt;</a:t>
            </a:r>
            <a:endParaRPr b="0" sz="1440">
              <a:solidFill>
                <a:srgbClr val="6AA84F"/>
              </a:solidFill>
              <a:latin typeface="Arial"/>
              <a:ea typeface="Arial"/>
              <a:cs typeface="Arial"/>
              <a:sym typeface="Arial"/>
            </a:endParaRPr>
          </a:p>
          <a:p>
            <a:pPr indent="0" lvl="0" marL="0" rtl="0" algn="just">
              <a:lnSpc>
                <a:spcPct val="115000"/>
              </a:lnSpc>
              <a:spcBef>
                <a:spcPts val="0"/>
              </a:spcBef>
              <a:spcAft>
                <a:spcPts val="0"/>
              </a:spcAft>
              <a:buSzPts val="990"/>
              <a:buNone/>
            </a:pPr>
            <a:r>
              <a:rPr b="0" lang="en" sz="1440">
                <a:solidFill>
                  <a:srgbClr val="6AA84F"/>
                </a:solidFill>
                <a:latin typeface="Arial"/>
                <a:ea typeface="Arial"/>
                <a:cs typeface="Arial"/>
                <a:sym typeface="Arial"/>
              </a:rPr>
              <a:t>#include &lt;stdio.h&gt;</a:t>
            </a:r>
            <a:endParaRPr b="0" sz="1440">
              <a:solidFill>
                <a:srgbClr val="6AA84F"/>
              </a:solidFill>
              <a:latin typeface="Arial"/>
              <a:ea typeface="Arial"/>
              <a:cs typeface="Arial"/>
              <a:sym typeface="Arial"/>
            </a:endParaRPr>
          </a:p>
          <a:p>
            <a:pPr indent="0" lvl="0" marL="0" rtl="0" algn="just">
              <a:lnSpc>
                <a:spcPct val="115000"/>
              </a:lnSpc>
              <a:spcBef>
                <a:spcPts val="0"/>
              </a:spcBef>
              <a:spcAft>
                <a:spcPts val="0"/>
              </a:spcAft>
              <a:buSzPts val="990"/>
              <a:buNone/>
            </a:pPr>
            <a:r>
              <a:rPr b="0" lang="en" sz="1440">
                <a:solidFill>
                  <a:srgbClr val="FF00FF"/>
                </a:solidFill>
                <a:latin typeface="Arial"/>
                <a:ea typeface="Arial"/>
                <a:cs typeface="Arial"/>
                <a:sym typeface="Arial"/>
              </a:rPr>
              <a:t>int</a:t>
            </a:r>
            <a:r>
              <a:rPr b="0" lang="en" sz="1440">
                <a:solidFill>
                  <a:srgbClr val="000000"/>
                </a:solidFill>
                <a:latin typeface="Arial"/>
                <a:ea typeface="Arial"/>
                <a:cs typeface="Arial"/>
                <a:sym typeface="Arial"/>
              </a:rPr>
              <a:t> </a:t>
            </a:r>
            <a:r>
              <a:rPr b="0" lang="en" sz="1440">
                <a:solidFill>
                  <a:srgbClr val="85200C"/>
                </a:solidFill>
                <a:latin typeface="Arial"/>
                <a:ea typeface="Arial"/>
                <a:cs typeface="Arial"/>
                <a:sym typeface="Arial"/>
              </a:rPr>
              <a:t>main</a:t>
            </a:r>
            <a:r>
              <a:rPr b="0" lang="en" sz="1440">
                <a:solidFill>
                  <a:srgbClr val="000000"/>
                </a:solidFill>
                <a:latin typeface="Arial"/>
                <a:ea typeface="Arial"/>
                <a:cs typeface="Arial"/>
                <a:sym typeface="Arial"/>
              </a:rPr>
              <a:t>() </a:t>
            </a:r>
            <a:endParaRPr b="0" sz="1440">
              <a:solidFill>
                <a:srgbClr val="000000"/>
              </a:solidFill>
              <a:latin typeface="Arial"/>
              <a:ea typeface="Arial"/>
              <a:cs typeface="Arial"/>
              <a:sym typeface="Arial"/>
            </a:endParaRPr>
          </a:p>
          <a:p>
            <a:pPr indent="0" lvl="0" marL="0" rtl="0" algn="just">
              <a:lnSpc>
                <a:spcPct val="115000"/>
              </a:lnSpc>
              <a:spcBef>
                <a:spcPts val="0"/>
              </a:spcBef>
              <a:spcAft>
                <a:spcPts val="0"/>
              </a:spcAft>
              <a:buSzPts val="990"/>
              <a:buNone/>
            </a:pPr>
            <a:r>
              <a:rPr b="0" lang="en" sz="1440">
                <a:solidFill>
                  <a:srgbClr val="000000"/>
                </a:solidFill>
                <a:latin typeface="Arial"/>
                <a:ea typeface="Arial"/>
                <a:cs typeface="Arial"/>
                <a:sym typeface="Arial"/>
              </a:rPr>
              <a:t>{</a:t>
            </a:r>
            <a:endParaRPr b="0" sz="1440">
              <a:solidFill>
                <a:srgbClr val="000000"/>
              </a:solidFill>
              <a:latin typeface="Arial"/>
              <a:ea typeface="Arial"/>
              <a:cs typeface="Arial"/>
              <a:sym typeface="Arial"/>
            </a:endParaRPr>
          </a:p>
          <a:p>
            <a:pPr indent="0" lvl="0" marL="0" rtl="0" algn="just">
              <a:lnSpc>
                <a:spcPct val="115000"/>
              </a:lnSpc>
              <a:spcBef>
                <a:spcPts val="0"/>
              </a:spcBef>
              <a:spcAft>
                <a:spcPts val="0"/>
              </a:spcAft>
              <a:buSzPts val="990"/>
              <a:buNone/>
            </a:pPr>
            <a:r>
              <a:rPr b="0" lang="en" sz="1440">
                <a:solidFill>
                  <a:srgbClr val="000000"/>
                </a:solidFill>
                <a:latin typeface="Arial"/>
                <a:ea typeface="Arial"/>
                <a:cs typeface="Arial"/>
                <a:sym typeface="Arial"/>
              </a:rPr>
              <a:t> </a:t>
            </a:r>
            <a:r>
              <a:rPr b="0" lang="en" sz="1440">
                <a:solidFill>
                  <a:srgbClr val="EA9999"/>
                </a:solidFill>
                <a:latin typeface="Arial"/>
                <a:ea typeface="Arial"/>
                <a:cs typeface="Arial"/>
                <a:sym typeface="Arial"/>
              </a:rPr>
              <a:t>cout </a:t>
            </a:r>
            <a:r>
              <a:rPr b="0" lang="en" sz="1440">
                <a:solidFill>
                  <a:srgbClr val="000000"/>
                </a:solidFill>
                <a:latin typeface="Arial"/>
                <a:ea typeface="Arial"/>
                <a:cs typeface="Arial"/>
                <a:sym typeface="Arial"/>
              </a:rPr>
              <a:t>&lt;&lt; </a:t>
            </a:r>
            <a:r>
              <a:rPr b="0" lang="en" sz="1440">
                <a:solidFill>
                  <a:srgbClr val="E06666"/>
                </a:solidFill>
                <a:latin typeface="Arial"/>
                <a:ea typeface="Arial"/>
                <a:cs typeface="Arial"/>
                <a:sym typeface="Arial"/>
              </a:rPr>
              <a:t>"Hello World!"</a:t>
            </a:r>
            <a:r>
              <a:rPr b="0" lang="en" sz="1440">
                <a:solidFill>
                  <a:srgbClr val="000000"/>
                </a:solidFill>
                <a:latin typeface="Arial"/>
                <a:ea typeface="Arial"/>
                <a:cs typeface="Arial"/>
                <a:sym typeface="Arial"/>
              </a:rPr>
              <a:t>;	 </a:t>
            </a:r>
            <a:r>
              <a:rPr b="0" lang="en" sz="1440">
                <a:solidFill>
                  <a:srgbClr val="6AA84F"/>
                </a:solidFill>
                <a:latin typeface="Arial"/>
                <a:ea typeface="Arial"/>
                <a:cs typeface="Arial"/>
                <a:sym typeface="Arial"/>
              </a:rPr>
              <a:t>// Output “Hello World!”</a:t>
            </a:r>
            <a:endParaRPr b="0" sz="1440">
              <a:solidFill>
                <a:srgbClr val="6AA84F"/>
              </a:solidFill>
              <a:latin typeface="Arial"/>
              <a:ea typeface="Arial"/>
              <a:cs typeface="Arial"/>
              <a:sym typeface="Arial"/>
            </a:endParaRPr>
          </a:p>
          <a:p>
            <a:pPr indent="0" lvl="0" marL="0" rtl="0" algn="just">
              <a:lnSpc>
                <a:spcPct val="115000"/>
              </a:lnSpc>
              <a:spcBef>
                <a:spcPts val="0"/>
              </a:spcBef>
              <a:spcAft>
                <a:spcPts val="0"/>
              </a:spcAft>
              <a:buSzPts val="990"/>
              <a:buNone/>
            </a:pPr>
            <a:r>
              <a:rPr b="0" lang="en" sz="1440">
                <a:solidFill>
                  <a:srgbClr val="000000"/>
                </a:solidFill>
                <a:latin typeface="Arial"/>
                <a:ea typeface="Arial"/>
                <a:cs typeface="Arial"/>
                <a:sym typeface="Arial"/>
              </a:rPr>
              <a:t> </a:t>
            </a:r>
            <a:r>
              <a:rPr b="0" lang="en" sz="1440">
                <a:solidFill>
                  <a:srgbClr val="FF00FF"/>
                </a:solidFill>
                <a:latin typeface="Arial"/>
                <a:ea typeface="Arial"/>
                <a:cs typeface="Arial"/>
                <a:sym typeface="Arial"/>
              </a:rPr>
              <a:t>getch</a:t>
            </a:r>
            <a:r>
              <a:rPr b="0" lang="en" sz="1440">
                <a:solidFill>
                  <a:srgbClr val="000000"/>
                </a:solidFill>
                <a:latin typeface="Arial"/>
                <a:ea typeface="Arial"/>
                <a:cs typeface="Arial"/>
                <a:sym typeface="Arial"/>
              </a:rPr>
              <a:t>();</a:t>
            </a:r>
            <a:endParaRPr b="0" sz="1440">
              <a:solidFill>
                <a:srgbClr val="000000"/>
              </a:solidFill>
              <a:latin typeface="Arial"/>
              <a:ea typeface="Arial"/>
              <a:cs typeface="Arial"/>
              <a:sym typeface="Arial"/>
            </a:endParaRPr>
          </a:p>
          <a:p>
            <a:pPr indent="0" lvl="0" marL="0" rtl="0" algn="just">
              <a:lnSpc>
                <a:spcPct val="115000"/>
              </a:lnSpc>
              <a:spcBef>
                <a:spcPts val="0"/>
              </a:spcBef>
              <a:spcAft>
                <a:spcPts val="0"/>
              </a:spcAft>
              <a:buSzPts val="990"/>
              <a:buNone/>
            </a:pPr>
            <a:r>
              <a:rPr b="0" lang="en" sz="1440">
                <a:solidFill>
                  <a:srgbClr val="000000"/>
                </a:solidFill>
                <a:latin typeface="Arial"/>
                <a:ea typeface="Arial"/>
                <a:cs typeface="Arial"/>
                <a:sym typeface="Arial"/>
              </a:rPr>
              <a:t> </a:t>
            </a:r>
            <a:r>
              <a:rPr b="0" lang="en" sz="1440">
                <a:solidFill>
                  <a:srgbClr val="E06666"/>
                </a:solidFill>
                <a:latin typeface="Arial"/>
                <a:ea typeface="Arial"/>
                <a:cs typeface="Arial"/>
                <a:sym typeface="Arial"/>
              </a:rPr>
              <a:t>return 0</a:t>
            </a:r>
            <a:r>
              <a:rPr b="0" lang="en" sz="1440">
                <a:solidFill>
                  <a:srgbClr val="000000"/>
                </a:solidFill>
                <a:latin typeface="Arial"/>
                <a:ea typeface="Arial"/>
                <a:cs typeface="Arial"/>
                <a:sym typeface="Arial"/>
              </a:rPr>
              <a:t>;</a:t>
            </a:r>
            <a:endParaRPr b="0" sz="1440">
              <a:solidFill>
                <a:srgbClr val="000000"/>
              </a:solidFill>
              <a:latin typeface="Arial"/>
              <a:ea typeface="Arial"/>
              <a:cs typeface="Arial"/>
              <a:sym typeface="Arial"/>
            </a:endParaRPr>
          </a:p>
          <a:p>
            <a:pPr indent="0" lvl="0" marL="0" rtl="0" algn="just">
              <a:lnSpc>
                <a:spcPct val="115000"/>
              </a:lnSpc>
              <a:spcBef>
                <a:spcPts val="0"/>
              </a:spcBef>
              <a:spcAft>
                <a:spcPts val="0"/>
              </a:spcAft>
              <a:buSzPts val="990"/>
              <a:buNone/>
            </a:pPr>
            <a:r>
              <a:rPr b="0" lang="en" sz="1440">
                <a:solidFill>
                  <a:srgbClr val="000000"/>
                </a:solidFill>
                <a:latin typeface="Arial"/>
                <a:ea typeface="Arial"/>
                <a:cs typeface="Arial"/>
                <a:sym typeface="Arial"/>
              </a:rPr>
              <a:t>}</a:t>
            </a:r>
            <a:endParaRPr b="0" sz="1440">
              <a:solidFill>
                <a:srgbClr val="000000"/>
              </a:solidFill>
              <a:latin typeface="Arial"/>
              <a:ea typeface="Arial"/>
              <a:cs typeface="Arial"/>
              <a:sym typeface="Arial"/>
            </a:endParaRPr>
          </a:p>
          <a:p>
            <a:pPr indent="0" lvl="0" marL="0" rtl="0" algn="just">
              <a:lnSpc>
                <a:spcPct val="115000"/>
              </a:lnSpc>
              <a:spcBef>
                <a:spcPts val="0"/>
              </a:spcBef>
              <a:spcAft>
                <a:spcPts val="0"/>
              </a:spcAft>
              <a:buSzPts val="990"/>
              <a:buNone/>
            </a:pPr>
            <a:r>
              <a:t/>
            </a:r>
            <a:endParaRPr b="0" sz="1340">
              <a:solidFill>
                <a:srgbClr val="000000"/>
              </a:solidFill>
              <a:latin typeface="Arial"/>
              <a:ea typeface="Arial"/>
              <a:cs typeface="Arial"/>
              <a:sym typeface="Arial"/>
            </a:endParaRPr>
          </a:p>
          <a:p>
            <a:pPr indent="0" lvl="0" marL="0" rtl="0" algn="just">
              <a:lnSpc>
                <a:spcPct val="115000"/>
              </a:lnSpc>
              <a:spcBef>
                <a:spcPts val="0"/>
              </a:spcBef>
              <a:spcAft>
                <a:spcPts val="0"/>
              </a:spcAft>
              <a:buSzPts val="990"/>
              <a:buNone/>
            </a:pPr>
            <a:r>
              <a:rPr b="0" lang="en" sz="1340">
                <a:solidFill>
                  <a:srgbClr val="6D9EEB"/>
                </a:solidFill>
                <a:latin typeface="Arial"/>
                <a:ea typeface="Arial"/>
                <a:cs typeface="Arial"/>
                <a:sym typeface="Arial"/>
              </a:rPr>
              <a:t>/* Chuong trinh C/C++ dau tien */</a:t>
            </a:r>
            <a:endParaRPr b="0" sz="1340">
              <a:solidFill>
                <a:srgbClr val="6D9EEB"/>
              </a:solidFill>
              <a:latin typeface="Arial"/>
              <a:ea typeface="Arial"/>
              <a:cs typeface="Arial"/>
              <a:sym typeface="Arial"/>
            </a:endParaRPr>
          </a:p>
          <a:p>
            <a:pPr indent="0" lvl="0" marL="0" rtl="0" algn="just">
              <a:lnSpc>
                <a:spcPct val="115000"/>
              </a:lnSpc>
              <a:spcBef>
                <a:spcPts val="0"/>
              </a:spcBef>
              <a:spcAft>
                <a:spcPts val="0"/>
              </a:spcAft>
              <a:buSzPts val="990"/>
              <a:buNone/>
            </a:pPr>
            <a:r>
              <a:rPr b="0" lang="en" sz="1340">
                <a:solidFill>
                  <a:srgbClr val="6D9EEB"/>
                </a:solidFill>
                <a:latin typeface="Arial"/>
                <a:ea typeface="Arial"/>
                <a:cs typeface="Arial"/>
                <a:sym typeface="Arial"/>
              </a:rPr>
              <a:t> // Output “Hello World!”					</a:t>
            </a:r>
            <a:r>
              <a:rPr b="0" lang="en" sz="1340">
                <a:latin typeface="Arial"/>
                <a:ea typeface="Arial"/>
                <a:cs typeface="Arial"/>
                <a:sym typeface="Arial"/>
              </a:rPr>
              <a:t>-&gt; Là dòng chú thích không ảnh hưởng đến chương trình</a:t>
            </a:r>
            <a:endParaRPr b="0" sz="1340">
              <a:latin typeface="Arial"/>
              <a:ea typeface="Arial"/>
              <a:cs typeface="Arial"/>
              <a:sym typeface="Arial"/>
            </a:endParaRPr>
          </a:p>
          <a:p>
            <a:pPr indent="0" lvl="0" marL="0" rtl="0" algn="just">
              <a:lnSpc>
                <a:spcPct val="115000"/>
              </a:lnSpc>
              <a:spcBef>
                <a:spcPts val="0"/>
              </a:spcBef>
              <a:spcAft>
                <a:spcPts val="0"/>
              </a:spcAft>
              <a:buSzPts val="990"/>
              <a:buNone/>
            </a:pPr>
            <a:r>
              <a:rPr b="0" lang="en" sz="1340">
                <a:solidFill>
                  <a:srgbClr val="6D9EEB"/>
                </a:solidFill>
                <a:latin typeface="Arial"/>
                <a:ea typeface="Arial"/>
                <a:cs typeface="Arial"/>
                <a:sym typeface="Arial"/>
              </a:rPr>
              <a:t>#include &lt;iostream&gt; v.v..	</a:t>
            </a:r>
            <a:r>
              <a:rPr b="0" lang="en" sz="1340">
                <a:solidFill>
                  <a:srgbClr val="000000"/>
                </a:solidFill>
                <a:latin typeface="Arial"/>
                <a:ea typeface="Arial"/>
                <a:cs typeface="Arial"/>
                <a:sym typeface="Arial"/>
              </a:rPr>
              <a:t>			-&gt; Các lệnh bắt đầu bằng dấu # gọi là chỉ thị tiền xử lý</a:t>
            </a:r>
            <a:endParaRPr b="0" sz="1340">
              <a:solidFill>
                <a:srgbClr val="000000"/>
              </a:solidFill>
              <a:latin typeface="Arial"/>
              <a:ea typeface="Arial"/>
              <a:cs typeface="Arial"/>
              <a:sym typeface="Arial"/>
            </a:endParaRPr>
          </a:p>
        </p:txBody>
      </p:sp>
      <p:sp>
        <p:nvSpPr>
          <p:cNvPr id="138" name="Google Shape;138;p19"/>
          <p:cNvSpPr txBox="1"/>
          <p:nvPr>
            <p:ph idx="1" type="subTitle"/>
          </p:nvPr>
        </p:nvSpPr>
        <p:spPr>
          <a:xfrm>
            <a:off x="68724" y="838800"/>
            <a:ext cx="2604600" cy="5412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a:t>Chương trình C/C++ đơn giản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0"/>
          <p:cNvSpPr txBox="1"/>
          <p:nvPr>
            <p:ph type="ctrTitle"/>
          </p:nvPr>
        </p:nvSpPr>
        <p:spPr>
          <a:xfrm>
            <a:off x="393150" y="1380000"/>
            <a:ext cx="8475600" cy="3618300"/>
          </a:xfrm>
          <a:prstGeom prst="rect">
            <a:avLst/>
          </a:prstGeom>
        </p:spPr>
        <p:txBody>
          <a:bodyPr anchorCtr="0" anchor="ctr" bIns="91425" lIns="91425" spcFirstLastPara="1" rIns="91425" wrap="square" tIns="91425">
            <a:noAutofit/>
          </a:bodyPr>
          <a:lstStyle/>
          <a:p>
            <a:pPr indent="0" lvl="0" marL="0" rtl="0" algn="just">
              <a:lnSpc>
                <a:spcPct val="115000"/>
              </a:lnSpc>
              <a:spcBef>
                <a:spcPts val="0"/>
              </a:spcBef>
              <a:spcAft>
                <a:spcPts val="0"/>
              </a:spcAft>
              <a:buSzPts val="990"/>
              <a:buNone/>
            </a:pPr>
            <a:r>
              <a:rPr b="0" lang="en" sz="1240">
                <a:solidFill>
                  <a:srgbClr val="6AA84F"/>
                </a:solidFill>
                <a:latin typeface="Arial"/>
                <a:ea typeface="Arial"/>
                <a:cs typeface="Arial"/>
                <a:sym typeface="Arial"/>
              </a:rPr>
              <a:t>/* Chuong trinh C/C++ dau tien */</a:t>
            </a:r>
            <a:endParaRPr b="0" sz="1240">
              <a:solidFill>
                <a:srgbClr val="6AA84F"/>
              </a:solidFill>
              <a:latin typeface="Arial"/>
              <a:ea typeface="Arial"/>
              <a:cs typeface="Arial"/>
              <a:sym typeface="Arial"/>
            </a:endParaRPr>
          </a:p>
          <a:p>
            <a:pPr indent="0" lvl="0" marL="0" rtl="0" algn="just">
              <a:lnSpc>
                <a:spcPct val="115000"/>
              </a:lnSpc>
              <a:spcBef>
                <a:spcPts val="0"/>
              </a:spcBef>
              <a:spcAft>
                <a:spcPts val="0"/>
              </a:spcAft>
              <a:buSzPts val="990"/>
              <a:buNone/>
            </a:pPr>
            <a:r>
              <a:rPr b="0" lang="en" sz="1240">
                <a:solidFill>
                  <a:srgbClr val="6AA84F"/>
                </a:solidFill>
                <a:latin typeface="Arial"/>
                <a:ea typeface="Arial"/>
                <a:cs typeface="Arial"/>
                <a:sym typeface="Arial"/>
              </a:rPr>
              <a:t>#include &lt;iostream&gt;</a:t>
            </a:r>
            <a:endParaRPr b="0" sz="1240">
              <a:solidFill>
                <a:srgbClr val="6AA84F"/>
              </a:solidFill>
              <a:latin typeface="Arial"/>
              <a:ea typeface="Arial"/>
              <a:cs typeface="Arial"/>
              <a:sym typeface="Arial"/>
            </a:endParaRPr>
          </a:p>
          <a:p>
            <a:pPr indent="0" lvl="0" marL="0" rtl="0" algn="just">
              <a:lnSpc>
                <a:spcPct val="115000"/>
              </a:lnSpc>
              <a:spcBef>
                <a:spcPts val="0"/>
              </a:spcBef>
              <a:spcAft>
                <a:spcPts val="0"/>
              </a:spcAft>
              <a:buSzPts val="990"/>
              <a:buNone/>
            </a:pPr>
            <a:r>
              <a:rPr b="0" lang="en" sz="1240">
                <a:solidFill>
                  <a:srgbClr val="6AA84F"/>
                </a:solidFill>
                <a:latin typeface="Arial"/>
                <a:ea typeface="Arial"/>
                <a:cs typeface="Arial"/>
                <a:sym typeface="Arial"/>
              </a:rPr>
              <a:t>#include &lt;conio.h&gt;</a:t>
            </a:r>
            <a:endParaRPr b="0" sz="1240">
              <a:solidFill>
                <a:srgbClr val="6AA84F"/>
              </a:solidFill>
              <a:latin typeface="Arial"/>
              <a:ea typeface="Arial"/>
              <a:cs typeface="Arial"/>
              <a:sym typeface="Arial"/>
            </a:endParaRPr>
          </a:p>
          <a:p>
            <a:pPr indent="0" lvl="0" marL="0" rtl="0" algn="just">
              <a:lnSpc>
                <a:spcPct val="115000"/>
              </a:lnSpc>
              <a:spcBef>
                <a:spcPts val="0"/>
              </a:spcBef>
              <a:spcAft>
                <a:spcPts val="0"/>
              </a:spcAft>
              <a:buSzPts val="990"/>
              <a:buNone/>
            </a:pPr>
            <a:r>
              <a:rPr b="0" lang="en" sz="1240">
                <a:solidFill>
                  <a:srgbClr val="6AA84F"/>
                </a:solidFill>
                <a:latin typeface="Arial"/>
                <a:ea typeface="Arial"/>
                <a:cs typeface="Arial"/>
                <a:sym typeface="Arial"/>
              </a:rPr>
              <a:t>#include &lt;stdio.h&gt;</a:t>
            </a:r>
            <a:endParaRPr b="0" sz="1240">
              <a:solidFill>
                <a:srgbClr val="6AA84F"/>
              </a:solidFill>
              <a:latin typeface="Arial"/>
              <a:ea typeface="Arial"/>
              <a:cs typeface="Arial"/>
              <a:sym typeface="Arial"/>
            </a:endParaRPr>
          </a:p>
          <a:p>
            <a:pPr indent="0" lvl="0" marL="0" rtl="0" algn="just">
              <a:lnSpc>
                <a:spcPct val="115000"/>
              </a:lnSpc>
              <a:spcBef>
                <a:spcPts val="0"/>
              </a:spcBef>
              <a:spcAft>
                <a:spcPts val="0"/>
              </a:spcAft>
              <a:buSzPts val="990"/>
              <a:buNone/>
            </a:pPr>
            <a:r>
              <a:rPr b="0" lang="en" sz="1240">
                <a:solidFill>
                  <a:srgbClr val="FF00FF"/>
                </a:solidFill>
                <a:latin typeface="Arial"/>
                <a:ea typeface="Arial"/>
                <a:cs typeface="Arial"/>
                <a:sym typeface="Arial"/>
              </a:rPr>
              <a:t>int</a:t>
            </a:r>
            <a:r>
              <a:rPr b="0" lang="en" sz="1240">
                <a:solidFill>
                  <a:srgbClr val="000000"/>
                </a:solidFill>
                <a:latin typeface="Arial"/>
                <a:ea typeface="Arial"/>
                <a:cs typeface="Arial"/>
                <a:sym typeface="Arial"/>
              </a:rPr>
              <a:t> </a:t>
            </a:r>
            <a:r>
              <a:rPr b="0" lang="en" sz="1240">
                <a:solidFill>
                  <a:srgbClr val="85200C"/>
                </a:solidFill>
                <a:latin typeface="Arial"/>
                <a:ea typeface="Arial"/>
                <a:cs typeface="Arial"/>
                <a:sym typeface="Arial"/>
              </a:rPr>
              <a:t>main</a:t>
            </a:r>
            <a:r>
              <a:rPr b="0" lang="en" sz="1240">
                <a:solidFill>
                  <a:srgbClr val="000000"/>
                </a:solidFill>
                <a:latin typeface="Arial"/>
                <a:ea typeface="Arial"/>
                <a:cs typeface="Arial"/>
                <a:sym typeface="Arial"/>
              </a:rPr>
              <a:t>() </a:t>
            </a:r>
            <a:endParaRPr b="0" sz="1240">
              <a:solidFill>
                <a:srgbClr val="000000"/>
              </a:solidFill>
              <a:latin typeface="Arial"/>
              <a:ea typeface="Arial"/>
              <a:cs typeface="Arial"/>
              <a:sym typeface="Arial"/>
            </a:endParaRPr>
          </a:p>
          <a:p>
            <a:pPr indent="0" lvl="0" marL="0" rtl="0" algn="just">
              <a:lnSpc>
                <a:spcPct val="115000"/>
              </a:lnSpc>
              <a:spcBef>
                <a:spcPts val="0"/>
              </a:spcBef>
              <a:spcAft>
                <a:spcPts val="0"/>
              </a:spcAft>
              <a:buSzPts val="990"/>
              <a:buNone/>
            </a:pPr>
            <a:r>
              <a:rPr b="0" lang="en" sz="1240">
                <a:solidFill>
                  <a:srgbClr val="000000"/>
                </a:solidFill>
                <a:latin typeface="Arial"/>
                <a:ea typeface="Arial"/>
                <a:cs typeface="Arial"/>
                <a:sym typeface="Arial"/>
              </a:rPr>
              <a:t>{</a:t>
            </a:r>
            <a:endParaRPr b="0" sz="1240">
              <a:solidFill>
                <a:srgbClr val="000000"/>
              </a:solidFill>
              <a:latin typeface="Arial"/>
              <a:ea typeface="Arial"/>
              <a:cs typeface="Arial"/>
              <a:sym typeface="Arial"/>
            </a:endParaRPr>
          </a:p>
          <a:p>
            <a:pPr indent="0" lvl="0" marL="0" rtl="0" algn="just">
              <a:lnSpc>
                <a:spcPct val="115000"/>
              </a:lnSpc>
              <a:spcBef>
                <a:spcPts val="0"/>
              </a:spcBef>
              <a:spcAft>
                <a:spcPts val="0"/>
              </a:spcAft>
              <a:buSzPts val="990"/>
              <a:buNone/>
            </a:pPr>
            <a:r>
              <a:rPr b="0" lang="en" sz="1240">
                <a:solidFill>
                  <a:srgbClr val="000000"/>
                </a:solidFill>
                <a:latin typeface="Arial"/>
                <a:ea typeface="Arial"/>
                <a:cs typeface="Arial"/>
                <a:sym typeface="Arial"/>
              </a:rPr>
              <a:t> </a:t>
            </a:r>
            <a:r>
              <a:rPr b="0" lang="en" sz="1240">
                <a:solidFill>
                  <a:srgbClr val="EA9999"/>
                </a:solidFill>
                <a:latin typeface="Arial"/>
                <a:ea typeface="Arial"/>
                <a:cs typeface="Arial"/>
                <a:sym typeface="Arial"/>
              </a:rPr>
              <a:t>cout </a:t>
            </a:r>
            <a:r>
              <a:rPr b="0" lang="en" sz="1240">
                <a:solidFill>
                  <a:srgbClr val="000000"/>
                </a:solidFill>
                <a:latin typeface="Arial"/>
                <a:ea typeface="Arial"/>
                <a:cs typeface="Arial"/>
                <a:sym typeface="Arial"/>
              </a:rPr>
              <a:t>&lt;&lt; </a:t>
            </a:r>
            <a:r>
              <a:rPr b="0" lang="en" sz="1240">
                <a:solidFill>
                  <a:srgbClr val="E06666"/>
                </a:solidFill>
                <a:latin typeface="Arial"/>
                <a:ea typeface="Arial"/>
                <a:cs typeface="Arial"/>
                <a:sym typeface="Arial"/>
              </a:rPr>
              <a:t>"Hello World!"</a:t>
            </a:r>
            <a:r>
              <a:rPr b="0" lang="en" sz="1240">
                <a:solidFill>
                  <a:srgbClr val="000000"/>
                </a:solidFill>
                <a:latin typeface="Arial"/>
                <a:ea typeface="Arial"/>
                <a:cs typeface="Arial"/>
                <a:sym typeface="Arial"/>
              </a:rPr>
              <a:t>;	 </a:t>
            </a:r>
            <a:r>
              <a:rPr b="0" lang="en" sz="1240">
                <a:solidFill>
                  <a:srgbClr val="6AA84F"/>
                </a:solidFill>
                <a:latin typeface="Arial"/>
                <a:ea typeface="Arial"/>
                <a:cs typeface="Arial"/>
                <a:sym typeface="Arial"/>
              </a:rPr>
              <a:t>// Output “Hello World!”</a:t>
            </a:r>
            <a:endParaRPr b="0" sz="1240">
              <a:solidFill>
                <a:srgbClr val="6AA84F"/>
              </a:solidFill>
              <a:latin typeface="Arial"/>
              <a:ea typeface="Arial"/>
              <a:cs typeface="Arial"/>
              <a:sym typeface="Arial"/>
            </a:endParaRPr>
          </a:p>
          <a:p>
            <a:pPr indent="0" lvl="0" marL="0" rtl="0" algn="just">
              <a:lnSpc>
                <a:spcPct val="115000"/>
              </a:lnSpc>
              <a:spcBef>
                <a:spcPts val="0"/>
              </a:spcBef>
              <a:spcAft>
                <a:spcPts val="0"/>
              </a:spcAft>
              <a:buSzPts val="990"/>
              <a:buNone/>
            </a:pPr>
            <a:r>
              <a:rPr b="0" lang="en" sz="1240">
                <a:solidFill>
                  <a:srgbClr val="000000"/>
                </a:solidFill>
                <a:latin typeface="Arial"/>
                <a:ea typeface="Arial"/>
                <a:cs typeface="Arial"/>
                <a:sym typeface="Arial"/>
              </a:rPr>
              <a:t> </a:t>
            </a:r>
            <a:r>
              <a:rPr b="0" lang="en" sz="1240">
                <a:solidFill>
                  <a:srgbClr val="FF00FF"/>
                </a:solidFill>
                <a:latin typeface="Arial"/>
                <a:ea typeface="Arial"/>
                <a:cs typeface="Arial"/>
                <a:sym typeface="Arial"/>
              </a:rPr>
              <a:t>getch</a:t>
            </a:r>
            <a:r>
              <a:rPr b="0" lang="en" sz="1240">
                <a:solidFill>
                  <a:srgbClr val="000000"/>
                </a:solidFill>
                <a:latin typeface="Arial"/>
                <a:ea typeface="Arial"/>
                <a:cs typeface="Arial"/>
                <a:sym typeface="Arial"/>
              </a:rPr>
              <a:t>();</a:t>
            </a:r>
            <a:endParaRPr b="0" sz="1240">
              <a:solidFill>
                <a:srgbClr val="000000"/>
              </a:solidFill>
              <a:latin typeface="Arial"/>
              <a:ea typeface="Arial"/>
              <a:cs typeface="Arial"/>
              <a:sym typeface="Arial"/>
            </a:endParaRPr>
          </a:p>
          <a:p>
            <a:pPr indent="0" lvl="0" marL="0" rtl="0" algn="just">
              <a:lnSpc>
                <a:spcPct val="115000"/>
              </a:lnSpc>
              <a:spcBef>
                <a:spcPts val="0"/>
              </a:spcBef>
              <a:spcAft>
                <a:spcPts val="0"/>
              </a:spcAft>
              <a:buSzPts val="990"/>
              <a:buNone/>
            </a:pPr>
            <a:r>
              <a:rPr b="0" lang="en" sz="1240">
                <a:solidFill>
                  <a:srgbClr val="000000"/>
                </a:solidFill>
                <a:latin typeface="Arial"/>
                <a:ea typeface="Arial"/>
                <a:cs typeface="Arial"/>
                <a:sym typeface="Arial"/>
              </a:rPr>
              <a:t> </a:t>
            </a:r>
            <a:r>
              <a:rPr b="0" lang="en" sz="1240">
                <a:solidFill>
                  <a:srgbClr val="E06666"/>
                </a:solidFill>
                <a:latin typeface="Arial"/>
                <a:ea typeface="Arial"/>
                <a:cs typeface="Arial"/>
                <a:sym typeface="Arial"/>
              </a:rPr>
              <a:t>return 0</a:t>
            </a:r>
            <a:r>
              <a:rPr b="0" lang="en" sz="1240">
                <a:solidFill>
                  <a:srgbClr val="000000"/>
                </a:solidFill>
                <a:latin typeface="Arial"/>
                <a:ea typeface="Arial"/>
                <a:cs typeface="Arial"/>
                <a:sym typeface="Arial"/>
              </a:rPr>
              <a:t>;</a:t>
            </a:r>
            <a:endParaRPr b="0" sz="1240">
              <a:solidFill>
                <a:srgbClr val="000000"/>
              </a:solidFill>
              <a:latin typeface="Arial"/>
              <a:ea typeface="Arial"/>
              <a:cs typeface="Arial"/>
              <a:sym typeface="Arial"/>
            </a:endParaRPr>
          </a:p>
          <a:p>
            <a:pPr indent="0" lvl="0" marL="0" rtl="0" algn="just">
              <a:lnSpc>
                <a:spcPct val="115000"/>
              </a:lnSpc>
              <a:spcBef>
                <a:spcPts val="0"/>
              </a:spcBef>
              <a:spcAft>
                <a:spcPts val="0"/>
              </a:spcAft>
              <a:buSzPts val="990"/>
              <a:buNone/>
            </a:pPr>
            <a:r>
              <a:rPr b="0" lang="en" sz="1240">
                <a:solidFill>
                  <a:srgbClr val="000000"/>
                </a:solidFill>
                <a:latin typeface="Arial"/>
                <a:ea typeface="Arial"/>
                <a:cs typeface="Arial"/>
                <a:sym typeface="Arial"/>
              </a:rPr>
              <a:t>}</a:t>
            </a:r>
            <a:endParaRPr b="0" sz="1240">
              <a:solidFill>
                <a:srgbClr val="000000"/>
              </a:solidFill>
              <a:latin typeface="Arial"/>
              <a:ea typeface="Arial"/>
              <a:cs typeface="Arial"/>
              <a:sym typeface="Arial"/>
            </a:endParaRPr>
          </a:p>
          <a:p>
            <a:pPr indent="0" lvl="0" marL="0" rtl="0" algn="just">
              <a:lnSpc>
                <a:spcPct val="115000"/>
              </a:lnSpc>
              <a:spcBef>
                <a:spcPts val="0"/>
              </a:spcBef>
              <a:spcAft>
                <a:spcPts val="0"/>
              </a:spcAft>
              <a:buSzPts val="990"/>
              <a:buNone/>
            </a:pPr>
            <a:r>
              <a:rPr b="0" lang="en" sz="1140">
                <a:solidFill>
                  <a:srgbClr val="000000"/>
                </a:solidFill>
                <a:latin typeface="Arial"/>
                <a:ea typeface="Arial"/>
                <a:cs typeface="Arial"/>
                <a:sym typeface="Arial"/>
              </a:rPr>
              <a:t>int main():</a:t>
            </a:r>
            <a:endParaRPr b="0" sz="1140">
              <a:solidFill>
                <a:srgbClr val="000000"/>
              </a:solidFill>
              <a:latin typeface="Arial"/>
              <a:ea typeface="Arial"/>
              <a:cs typeface="Arial"/>
              <a:sym typeface="Arial"/>
            </a:endParaRPr>
          </a:p>
          <a:p>
            <a:pPr indent="-300990" lvl="0" marL="457200" rtl="0" algn="just">
              <a:lnSpc>
                <a:spcPct val="115000"/>
              </a:lnSpc>
              <a:spcBef>
                <a:spcPts val="0"/>
              </a:spcBef>
              <a:spcAft>
                <a:spcPts val="0"/>
              </a:spcAft>
              <a:buClr>
                <a:srgbClr val="000000"/>
              </a:buClr>
              <a:buSzPts val="1140"/>
              <a:buFont typeface="Arial"/>
              <a:buChar char="●"/>
            </a:pPr>
            <a:r>
              <a:rPr b="0" lang="en" sz="1140">
                <a:solidFill>
                  <a:srgbClr val="000000"/>
                </a:solidFill>
                <a:latin typeface="Arial"/>
                <a:ea typeface="Arial"/>
                <a:cs typeface="Arial"/>
                <a:sym typeface="Arial"/>
              </a:rPr>
              <a:t>Hàm </a:t>
            </a:r>
            <a:r>
              <a:rPr b="0" lang="en" sz="1140">
                <a:solidFill>
                  <a:srgbClr val="00FFFF"/>
                </a:solidFill>
                <a:latin typeface="Arial"/>
                <a:ea typeface="Arial"/>
                <a:cs typeface="Arial"/>
                <a:sym typeface="Arial"/>
              </a:rPr>
              <a:t>main </a:t>
            </a:r>
            <a:r>
              <a:rPr b="0" lang="en" sz="1140">
                <a:solidFill>
                  <a:srgbClr val="000000"/>
                </a:solidFill>
                <a:latin typeface="Arial"/>
                <a:ea typeface="Arial"/>
                <a:cs typeface="Arial"/>
                <a:sym typeface="Arial"/>
              </a:rPr>
              <a:t>là hàm mà tất cả các chương trình C/C++ bắt đầu thực hiện.</a:t>
            </a:r>
            <a:endParaRPr b="0" sz="1140">
              <a:solidFill>
                <a:srgbClr val="000000"/>
              </a:solidFill>
              <a:latin typeface="Arial"/>
              <a:ea typeface="Arial"/>
              <a:cs typeface="Arial"/>
              <a:sym typeface="Arial"/>
            </a:endParaRPr>
          </a:p>
          <a:p>
            <a:pPr indent="-300990" lvl="0" marL="457200" rtl="0" algn="just">
              <a:lnSpc>
                <a:spcPct val="115000"/>
              </a:lnSpc>
              <a:spcBef>
                <a:spcPts val="0"/>
              </a:spcBef>
              <a:spcAft>
                <a:spcPts val="0"/>
              </a:spcAft>
              <a:buClr>
                <a:srgbClr val="000000"/>
              </a:buClr>
              <a:buSzPts val="1140"/>
              <a:buFont typeface="Arial"/>
              <a:buChar char="●"/>
            </a:pPr>
            <a:r>
              <a:rPr b="0" lang="en" sz="1140">
                <a:solidFill>
                  <a:srgbClr val="000000"/>
                </a:solidFill>
                <a:latin typeface="Arial"/>
                <a:ea typeface="Arial"/>
                <a:cs typeface="Arial"/>
                <a:sym typeface="Arial"/>
              </a:rPr>
              <a:t>Hàm </a:t>
            </a:r>
            <a:r>
              <a:rPr b="0" lang="en" sz="1140">
                <a:solidFill>
                  <a:schemeClr val="dk1"/>
                </a:solidFill>
                <a:latin typeface="Arial"/>
                <a:ea typeface="Arial"/>
                <a:cs typeface="Arial"/>
                <a:sym typeface="Arial"/>
              </a:rPr>
              <a:t>main </a:t>
            </a:r>
            <a:r>
              <a:rPr b="0" lang="en" sz="1140">
                <a:solidFill>
                  <a:srgbClr val="000000"/>
                </a:solidFill>
                <a:latin typeface="Arial"/>
                <a:ea typeface="Arial"/>
                <a:cs typeface="Arial"/>
                <a:sym typeface="Arial"/>
              </a:rPr>
              <a:t>không phụ thuộc vào vị trí của hàm</a:t>
            </a:r>
            <a:endParaRPr b="0" sz="1140">
              <a:solidFill>
                <a:srgbClr val="000000"/>
              </a:solidFill>
              <a:latin typeface="Arial"/>
              <a:ea typeface="Arial"/>
              <a:cs typeface="Arial"/>
              <a:sym typeface="Arial"/>
            </a:endParaRPr>
          </a:p>
          <a:p>
            <a:pPr indent="-300990" lvl="0" marL="457200" rtl="0" algn="just">
              <a:lnSpc>
                <a:spcPct val="115000"/>
              </a:lnSpc>
              <a:spcBef>
                <a:spcPts val="0"/>
              </a:spcBef>
              <a:spcAft>
                <a:spcPts val="0"/>
              </a:spcAft>
              <a:buClr>
                <a:srgbClr val="000000"/>
              </a:buClr>
              <a:buSzPts val="1140"/>
              <a:buFont typeface="Arial"/>
              <a:buChar char="●"/>
            </a:pPr>
            <a:r>
              <a:rPr b="0" lang="en" sz="1140">
                <a:solidFill>
                  <a:srgbClr val="000000"/>
                </a:solidFill>
                <a:latin typeface="Arial"/>
                <a:ea typeface="Arial"/>
                <a:cs typeface="Arial"/>
                <a:sym typeface="Arial"/>
              </a:rPr>
              <a:t>Nội dung trong hàm </a:t>
            </a:r>
            <a:r>
              <a:rPr b="0" lang="en" sz="1140">
                <a:solidFill>
                  <a:schemeClr val="dk1"/>
                </a:solidFill>
                <a:latin typeface="Arial"/>
                <a:ea typeface="Arial"/>
                <a:cs typeface="Arial"/>
                <a:sym typeface="Arial"/>
              </a:rPr>
              <a:t>main </a:t>
            </a:r>
            <a:r>
              <a:rPr b="0" lang="en" sz="1140">
                <a:solidFill>
                  <a:srgbClr val="000000"/>
                </a:solidFill>
                <a:latin typeface="Arial"/>
                <a:ea typeface="Arial"/>
                <a:cs typeface="Arial"/>
                <a:sym typeface="Arial"/>
              </a:rPr>
              <a:t>luôn được thực hiện đầu tiên khi chương trình được thực thi</a:t>
            </a:r>
            <a:endParaRPr b="0" sz="1140">
              <a:solidFill>
                <a:srgbClr val="000000"/>
              </a:solidFill>
              <a:latin typeface="Arial"/>
              <a:ea typeface="Arial"/>
              <a:cs typeface="Arial"/>
              <a:sym typeface="Arial"/>
            </a:endParaRPr>
          </a:p>
          <a:p>
            <a:pPr indent="-300990" lvl="0" marL="457200" rtl="0" algn="just">
              <a:lnSpc>
                <a:spcPct val="115000"/>
              </a:lnSpc>
              <a:spcBef>
                <a:spcPts val="0"/>
              </a:spcBef>
              <a:spcAft>
                <a:spcPts val="0"/>
              </a:spcAft>
              <a:buClr>
                <a:srgbClr val="000000"/>
              </a:buClr>
              <a:buSzPts val="1140"/>
              <a:buFont typeface="Arial"/>
              <a:buChar char="●"/>
            </a:pPr>
            <a:r>
              <a:rPr b="0" lang="en" sz="1140">
                <a:solidFill>
                  <a:srgbClr val="000000"/>
                </a:solidFill>
                <a:latin typeface="Arial"/>
                <a:ea typeface="Arial"/>
                <a:cs typeface="Arial"/>
                <a:sym typeface="Arial"/>
              </a:rPr>
              <a:t>Chương trình C/C++ bắt buộc phải có hàm </a:t>
            </a:r>
            <a:r>
              <a:rPr b="0" lang="en" sz="1140">
                <a:solidFill>
                  <a:schemeClr val="dk1"/>
                </a:solidFill>
                <a:latin typeface="Arial"/>
                <a:ea typeface="Arial"/>
                <a:cs typeface="Arial"/>
                <a:sym typeface="Arial"/>
              </a:rPr>
              <a:t>main</a:t>
            </a:r>
            <a:r>
              <a:rPr b="0" lang="en" sz="1140">
                <a:solidFill>
                  <a:srgbClr val="000000"/>
                </a:solidFill>
                <a:latin typeface="Arial"/>
                <a:ea typeface="Arial"/>
                <a:cs typeface="Arial"/>
                <a:sym typeface="Arial"/>
              </a:rPr>
              <a:t>()</a:t>
            </a:r>
            <a:endParaRPr b="0" sz="1140">
              <a:solidFill>
                <a:srgbClr val="000000"/>
              </a:solidFill>
              <a:latin typeface="Arial"/>
              <a:ea typeface="Arial"/>
              <a:cs typeface="Arial"/>
              <a:sym typeface="Arial"/>
            </a:endParaRPr>
          </a:p>
          <a:p>
            <a:pPr indent="-300990" lvl="0" marL="457200" rtl="0" algn="just">
              <a:lnSpc>
                <a:spcPct val="115000"/>
              </a:lnSpc>
              <a:spcBef>
                <a:spcPts val="0"/>
              </a:spcBef>
              <a:spcAft>
                <a:spcPts val="0"/>
              </a:spcAft>
              <a:buClr>
                <a:srgbClr val="000000"/>
              </a:buClr>
              <a:buSzPts val="1140"/>
              <a:buFont typeface="Arial"/>
              <a:buChar char="●"/>
            </a:pPr>
            <a:r>
              <a:rPr b="0" lang="en" sz="1140">
                <a:solidFill>
                  <a:srgbClr val="000000"/>
                </a:solidFill>
                <a:latin typeface="Arial"/>
                <a:ea typeface="Arial"/>
                <a:cs typeface="Arial"/>
                <a:sym typeface="Arial"/>
              </a:rPr>
              <a:t>Các lệnh trong thân hàm đặt trong cặp dấu {}</a:t>
            </a:r>
            <a:endParaRPr b="0" sz="1140">
              <a:solidFill>
                <a:srgbClr val="000000"/>
              </a:solidFill>
              <a:latin typeface="Arial"/>
              <a:ea typeface="Arial"/>
              <a:cs typeface="Arial"/>
              <a:sym typeface="Arial"/>
            </a:endParaRPr>
          </a:p>
        </p:txBody>
      </p:sp>
      <p:sp>
        <p:nvSpPr>
          <p:cNvPr id="144" name="Google Shape;144;p20"/>
          <p:cNvSpPr txBox="1"/>
          <p:nvPr>
            <p:ph idx="1" type="subTitle"/>
          </p:nvPr>
        </p:nvSpPr>
        <p:spPr>
          <a:xfrm>
            <a:off x="68724" y="838800"/>
            <a:ext cx="2604600" cy="5412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a:t>Chương trình C/C++ đơn giản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1"/>
          <p:cNvSpPr txBox="1"/>
          <p:nvPr>
            <p:ph type="ctrTitle"/>
          </p:nvPr>
        </p:nvSpPr>
        <p:spPr>
          <a:xfrm>
            <a:off x="393150" y="1380000"/>
            <a:ext cx="8475600" cy="3618300"/>
          </a:xfrm>
          <a:prstGeom prst="rect">
            <a:avLst/>
          </a:prstGeom>
        </p:spPr>
        <p:txBody>
          <a:bodyPr anchorCtr="0" anchor="ctr" bIns="91425" lIns="91425" spcFirstLastPara="1" rIns="91425" wrap="square" tIns="91425">
            <a:noAutofit/>
          </a:bodyPr>
          <a:lstStyle/>
          <a:p>
            <a:pPr indent="0" lvl="0" marL="0" rtl="0" algn="just">
              <a:lnSpc>
                <a:spcPct val="115000"/>
              </a:lnSpc>
              <a:spcBef>
                <a:spcPts val="0"/>
              </a:spcBef>
              <a:spcAft>
                <a:spcPts val="0"/>
              </a:spcAft>
              <a:buSzPts val="990"/>
              <a:buNone/>
            </a:pPr>
            <a:r>
              <a:rPr b="0" lang="en" sz="1240">
                <a:solidFill>
                  <a:srgbClr val="6AA84F"/>
                </a:solidFill>
                <a:latin typeface="Arial"/>
                <a:ea typeface="Arial"/>
                <a:cs typeface="Arial"/>
                <a:sym typeface="Arial"/>
              </a:rPr>
              <a:t>/* Chuong trinh C/C++ dau tien */</a:t>
            </a:r>
            <a:endParaRPr b="0" sz="1240">
              <a:solidFill>
                <a:srgbClr val="6AA84F"/>
              </a:solidFill>
              <a:latin typeface="Arial"/>
              <a:ea typeface="Arial"/>
              <a:cs typeface="Arial"/>
              <a:sym typeface="Arial"/>
            </a:endParaRPr>
          </a:p>
          <a:p>
            <a:pPr indent="0" lvl="0" marL="0" rtl="0" algn="just">
              <a:lnSpc>
                <a:spcPct val="115000"/>
              </a:lnSpc>
              <a:spcBef>
                <a:spcPts val="0"/>
              </a:spcBef>
              <a:spcAft>
                <a:spcPts val="0"/>
              </a:spcAft>
              <a:buSzPts val="990"/>
              <a:buNone/>
            </a:pPr>
            <a:r>
              <a:rPr b="0" lang="en" sz="1240">
                <a:solidFill>
                  <a:srgbClr val="6AA84F"/>
                </a:solidFill>
                <a:latin typeface="Arial"/>
                <a:ea typeface="Arial"/>
                <a:cs typeface="Arial"/>
                <a:sym typeface="Arial"/>
              </a:rPr>
              <a:t>#include &lt;iostream&gt;</a:t>
            </a:r>
            <a:endParaRPr b="0" sz="1240">
              <a:solidFill>
                <a:srgbClr val="6AA84F"/>
              </a:solidFill>
              <a:latin typeface="Arial"/>
              <a:ea typeface="Arial"/>
              <a:cs typeface="Arial"/>
              <a:sym typeface="Arial"/>
            </a:endParaRPr>
          </a:p>
          <a:p>
            <a:pPr indent="0" lvl="0" marL="0" rtl="0" algn="just">
              <a:lnSpc>
                <a:spcPct val="115000"/>
              </a:lnSpc>
              <a:spcBef>
                <a:spcPts val="0"/>
              </a:spcBef>
              <a:spcAft>
                <a:spcPts val="0"/>
              </a:spcAft>
              <a:buSzPts val="990"/>
              <a:buNone/>
            </a:pPr>
            <a:r>
              <a:rPr b="0" lang="en" sz="1240">
                <a:solidFill>
                  <a:srgbClr val="6AA84F"/>
                </a:solidFill>
                <a:latin typeface="Arial"/>
                <a:ea typeface="Arial"/>
                <a:cs typeface="Arial"/>
                <a:sym typeface="Arial"/>
              </a:rPr>
              <a:t>#include &lt;conio.h&gt;</a:t>
            </a:r>
            <a:endParaRPr b="0" sz="1240">
              <a:solidFill>
                <a:srgbClr val="6AA84F"/>
              </a:solidFill>
              <a:latin typeface="Arial"/>
              <a:ea typeface="Arial"/>
              <a:cs typeface="Arial"/>
              <a:sym typeface="Arial"/>
            </a:endParaRPr>
          </a:p>
          <a:p>
            <a:pPr indent="0" lvl="0" marL="0" rtl="0" algn="just">
              <a:lnSpc>
                <a:spcPct val="115000"/>
              </a:lnSpc>
              <a:spcBef>
                <a:spcPts val="0"/>
              </a:spcBef>
              <a:spcAft>
                <a:spcPts val="0"/>
              </a:spcAft>
              <a:buSzPts val="990"/>
              <a:buNone/>
            </a:pPr>
            <a:r>
              <a:rPr b="0" lang="en" sz="1240">
                <a:solidFill>
                  <a:srgbClr val="6AA84F"/>
                </a:solidFill>
                <a:latin typeface="Arial"/>
                <a:ea typeface="Arial"/>
                <a:cs typeface="Arial"/>
                <a:sym typeface="Arial"/>
              </a:rPr>
              <a:t>#include &lt;stdio.h&gt;</a:t>
            </a:r>
            <a:endParaRPr b="0" sz="1240">
              <a:solidFill>
                <a:srgbClr val="6AA84F"/>
              </a:solidFill>
              <a:latin typeface="Arial"/>
              <a:ea typeface="Arial"/>
              <a:cs typeface="Arial"/>
              <a:sym typeface="Arial"/>
            </a:endParaRPr>
          </a:p>
          <a:p>
            <a:pPr indent="0" lvl="0" marL="0" rtl="0" algn="just">
              <a:lnSpc>
                <a:spcPct val="115000"/>
              </a:lnSpc>
              <a:spcBef>
                <a:spcPts val="0"/>
              </a:spcBef>
              <a:spcAft>
                <a:spcPts val="0"/>
              </a:spcAft>
              <a:buSzPts val="990"/>
              <a:buNone/>
            </a:pPr>
            <a:r>
              <a:rPr b="0" lang="en" sz="1240">
                <a:solidFill>
                  <a:srgbClr val="FF00FF"/>
                </a:solidFill>
                <a:latin typeface="Arial"/>
                <a:ea typeface="Arial"/>
                <a:cs typeface="Arial"/>
                <a:sym typeface="Arial"/>
              </a:rPr>
              <a:t>int</a:t>
            </a:r>
            <a:r>
              <a:rPr b="0" lang="en" sz="1240">
                <a:solidFill>
                  <a:srgbClr val="000000"/>
                </a:solidFill>
                <a:latin typeface="Arial"/>
                <a:ea typeface="Arial"/>
                <a:cs typeface="Arial"/>
                <a:sym typeface="Arial"/>
              </a:rPr>
              <a:t> </a:t>
            </a:r>
            <a:r>
              <a:rPr b="0" lang="en" sz="1240">
                <a:solidFill>
                  <a:srgbClr val="85200C"/>
                </a:solidFill>
                <a:latin typeface="Arial"/>
                <a:ea typeface="Arial"/>
                <a:cs typeface="Arial"/>
                <a:sym typeface="Arial"/>
              </a:rPr>
              <a:t>main</a:t>
            </a:r>
            <a:r>
              <a:rPr b="0" lang="en" sz="1240">
                <a:solidFill>
                  <a:srgbClr val="000000"/>
                </a:solidFill>
                <a:latin typeface="Arial"/>
                <a:ea typeface="Arial"/>
                <a:cs typeface="Arial"/>
                <a:sym typeface="Arial"/>
              </a:rPr>
              <a:t>() </a:t>
            </a:r>
            <a:endParaRPr b="0" sz="1240">
              <a:solidFill>
                <a:srgbClr val="000000"/>
              </a:solidFill>
              <a:latin typeface="Arial"/>
              <a:ea typeface="Arial"/>
              <a:cs typeface="Arial"/>
              <a:sym typeface="Arial"/>
            </a:endParaRPr>
          </a:p>
          <a:p>
            <a:pPr indent="0" lvl="0" marL="0" rtl="0" algn="just">
              <a:lnSpc>
                <a:spcPct val="115000"/>
              </a:lnSpc>
              <a:spcBef>
                <a:spcPts val="0"/>
              </a:spcBef>
              <a:spcAft>
                <a:spcPts val="0"/>
              </a:spcAft>
              <a:buSzPts val="990"/>
              <a:buNone/>
            </a:pPr>
            <a:r>
              <a:rPr b="0" lang="en" sz="1240">
                <a:solidFill>
                  <a:srgbClr val="000000"/>
                </a:solidFill>
                <a:latin typeface="Arial"/>
                <a:ea typeface="Arial"/>
                <a:cs typeface="Arial"/>
                <a:sym typeface="Arial"/>
              </a:rPr>
              <a:t>{</a:t>
            </a:r>
            <a:endParaRPr b="0" sz="1240">
              <a:solidFill>
                <a:srgbClr val="000000"/>
              </a:solidFill>
              <a:latin typeface="Arial"/>
              <a:ea typeface="Arial"/>
              <a:cs typeface="Arial"/>
              <a:sym typeface="Arial"/>
            </a:endParaRPr>
          </a:p>
          <a:p>
            <a:pPr indent="0" lvl="0" marL="0" rtl="0" algn="just">
              <a:lnSpc>
                <a:spcPct val="115000"/>
              </a:lnSpc>
              <a:spcBef>
                <a:spcPts val="0"/>
              </a:spcBef>
              <a:spcAft>
                <a:spcPts val="0"/>
              </a:spcAft>
              <a:buSzPts val="990"/>
              <a:buNone/>
            </a:pPr>
            <a:r>
              <a:rPr b="0" lang="en" sz="1240">
                <a:solidFill>
                  <a:srgbClr val="000000"/>
                </a:solidFill>
                <a:latin typeface="Arial"/>
                <a:ea typeface="Arial"/>
                <a:cs typeface="Arial"/>
                <a:sym typeface="Arial"/>
              </a:rPr>
              <a:t> </a:t>
            </a:r>
            <a:r>
              <a:rPr b="0" lang="en" sz="1240">
                <a:solidFill>
                  <a:srgbClr val="EA9999"/>
                </a:solidFill>
                <a:latin typeface="Arial"/>
                <a:ea typeface="Arial"/>
                <a:cs typeface="Arial"/>
                <a:sym typeface="Arial"/>
              </a:rPr>
              <a:t>cout </a:t>
            </a:r>
            <a:r>
              <a:rPr b="0" lang="en" sz="1240">
                <a:solidFill>
                  <a:srgbClr val="000000"/>
                </a:solidFill>
                <a:latin typeface="Arial"/>
                <a:ea typeface="Arial"/>
                <a:cs typeface="Arial"/>
                <a:sym typeface="Arial"/>
              </a:rPr>
              <a:t>&lt;&lt; </a:t>
            </a:r>
            <a:r>
              <a:rPr b="0" lang="en" sz="1240">
                <a:solidFill>
                  <a:srgbClr val="E06666"/>
                </a:solidFill>
                <a:latin typeface="Arial"/>
                <a:ea typeface="Arial"/>
                <a:cs typeface="Arial"/>
                <a:sym typeface="Arial"/>
              </a:rPr>
              <a:t>"Hello World!"</a:t>
            </a:r>
            <a:r>
              <a:rPr b="0" lang="en" sz="1240">
                <a:solidFill>
                  <a:srgbClr val="000000"/>
                </a:solidFill>
                <a:latin typeface="Arial"/>
                <a:ea typeface="Arial"/>
                <a:cs typeface="Arial"/>
                <a:sym typeface="Arial"/>
              </a:rPr>
              <a:t>;	 </a:t>
            </a:r>
            <a:r>
              <a:rPr b="0" lang="en" sz="1240">
                <a:solidFill>
                  <a:srgbClr val="6AA84F"/>
                </a:solidFill>
                <a:latin typeface="Arial"/>
                <a:ea typeface="Arial"/>
                <a:cs typeface="Arial"/>
                <a:sym typeface="Arial"/>
              </a:rPr>
              <a:t>// Output “Hello World!”</a:t>
            </a:r>
            <a:endParaRPr b="0" sz="1240">
              <a:solidFill>
                <a:srgbClr val="6AA84F"/>
              </a:solidFill>
              <a:latin typeface="Arial"/>
              <a:ea typeface="Arial"/>
              <a:cs typeface="Arial"/>
              <a:sym typeface="Arial"/>
            </a:endParaRPr>
          </a:p>
          <a:p>
            <a:pPr indent="0" lvl="0" marL="0" rtl="0" algn="just">
              <a:lnSpc>
                <a:spcPct val="115000"/>
              </a:lnSpc>
              <a:spcBef>
                <a:spcPts val="0"/>
              </a:spcBef>
              <a:spcAft>
                <a:spcPts val="0"/>
              </a:spcAft>
              <a:buSzPts val="990"/>
              <a:buNone/>
            </a:pPr>
            <a:r>
              <a:rPr b="0" lang="en" sz="1240">
                <a:solidFill>
                  <a:srgbClr val="000000"/>
                </a:solidFill>
                <a:latin typeface="Arial"/>
                <a:ea typeface="Arial"/>
                <a:cs typeface="Arial"/>
                <a:sym typeface="Arial"/>
              </a:rPr>
              <a:t> </a:t>
            </a:r>
            <a:r>
              <a:rPr b="0" lang="en" sz="1240">
                <a:solidFill>
                  <a:srgbClr val="FF00FF"/>
                </a:solidFill>
                <a:latin typeface="Arial"/>
                <a:ea typeface="Arial"/>
                <a:cs typeface="Arial"/>
                <a:sym typeface="Arial"/>
              </a:rPr>
              <a:t>getch</a:t>
            </a:r>
            <a:r>
              <a:rPr b="0" lang="en" sz="1240">
                <a:solidFill>
                  <a:srgbClr val="000000"/>
                </a:solidFill>
                <a:latin typeface="Arial"/>
                <a:ea typeface="Arial"/>
                <a:cs typeface="Arial"/>
                <a:sym typeface="Arial"/>
              </a:rPr>
              <a:t>();</a:t>
            </a:r>
            <a:endParaRPr b="0" sz="1240">
              <a:solidFill>
                <a:srgbClr val="000000"/>
              </a:solidFill>
              <a:latin typeface="Arial"/>
              <a:ea typeface="Arial"/>
              <a:cs typeface="Arial"/>
              <a:sym typeface="Arial"/>
            </a:endParaRPr>
          </a:p>
          <a:p>
            <a:pPr indent="0" lvl="0" marL="0" rtl="0" algn="just">
              <a:lnSpc>
                <a:spcPct val="115000"/>
              </a:lnSpc>
              <a:spcBef>
                <a:spcPts val="0"/>
              </a:spcBef>
              <a:spcAft>
                <a:spcPts val="0"/>
              </a:spcAft>
              <a:buSzPts val="990"/>
              <a:buNone/>
            </a:pPr>
            <a:r>
              <a:rPr b="0" lang="en" sz="1240">
                <a:solidFill>
                  <a:srgbClr val="000000"/>
                </a:solidFill>
                <a:latin typeface="Arial"/>
                <a:ea typeface="Arial"/>
                <a:cs typeface="Arial"/>
                <a:sym typeface="Arial"/>
              </a:rPr>
              <a:t> </a:t>
            </a:r>
            <a:r>
              <a:rPr b="0" lang="en" sz="1240">
                <a:solidFill>
                  <a:srgbClr val="E06666"/>
                </a:solidFill>
                <a:latin typeface="Arial"/>
                <a:ea typeface="Arial"/>
                <a:cs typeface="Arial"/>
                <a:sym typeface="Arial"/>
              </a:rPr>
              <a:t>return 0</a:t>
            </a:r>
            <a:r>
              <a:rPr b="0" lang="en" sz="1240">
                <a:solidFill>
                  <a:srgbClr val="000000"/>
                </a:solidFill>
                <a:latin typeface="Arial"/>
                <a:ea typeface="Arial"/>
                <a:cs typeface="Arial"/>
                <a:sym typeface="Arial"/>
              </a:rPr>
              <a:t>;</a:t>
            </a:r>
            <a:endParaRPr b="0" sz="1240">
              <a:solidFill>
                <a:srgbClr val="000000"/>
              </a:solidFill>
              <a:latin typeface="Arial"/>
              <a:ea typeface="Arial"/>
              <a:cs typeface="Arial"/>
              <a:sym typeface="Arial"/>
            </a:endParaRPr>
          </a:p>
          <a:p>
            <a:pPr indent="0" lvl="0" marL="0" rtl="0" algn="just">
              <a:lnSpc>
                <a:spcPct val="115000"/>
              </a:lnSpc>
              <a:spcBef>
                <a:spcPts val="0"/>
              </a:spcBef>
              <a:spcAft>
                <a:spcPts val="0"/>
              </a:spcAft>
              <a:buSzPts val="990"/>
              <a:buNone/>
            </a:pPr>
            <a:r>
              <a:rPr b="0" lang="en" sz="1240">
                <a:solidFill>
                  <a:srgbClr val="000000"/>
                </a:solidFill>
                <a:latin typeface="Arial"/>
                <a:ea typeface="Arial"/>
                <a:cs typeface="Arial"/>
                <a:sym typeface="Arial"/>
              </a:rPr>
              <a:t>}</a:t>
            </a:r>
            <a:endParaRPr b="0" sz="1240">
              <a:solidFill>
                <a:srgbClr val="000000"/>
              </a:solidFill>
              <a:latin typeface="Arial"/>
              <a:ea typeface="Arial"/>
              <a:cs typeface="Arial"/>
              <a:sym typeface="Arial"/>
            </a:endParaRPr>
          </a:p>
          <a:p>
            <a:pPr indent="0" lvl="0" marL="0" rtl="0" algn="just">
              <a:lnSpc>
                <a:spcPct val="115000"/>
              </a:lnSpc>
              <a:spcBef>
                <a:spcPts val="0"/>
              </a:spcBef>
              <a:spcAft>
                <a:spcPts val="0"/>
              </a:spcAft>
              <a:buSzPts val="990"/>
              <a:buNone/>
            </a:pPr>
            <a:r>
              <a:rPr b="0" lang="en" sz="1140">
                <a:solidFill>
                  <a:srgbClr val="000000"/>
                </a:solidFill>
                <a:latin typeface="Arial"/>
                <a:ea typeface="Arial"/>
                <a:cs typeface="Arial"/>
                <a:sym typeface="Arial"/>
              </a:rPr>
              <a:t>int main():</a:t>
            </a:r>
            <a:endParaRPr b="0" sz="1140">
              <a:solidFill>
                <a:srgbClr val="000000"/>
              </a:solidFill>
              <a:latin typeface="Arial"/>
              <a:ea typeface="Arial"/>
              <a:cs typeface="Arial"/>
              <a:sym typeface="Arial"/>
            </a:endParaRPr>
          </a:p>
          <a:p>
            <a:pPr indent="-300990" lvl="0" marL="457200" rtl="0" algn="just">
              <a:lnSpc>
                <a:spcPct val="115000"/>
              </a:lnSpc>
              <a:spcBef>
                <a:spcPts val="0"/>
              </a:spcBef>
              <a:spcAft>
                <a:spcPts val="0"/>
              </a:spcAft>
              <a:buClr>
                <a:srgbClr val="000000"/>
              </a:buClr>
              <a:buSzPts val="1140"/>
              <a:buFont typeface="Arial"/>
              <a:buChar char="●"/>
            </a:pPr>
            <a:r>
              <a:rPr b="0" lang="en" sz="1140">
                <a:solidFill>
                  <a:schemeClr val="dk1"/>
                </a:solidFill>
                <a:latin typeface="Arial"/>
                <a:ea typeface="Arial"/>
                <a:cs typeface="Arial"/>
                <a:sym typeface="Arial"/>
              </a:rPr>
              <a:t>c</a:t>
            </a:r>
            <a:r>
              <a:rPr b="0" lang="en" sz="1140">
                <a:solidFill>
                  <a:schemeClr val="dk1"/>
                </a:solidFill>
                <a:latin typeface="Arial"/>
                <a:ea typeface="Arial"/>
                <a:cs typeface="Arial"/>
                <a:sym typeface="Arial"/>
              </a:rPr>
              <a:t>out &lt;&lt; “Hello World!”</a:t>
            </a:r>
            <a:r>
              <a:rPr b="0" lang="en" sz="1140">
                <a:solidFill>
                  <a:srgbClr val="000000"/>
                </a:solidFill>
                <a:latin typeface="Arial"/>
                <a:ea typeface="Arial"/>
                <a:cs typeface="Arial"/>
                <a:sym typeface="Arial"/>
              </a:rPr>
              <a:t>: Là một lệnh nằm trong phần thân của hàm main</a:t>
            </a:r>
            <a:endParaRPr b="0" sz="1140">
              <a:solidFill>
                <a:srgbClr val="000000"/>
              </a:solidFill>
              <a:latin typeface="Arial"/>
              <a:ea typeface="Arial"/>
              <a:cs typeface="Arial"/>
              <a:sym typeface="Arial"/>
            </a:endParaRPr>
          </a:p>
          <a:p>
            <a:pPr indent="-300990" lvl="0" marL="457200" rtl="0" algn="just">
              <a:lnSpc>
                <a:spcPct val="115000"/>
              </a:lnSpc>
              <a:spcBef>
                <a:spcPts val="0"/>
              </a:spcBef>
              <a:spcAft>
                <a:spcPts val="0"/>
              </a:spcAft>
              <a:buClr>
                <a:srgbClr val="000000"/>
              </a:buClr>
              <a:buSzPts val="1140"/>
              <a:buFont typeface="Arial"/>
              <a:buChar char="●"/>
            </a:pPr>
            <a:r>
              <a:rPr b="0" lang="en" sz="1140">
                <a:solidFill>
                  <a:srgbClr val="000000"/>
                </a:solidFill>
                <a:latin typeface="Arial"/>
                <a:ea typeface="Arial"/>
                <a:cs typeface="Arial"/>
                <a:sym typeface="Arial"/>
              </a:rPr>
              <a:t>cout: là một dòng (stream) xuất chuẩn C/C++ được định nghĩa trong thư viện iostream.h Khi dòng lệnh thực thi thì dòng lệnh Hello World! Được xuất hiện ra màn hình</a:t>
            </a:r>
            <a:endParaRPr b="0" sz="1140">
              <a:solidFill>
                <a:srgbClr val="000000"/>
              </a:solidFill>
              <a:latin typeface="Arial"/>
              <a:ea typeface="Arial"/>
              <a:cs typeface="Arial"/>
              <a:sym typeface="Arial"/>
            </a:endParaRPr>
          </a:p>
          <a:p>
            <a:pPr indent="-300990" lvl="0" marL="457200" rtl="0" algn="just">
              <a:lnSpc>
                <a:spcPct val="115000"/>
              </a:lnSpc>
              <a:spcBef>
                <a:spcPts val="0"/>
              </a:spcBef>
              <a:spcAft>
                <a:spcPts val="0"/>
              </a:spcAft>
              <a:buClr>
                <a:srgbClr val="000000"/>
              </a:buClr>
              <a:buSzPts val="1140"/>
              <a:buFont typeface="Arial"/>
              <a:buChar char="●"/>
            </a:pPr>
            <a:r>
              <a:rPr b="0" lang="en" sz="1140">
                <a:solidFill>
                  <a:schemeClr val="dk1"/>
                </a:solidFill>
                <a:latin typeface="Arial"/>
                <a:ea typeface="Arial"/>
                <a:cs typeface="Arial"/>
                <a:sym typeface="Arial"/>
              </a:rPr>
              <a:t>getch()</a:t>
            </a:r>
            <a:r>
              <a:rPr b="0" lang="en" sz="1140">
                <a:solidFill>
                  <a:srgbClr val="000000"/>
                </a:solidFill>
                <a:latin typeface="Arial"/>
                <a:ea typeface="Arial"/>
                <a:cs typeface="Arial"/>
                <a:sym typeface="Arial"/>
              </a:rPr>
              <a:t>: dùng để chờ nhập một ký tự từ bàn phím</a:t>
            </a:r>
            <a:endParaRPr b="0" sz="1140">
              <a:solidFill>
                <a:srgbClr val="000000"/>
              </a:solidFill>
              <a:latin typeface="Arial"/>
              <a:ea typeface="Arial"/>
              <a:cs typeface="Arial"/>
              <a:sym typeface="Arial"/>
            </a:endParaRPr>
          </a:p>
          <a:p>
            <a:pPr indent="-300990" lvl="0" marL="457200" rtl="0" algn="just">
              <a:lnSpc>
                <a:spcPct val="115000"/>
              </a:lnSpc>
              <a:spcBef>
                <a:spcPts val="0"/>
              </a:spcBef>
              <a:spcAft>
                <a:spcPts val="0"/>
              </a:spcAft>
              <a:buClr>
                <a:srgbClr val="000000"/>
              </a:buClr>
              <a:buSzPts val="1140"/>
              <a:buFont typeface="Arial"/>
              <a:buChar char="●"/>
            </a:pPr>
            <a:r>
              <a:rPr b="0" lang="en" sz="1140">
                <a:solidFill>
                  <a:schemeClr val="dk1"/>
                </a:solidFill>
                <a:latin typeface="Arial"/>
                <a:ea typeface="Arial"/>
                <a:cs typeface="Arial"/>
                <a:sym typeface="Arial"/>
              </a:rPr>
              <a:t>return 0</a:t>
            </a:r>
            <a:r>
              <a:rPr b="0" lang="en" sz="1140">
                <a:solidFill>
                  <a:srgbClr val="000000"/>
                </a:solidFill>
                <a:latin typeface="Arial"/>
                <a:ea typeface="Arial"/>
                <a:cs typeface="Arial"/>
                <a:sym typeface="Arial"/>
              </a:rPr>
              <a:t>: lệnh kết thúc hàm main trả về 0</a:t>
            </a:r>
            <a:endParaRPr b="0" sz="1140">
              <a:solidFill>
                <a:srgbClr val="000000"/>
              </a:solidFill>
              <a:latin typeface="Arial"/>
              <a:ea typeface="Arial"/>
              <a:cs typeface="Arial"/>
              <a:sym typeface="Arial"/>
            </a:endParaRPr>
          </a:p>
        </p:txBody>
      </p:sp>
      <p:sp>
        <p:nvSpPr>
          <p:cNvPr id="150" name="Google Shape;150;p21"/>
          <p:cNvSpPr txBox="1"/>
          <p:nvPr>
            <p:ph idx="1" type="subTitle"/>
          </p:nvPr>
        </p:nvSpPr>
        <p:spPr>
          <a:xfrm>
            <a:off x="68724" y="838800"/>
            <a:ext cx="2604600" cy="5412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a:t>Chương trình C/C++ đơn giản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