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980E73B1.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6"/>
  </p:notesMasterIdLst>
  <p:sldIdLst>
    <p:sldId id="256" r:id="rId5"/>
  </p:sldIdLst>
  <p:sldSz cx="32918400" cy="21945600"/>
  <p:notesSz cx="6858000" cy="9144000"/>
  <p:defaultTextStyle>
    <a:defPPr>
      <a:defRPr lang="en-US"/>
    </a:defPPr>
    <a:lvl1pPr marL="0" algn="l" defTabSz="3134710" rtl="0" eaLnBrk="1" latinLnBrk="0" hangingPunct="1">
      <a:defRPr sz="6171" kern="1200">
        <a:solidFill>
          <a:schemeClr val="tx1"/>
        </a:solidFill>
        <a:latin typeface="+mn-lt"/>
        <a:ea typeface="+mn-ea"/>
        <a:cs typeface="+mn-cs"/>
      </a:defRPr>
    </a:lvl1pPr>
    <a:lvl2pPr marL="1567355" algn="l" defTabSz="3134710" rtl="0" eaLnBrk="1" latinLnBrk="0" hangingPunct="1">
      <a:defRPr sz="6171" kern="1200">
        <a:solidFill>
          <a:schemeClr val="tx1"/>
        </a:solidFill>
        <a:latin typeface="+mn-lt"/>
        <a:ea typeface="+mn-ea"/>
        <a:cs typeface="+mn-cs"/>
      </a:defRPr>
    </a:lvl2pPr>
    <a:lvl3pPr marL="3134710" algn="l" defTabSz="3134710" rtl="0" eaLnBrk="1" latinLnBrk="0" hangingPunct="1">
      <a:defRPr sz="6171" kern="1200">
        <a:solidFill>
          <a:schemeClr val="tx1"/>
        </a:solidFill>
        <a:latin typeface="+mn-lt"/>
        <a:ea typeface="+mn-ea"/>
        <a:cs typeface="+mn-cs"/>
      </a:defRPr>
    </a:lvl3pPr>
    <a:lvl4pPr marL="4702064" algn="l" defTabSz="3134710" rtl="0" eaLnBrk="1" latinLnBrk="0" hangingPunct="1">
      <a:defRPr sz="6171" kern="1200">
        <a:solidFill>
          <a:schemeClr val="tx1"/>
        </a:solidFill>
        <a:latin typeface="+mn-lt"/>
        <a:ea typeface="+mn-ea"/>
        <a:cs typeface="+mn-cs"/>
      </a:defRPr>
    </a:lvl4pPr>
    <a:lvl5pPr marL="6269419" algn="l" defTabSz="3134710" rtl="0" eaLnBrk="1" latinLnBrk="0" hangingPunct="1">
      <a:defRPr sz="6171" kern="1200">
        <a:solidFill>
          <a:schemeClr val="tx1"/>
        </a:solidFill>
        <a:latin typeface="+mn-lt"/>
        <a:ea typeface="+mn-ea"/>
        <a:cs typeface="+mn-cs"/>
      </a:defRPr>
    </a:lvl5pPr>
    <a:lvl6pPr marL="7836774" algn="l" defTabSz="3134710" rtl="0" eaLnBrk="1" latinLnBrk="0" hangingPunct="1">
      <a:defRPr sz="6171" kern="1200">
        <a:solidFill>
          <a:schemeClr val="tx1"/>
        </a:solidFill>
        <a:latin typeface="+mn-lt"/>
        <a:ea typeface="+mn-ea"/>
        <a:cs typeface="+mn-cs"/>
      </a:defRPr>
    </a:lvl6pPr>
    <a:lvl7pPr marL="9404129" algn="l" defTabSz="3134710" rtl="0" eaLnBrk="1" latinLnBrk="0" hangingPunct="1">
      <a:defRPr sz="6171" kern="1200">
        <a:solidFill>
          <a:schemeClr val="tx1"/>
        </a:solidFill>
        <a:latin typeface="+mn-lt"/>
        <a:ea typeface="+mn-ea"/>
        <a:cs typeface="+mn-cs"/>
      </a:defRPr>
    </a:lvl7pPr>
    <a:lvl8pPr marL="10971483" algn="l" defTabSz="3134710" rtl="0" eaLnBrk="1" latinLnBrk="0" hangingPunct="1">
      <a:defRPr sz="6171" kern="1200">
        <a:solidFill>
          <a:schemeClr val="tx1"/>
        </a:solidFill>
        <a:latin typeface="+mn-lt"/>
        <a:ea typeface="+mn-ea"/>
        <a:cs typeface="+mn-cs"/>
      </a:defRPr>
    </a:lvl8pPr>
    <a:lvl9pPr marL="12538838" algn="l" defTabSz="3134710" rtl="0" eaLnBrk="1" latinLnBrk="0" hangingPunct="1">
      <a:defRPr sz="617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D3BA10-7157-0A5E-AC88-1DDF2966B3F1}" name="Tessa M Hughes" initials="TH" userId="S::tmhughe1@millersville.edu::7e206773-5537-4412-b08b-5f7075127f99" providerId="AD"/>
  <p188:author id="{14F6A62D-3391-3C36-DF2C-5E6CE7038BEA}" name="Justin M Stevens" initials="JS" userId="S::jmsteve1@millersville.edu::8cbdd2f7-39b8-4b36-a7aa-e66e845c1afe" providerId="AD"/>
  <p188:author id="{9616A283-6835-00D1-7349-CA5A79A53884}" name="Mitchell D Harrison" initials="MH" userId="S::mdharri2@millersville.edu::7906d2ed-7e5d-4746-9a36-69198756c3c8" providerId="AD"/>
  <p188:author id="{48E4E192-A3F4-8DCE-10FC-94B289F126F2}" name="Jonathan J Rivera" initials="JR" userId="S::jjriver1@millersville.edu::97f4895d-a58d-4d02-8f88-582a1d057aea" providerId="AD"/>
  <p188:author id="{0E7190B3-F2D4-C2B9-490C-66AC0C6FF11C}" name="Chad Hogg" initials="CH" userId="S::chad.hogg@millersville.edu::854339e0-0ab5-4f4f-a323-5a46fdbf448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489B4C"/>
    <a:srgbClr val="E42910"/>
    <a:srgbClr val="FC6365"/>
    <a:srgbClr val="D7F035"/>
    <a:srgbClr val="8AB800"/>
    <a:srgbClr val="37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8582C-3D54-48E1-AFBF-E972F2DEA41B}" v="419" dt="2024-03-28T01:14:00.506"/>
    <p1510:client id="{146CAAD2-3ACB-D53F-EEDA-74272471A20B}" v="844" dt="2024-03-27T01:53:04.416"/>
    <p1510:client id="{3EC8B1F8-0229-34BA-1F41-FFAE905FB5F4}" v="173" dt="2024-03-27T01:54:52.670"/>
    <p1510:client id="{909DB010-31B2-2EA9-3C18-05F13F65152A}" v="3" dt="2024-03-28T01:36:27.775"/>
    <p1510:client id="{AC3C67ED-360F-0266-8887-C7C49AC9556E}" v="4" dt="2024-03-27T13:50:05.360"/>
    <p1510:client id="{B6068BC2-8094-8F75-3F4F-F3C1E3481946}" v="394" dt="2024-03-28T01:35:20.200"/>
    <p1510:client id="{BDB0DE20-5222-FB9A-753D-534E63B844F8}" v="2" dt="2024-03-28T01:10:12.302"/>
    <p1510:client id="{EAAD56A4-B863-4D6A-A653-D7D5FAE01922}" v="1710" dt="2024-03-28T01:40:10.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11"/>
    <p:restoredTop sz="94731"/>
  </p:normalViewPr>
  <p:slideViewPr>
    <p:cSldViewPr snapToGrid="0">
      <p:cViewPr varScale="1">
        <p:scale>
          <a:sx n="25" d="100"/>
          <a:sy n="25" d="100"/>
        </p:scale>
        <p:origin x="49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omments/modernComment_100_980E73B1.xml><?xml version="1.0" encoding="utf-8"?>
<p188:cmLst xmlns:a="http://schemas.openxmlformats.org/drawingml/2006/main" xmlns:r="http://schemas.openxmlformats.org/officeDocument/2006/relationships" xmlns:p188="http://schemas.microsoft.com/office/powerpoint/2018/8/main">
  <p188:cm id="{0FAC3530-8C03-41B6-B87E-B5AAAB1375C7}" authorId="{48E4E192-A3F4-8DCE-10FC-94B289F126F2}" created="2024-03-28T01:03:46.614">
    <pc:sldMkLst xmlns:pc="http://schemas.microsoft.com/office/powerpoint/2013/main/command">
      <pc:docMk/>
      <pc:sldMk cId="2551083953" sldId="256"/>
    </pc:sldMkLst>
    <p188:replyLst>
      <p188:reply id="{38BEC84B-8625-4DDD-9C80-D2DA760B43ED}" authorId="{16D3BA10-7157-0A5E-AC88-1DDF2966B3F1}" created="2024-03-28T01:10:12.302">
        <p188:txBody>
          <a:bodyPr/>
          <a:lstStyle/>
          <a:p>
            <a:r>
              <a:rPr lang="en-US"/>
              <a:t>💀</a:t>
            </a:r>
          </a:p>
        </p188:txBody>
      </p188:reply>
    </p188:replyLst>
    <p188:txBody>
      <a:bodyPr/>
      <a:lstStyle/>
      <a:p>
        <a:r>
          <a:rPr lang="en-US"/>
          <a:t>looks like its a party in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399CE-9A74-2041-84A0-6579A09285B9}" type="datetimeFigureOut">
              <a:rPr lang="en-US" smtClean="0"/>
              <a:t>4/23/2024</a:t>
            </a:fld>
            <a:endParaRPr lang="en-US" dirty="0"/>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48407-F5E2-CA40-81C9-302A63A9D549}" type="slidenum">
              <a:rPr lang="en-US" smtClean="0"/>
              <a:t>‹#›</a:t>
            </a:fld>
            <a:endParaRPr lang="en-US" dirty="0"/>
          </a:p>
        </p:txBody>
      </p:sp>
    </p:spTree>
    <p:extLst>
      <p:ext uri="{BB962C8B-B14F-4D97-AF65-F5344CB8AC3E}">
        <p14:creationId xmlns:p14="http://schemas.microsoft.com/office/powerpoint/2010/main" val="1840886239"/>
      </p:ext>
    </p:extLst>
  </p:cSld>
  <p:clrMap bg1="lt1" tx1="dk1" bg2="lt2" tx2="dk2" accent1="accent1" accent2="accent2" accent3="accent3" accent4="accent4" accent5="accent5" accent6="accent6" hlink="hlink" folHlink="folHlink"/>
  <p:notesStyle>
    <a:lvl1pPr marL="0" algn="l" defTabSz="3134710" rtl="0" eaLnBrk="1" latinLnBrk="0" hangingPunct="1">
      <a:defRPr sz="4114" kern="1200">
        <a:solidFill>
          <a:schemeClr val="tx1"/>
        </a:solidFill>
        <a:latin typeface="+mn-lt"/>
        <a:ea typeface="+mn-ea"/>
        <a:cs typeface="+mn-cs"/>
      </a:defRPr>
    </a:lvl1pPr>
    <a:lvl2pPr marL="1567355" algn="l" defTabSz="3134710" rtl="0" eaLnBrk="1" latinLnBrk="0" hangingPunct="1">
      <a:defRPr sz="4114" kern="1200">
        <a:solidFill>
          <a:schemeClr val="tx1"/>
        </a:solidFill>
        <a:latin typeface="+mn-lt"/>
        <a:ea typeface="+mn-ea"/>
        <a:cs typeface="+mn-cs"/>
      </a:defRPr>
    </a:lvl2pPr>
    <a:lvl3pPr marL="3134710" algn="l" defTabSz="3134710" rtl="0" eaLnBrk="1" latinLnBrk="0" hangingPunct="1">
      <a:defRPr sz="4114" kern="1200">
        <a:solidFill>
          <a:schemeClr val="tx1"/>
        </a:solidFill>
        <a:latin typeface="+mn-lt"/>
        <a:ea typeface="+mn-ea"/>
        <a:cs typeface="+mn-cs"/>
      </a:defRPr>
    </a:lvl3pPr>
    <a:lvl4pPr marL="4702064" algn="l" defTabSz="3134710" rtl="0" eaLnBrk="1" latinLnBrk="0" hangingPunct="1">
      <a:defRPr sz="4114" kern="1200">
        <a:solidFill>
          <a:schemeClr val="tx1"/>
        </a:solidFill>
        <a:latin typeface="+mn-lt"/>
        <a:ea typeface="+mn-ea"/>
        <a:cs typeface="+mn-cs"/>
      </a:defRPr>
    </a:lvl4pPr>
    <a:lvl5pPr marL="6269419" algn="l" defTabSz="3134710" rtl="0" eaLnBrk="1" latinLnBrk="0" hangingPunct="1">
      <a:defRPr sz="4114" kern="1200">
        <a:solidFill>
          <a:schemeClr val="tx1"/>
        </a:solidFill>
        <a:latin typeface="+mn-lt"/>
        <a:ea typeface="+mn-ea"/>
        <a:cs typeface="+mn-cs"/>
      </a:defRPr>
    </a:lvl5pPr>
    <a:lvl6pPr marL="7836774" algn="l" defTabSz="3134710" rtl="0" eaLnBrk="1" latinLnBrk="0" hangingPunct="1">
      <a:defRPr sz="4114" kern="1200">
        <a:solidFill>
          <a:schemeClr val="tx1"/>
        </a:solidFill>
        <a:latin typeface="+mn-lt"/>
        <a:ea typeface="+mn-ea"/>
        <a:cs typeface="+mn-cs"/>
      </a:defRPr>
    </a:lvl6pPr>
    <a:lvl7pPr marL="9404129" algn="l" defTabSz="3134710" rtl="0" eaLnBrk="1" latinLnBrk="0" hangingPunct="1">
      <a:defRPr sz="4114" kern="1200">
        <a:solidFill>
          <a:schemeClr val="tx1"/>
        </a:solidFill>
        <a:latin typeface="+mn-lt"/>
        <a:ea typeface="+mn-ea"/>
        <a:cs typeface="+mn-cs"/>
      </a:defRPr>
    </a:lvl7pPr>
    <a:lvl8pPr marL="10971483" algn="l" defTabSz="3134710" rtl="0" eaLnBrk="1" latinLnBrk="0" hangingPunct="1">
      <a:defRPr sz="4114" kern="1200">
        <a:solidFill>
          <a:schemeClr val="tx1"/>
        </a:solidFill>
        <a:latin typeface="+mn-lt"/>
        <a:ea typeface="+mn-ea"/>
        <a:cs typeface="+mn-cs"/>
      </a:defRPr>
    </a:lvl8pPr>
    <a:lvl9pPr marL="12538838" algn="l" defTabSz="3134710" rtl="0" eaLnBrk="1" latinLnBrk="0" hangingPunct="1">
      <a:defRPr sz="41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D48407-F5E2-CA40-81C9-302A63A9D549}" type="slidenum">
              <a:rPr lang="en-US" smtClean="0"/>
              <a:t>1</a:t>
            </a:fld>
            <a:endParaRPr lang="en-US" dirty="0"/>
          </a:p>
        </p:txBody>
      </p:sp>
    </p:spTree>
    <p:extLst>
      <p:ext uri="{BB962C8B-B14F-4D97-AF65-F5344CB8AC3E}">
        <p14:creationId xmlns:p14="http://schemas.microsoft.com/office/powerpoint/2010/main" val="151933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3968064" y="7637581"/>
            <a:ext cx="24982272" cy="5266944"/>
          </a:xfrm>
          <a:solidFill>
            <a:srgbClr val="FFFFFF"/>
          </a:solidFill>
          <a:ln w="38100">
            <a:solidFill>
              <a:srgbClr val="404040"/>
            </a:solidFill>
          </a:ln>
        </p:spPr>
        <p:txBody>
          <a:bodyPr lIns="274320" rIns="274320" anchor="ctr" anchorCtr="1">
            <a:normAutofit/>
          </a:bodyPr>
          <a:lstStyle>
            <a:lvl1pPr algn="ctr">
              <a:defRPr sz="11200">
                <a:solidFill>
                  <a:srgbClr val="262626"/>
                </a:solidFill>
              </a:defRPr>
            </a:lvl1pPr>
          </a:lstStyle>
          <a:p>
            <a:r>
              <a:rPr lang="en-US"/>
              <a:t>Click to edit Master title style</a:t>
            </a:r>
          </a:p>
        </p:txBody>
      </p:sp>
      <p:sp>
        <p:nvSpPr>
          <p:cNvPr id="3" name="Subtitle 2"/>
          <p:cNvSpPr>
            <a:spLocks noGrp="1"/>
          </p:cNvSpPr>
          <p:nvPr>
            <p:ph type="subTitle" idx="1"/>
          </p:nvPr>
        </p:nvSpPr>
        <p:spPr>
          <a:xfrm>
            <a:off x="7277028" y="13928141"/>
            <a:ext cx="18364352" cy="3967661"/>
          </a:xfrm>
          <a:noFill/>
        </p:spPr>
        <p:txBody>
          <a:bodyPr>
            <a:normAutofit/>
          </a:bodyPr>
          <a:lstStyle>
            <a:lvl1pPr marL="0" indent="0" algn="ctr">
              <a:buNone/>
              <a:defRPr sz="6080">
                <a:solidFill>
                  <a:schemeClr val="tx1">
                    <a:lumMod val="75000"/>
                    <a:lumOff val="25000"/>
                  </a:schemeClr>
                </a:solidFill>
              </a:defRPr>
            </a:lvl1pPr>
            <a:lvl2pPr marL="1463040" indent="0" algn="ctr">
              <a:buNone/>
              <a:defRPr sz="608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7" name="Date Placeholder 6"/>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365856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364458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363402" y="2999232"/>
            <a:ext cx="3794278" cy="159471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81766" y="2999232"/>
            <a:ext cx="16978226" cy="159471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205183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326803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3983126" y="7637581"/>
            <a:ext cx="24985066" cy="5266944"/>
          </a:xfrm>
          <a:solidFill>
            <a:srgbClr val="FFFFFF"/>
          </a:solidFill>
          <a:ln w="38100">
            <a:solidFill>
              <a:srgbClr val="404040"/>
            </a:solidFill>
          </a:ln>
        </p:spPr>
        <p:txBody>
          <a:bodyPr lIns="274320" rIns="274320" anchor="ctr" anchorCtr="1">
            <a:normAutofit/>
          </a:bodyPr>
          <a:lstStyle>
            <a:lvl1pPr>
              <a:defRPr sz="112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7277028" y="13927888"/>
            <a:ext cx="18364352" cy="4048262"/>
          </a:xfrm>
        </p:spPr>
        <p:txBody>
          <a:bodyPr anchor="t" anchorCtr="1">
            <a:normAutofit/>
          </a:bodyPr>
          <a:lstStyle>
            <a:lvl1pPr marL="0" indent="0">
              <a:buNone/>
              <a:defRPr sz="6080">
                <a:solidFill>
                  <a:schemeClr val="tx1"/>
                </a:solidFill>
              </a:defRPr>
            </a:lvl1pPr>
            <a:lvl2pPr marL="1463040" indent="0">
              <a:buNone/>
              <a:defRPr sz="608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21392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68062" y="8441741"/>
            <a:ext cx="11836883" cy="9926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113453" y="8441741"/>
            <a:ext cx="11845858" cy="9926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83596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68061" y="7402991"/>
            <a:ext cx="11836886" cy="2253078"/>
          </a:xfrm>
        </p:spPr>
        <p:txBody>
          <a:bodyPr anchor="b" anchorCtr="1">
            <a:normAutofit/>
          </a:bodyPr>
          <a:lstStyle>
            <a:lvl1pPr marL="0" indent="0" algn="ctr">
              <a:buNone/>
              <a:defRPr sz="6080" b="0" cap="all" spc="320" baseline="0">
                <a:solidFill>
                  <a:schemeClr val="tx2"/>
                </a:solidFill>
              </a:defRPr>
            </a:lvl1pPr>
            <a:lvl2pPr marL="1463040" indent="0">
              <a:buNone/>
              <a:defRPr sz="608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3968061" y="10058400"/>
            <a:ext cx="11836886" cy="83096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7113453" y="10058400"/>
            <a:ext cx="11845858" cy="8309683"/>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17113453" y="7402991"/>
            <a:ext cx="11845858" cy="2253078"/>
          </a:xfrm>
        </p:spPr>
        <p:txBody>
          <a:bodyPr anchor="b" anchorCtr="1">
            <a:normAutofit/>
          </a:bodyPr>
          <a:lstStyle>
            <a:lvl1pPr marL="0" indent="0" algn="ctr">
              <a:buNone/>
              <a:defRPr sz="6080" b="0" cap="all" spc="320" baseline="0">
                <a:solidFill>
                  <a:schemeClr val="tx2"/>
                </a:solidFill>
              </a:defRPr>
            </a:lvl1pPr>
            <a:lvl2pPr marL="1463040" indent="0">
              <a:buNone/>
              <a:defRPr sz="608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7" name="Date Placeholder 6"/>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718D80-81C0-C04E-8A20-5F0537C2AE1D}"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685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426540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214708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16459200" cy="219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306531" y="7180255"/>
            <a:ext cx="11846138" cy="3652790"/>
          </a:xfrm>
          <a:solidFill>
            <a:srgbClr val="FFFFFF"/>
          </a:solidFill>
          <a:ln>
            <a:solidFill>
              <a:srgbClr val="404040"/>
            </a:solidFill>
          </a:ln>
        </p:spPr>
        <p:txBody>
          <a:bodyPr anchor="ctr" anchorCtr="1">
            <a:normAutofit/>
          </a:bodyPr>
          <a:lstStyle>
            <a:lvl1pPr>
              <a:defRPr sz="6720">
                <a:solidFill>
                  <a:srgbClr val="262626"/>
                </a:solidFill>
              </a:defRPr>
            </a:lvl1pPr>
          </a:lstStyle>
          <a:p>
            <a:r>
              <a:rPr lang="en-US"/>
              <a:t>Click to edit Master title style</a:t>
            </a:r>
          </a:p>
        </p:txBody>
      </p:sp>
      <p:sp>
        <p:nvSpPr>
          <p:cNvPr id="3" name="Content Placeholder 2"/>
          <p:cNvSpPr>
            <a:spLocks noGrp="1"/>
          </p:cNvSpPr>
          <p:nvPr>
            <p:ph idx="1"/>
          </p:nvPr>
        </p:nvSpPr>
        <p:spPr>
          <a:xfrm>
            <a:off x="18187416" y="2574951"/>
            <a:ext cx="13002768" cy="16795699"/>
          </a:xfrm>
        </p:spPr>
        <p:txBody>
          <a:bodyPr>
            <a:normAutofit/>
          </a:bodyPr>
          <a:lstStyle>
            <a:lvl1pPr>
              <a:defRPr sz="6080">
                <a:solidFill>
                  <a:schemeClr val="tx1"/>
                </a:solidFill>
              </a:defRPr>
            </a:lvl1pPr>
            <a:lvl2pPr>
              <a:defRPr sz="5120">
                <a:solidFill>
                  <a:schemeClr val="tx1"/>
                </a:solidFill>
              </a:defRPr>
            </a:lvl2pPr>
            <a:lvl3pPr>
              <a:defRPr sz="5120">
                <a:solidFill>
                  <a:schemeClr val="tx1"/>
                </a:solidFill>
              </a:defRPr>
            </a:lvl3pPr>
            <a:lvl4pPr>
              <a:defRPr sz="5120">
                <a:solidFill>
                  <a:schemeClr val="tx1"/>
                </a:solidFill>
              </a:defRPr>
            </a:lvl4pPr>
            <a:lvl5pPr>
              <a:defRPr sz="5120">
                <a:solidFill>
                  <a:schemeClr val="tx1"/>
                </a:solidFill>
              </a:defRPr>
            </a:lvl5pPr>
            <a:lvl6pPr>
              <a:defRPr sz="5120"/>
            </a:lvl6pPr>
            <a:lvl7pPr>
              <a:defRPr sz="5120"/>
            </a:lvl7pPr>
            <a:lvl8pPr>
              <a:defRPr sz="5120"/>
            </a:lvl8pPr>
            <a:lvl9pPr>
              <a:defRPr sz="51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106674" y="11359738"/>
            <a:ext cx="10245852" cy="7020915"/>
          </a:xfrm>
        </p:spPr>
        <p:txBody>
          <a:bodyPr anchor="t" anchorCtr="1">
            <a:normAutofit/>
          </a:bodyPr>
          <a:lstStyle>
            <a:lvl1pPr marL="0" indent="0" algn="ctr">
              <a:buNone/>
              <a:defRPr sz="4800">
                <a:solidFill>
                  <a:srgbClr val="FFFFFF"/>
                </a:solidFill>
              </a:defRPr>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9" name="Date Placeholder 8"/>
          <p:cNvSpPr>
            <a:spLocks noGrp="1"/>
          </p:cNvSpPr>
          <p:nvPr>
            <p:ph type="dt" sz="half" idx="10"/>
          </p:nvPr>
        </p:nvSpPr>
        <p:spPr/>
        <p:txBody>
          <a:bodyPr/>
          <a:lstStyle/>
          <a:p>
            <a:fld id="{4DBC7772-4880-D149-9F78-EA5FB1CD510C}" type="datetimeFigureOut">
              <a:rPr lang="en-US" smtClean="0"/>
              <a:t>4/23/2024</a:t>
            </a:fld>
            <a:endParaRPr lang="en-US" dirty="0"/>
          </a:p>
        </p:txBody>
      </p:sp>
      <p:sp>
        <p:nvSpPr>
          <p:cNvPr id="10" name="Footer Placeholder 9"/>
          <p:cNvSpPr>
            <a:spLocks noGrp="1"/>
          </p:cNvSpPr>
          <p:nvPr>
            <p:ph type="ftr" sz="quarter" idx="11"/>
          </p:nvPr>
        </p:nvSpPr>
        <p:spPr>
          <a:xfrm>
            <a:off x="2306531" y="19955866"/>
            <a:ext cx="13703033" cy="1024128"/>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205495454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6" y="0"/>
            <a:ext cx="16459196" cy="219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304288" y="7180250"/>
            <a:ext cx="11850624" cy="3657600"/>
          </a:xfrm>
          <a:solidFill>
            <a:srgbClr val="FFFFFF"/>
          </a:solidFill>
          <a:ln>
            <a:solidFill>
              <a:srgbClr val="262626"/>
            </a:solidFill>
          </a:ln>
        </p:spPr>
        <p:txBody>
          <a:bodyPr anchor="ctr" anchorCtr="1">
            <a:noAutofit/>
          </a:bodyPr>
          <a:lstStyle>
            <a:lvl1pPr>
              <a:defRPr sz="672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16459202" y="0"/>
            <a:ext cx="16475663" cy="21945600"/>
          </a:xfrm>
          <a:solidFill>
            <a:schemeClr val="tx1"/>
          </a:solidFill>
        </p:spPr>
        <p:txBody>
          <a:bodyPr anchor="t"/>
          <a:lstStyle>
            <a:lvl1pPr marL="0" indent="0">
              <a:buNone/>
              <a:defRPr sz="10240">
                <a:solidFill>
                  <a:schemeClr val="bg1">
                    <a:lumMod val="85000"/>
                    <a:lumOff val="15000"/>
                  </a:schemeClr>
                </a:solidFill>
              </a:defRPr>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dirty="0"/>
              <a:t>Click icon to add picture</a:t>
            </a:r>
          </a:p>
        </p:txBody>
      </p:sp>
      <p:sp>
        <p:nvSpPr>
          <p:cNvPr id="4" name="Text Placeholder 3"/>
          <p:cNvSpPr>
            <a:spLocks noGrp="1"/>
          </p:cNvSpPr>
          <p:nvPr>
            <p:ph type="body" sz="half" idx="2"/>
          </p:nvPr>
        </p:nvSpPr>
        <p:spPr>
          <a:xfrm>
            <a:off x="3106674" y="11359743"/>
            <a:ext cx="10245852" cy="7020918"/>
          </a:xfrm>
        </p:spPr>
        <p:txBody>
          <a:bodyPr anchor="t" anchorCtr="1">
            <a:normAutofit/>
          </a:bodyPr>
          <a:lstStyle>
            <a:lvl1pPr marL="0" indent="0" algn="ctr">
              <a:buNone/>
              <a:defRPr sz="4800">
                <a:solidFill>
                  <a:srgbClr val="FFFFFF"/>
                </a:solidFill>
              </a:defRPr>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DBC7772-4880-D149-9F78-EA5FB1CD510C}" type="datetimeFigureOut">
              <a:rPr lang="en-US" smtClean="0"/>
              <a:t>4/23/2024</a:t>
            </a:fld>
            <a:endParaRPr lang="en-US" dirty="0"/>
          </a:p>
        </p:txBody>
      </p:sp>
      <p:sp>
        <p:nvSpPr>
          <p:cNvPr id="9" name="Footer Placeholder 8"/>
          <p:cNvSpPr>
            <a:spLocks noGrp="1"/>
          </p:cNvSpPr>
          <p:nvPr>
            <p:ph type="ftr" sz="quarter" idx="11"/>
          </p:nvPr>
        </p:nvSpPr>
        <p:spPr>
          <a:xfrm>
            <a:off x="2304288" y="19955866"/>
            <a:ext cx="13694054" cy="1024128"/>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A718D80-81C0-C04E-8A20-5F0537C2AE1D}" type="slidenum">
              <a:rPr lang="en-US" smtClean="0"/>
              <a:t>‹#›</a:t>
            </a:fld>
            <a:endParaRPr lang="en-US" dirty="0"/>
          </a:p>
        </p:txBody>
      </p:sp>
    </p:spTree>
    <p:extLst>
      <p:ext uri="{BB962C8B-B14F-4D97-AF65-F5344CB8AC3E}">
        <p14:creationId xmlns:p14="http://schemas.microsoft.com/office/powerpoint/2010/main" val="60044209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5781764" y="3087014"/>
            <a:ext cx="21375918" cy="380390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5781764" y="8441745"/>
            <a:ext cx="21375918" cy="992634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524195" y="19964211"/>
            <a:ext cx="7435116" cy="1036698"/>
          </a:xfrm>
          <a:prstGeom prst="rect">
            <a:avLst/>
          </a:prstGeom>
        </p:spPr>
        <p:txBody>
          <a:bodyPr vert="horz" lIns="91440" tIns="45720" rIns="91440" bIns="45720" rtlCol="0" anchor="ctr"/>
          <a:lstStyle>
            <a:lvl1pPr algn="r">
              <a:defRPr sz="3200">
                <a:solidFill>
                  <a:schemeClr val="tx1">
                    <a:alpha val="70000"/>
                  </a:schemeClr>
                </a:solidFill>
              </a:defRPr>
            </a:lvl1pPr>
          </a:lstStyle>
          <a:p>
            <a:fld id="{4DBC7772-4880-D149-9F78-EA5FB1CD510C}" type="datetimeFigureOut">
              <a:rPr lang="en-US" smtClean="0"/>
              <a:t>4/23/2024</a:t>
            </a:fld>
            <a:endParaRPr lang="en-US" dirty="0"/>
          </a:p>
        </p:txBody>
      </p:sp>
      <p:sp>
        <p:nvSpPr>
          <p:cNvPr id="5" name="Footer Placeholder 4"/>
          <p:cNvSpPr>
            <a:spLocks noGrp="1"/>
          </p:cNvSpPr>
          <p:nvPr>
            <p:ph type="ftr" sz="quarter" idx="3"/>
          </p:nvPr>
        </p:nvSpPr>
        <p:spPr>
          <a:xfrm>
            <a:off x="3968061" y="19955866"/>
            <a:ext cx="16403990" cy="1024128"/>
          </a:xfrm>
          <a:prstGeom prst="rect">
            <a:avLst/>
          </a:prstGeom>
        </p:spPr>
        <p:txBody>
          <a:bodyPr vert="horz" lIns="91440" tIns="45720" rIns="91440" bIns="45720" rtlCol="0" anchor="ctr"/>
          <a:lstStyle>
            <a:lvl1pPr algn="l">
              <a:defRPr sz="32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29664403" y="19897344"/>
            <a:ext cx="1316736" cy="1170432"/>
          </a:xfrm>
          <a:prstGeom prst="ellipse">
            <a:avLst/>
          </a:prstGeom>
          <a:solidFill>
            <a:srgbClr val="1D1D1D">
              <a:alpha val="69804"/>
            </a:srgbClr>
          </a:solidFill>
        </p:spPr>
        <p:txBody>
          <a:bodyPr vert="horz" lIns="18288" tIns="45720" rIns="18288" bIns="45720" rtlCol="0" anchor="ctr">
            <a:noAutofit/>
          </a:bodyPr>
          <a:lstStyle>
            <a:lvl1pPr algn="ctr">
              <a:defRPr sz="3520" spc="0" baseline="0">
                <a:solidFill>
                  <a:srgbClr val="FFFFFF"/>
                </a:solidFill>
              </a:defRPr>
            </a:lvl1pPr>
          </a:lstStyle>
          <a:p>
            <a:fld id="{1A718D80-81C0-C04E-8A20-5F0537C2AE1D}" type="slidenum">
              <a:rPr lang="en-US" smtClean="0"/>
              <a:t>‹#›</a:t>
            </a:fld>
            <a:endParaRPr lang="en-US" dirty="0"/>
          </a:p>
        </p:txBody>
      </p:sp>
    </p:spTree>
    <p:extLst>
      <p:ext uri="{BB962C8B-B14F-4D97-AF65-F5344CB8AC3E}">
        <p14:creationId xmlns:p14="http://schemas.microsoft.com/office/powerpoint/2010/main" val="12041856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2926080" rtl="0" eaLnBrk="1" latinLnBrk="0" hangingPunct="1">
        <a:lnSpc>
          <a:spcPct val="90000"/>
        </a:lnSpc>
        <a:spcBef>
          <a:spcPct val="0"/>
        </a:spcBef>
        <a:buNone/>
        <a:defRPr sz="8320" kern="1200" cap="all" spc="640" baseline="0">
          <a:solidFill>
            <a:schemeClr val="tx1">
              <a:lumMod val="85000"/>
              <a:lumOff val="15000"/>
            </a:schemeClr>
          </a:solidFill>
          <a:latin typeface="+mj-lt"/>
          <a:ea typeface="+mj-ea"/>
          <a:cs typeface="+mj-cs"/>
        </a:defRPr>
      </a:lvl1pPr>
    </p:titleStyle>
    <p:bodyStyle>
      <a:lvl1pPr marL="731520" indent="-731520" algn="l" defTabSz="2926080" rtl="0" eaLnBrk="1" latinLnBrk="0" hangingPunct="1">
        <a:lnSpc>
          <a:spcPct val="100000"/>
        </a:lnSpc>
        <a:spcBef>
          <a:spcPts val="3200"/>
        </a:spcBef>
        <a:buClr>
          <a:schemeClr val="accent2"/>
        </a:buClr>
        <a:buFont typeface="Arial" panose="020B0604020202020204" pitchFamily="34" charset="0"/>
        <a:buChar char="•"/>
        <a:defRPr sz="5760" kern="1200">
          <a:solidFill>
            <a:schemeClr val="tx1">
              <a:lumMod val="85000"/>
              <a:lumOff val="15000"/>
            </a:schemeClr>
          </a:solidFill>
          <a:latin typeface="+mn-lt"/>
          <a:ea typeface="+mn-ea"/>
          <a:cs typeface="+mn-cs"/>
        </a:defRPr>
      </a:lvl1pPr>
      <a:lvl2pPr marL="1463040" indent="-731520" algn="l" defTabSz="2926080" rtl="0" eaLnBrk="1" latinLnBrk="0" hangingPunct="1">
        <a:lnSpc>
          <a:spcPct val="100000"/>
        </a:lnSpc>
        <a:spcBef>
          <a:spcPts val="3200"/>
        </a:spcBef>
        <a:buClr>
          <a:schemeClr val="accent2"/>
        </a:buClr>
        <a:buFont typeface="Arial" panose="020B0604020202020204" pitchFamily="34" charset="0"/>
        <a:buChar char="•"/>
        <a:defRPr sz="5120" kern="1200">
          <a:solidFill>
            <a:schemeClr val="tx1">
              <a:lumMod val="85000"/>
              <a:lumOff val="15000"/>
            </a:schemeClr>
          </a:solidFill>
          <a:latin typeface="+mn-lt"/>
          <a:ea typeface="+mn-ea"/>
          <a:cs typeface="+mn-cs"/>
        </a:defRPr>
      </a:lvl2pPr>
      <a:lvl3pPr marL="2194560" indent="-731520" algn="l" defTabSz="2926080" rtl="0" eaLnBrk="1" latinLnBrk="0" hangingPunct="1">
        <a:lnSpc>
          <a:spcPct val="100000"/>
        </a:lnSpc>
        <a:spcBef>
          <a:spcPts val="3200"/>
        </a:spcBef>
        <a:buClr>
          <a:schemeClr val="accent2"/>
        </a:buClr>
        <a:buFont typeface="Arial" panose="020B0604020202020204" pitchFamily="34" charset="0"/>
        <a:buChar char="•"/>
        <a:defRPr sz="5120" kern="1200">
          <a:solidFill>
            <a:schemeClr val="tx1">
              <a:lumMod val="85000"/>
              <a:lumOff val="15000"/>
            </a:schemeClr>
          </a:solidFill>
          <a:latin typeface="+mn-lt"/>
          <a:ea typeface="+mn-ea"/>
          <a:cs typeface="+mn-cs"/>
        </a:defRPr>
      </a:lvl3pPr>
      <a:lvl4pPr marL="2926080" indent="-731520" algn="l" defTabSz="2926080" rtl="0" eaLnBrk="1" latinLnBrk="0" hangingPunct="1">
        <a:lnSpc>
          <a:spcPct val="100000"/>
        </a:lnSpc>
        <a:spcBef>
          <a:spcPts val="3200"/>
        </a:spcBef>
        <a:buClr>
          <a:schemeClr val="accent2"/>
        </a:buClr>
        <a:buFont typeface="Arial" panose="020B0604020202020204" pitchFamily="34" charset="0"/>
        <a:buChar char="•"/>
        <a:defRPr sz="5120" kern="1200">
          <a:solidFill>
            <a:schemeClr val="tx1">
              <a:lumMod val="85000"/>
              <a:lumOff val="15000"/>
            </a:schemeClr>
          </a:solidFill>
          <a:latin typeface="+mn-lt"/>
          <a:ea typeface="+mn-ea"/>
          <a:cs typeface="+mn-cs"/>
        </a:defRPr>
      </a:lvl4pPr>
      <a:lvl5pPr marL="3657600" indent="-731520" algn="l" defTabSz="2926080" rtl="0" eaLnBrk="1" latinLnBrk="0" hangingPunct="1">
        <a:lnSpc>
          <a:spcPct val="100000"/>
        </a:lnSpc>
        <a:spcBef>
          <a:spcPts val="3200"/>
        </a:spcBef>
        <a:buClr>
          <a:schemeClr val="accent2"/>
        </a:buClr>
        <a:buFont typeface="Arial" panose="020B0604020202020204" pitchFamily="34" charset="0"/>
        <a:buChar char="•"/>
        <a:defRPr sz="5120" kern="1200">
          <a:solidFill>
            <a:schemeClr val="tx1">
              <a:lumMod val="85000"/>
              <a:lumOff val="15000"/>
            </a:schemeClr>
          </a:solidFill>
          <a:latin typeface="+mn-lt"/>
          <a:ea typeface="+mn-ea"/>
          <a:cs typeface="+mn-cs"/>
        </a:defRPr>
      </a:lvl5pPr>
      <a:lvl6pPr marL="4206240" indent="-731520" algn="l" defTabSz="2926080" rtl="0" eaLnBrk="1" latinLnBrk="0" hangingPunct="1">
        <a:lnSpc>
          <a:spcPct val="100000"/>
        </a:lnSpc>
        <a:spcBef>
          <a:spcPts val="3200"/>
        </a:spcBef>
        <a:buClr>
          <a:schemeClr val="accent2"/>
        </a:buClr>
        <a:buFont typeface="Arial" panose="020B0604020202020204" pitchFamily="34" charset="0"/>
        <a:buChar char="•"/>
        <a:defRPr sz="5120" kern="1200">
          <a:solidFill>
            <a:schemeClr val="tx1"/>
          </a:solidFill>
          <a:latin typeface="+mn-lt"/>
          <a:ea typeface="+mn-ea"/>
          <a:cs typeface="+mn-cs"/>
        </a:defRPr>
      </a:lvl6pPr>
      <a:lvl7pPr marL="4754880" indent="-731520" algn="l" defTabSz="2926080" rtl="0" eaLnBrk="1" latinLnBrk="0" hangingPunct="1">
        <a:lnSpc>
          <a:spcPct val="100000"/>
        </a:lnSpc>
        <a:spcBef>
          <a:spcPts val="3200"/>
        </a:spcBef>
        <a:buClr>
          <a:schemeClr val="accent2"/>
        </a:buClr>
        <a:buFont typeface="Arial" panose="020B0604020202020204" pitchFamily="34" charset="0"/>
        <a:buChar char="•"/>
        <a:defRPr sz="5120" kern="1200">
          <a:solidFill>
            <a:schemeClr val="tx1"/>
          </a:solidFill>
          <a:latin typeface="+mn-lt"/>
          <a:ea typeface="+mn-ea"/>
          <a:cs typeface="+mn-cs"/>
        </a:defRPr>
      </a:lvl7pPr>
      <a:lvl8pPr marL="5303520" indent="-731520" algn="l" defTabSz="2926080" rtl="0" eaLnBrk="1" latinLnBrk="0" hangingPunct="1">
        <a:lnSpc>
          <a:spcPct val="100000"/>
        </a:lnSpc>
        <a:spcBef>
          <a:spcPts val="3200"/>
        </a:spcBef>
        <a:buClr>
          <a:schemeClr val="accent2"/>
        </a:buClr>
        <a:buFont typeface="Arial" panose="020B0604020202020204" pitchFamily="34" charset="0"/>
        <a:buChar char="•"/>
        <a:defRPr sz="5120" kern="1200" baseline="0">
          <a:solidFill>
            <a:schemeClr val="tx1"/>
          </a:solidFill>
          <a:latin typeface="+mn-lt"/>
          <a:ea typeface="+mn-ea"/>
          <a:cs typeface="+mn-cs"/>
        </a:defRPr>
      </a:lvl8pPr>
      <a:lvl9pPr marL="5852160" indent="-731520" algn="l" defTabSz="2926080" rtl="0" eaLnBrk="1" latinLnBrk="0" hangingPunct="1">
        <a:lnSpc>
          <a:spcPct val="100000"/>
        </a:lnSpc>
        <a:spcBef>
          <a:spcPts val="3200"/>
        </a:spcBef>
        <a:buClr>
          <a:schemeClr val="accent2"/>
        </a:buClr>
        <a:buFont typeface="Arial" panose="020B0604020202020204" pitchFamily="34" charset="0"/>
        <a:buChar char="•"/>
        <a:defRPr sz="5120" kern="1200" baseline="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18/10/relationships/comments" Target="../comments/modernComment_100_980E73B1.xm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7344B2-D8B4-B44F-A9E1-F86BE0510D04}"/>
              </a:ext>
            </a:extLst>
          </p:cNvPr>
          <p:cNvSpPr/>
          <p:nvPr/>
        </p:nvSpPr>
        <p:spPr>
          <a:xfrm>
            <a:off x="374073" y="282411"/>
            <a:ext cx="32211817" cy="3196866"/>
          </a:xfrm>
          <a:prstGeom prst="rect">
            <a:avLst/>
          </a:prstGeom>
          <a:solidFill>
            <a:schemeClr val="bg1">
              <a:lumMod val="75000"/>
              <a:lumOff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4100" dirty="0">
              <a:highlight>
                <a:srgbClr val="FC6365"/>
              </a:highlight>
            </a:endParaRPr>
          </a:p>
        </p:txBody>
      </p:sp>
      <p:sp>
        <p:nvSpPr>
          <p:cNvPr id="5" name="TextBox 4">
            <a:extLst>
              <a:ext uri="{FF2B5EF4-FFF2-40B4-BE49-F238E27FC236}">
                <a16:creationId xmlns:a16="http://schemas.microsoft.com/office/drawing/2014/main" id="{007D5D25-58AD-BE4F-A0AF-3E5025B7B084}"/>
              </a:ext>
            </a:extLst>
          </p:cNvPr>
          <p:cNvSpPr txBox="1"/>
          <p:nvPr/>
        </p:nvSpPr>
        <p:spPr>
          <a:xfrm>
            <a:off x="3257688" y="398356"/>
            <a:ext cx="26115169" cy="1754326"/>
          </a:xfrm>
          <a:prstGeom prst="rect">
            <a:avLst/>
          </a:prstGeom>
          <a:noFill/>
        </p:spPr>
        <p:txBody>
          <a:bodyPr wrap="square" lIns="91440" tIns="45720" rIns="91440" bIns="45720" rtlCol="0" anchor="t">
            <a:spAutoFit/>
          </a:bodyPr>
          <a:lstStyle/>
          <a:p>
            <a:pPr algn="ctr"/>
            <a:r>
              <a:rPr lang="en-US" sz="5400" b="1" dirty="0">
                <a:latin typeface="Times New Roman"/>
                <a:cs typeface="Times New Roman"/>
              </a:rPr>
              <a:t>Training Artificial Intelligence Agents to Play a Tower Defense Game Using Reinforcement Learning</a:t>
            </a:r>
            <a:endParaRPr lang="en-US" sz="5400" dirty="0">
              <a:latin typeface="Times New Roman"/>
              <a:cs typeface="Times New Roman"/>
            </a:endParaRPr>
          </a:p>
        </p:txBody>
      </p:sp>
      <p:pic>
        <p:nvPicPr>
          <p:cNvPr id="13" name="Picture 12">
            <a:extLst>
              <a:ext uri="{FF2B5EF4-FFF2-40B4-BE49-F238E27FC236}">
                <a16:creationId xmlns:a16="http://schemas.microsoft.com/office/drawing/2014/main" id="{65332BD1-F06D-F346-A907-D00E914B6DE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1691" y1="70094" x2="21691" y2="70094"/>
                        <a14:foregroundMark x1="30406" y1="43884" x2="31848" y2="67540"/>
                        <a14:foregroundMark x1="32110" y1="33468" x2="60682" y2="81653"/>
                        <a14:foregroundMark x1="60682" y1="81653" x2="61206" y2="82056"/>
                        <a14:foregroundMark x1="37615" y1="43145" x2="34338" y2="39180"/>
                        <a14:foregroundMark x1="34338" y1="39180" x2="33355" y2="31384"/>
                        <a14:foregroundMark x1="51966" y1="59140" x2="66579" y2="29839"/>
                        <a14:foregroundMark x1="66579" y1="29839" x2="67824" y2="34745"/>
                        <a14:foregroundMark x1="67824" y1="34745" x2="67104" y2="40323"/>
                        <a14:foregroundMark x1="67104" y1="40323" x2="69856" y2="51277"/>
                        <a14:foregroundMark x1="69856" y1="51277" x2="70118" y2="56788"/>
                        <a14:foregroundMark x1="70118" y1="56788" x2="68676" y2="62634"/>
                        <a14:foregroundMark x1="68676" y1="62634" x2="71298" y2="67339"/>
                        <a14:foregroundMark x1="71298" y1="67339" x2="75098" y2="68078"/>
                        <a14:foregroundMark x1="66645" y1="63508" x2="68087" y2="47581"/>
                        <a14:foregroundMark x1="68087" y1="47581" x2="67366" y2="63978"/>
                        <a14:foregroundMark x1="84273" y1="69086" x2="84273" y2="69086"/>
                        <a14:foregroundMark x1="84993" y1="69220" x2="85845" y2="68078"/>
                      </a14:backgroundRemoval>
                    </a14:imgEffect>
                  </a14:imgLayer>
                </a14:imgProps>
              </a:ext>
            </a:extLst>
          </a:blip>
          <a:stretch>
            <a:fillRect/>
          </a:stretch>
        </p:blipFill>
        <p:spPr>
          <a:xfrm>
            <a:off x="765594" y="333207"/>
            <a:ext cx="3273771" cy="3192248"/>
          </a:xfrm>
          <a:prstGeom prst="rect">
            <a:avLst/>
          </a:prstGeom>
        </p:spPr>
      </p:pic>
      <p:sp>
        <p:nvSpPr>
          <p:cNvPr id="24" name="Rectangle 23">
            <a:extLst>
              <a:ext uri="{FF2B5EF4-FFF2-40B4-BE49-F238E27FC236}">
                <a16:creationId xmlns:a16="http://schemas.microsoft.com/office/drawing/2014/main" id="{76BD0A41-6568-1C47-A06C-7CB5D69981A2}"/>
              </a:ext>
            </a:extLst>
          </p:cNvPr>
          <p:cNvSpPr/>
          <p:nvPr/>
        </p:nvSpPr>
        <p:spPr>
          <a:xfrm>
            <a:off x="374073" y="4627246"/>
            <a:ext cx="7689272" cy="8032919"/>
          </a:xfrm>
          <a:prstGeom prst="rect">
            <a:avLst/>
          </a:prstGeom>
          <a:solidFill>
            <a:schemeClr val="tx2">
              <a:lumMod val="20000"/>
              <a:lumOff val="80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4000" dirty="0">
                <a:solidFill>
                  <a:schemeClr val="bg1"/>
                </a:solidFill>
                <a:latin typeface="Gill Sans MT"/>
              </a:rPr>
              <a:t>The tower defense video game genre poses interesting challenges for Artificial Intelligence (AI) training. An AI must keep track of a large amount of in game data and make numerous decisions in a brief time span. We developed a tower defense game within the Unity Game Engine and used the Proximal Policy Optimization (PPO) Reinforcement Learning algorithm to train the AI to play the game.</a:t>
            </a:r>
          </a:p>
        </p:txBody>
      </p:sp>
      <p:sp>
        <p:nvSpPr>
          <p:cNvPr id="29" name="Rectangle 28">
            <a:extLst>
              <a:ext uri="{FF2B5EF4-FFF2-40B4-BE49-F238E27FC236}">
                <a16:creationId xmlns:a16="http://schemas.microsoft.com/office/drawing/2014/main" id="{FF35E7CA-35FC-074C-B2EE-4854AC3D6D4C}"/>
              </a:ext>
            </a:extLst>
          </p:cNvPr>
          <p:cNvSpPr/>
          <p:nvPr/>
        </p:nvSpPr>
        <p:spPr>
          <a:xfrm>
            <a:off x="374073" y="3888331"/>
            <a:ext cx="7689272" cy="738914"/>
          </a:xfrm>
          <a:prstGeom prst="rect">
            <a:avLst/>
          </a:prstGeom>
          <a:solidFill>
            <a:srgbClr val="40404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Abstract</a:t>
            </a:r>
            <a:r>
              <a:rPr lang="en-US" sz="5334" dirty="0"/>
              <a:t> </a:t>
            </a:r>
          </a:p>
        </p:txBody>
      </p:sp>
      <p:sp>
        <p:nvSpPr>
          <p:cNvPr id="36" name="Rectangle 35">
            <a:extLst>
              <a:ext uri="{FF2B5EF4-FFF2-40B4-BE49-F238E27FC236}">
                <a16:creationId xmlns:a16="http://schemas.microsoft.com/office/drawing/2014/main" id="{693ACF3E-D4E1-A546-B954-A769A5DCD96B}"/>
              </a:ext>
            </a:extLst>
          </p:cNvPr>
          <p:cNvSpPr/>
          <p:nvPr/>
        </p:nvSpPr>
        <p:spPr>
          <a:xfrm>
            <a:off x="361389" y="13066820"/>
            <a:ext cx="15952066" cy="771782"/>
          </a:xfrm>
          <a:prstGeom prst="rect">
            <a:avLst/>
          </a:prstGeom>
          <a:solidFill>
            <a:srgbClr val="40404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400" dirty="0"/>
              <a:t>Figures </a:t>
            </a:r>
          </a:p>
        </p:txBody>
      </p:sp>
      <p:sp>
        <p:nvSpPr>
          <p:cNvPr id="37" name="Rectangle 36">
            <a:extLst>
              <a:ext uri="{FF2B5EF4-FFF2-40B4-BE49-F238E27FC236}">
                <a16:creationId xmlns:a16="http://schemas.microsoft.com/office/drawing/2014/main" id="{75194549-96A0-374C-9864-570A61BE36D6}"/>
              </a:ext>
            </a:extLst>
          </p:cNvPr>
          <p:cNvSpPr/>
          <p:nvPr/>
        </p:nvSpPr>
        <p:spPr>
          <a:xfrm>
            <a:off x="361389" y="13835041"/>
            <a:ext cx="15952066" cy="7726550"/>
          </a:xfrm>
          <a:prstGeom prst="rect">
            <a:avLst/>
          </a:prstGeom>
          <a:solidFill>
            <a:schemeClr val="tx2">
              <a:lumMod val="20000"/>
              <a:lumOff val="80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114" dirty="0"/>
          </a:p>
        </p:txBody>
      </p:sp>
      <p:sp>
        <p:nvSpPr>
          <p:cNvPr id="39" name="Rectangle 38">
            <a:extLst>
              <a:ext uri="{FF2B5EF4-FFF2-40B4-BE49-F238E27FC236}">
                <a16:creationId xmlns:a16="http://schemas.microsoft.com/office/drawing/2014/main" id="{2BD0FDA4-E126-E543-918B-FCF0805947B7}"/>
              </a:ext>
            </a:extLst>
          </p:cNvPr>
          <p:cNvSpPr/>
          <p:nvPr/>
        </p:nvSpPr>
        <p:spPr>
          <a:xfrm>
            <a:off x="24889846" y="3856704"/>
            <a:ext cx="7696044" cy="770541"/>
          </a:xfrm>
          <a:prstGeom prst="rect">
            <a:avLst/>
          </a:prstGeom>
          <a:solidFill>
            <a:srgbClr val="40404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300" dirty="0"/>
              <a:t>AI Implementation</a:t>
            </a:r>
          </a:p>
        </p:txBody>
      </p:sp>
      <p:sp>
        <p:nvSpPr>
          <p:cNvPr id="40" name="Rectangle 39">
            <a:extLst>
              <a:ext uri="{FF2B5EF4-FFF2-40B4-BE49-F238E27FC236}">
                <a16:creationId xmlns:a16="http://schemas.microsoft.com/office/drawing/2014/main" id="{92DBDEAD-FFCD-0A42-B574-E5E9C49EE3B7}"/>
              </a:ext>
            </a:extLst>
          </p:cNvPr>
          <p:cNvSpPr/>
          <p:nvPr/>
        </p:nvSpPr>
        <p:spPr>
          <a:xfrm>
            <a:off x="8432252" y="3883455"/>
            <a:ext cx="7887091" cy="743791"/>
          </a:xfrm>
          <a:prstGeom prst="rect">
            <a:avLst/>
          </a:prstGeom>
          <a:solidFill>
            <a:srgbClr val="40404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300" dirty="0"/>
              <a:t>Bloons Tower Defense</a:t>
            </a:r>
          </a:p>
        </p:txBody>
      </p:sp>
      <p:sp>
        <p:nvSpPr>
          <p:cNvPr id="41" name="Rectangle 40">
            <a:extLst>
              <a:ext uri="{FF2B5EF4-FFF2-40B4-BE49-F238E27FC236}">
                <a16:creationId xmlns:a16="http://schemas.microsoft.com/office/drawing/2014/main" id="{7149F39A-6FEE-844D-B1DA-0576AB689946}"/>
              </a:ext>
            </a:extLst>
          </p:cNvPr>
          <p:cNvSpPr/>
          <p:nvPr/>
        </p:nvSpPr>
        <p:spPr>
          <a:xfrm>
            <a:off x="16695282" y="13066820"/>
            <a:ext cx="15858790" cy="755355"/>
          </a:xfrm>
          <a:prstGeom prst="rect">
            <a:avLst/>
          </a:prstGeom>
          <a:solidFill>
            <a:srgbClr val="40404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400" dirty="0"/>
              <a:t>Results</a:t>
            </a:r>
            <a:endParaRPr lang="en-US" dirty="0"/>
          </a:p>
        </p:txBody>
      </p:sp>
      <p:sp>
        <p:nvSpPr>
          <p:cNvPr id="42" name="Rectangle 41">
            <a:extLst>
              <a:ext uri="{FF2B5EF4-FFF2-40B4-BE49-F238E27FC236}">
                <a16:creationId xmlns:a16="http://schemas.microsoft.com/office/drawing/2014/main" id="{F4ACE8B0-8F16-6E49-BBF4-09BB755FC756}"/>
              </a:ext>
            </a:extLst>
          </p:cNvPr>
          <p:cNvSpPr/>
          <p:nvPr/>
        </p:nvSpPr>
        <p:spPr>
          <a:xfrm>
            <a:off x="16695282" y="13835041"/>
            <a:ext cx="15861045" cy="7731253"/>
          </a:xfrm>
          <a:prstGeom prst="rect">
            <a:avLst/>
          </a:prstGeom>
          <a:solidFill>
            <a:schemeClr val="tx2">
              <a:lumMod val="20000"/>
              <a:lumOff val="80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sz="4000" dirty="0">
              <a:solidFill>
                <a:schemeClr val="bg1"/>
              </a:solidFill>
              <a:latin typeface="Times New Roman"/>
              <a:cs typeface="Times New Roman"/>
            </a:endParaRPr>
          </a:p>
        </p:txBody>
      </p:sp>
      <p:sp>
        <p:nvSpPr>
          <p:cNvPr id="43" name="Rectangle 42">
            <a:extLst>
              <a:ext uri="{FF2B5EF4-FFF2-40B4-BE49-F238E27FC236}">
                <a16:creationId xmlns:a16="http://schemas.microsoft.com/office/drawing/2014/main" id="{B1743E97-7E1E-9D41-8DAD-1F95A1A19D03}"/>
              </a:ext>
            </a:extLst>
          </p:cNvPr>
          <p:cNvSpPr/>
          <p:nvPr/>
        </p:nvSpPr>
        <p:spPr>
          <a:xfrm>
            <a:off x="8440172" y="4627244"/>
            <a:ext cx="7881202" cy="7990417"/>
          </a:xfrm>
          <a:prstGeom prst="rect">
            <a:avLst/>
          </a:prstGeom>
          <a:solidFill>
            <a:schemeClr val="tx2">
              <a:lumMod val="20000"/>
              <a:lumOff val="80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4000" dirty="0">
                <a:solidFill>
                  <a:schemeClr val="bg1"/>
                </a:solidFill>
                <a:ea typeface="+mn-lt"/>
                <a:cs typeface="+mn-lt"/>
              </a:rPr>
              <a:t>Tower defense (TD) is a genre of video games, requiring players to place defensive structures, known as towers, to stop enemies from reaching an endpoint. One notable example of TD is Bloons Tower Defense (BTD), where players face off against colorful balloon enemies known as “bloons” and must use various monkey towers to pop them before they reach the end of the path. We recreated this game.</a:t>
            </a:r>
            <a:endParaRPr lang="en-US" sz="4000" dirty="0">
              <a:solidFill>
                <a:schemeClr val="bg1"/>
              </a:solidFill>
            </a:endParaRPr>
          </a:p>
        </p:txBody>
      </p:sp>
      <p:sp>
        <p:nvSpPr>
          <p:cNvPr id="44" name="Rectangle 43">
            <a:extLst>
              <a:ext uri="{FF2B5EF4-FFF2-40B4-BE49-F238E27FC236}">
                <a16:creationId xmlns:a16="http://schemas.microsoft.com/office/drawing/2014/main" id="{8B5D33BC-B2E4-4342-928E-F8AC2613740E}"/>
              </a:ext>
            </a:extLst>
          </p:cNvPr>
          <p:cNvSpPr/>
          <p:nvPr/>
        </p:nvSpPr>
        <p:spPr>
          <a:xfrm>
            <a:off x="16695282" y="3883454"/>
            <a:ext cx="7891986" cy="743791"/>
          </a:xfrm>
          <a:prstGeom prst="rect">
            <a:avLst/>
          </a:prstGeom>
          <a:solidFill>
            <a:srgbClr val="40404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5300" dirty="0"/>
              <a:t>Reinforcement Learning</a:t>
            </a:r>
            <a:endParaRPr lang="en-US" dirty="0"/>
          </a:p>
        </p:txBody>
      </p:sp>
      <p:sp>
        <p:nvSpPr>
          <p:cNvPr id="45" name="Rectangle 44">
            <a:extLst>
              <a:ext uri="{FF2B5EF4-FFF2-40B4-BE49-F238E27FC236}">
                <a16:creationId xmlns:a16="http://schemas.microsoft.com/office/drawing/2014/main" id="{84434E7E-C6BF-2B4F-9975-2E203C132D5E}"/>
              </a:ext>
            </a:extLst>
          </p:cNvPr>
          <p:cNvSpPr/>
          <p:nvPr/>
        </p:nvSpPr>
        <p:spPr>
          <a:xfrm>
            <a:off x="16695282" y="4627243"/>
            <a:ext cx="7891985" cy="7990418"/>
          </a:xfrm>
          <a:prstGeom prst="rect">
            <a:avLst/>
          </a:prstGeom>
          <a:solidFill>
            <a:schemeClr val="tx2">
              <a:lumMod val="20000"/>
              <a:lumOff val="80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4000" dirty="0">
                <a:solidFill>
                  <a:schemeClr val="bg1"/>
                </a:solidFill>
                <a:effectLst/>
                <a:latin typeface="+mj-lt"/>
              </a:rPr>
              <a:t>Reinforcement Learning agents repeatedly observe the game state, choose an action, and receive a reward or punishment. Over time, they learn to choose the actions that produce the greatest cumulative rewards. We used OpenAI's PPO reinforcement learning algorithm. We needed to determine the state and action representations and the reward scheme for our game.</a:t>
            </a:r>
            <a:endParaRPr lang="en-US" sz="4000" dirty="0">
              <a:solidFill>
                <a:schemeClr val="bg1"/>
              </a:solidFill>
              <a:latin typeface="+mj-lt"/>
            </a:endParaRPr>
          </a:p>
        </p:txBody>
      </p:sp>
      <p:sp>
        <p:nvSpPr>
          <p:cNvPr id="48" name="Rectangle 47">
            <a:extLst>
              <a:ext uri="{FF2B5EF4-FFF2-40B4-BE49-F238E27FC236}">
                <a16:creationId xmlns:a16="http://schemas.microsoft.com/office/drawing/2014/main" id="{A86521D5-2CE8-1D40-9434-2BAAF14BF4B1}"/>
              </a:ext>
            </a:extLst>
          </p:cNvPr>
          <p:cNvSpPr/>
          <p:nvPr/>
        </p:nvSpPr>
        <p:spPr>
          <a:xfrm>
            <a:off x="24889846" y="4627244"/>
            <a:ext cx="7673184" cy="7990419"/>
          </a:xfrm>
          <a:prstGeom prst="rect">
            <a:avLst/>
          </a:prstGeom>
          <a:solidFill>
            <a:schemeClr val="tx2">
              <a:lumMod val="20000"/>
              <a:lumOff val="80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4000" b="1" dirty="0">
                <a:solidFill>
                  <a:schemeClr val="bg1"/>
                </a:solidFill>
              </a:rPr>
              <a:t>Observations:</a:t>
            </a:r>
            <a:r>
              <a:rPr lang="en-US" sz="4000" dirty="0">
                <a:solidFill>
                  <a:schemeClr val="bg1"/>
                </a:solidFill>
              </a:rPr>
              <a:t> Money, Lives, Current Wave, and 16x10 map (160 tiles).</a:t>
            </a:r>
          </a:p>
          <a:p>
            <a:r>
              <a:rPr lang="en-US" sz="4000" b="1" dirty="0">
                <a:solidFill>
                  <a:schemeClr val="bg1"/>
                </a:solidFill>
              </a:rPr>
              <a:t>Actions: </a:t>
            </a:r>
            <a:r>
              <a:rPr lang="en-US" sz="4000" dirty="0">
                <a:solidFill>
                  <a:schemeClr val="bg1"/>
                </a:solidFill>
              </a:rPr>
              <a:t>Do nothing, buy a tower (Dart Monkey or Sniper Monkey), X and Y position of where to place a tower, and tower targeting mode (first, last, or strongest).</a:t>
            </a:r>
          </a:p>
          <a:p>
            <a:r>
              <a:rPr lang="en-US" sz="4000" b="1" dirty="0">
                <a:solidFill>
                  <a:schemeClr val="bg1"/>
                </a:solidFill>
              </a:rPr>
              <a:t>Rewards: </a:t>
            </a:r>
            <a:r>
              <a:rPr lang="en-US" sz="4000" dirty="0">
                <a:solidFill>
                  <a:schemeClr val="bg1"/>
                </a:solidFill>
              </a:rPr>
              <a:t>Winning all the waves (</a:t>
            </a:r>
            <a:r>
              <a:rPr lang="en-US" sz="4000" dirty="0">
                <a:solidFill>
                  <a:schemeClr val="bg1"/>
                </a:solidFill>
                <a:latin typeface="Times New Roman"/>
                <a:cs typeface="Times New Roman"/>
              </a:rPr>
              <a:t>1</a:t>
            </a:r>
            <a:r>
              <a:rPr lang="en-US" sz="4000" dirty="0">
                <a:solidFill>
                  <a:schemeClr val="bg1"/>
                </a:solidFill>
              </a:rPr>
              <a:t>), winning a wave (0.5), and incorrectly placing a tower (-0.01). </a:t>
            </a:r>
          </a:p>
          <a:p>
            <a:endParaRPr lang="en-US" sz="4000" dirty="0">
              <a:solidFill>
                <a:schemeClr val="bg1"/>
              </a:solidFill>
            </a:endParaRPr>
          </a:p>
        </p:txBody>
      </p:sp>
      <p:sp>
        <p:nvSpPr>
          <p:cNvPr id="51" name="TextBox 50">
            <a:extLst>
              <a:ext uri="{FF2B5EF4-FFF2-40B4-BE49-F238E27FC236}">
                <a16:creationId xmlns:a16="http://schemas.microsoft.com/office/drawing/2014/main" id="{A214FD0A-3BE3-5C4A-9B7C-544E99C46BBC}"/>
              </a:ext>
            </a:extLst>
          </p:cNvPr>
          <p:cNvSpPr txBox="1"/>
          <p:nvPr/>
        </p:nvSpPr>
        <p:spPr>
          <a:xfrm>
            <a:off x="992446" y="19420999"/>
            <a:ext cx="5968501" cy="1754326"/>
          </a:xfrm>
          <a:prstGeom prst="rect">
            <a:avLst/>
          </a:prstGeom>
          <a:noFill/>
        </p:spPr>
        <p:txBody>
          <a:bodyPr wrap="square" lIns="91440" tIns="45720" rIns="91440" bIns="45720" rtlCol="0" anchor="t">
            <a:spAutoFit/>
          </a:bodyPr>
          <a:lstStyle/>
          <a:p>
            <a:r>
              <a:rPr lang="en-US" sz="3600" dirty="0">
                <a:solidFill>
                  <a:sysClr val="windowText" lastClr="000000"/>
                </a:solidFill>
              </a:rPr>
              <a:t>Figure 1: In-game screenshot showing bloons being popped by two monkey towers.</a:t>
            </a:r>
          </a:p>
        </p:txBody>
      </p:sp>
      <p:sp>
        <p:nvSpPr>
          <p:cNvPr id="2" name="TextBox 1">
            <a:extLst>
              <a:ext uri="{FF2B5EF4-FFF2-40B4-BE49-F238E27FC236}">
                <a16:creationId xmlns:a16="http://schemas.microsoft.com/office/drawing/2014/main" id="{297A9225-D050-CA10-AAFB-7FADE47E00BF}"/>
              </a:ext>
            </a:extLst>
          </p:cNvPr>
          <p:cNvSpPr txBox="1"/>
          <p:nvPr/>
        </p:nvSpPr>
        <p:spPr>
          <a:xfrm>
            <a:off x="9067678" y="2357468"/>
            <a:ext cx="145073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Mitchell Harrison, Jonathan Rivera, Justin Stevens, and Dr. Chad Hogg</a:t>
            </a:r>
          </a:p>
        </p:txBody>
      </p:sp>
      <p:sp>
        <p:nvSpPr>
          <p:cNvPr id="3" name="TextBox 2">
            <a:extLst>
              <a:ext uri="{FF2B5EF4-FFF2-40B4-BE49-F238E27FC236}">
                <a16:creationId xmlns:a16="http://schemas.microsoft.com/office/drawing/2014/main" id="{12A5FBEE-EECB-CB8A-AD57-4263860CB1FD}"/>
              </a:ext>
            </a:extLst>
          </p:cNvPr>
          <p:cNvSpPr txBox="1"/>
          <p:nvPr/>
        </p:nvSpPr>
        <p:spPr>
          <a:xfrm>
            <a:off x="28159185" y="1285827"/>
            <a:ext cx="426379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Spring 2024</a:t>
            </a:r>
          </a:p>
          <a:p>
            <a:r>
              <a:rPr lang="en-US" sz="4000" dirty="0"/>
              <a:t>Computer Science</a:t>
            </a:r>
          </a:p>
        </p:txBody>
      </p:sp>
      <p:pic>
        <p:nvPicPr>
          <p:cNvPr id="9" name="Picture 8" descr="A video game with a path and balloons&#10;&#10;Description automatically generated">
            <a:extLst>
              <a:ext uri="{FF2B5EF4-FFF2-40B4-BE49-F238E27FC236}">
                <a16:creationId xmlns:a16="http://schemas.microsoft.com/office/drawing/2014/main" id="{3BADFAD7-D789-D2C2-C7AD-74BD9F0F45DA}"/>
              </a:ext>
            </a:extLst>
          </p:cNvPr>
          <p:cNvPicPr>
            <a:picLocks noChangeAspect="1"/>
          </p:cNvPicPr>
          <p:nvPr/>
        </p:nvPicPr>
        <p:blipFill>
          <a:blip r:embed="rId6"/>
          <a:stretch>
            <a:fillRect/>
          </a:stretch>
        </p:blipFill>
        <p:spPr>
          <a:xfrm>
            <a:off x="999264" y="14320531"/>
            <a:ext cx="5986085" cy="4803415"/>
          </a:xfrm>
          <a:prstGeom prst="rect">
            <a:avLst/>
          </a:prstGeom>
        </p:spPr>
      </p:pic>
      <p:pic>
        <p:nvPicPr>
          <p:cNvPr id="6" name="Picture 5" descr="A screenshot of a video game&#10;&#10;Description automatically generated">
            <a:extLst>
              <a:ext uri="{FF2B5EF4-FFF2-40B4-BE49-F238E27FC236}">
                <a16:creationId xmlns:a16="http://schemas.microsoft.com/office/drawing/2014/main" id="{47A0CAD1-CCFA-C3DF-468B-BD849DC68343}"/>
              </a:ext>
            </a:extLst>
          </p:cNvPr>
          <p:cNvPicPr>
            <a:picLocks noChangeAspect="1"/>
          </p:cNvPicPr>
          <p:nvPr/>
        </p:nvPicPr>
        <p:blipFill>
          <a:blip r:embed="rId7"/>
          <a:stretch>
            <a:fillRect/>
          </a:stretch>
        </p:blipFill>
        <p:spPr>
          <a:xfrm>
            <a:off x="8036657" y="14287761"/>
            <a:ext cx="7719088" cy="4803415"/>
          </a:xfrm>
          <a:prstGeom prst="rect">
            <a:avLst/>
          </a:prstGeom>
        </p:spPr>
      </p:pic>
      <p:sp>
        <p:nvSpPr>
          <p:cNvPr id="11" name="TextBox 10">
            <a:extLst>
              <a:ext uri="{FF2B5EF4-FFF2-40B4-BE49-F238E27FC236}">
                <a16:creationId xmlns:a16="http://schemas.microsoft.com/office/drawing/2014/main" id="{226B5573-7CEF-F3AE-9824-7453C4C58579}"/>
              </a:ext>
            </a:extLst>
          </p:cNvPr>
          <p:cNvSpPr txBox="1"/>
          <p:nvPr/>
        </p:nvSpPr>
        <p:spPr>
          <a:xfrm>
            <a:off x="8047823" y="19420999"/>
            <a:ext cx="7735656" cy="1200329"/>
          </a:xfrm>
          <a:prstGeom prst="rect">
            <a:avLst/>
          </a:prstGeom>
          <a:noFill/>
        </p:spPr>
        <p:txBody>
          <a:bodyPr wrap="square" lIns="91440" tIns="45720" rIns="91440" bIns="45720" rtlCol="0" anchor="t">
            <a:spAutoFit/>
          </a:bodyPr>
          <a:lstStyle/>
          <a:p>
            <a:r>
              <a:rPr lang="en-US" sz="3600" dirty="0">
                <a:solidFill>
                  <a:sysClr val="windowText" lastClr="000000"/>
                </a:solidFill>
              </a:rPr>
              <a:t>Figure 2: In-game screenshot showing a small subset of AI agents training.</a:t>
            </a:r>
          </a:p>
        </p:txBody>
      </p:sp>
      <p:sp>
        <p:nvSpPr>
          <p:cNvPr id="19" name="TextBox 18">
            <a:extLst>
              <a:ext uri="{FF2B5EF4-FFF2-40B4-BE49-F238E27FC236}">
                <a16:creationId xmlns:a16="http://schemas.microsoft.com/office/drawing/2014/main" id="{943D2FA5-1A49-B592-A01D-B542FF0F890B}"/>
              </a:ext>
            </a:extLst>
          </p:cNvPr>
          <p:cNvSpPr txBox="1"/>
          <p:nvPr/>
        </p:nvSpPr>
        <p:spPr>
          <a:xfrm>
            <a:off x="17433941" y="19461496"/>
            <a:ext cx="14440394" cy="1754326"/>
          </a:xfrm>
          <a:prstGeom prst="rect">
            <a:avLst/>
          </a:prstGeom>
          <a:noFill/>
        </p:spPr>
        <p:txBody>
          <a:bodyPr wrap="square" lIns="91440" tIns="45720" rIns="91440" bIns="45720" rtlCol="0" anchor="t">
            <a:spAutoFit/>
          </a:bodyPr>
          <a:lstStyle/>
          <a:p>
            <a:r>
              <a:rPr lang="en-US" sz="3600" dirty="0">
                <a:solidFill>
                  <a:sysClr val="windowText" lastClr="000000"/>
                </a:solidFill>
              </a:rPr>
              <a:t>Figure 3: Results of AI getting to higher waves as it learns over 4.2 hours. Faint orange line shows the actual data while the dark orange shows the smoothed trendline. </a:t>
            </a:r>
          </a:p>
        </p:txBody>
      </p:sp>
      <p:pic>
        <p:nvPicPr>
          <p:cNvPr id="15" name="Picture 14">
            <a:extLst>
              <a:ext uri="{FF2B5EF4-FFF2-40B4-BE49-F238E27FC236}">
                <a16:creationId xmlns:a16="http://schemas.microsoft.com/office/drawing/2014/main" id="{1EABBFB6-6E7C-680B-99D3-BD33F00C9CB5}"/>
              </a:ext>
            </a:extLst>
          </p:cNvPr>
          <p:cNvPicPr>
            <a:picLocks noChangeAspect="1"/>
          </p:cNvPicPr>
          <p:nvPr/>
        </p:nvPicPr>
        <p:blipFill rotWithShape="1">
          <a:blip r:embed="rId8"/>
          <a:srcRect t="7989" b="13336"/>
          <a:stretch/>
        </p:blipFill>
        <p:spPr>
          <a:xfrm>
            <a:off x="17419977" y="14471063"/>
            <a:ext cx="14196813" cy="4750879"/>
          </a:xfrm>
          <a:prstGeom prst="rect">
            <a:avLst/>
          </a:prstGeom>
        </p:spPr>
      </p:pic>
      <p:sp>
        <p:nvSpPr>
          <p:cNvPr id="17" name="TextBox 16">
            <a:extLst>
              <a:ext uri="{FF2B5EF4-FFF2-40B4-BE49-F238E27FC236}">
                <a16:creationId xmlns:a16="http://schemas.microsoft.com/office/drawing/2014/main" id="{29EBF5B6-CE01-FDD4-AA1E-2E8EE9C15BB2}"/>
              </a:ext>
            </a:extLst>
          </p:cNvPr>
          <p:cNvSpPr txBox="1"/>
          <p:nvPr/>
        </p:nvSpPr>
        <p:spPr>
          <a:xfrm>
            <a:off x="19057000" y="13871200"/>
            <a:ext cx="10922765" cy="646331"/>
          </a:xfrm>
          <a:prstGeom prst="rect">
            <a:avLst/>
          </a:prstGeom>
          <a:noFill/>
        </p:spPr>
        <p:txBody>
          <a:bodyPr wrap="square" rtlCol="0">
            <a:spAutoFit/>
          </a:bodyPr>
          <a:lstStyle/>
          <a:p>
            <a:r>
              <a:rPr lang="en-US" sz="3600" dirty="0">
                <a:solidFill>
                  <a:schemeClr val="bg1"/>
                </a:solidFill>
              </a:rPr>
              <a:t>Average Wave vs. Number of Training Responses Received</a:t>
            </a:r>
          </a:p>
        </p:txBody>
      </p:sp>
    </p:spTree>
    <p:extLst>
      <p:ext uri="{BB962C8B-B14F-4D97-AF65-F5344CB8AC3E}">
        <p14:creationId xmlns:p14="http://schemas.microsoft.com/office/powerpoint/2010/main" val="2551083953"/>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8bfe577-0c8c-43b9-bd07-95954bc515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7F5A2255160C4DA340A04C96B3F0B1" ma:contentTypeVersion="15" ma:contentTypeDescription="Create a new document." ma:contentTypeScope="" ma:versionID="9322c02650a912e8817b130602d7acd4">
  <xsd:schema xmlns:xsd="http://www.w3.org/2001/XMLSchema" xmlns:xs="http://www.w3.org/2001/XMLSchema" xmlns:p="http://schemas.microsoft.com/office/2006/metadata/properties" xmlns:ns3="08bfe577-0c8c-43b9-bd07-95954bc51522" xmlns:ns4="62d794fd-16a7-4a7e-aa8d-740e38c0f431" targetNamespace="http://schemas.microsoft.com/office/2006/metadata/properties" ma:root="true" ma:fieldsID="5f8363cf6f55611f10b570e491eca2d0" ns3:_="" ns4:_="">
    <xsd:import namespace="08bfe577-0c8c-43b9-bd07-95954bc51522"/>
    <xsd:import namespace="62d794fd-16a7-4a7e-aa8d-740e38c0f43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bfe577-0c8c-43b9-bd07-95954bc515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d794fd-16a7-4a7e-aa8d-740e38c0f43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2EF2C3-B86F-4497-B163-DC502A963505}">
  <ds:schemaRefs>
    <ds:schemaRef ds:uri="08bfe577-0c8c-43b9-bd07-95954bc51522"/>
    <ds:schemaRef ds:uri="62d794fd-16a7-4a7e-aa8d-740e38c0f43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508ECAE-8B97-4669-8691-B76BDE542477}">
  <ds:schemaRefs>
    <ds:schemaRef ds:uri="http://schemas.microsoft.com/sharepoint/v3/contenttype/forms"/>
  </ds:schemaRefs>
</ds:datastoreItem>
</file>

<file path=customXml/itemProps3.xml><?xml version="1.0" encoding="utf-8"?>
<ds:datastoreItem xmlns:ds="http://schemas.openxmlformats.org/officeDocument/2006/customXml" ds:itemID="{04FD59B4-9C89-459E-BE1E-A19E397A4952}">
  <ds:schemaRefs>
    <ds:schemaRef ds:uri="08bfe577-0c8c-43b9-bd07-95954bc51522"/>
    <ds:schemaRef ds:uri="62d794fd-16a7-4a7e-aa8d-740e38c0f4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Parcel</Template>
  <TotalTime>9</TotalTime>
  <Words>401</Words>
  <Application>Microsoft Office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Times New Roman</vt:lpstr>
      <vt:lpstr>Parcel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Mitchell D Harrison</cp:lastModifiedBy>
  <cp:revision>218</cp:revision>
  <dcterms:created xsi:type="dcterms:W3CDTF">2018-02-08T19:46:44Z</dcterms:created>
  <dcterms:modified xsi:type="dcterms:W3CDTF">2024-04-24T00:26:31Z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0x010100AD7F5A2255160C4DA340A04C96B3F0B1</vt:lpwstr>
  </property>
</Properties>
</file>