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8" r:id="rId6"/>
  </p:sldIdLst>
  <p:sldSz cx="14630400" cy="8229600"/>
  <p:notesSz cx="8229600" cy="14630400"/>
  <p:embeddedFontLst>
    <p:embeddedFont>
      <p:font typeface="Syne Extra Bold" pitchFamily="34" charset="0"/>
      <p:bold r:id="rId10"/>
    </p:embeddedFont>
    <p:embeddedFont>
      <p:font typeface="Syne Extra Bold" pitchFamily="34" charset="-122"/>
      <p:bold r:id="rId11"/>
    </p:embeddedFont>
    <p:embeddedFont>
      <p:font typeface="Syne Extra Bold" pitchFamily="34" charset="-120"/>
      <p:bold r:id="rId12"/>
    </p:embeddedFont>
    <p:embeddedFont>
      <p:font typeface="Syne" pitchFamily="34" charset="0"/>
      <p:bold r:id="rId13"/>
    </p:embeddedFont>
    <p:embeddedFont>
      <p:font typeface="Syne" pitchFamily="34" charset="-122"/>
      <p:bold r:id="rId14"/>
    </p:embeddedFont>
    <p:embeddedFont>
      <p:font typeface="Syne" pitchFamily="34" charset="-120"/>
      <p:bold r:id="rId15"/>
    </p:embeddedFont>
    <p:embeddedFont>
      <p:font typeface="Calibri" panose="020F0502020204030204" charset="0"/>
      <p:regular r:id="rId16"/>
      <p:bold r:id="rId17"/>
      <p:italic r:id="rId18"/>
      <p:boldItalic r:id="rId19"/>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10.fntdata"/><Relationship Id="rId18" Type="http://schemas.openxmlformats.org/officeDocument/2006/relationships/font" Target="fonts/font9.fntdata"/><Relationship Id="rId17" Type="http://schemas.openxmlformats.org/officeDocument/2006/relationships/font" Target="fonts/font8.fntdata"/><Relationship Id="rId16" Type="http://schemas.openxmlformats.org/officeDocument/2006/relationships/font" Target="fonts/font7.fntdata"/><Relationship Id="rId15" Type="http://schemas.openxmlformats.org/officeDocument/2006/relationships/font" Target="fonts/font6.fntdata"/><Relationship Id="rId14" Type="http://schemas.openxmlformats.org/officeDocument/2006/relationships/font" Target="fonts/font5.fntdata"/><Relationship Id="rId13" Type="http://schemas.openxmlformats.org/officeDocument/2006/relationships/font" Target="fonts/font4.fntdata"/><Relationship Id="rId12" Type="http://schemas.openxmlformats.org/officeDocument/2006/relationships/font" Target="fonts/font3.fntdata"/><Relationship Id="rId11" Type="http://schemas.openxmlformats.org/officeDocument/2006/relationships/font" Target="fonts/font2.fntdata"/><Relationship Id="rId10" Type="http://schemas.openxmlformats.org/officeDocument/2006/relationships/font" Target="fonts/font1.fntdata"/><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939522"/>
            <a:ext cx="7556421" cy="3543895"/>
          </a:xfrm>
          <a:prstGeom prst="rect">
            <a:avLst/>
          </a:prstGeom>
          <a:noFill/>
        </p:spPr>
        <p:txBody>
          <a:bodyPr wrap="square" lIns="0" tIns="0" rIns="0" bIns="0" rtlCol="0" anchor="t"/>
          <a:lstStyle/>
          <a:p>
            <a:pPr marL="0" indent="0" algn="l">
              <a:lnSpc>
                <a:spcPts val="5550"/>
              </a:lnSpc>
              <a:buNone/>
            </a:pPr>
            <a:r>
              <a:rPr lang="en-US" sz="4450" b="1" dirty="0">
                <a:solidFill>
                  <a:srgbClr val="F0F4F1"/>
                </a:solidFill>
                <a:latin typeface="Syne Extra Bold" pitchFamily="34" charset="0"/>
                <a:ea typeface="Syne Extra Bold" pitchFamily="34" charset="-122"/>
                <a:cs typeface="Syne Extra Bold" pitchFamily="34" charset="-120"/>
              </a:rPr>
              <a:t>Streamlining HR with the Employee Management System (EMS)</a:t>
            </a:r>
            <a:endParaRPr lang="en-US" sz="4450" dirty="0"/>
          </a:p>
        </p:txBody>
      </p:sp>
      <p:sp>
        <p:nvSpPr>
          <p:cNvPr id="4" name="Text 1"/>
          <p:cNvSpPr/>
          <p:nvPr/>
        </p:nvSpPr>
        <p:spPr>
          <a:xfrm>
            <a:off x="793790" y="4823579"/>
            <a:ext cx="7556421" cy="1814513"/>
          </a:xfrm>
          <a:prstGeom prst="rect">
            <a:avLst/>
          </a:prstGeom>
          <a:noFill/>
        </p:spPr>
        <p:txBody>
          <a:bodyPr wrap="square" lIns="0" tIns="0" rIns="0" bIns="0" rtlCol="0" anchor="t"/>
          <a:lstStyle/>
          <a:p>
            <a:pPr marL="0" indent="0" algn="l">
              <a:lnSpc>
                <a:spcPts val="2850"/>
              </a:lnSpc>
              <a:buNone/>
            </a:pPr>
            <a:r>
              <a:rPr lang="en-US" sz="1750" dirty="0">
                <a:solidFill>
                  <a:srgbClr val="D7E5D8"/>
                </a:solidFill>
                <a:latin typeface="Syne" pitchFamily="34" charset="0"/>
                <a:ea typeface="Syne" pitchFamily="34" charset="-122"/>
                <a:cs typeface="Syne" pitchFamily="34" charset="-120"/>
              </a:rPr>
              <a:t>Discover how the EMS software solution revolutionizes HR management. This system streamlines key functions like information management, attendance tracking, payroll processing, and performance evaluation. EMS offers significant benefits to HR professionals, administrators, and business owners, increasing efficiency and accuracy.</a:t>
            </a:r>
            <a:endParaRPr lang="en-US" sz="1750" dirty="0"/>
          </a:p>
        </p:txBody>
      </p:sp>
      <p:sp>
        <p:nvSpPr>
          <p:cNvPr id="5" name="Shape 2"/>
          <p:cNvSpPr/>
          <p:nvPr/>
        </p:nvSpPr>
        <p:spPr>
          <a:xfrm>
            <a:off x="793790" y="6910149"/>
            <a:ext cx="362903" cy="362903"/>
          </a:xfrm>
          <a:prstGeom prst="roundRect">
            <a:avLst>
              <a:gd name="adj" fmla="val 25194296"/>
            </a:avLst>
          </a:prstGeom>
          <a:noFill/>
          <a:ln w="7620">
            <a:solidFill>
              <a:srgbClr val="3C3838"/>
            </a:solidFill>
            <a:prstDash val="solid"/>
          </a:ln>
        </p:spPr>
      </p:sp>
      <p:pic>
        <p:nvPicPr>
          <p:cNvPr id="6" name="Image 1" descr="preencoded.png"/>
          <p:cNvPicPr>
            <a:picLocks noChangeAspect="1"/>
          </p:cNvPicPr>
          <p:nvPr/>
        </p:nvPicPr>
        <p:blipFill>
          <a:blip r:embed="rId2"/>
          <a:stretch>
            <a:fillRect/>
          </a:stretch>
        </p:blipFill>
        <p:spPr>
          <a:xfrm>
            <a:off x="-310515" y="6917690"/>
            <a:ext cx="1459865" cy="1459865"/>
          </a:xfrm>
          <a:prstGeom prst="rect">
            <a:avLst/>
          </a:prstGeom>
        </p:spPr>
      </p:pic>
      <p:sp>
        <p:nvSpPr>
          <p:cNvPr id="7" name="Text 3"/>
          <p:cNvSpPr/>
          <p:nvPr/>
        </p:nvSpPr>
        <p:spPr>
          <a:xfrm>
            <a:off x="1270040" y="7448868"/>
            <a:ext cx="2446615" cy="396835"/>
          </a:xfrm>
          <a:prstGeom prst="rect">
            <a:avLst/>
          </a:prstGeom>
          <a:noFill/>
        </p:spPr>
        <p:txBody>
          <a:bodyPr wrap="none" lIns="0" tIns="0" rIns="0" bIns="0" rtlCol="0" anchor="t"/>
          <a:lstStyle/>
          <a:p>
            <a:pPr marL="0" indent="0" algn="l">
              <a:lnSpc>
                <a:spcPts val="3100"/>
              </a:lnSpc>
              <a:buNone/>
            </a:pPr>
            <a:r>
              <a:rPr lang="en-US" sz="2200" b="1" dirty="0">
                <a:solidFill>
                  <a:srgbClr val="D7E5D8"/>
                </a:solidFill>
                <a:latin typeface="Syne Bold" pitchFamily="34" charset="0"/>
                <a:ea typeface="Syne Bold" pitchFamily="34" charset="-122"/>
                <a:cs typeface="Syne Bold" pitchFamily="34" charset="-120"/>
              </a:rPr>
              <a:t>by Mucyo Kevin</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1647" y="801529"/>
            <a:ext cx="13047107" cy="1413748"/>
          </a:xfrm>
          <a:prstGeom prst="rect">
            <a:avLst/>
          </a:prstGeom>
          <a:noFill/>
        </p:spPr>
        <p:txBody>
          <a:bodyPr wrap="square" lIns="0" tIns="0" rIns="0" bIns="0" rtlCol="0" anchor="t"/>
          <a:lstStyle/>
          <a:p>
            <a:pPr marL="0" indent="0" algn="l">
              <a:lnSpc>
                <a:spcPts val="5550"/>
              </a:lnSpc>
              <a:buNone/>
            </a:pPr>
            <a:r>
              <a:rPr lang="en-US" sz="4450" b="1" dirty="0">
                <a:solidFill>
                  <a:srgbClr val="F0F4F1"/>
                </a:solidFill>
                <a:latin typeface="Syne Extra Bold" pitchFamily="34" charset="0"/>
                <a:ea typeface="Syne Extra Bold" pitchFamily="34" charset="-122"/>
                <a:cs typeface="Syne Extra Bold" pitchFamily="34" charset="-120"/>
              </a:rPr>
              <a:t>Core Functionality and Features</a:t>
            </a:r>
            <a:endParaRPr lang="en-US" sz="4450" dirty="0"/>
          </a:p>
        </p:txBody>
      </p:sp>
      <p:sp>
        <p:nvSpPr>
          <p:cNvPr id="3" name="Text 1"/>
          <p:cNvSpPr/>
          <p:nvPr/>
        </p:nvSpPr>
        <p:spPr>
          <a:xfrm>
            <a:off x="791647" y="2780586"/>
            <a:ext cx="6247686" cy="706755"/>
          </a:xfrm>
          <a:prstGeom prst="rect">
            <a:avLst/>
          </a:prstGeom>
          <a:noFill/>
        </p:spPr>
        <p:txBody>
          <a:bodyPr wrap="square" lIns="0" tIns="0" rIns="0" bIns="0" rtlCol="0" anchor="t"/>
          <a:lstStyle/>
          <a:p>
            <a:pPr marL="0" indent="0" algn="l">
              <a:lnSpc>
                <a:spcPts val="2750"/>
              </a:lnSpc>
              <a:buNone/>
            </a:pPr>
            <a:r>
              <a:rPr lang="en-US" sz="2200" b="1" dirty="0">
                <a:solidFill>
                  <a:srgbClr val="F0F4F1"/>
                </a:solidFill>
                <a:latin typeface="Syne Extra Bold" pitchFamily="34" charset="0"/>
                <a:ea typeface="Syne Extra Bold" pitchFamily="34" charset="-122"/>
                <a:cs typeface="Syne Extra Bold" pitchFamily="34" charset="-120"/>
              </a:rPr>
              <a:t>Employee Information Management</a:t>
            </a:r>
            <a:endParaRPr lang="en-US" sz="2200" dirty="0"/>
          </a:p>
        </p:txBody>
      </p:sp>
      <p:sp>
        <p:nvSpPr>
          <p:cNvPr id="4" name="Text 2"/>
          <p:cNvSpPr/>
          <p:nvPr/>
        </p:nvSpPr>
        <p:spPr>
          <a:xfrm>
            <a:off x="791647" y="3713440"/>
            <a:ext cx="6247686" cy="361950"/>
          </a:xfrm>
          <a:prstGeom prst="rect">
            <a:avLst/>
          </a:prstGeom>
          <a:noFill/>
        </p:spPr>
        <p:txBody>
          <a:bodyPr wrap="none" lIns="0" tIns="0" rIns="0" bIns="0" rtlCol="0" anchor="t"/>
          <a:lstStyle/>
          <a:p>
            <a:pPr marL="342900" indent="-342900" algn="l">
              <a:lnSpc>
                <a:spcPts val="2800"/>
              </a:lnSpc>
              <a:buSzPct val="100000"/>
              <a:buChar char="•"/>
            </a:pPr>
            <a:r>
              <a:rPr lang="en-US" sz="1750" dirty="0">
                <a:solidFill>
                  <a:srgbClr val="D7E5D8"/>
                </a:solidFill>
                <a:latin typeface="Syne" pitchFamily="34" charset="0"/>
                <a:ea typeface="Syne" pitchFamily="34" charset="-122"/>
                <a:cs typeface="Syne" pitchFamily="34" charset="-120"/>
              </a:rPr>
              <a:t>Secure employee data storage with role-based access</a:t>
            </a:r>
            <a:endParaRPr lang="en-US" sz="1750" dirty="0"/>
          </a:p>
        </p:txBody>
      </p:sp>
      <p:sp>
        <p:nvSpPr>
          <p:cNvPr id="5" name="Text 3"/>
          <p:cNvSpPr/>
          <p:nvPr/>
        </p:nvSpPr>
        <p:spPr>
          <a:xfrm>
            <a:off x="791647" y="4154448"/>
            <a:ext cx="6247686" cy="361950"/>
          </a:xfrm>
          <a:prstGeom prst="rect">
            <a:avLst/>
          </a:prstGeom>
          <a:noFill/>
        </p:spPr>
        <p:txBody>
          <a:bodyPr wrap="none" lIns="0" tIns="0" rIns="0" bIns="0" rtlCol="0" anchor="t"/>
          <a:lstStyle/>
          <a:p>
            <a:pPr marL="342900" indent="-342900" algn="l">
              <a:lnSpc>
                <a:spcPts val="2800"/>
              </a:lnSpc>
              <a:buSzPct val="100000"/>
              <a:buChar char="•"/>
            </a:pPr>
            <a:r>
              <a:rPr lang="en-US" sz="1750" dirty="0">
                <a:solidFill>
                  <a:srgbClr val="D7E5D8"/>
                </a:solidFill>
                <a:latin typeface="Syne" pitchFamily="34" charset="0"/>
                <a:ea typeface="Syne" pitchFamily="34" charset="-122"/>
                <a:cs typeface="Syne" pitchFamily="34" charset="-120"/>
              </a:rPr>
              <a:t>Automated reminders for expiring certifications</a:t>
            </a:r>
            <a:endParaRPr lang="en-US" sz="1750" dirty="0"/>
          </a:p>
        </p:txBody>
      </p:sp>
      <p:sp>
        <p:nvSpPr>
          <p:cNvPr id="6" name="Text 4"/>
          <p:cNvSpPr/>
          <p:nvPr/>
        </p:nvSpPr>
        <p:spPr>
          <a:xfrm>
            <a:off x="791647" y="4595455"/>
            <a:ext cx="6247686" cy="361950"/>
          </a:xfrm>
          <a:prstGeom prst="rect">
            <a:avLst/>
          </a:prstGeom>
          <a:noFill/>
        </p:spPr>
        <p:txBody>
          <a:bodyPr wrap="none" lIns="0" tIns="0" rIns="0" bIns="0" rtlCol="0" anchor="t"/>
          <a:lstStyle/>
          <a:p>
            <a:pPr marL="342900" indent="-342900" algn="l">
              <a:lnSpc>
                <a:spcPts val="2800"/>
              </a:lnSpc>
              <a:buSzPct val="100000"/>
              <a:buChar char="•"/>
            </a:pPr>
            <a:r>
              <a:rPr lang="en-US" sz="1750" dirty="0">
                <a:solidFill>
                  <a:srgbClr val="D7E5D8"/>
                </a:solidFill>
                <a:latin typeface="Syne" pitchFamily="34" charset="0"/>
                <a:ea typeface="Syne" pitchFamily="34" charset="-122"/>
                <a:cs typeface="Syne" pitchFamily="34" charset="-120"/>
              </a:rPr>
              <a:t>Ensures compliance with data privacy regulations</a:t>
            </a:r>
            <a:endParaRPr lang="en-US" sz="1750" dirty="0"/>
          </a:p>
        </p:txBody>
      </p:sp>
      <p:sp>
        <p:nvSpPr>
          <p:cNvPr id="7" name="Text 5"/>
          <p:cNvSpPr/>
          <p:nvPr/>
        </p:nvSpPr>
        <p:spPr>
          <a:xfrm>
            <a:off x="7598688" y="2780586"/>
            <a:ext cx="4739640" cy="353378"/>
          </a:xfrm>
          <a:prstGeom prst="rect">
            <a:avLst/>
          </a:prstGeom>
          <a:noFill/>
        </p:spPr>
        <p:txBody>
          <a:bodyPr wrap="none" lIns="0" tIns="0" rIns="0" bIns="0" rtlCol="0" anchor="t"/>
          <a:lstStyle/>
          <a:p>
            <a:pPr marL="0" indent="0" algn="l">
              <a:lnSpc>
                <a:spcPts val="2750"/>
              </a:lnSpc>
              <a:buNone/>
            </a:pPr>
            <a:r>
              <a:rPr lang="en-US" sz="2200" b="1" dirty="0">
                <a:solidFill>
                  <a:srgbClr val="F0F4F1"/>
                </a:solidFill>
                <a:latin typeface="Syne Extra Bold" pitchFamily="34" charset="0"/>
                <a:ea typeface="Syne Extra Bold" pitchFamily="34" charset="-122"/>
                <a:cs typeface="Syne Extra Bold" pitchFamily="34" charset="-120"/>
              </a:rPr>
              <a:t>Attendance Tracking</a:t>
            </a:r>
            <a:endParaRPr lang="en-US" sz="2200" dirty="0"/>
          </a:p>
        </p:txBody>
      </p:sp>
      <p:sp>
        <p:nvSpPr>
          <p:cNvPr id="8" name="Text 6"/>
          <p:cNvSpPr/>
          <p:nvPr/>
        </p:nvSpPr>
        <p:spPr>
          <a:xfrm>
            <a:off x="7598688" y="3360063"/>
            <a:ext cx="6247686" cy="723900"/>
          </a:xfrm>
          <a:prstGeom prst="rect">
            <a:avLst/>
          </a:prstGeom>
          <a:noFill/>
        </p:spPr>
        <p:txBody>
          <a:bodyPr wrap="square" lIns="0" tIns="0" rIns="0" bIns="0" rtlCol="0" anchor="t"/>
          <a:lstStyle/>
          <a:p>
            <a:pPr marL="342900" indent="-342900" algn="l">
              <a:lnSpc>
                <a:spcPts val="2800"/>
              </a:lnSpc>
              <a:buSzPct val="100000"/>
              <a:buChar char="•"/>
            </a:pPr>
            <a:r>
              <a:rPr lang="en-US" sz="1750" dirty="0">
                <a:solidFill>
                  <a:srgbClr val="D7E5D8"/>
                </a:solidFill>
                <a:latin typeface="Syne" pitchFamily="34" charset="0"/>
                <a:ea typeface="Syne" pitchFamily="34" charset="-122"/>
                <a:cs typeface="Syne" pitchFamily="34" charset="-120"/>
              </a:rPr>
              <a:t>Real-time monitoring of employee check-in/check-out times</a:t>
            </a:r>
            <a:endParaRPr lang="en-US" sz="1750" dirty="0"/>
          </a:p>
        </p:txBody>
      </p:sp>
      <p:sp>
        <p:nvSpPr>
          <p:cNvPr id="9" name="Text 7"/>
          <p:cNvSpPr/>
          <p:nvPr/>
        </p:nvSpPr>
        <p:spPr>
          <a:xfrm>
            <a:off x="7598688" y="4163020"/>
            <a:ext cx="6247686" cy="361950"/>
          </a:xfrm>
          <a:prstGeom prst="rect">
            <a:avLst/>
          </a:prstGeom>
          <a:solidFill>
            <a:schemeClr val="accent1">
              <a:lumMod val="50000"/>
            </a:schemeClr>
          </a:solidFill>
        </p:spPr>
        <p:txBody>
          <a:bodyPr wrap="none" lIns="0" tIns="0" rIns="0" bIns="0" rtlCol="0" anchor="t"/>
          <a:lstStyle/>
          <a:p>
            <a:pPr marL="342900" indent="-342900" algn="l">
              <a:lnSpc>
                <a:spcPts val="2800"/>
              </a:lnSpc>
              <a:buSzPct val="100000"/>
              <a:buChar char="•"/>
            </a:pPr>
            <a:r>
              <a:rPr lang="en-US" sz="1750" dirty="0">
                <a:solidFill>
                  <a:srgbClr val="D7E5D8"/>
                </a:solidFill>
                <a:latin typeface="Syne" pitchFamily="34" charset="0"/>
                <a:ea typeface="Syne" pitchFamily="34" charset="-122"/>
                <a:cs typeface="Syne" pitchFamily="34" charset="-120"/>
              </a:rPr>
              <a:t>Automated work hours, overtime, and absence calculations</a:t>
            </a:r>
            <a:endParaRPr lang="en-US" sz="1750" dirty="0"/>
          </a:p>
        </p:txBody>
      </p:sp>
      <p:sp>
        <p:nvSpPr>
          <p:cNvPr id="10" name="Text 8"/>
          <p:cNvSpPr/>
          <p:nvPr/>
        </p:nvSpPr>
        <p:spPr>
          <a:xfrm>
            <a:off x="7598688" y="4604028"/>
            <a:ext cx="6247686" cy="361950"/>
          </a:xfrm>
          <a:prstGeom prst="rect">
            <a:avLst/>
          </a:prstGeom>
          <a:noFill/>
        </p:spPr>
        <p:txBody>
          <a:bodyPr wrap="none" lIns="0" tIns="0" rIns="0" bIns="0" rtlCol="0" anchor="t"/>
          <a:lstStyle/>
          <a:p>
            <a:pPr marL="342900" indent="-342900" algn="l">
              <a:lnSpc>
                <a:spcPts val="2800"/>
              </a:lnSpc>
              <a:buSzPct val="100000"/>
              <a:buChar char="•"/>
            </a:pPr>
            <a:r>
              <a:rPr lang="en-US" sz="1750" dirty="0">
                <a:solidFill>
                  <a:srgbClr val="D7E5D8"/>
                </a:solidFill>
                <a:latin typeface="Syne" pitchFamily="34" charset="0"/>
                <a:ea typeface="Syne" pitchFamily="34" charset="-122"/>
                <a:cs typeface="Syne" pitchFamily="34" charset="-120"/>
              </a:rPr>
              <a:t>Generates attendance reports for payroll processing</a:t>
            </a:r>
            <a:endParaRPr lang="en-US" sz="1750" dirty="0"/>
          </a:p>
        </p:txBody>
      </p:sp>
      <p:sp>
        <p:nvSpPr>
          <p:cNvPr id="11" name="Text 9"/>
          <p:cNvSpPr/>
          <p:nvPr/>
        </p:nvSpPr>
        <p:spPr>
          <a:xfrm>
            <a:off x="791647" y="5525572"/>
            <a:ext cx="4106466" cy="353378"/>
          </a:xfrm>
          <a:prstGeom prst="rect">
            <a:avLst/>
          </a:prstGeom>
          <a:noFill/>
        </p:spPr>
        <p:txBody>
          <a:bodyPr wrap="none" lIns="0" tIns="0" rIns="0" bIns="0" rtlCol="0" anchor="t"/>
          <a:lstStyle/>
          <a:p>
            <a:pPr marL="0" indent="0" algn="l">
              <a:lnSpc>
                <a:spcPts val="2750"/>
              </a:lnSpc>
              <a:buNone/>
            </a:pPr>
            <a:r>
              <a:rPr lang="en-US" sz="2200" b="1" dirty="0">
                <a:solidFill>
                  <a:srgbClr val="F0F4F1"/>
                </a:solidFill>
                <a:latin typeface="Syne Extra Bold" pitchFamily="34" charset="0"/>
                <a:ea typeface="Syne Extra Bold" pitchFamily="34" charset="-122"/>
                <a:cs typeface="Syne Extra Bold" pitchFamily="34" charset="-120"/>
              </a:rPr>
              <a:t>Payroll Processing</a:t>
            </a:r>
            <a:endParaRPr lang="en-US" sz="2200" dirty="0"/>
          </a:p>
        </p:txBody>
      </p:sp>
      <p:sp>
        <p:nvSpPr>
          <p:cNvPr id="12" name="Text 10"/>
          <p:cNvSpPr/>
          <p:nvPr/>
        </p:nvSpPr>
        <p:spPr>
          <a:xfrm>
            <a:off x="791647" y="6105049"/>
            <a:ext cx="6247686" cy="361950"/>
          </a:xfrm>
          <a:prstGeom prst="rect">
            <a:avLst/>
          </a:prstGeom>
          <a:noFill/>
        </p:spPr>
        <p:txBody>
          <a:bodyPr wrap="none" lIns="0" tIns="0" rIns="0" bIns="0" rtlCol="0" anchor="t"/>
          <a:lstStyle/>
          <a:p>
            <a:pPr marL="342900" indent="-342900" algn="l">
              <a:lnSpc>
                <a:spcPts val="2800"/>
              </a:lnSpc>
              <a:buSzPct val="100000"/>
              <a:buChar char="•"/>
            </a:pPr>
            <a:r>
              <a:rPr lang="en-US" sz="1750" dirty="0">
                <a:solidFill>
                  <a:srgbClr val="D7E5D8"/>
                </a:solidFill>
                <a:latin typeface="Syne" pitchFamily="34" charset="0"/>
                <a:ea typeface="Syne" pitchFamily="34" charset="-122"/>
                <a:cs typeface="Syne" pitchFamily="34" charset="-120"/>
              </a:rPr>
              <a:t>Accurate salary, deduction, and tax calculations</a:t>
            </a:r>
            <a:endParaRPr lang="en-US" sz="1750" dirty="0"/>
          </a:p>
        </p:txBody>
      </p:sp>
      <p:sp>
        <p:nvSpPr>
          <p:cNvPr id="13" name="Text 11"/>
          <p:cNvSpPr/>
          <p:nvPr/>
        </p:nvSpPr>
        <p:spPr>
          <a:xfrm>
            <a:off x="791647" y="6546056"/>
            <a:ext cx="6247686" cy="361950"/>
          </a:xfrm>
          <a:prstGeom prst="rect">
            <a:avLst/>
          </a:prstGeom>
          <a:noFill/>
        </p:spPr>
        <p:txBody>
          <a:bodyPr wrap="none" lIns="0" tIns="0" rIns="0" bIns="0" rtlCol="0" anchor="t"/>
          <a:lstStyle/>
          <a:p>
            <a:pPr marL="342900" indent="-342900" algn="l">
              <a:lnSpc>
                <a:spcPts val="2800"/>
              </a:lnSpc>
              <a:buSzPct val="100000"/>
              <a:buChar char="•"/>
            </a:pPr>
            <a:r>
              <a:rPr lang="en-US" sz="1750" dirty="0">
                <a:solidFill>
                  <a:srgbClr val="D7E5D8"/>
                </a:solidFill>
                <a:latin typeface="Syne" pitchFamily="34" charset="0"/>
                <a:ea typeface="Syne" pitchFamily="34" charset="-122"/>
                <a:cs typeface="Syne" pitchFamily="34" charset="-120"/>
              </a:rPr>
              <a:t>Automated payslip and tax form generation</a:t>
            </a:r>
            <a:endParaRPr lang="en-US" sz="1750" dirty="0"/>
          </a:p>
        </p:txBody>
      </p:sp>
      <p:sp>
        <p:nvSpPr>
          <p:cNvPr id="14" name="Text 12"/>
          <p:cNvSpPr/>
          <p:nvPr/>
        </p:nvSpPr>
        <p:spPr>
          <a:xfrm>
            <a:off x="791647" y="6987064"/>
            <a:ext cx="6247686" cy="361950"/>
          </a:xfrm>
          <a:prstGeom prst="rect">
            <a:avLst/>
          </a:prstGeom>
          <a:noFill/>
        </p:spPr>
        <p:txBody>
          <a:bodyPr wrap="none" lIns="0" tIns="0" rIns="0" bIns="0" rtlCol="0" anchor="t"/>
          <a:lstStyle/>
          <a:p>
            <a:pPr marL="342900" indent="-342900" algn="l">
              <a:lnSpc>
                <a:spcPts val="2800"/>
              </a:lnSpc>
              <a:buSzPct val="100000"/>
              <a:buChar char="•"/>
            </a:pPr>
            <a:r>
              <a:rPr lang="en-US" sz="1750" dirty="0">
                <a:solidFill>
                  <a:srgbClr val="D7E5D8"/>
                </a:solidFill>
                <a:latin typeface="Syne" pitchFamily="34" charset="0"/>
                <a:ea typeface="Syne" pitchFamily="34" charset="-122"/>
                <a:cs typeface="Syne" pitchFamily="34" charset="-120"/>
              </a:rPr>
              <a:t>Direct deposit integration for electronic payments</a:t>
            </a:r>
            <a:endParaRPr lang="en-US" sz="1750" dirty="0"/>
          </a:p>
        </p:txBody>
      </p:sp>
      <p:sp>
        <p:nvSpPr>
          <p:cNvPr id="15" name="Text 13"/>
          <p:cNvSpPr/>
          <p:nvPr/>
        </p:nvSpPr>
        <p:spPr>
          <a:xfrm>
            <a:off x="7598688" y="5525572"/>
            <a:ext cx="5514023" cy="353378"/>
          </a:xfrm>
          <a:prstGeom prst="rect">
            <a:avLst/>
          </a:prstGeom>
          <a:noFill/>
        </p:spPr>
        <p:txBody>
          <a:bodyPr wrap="none" lIns="0" tIns="0" rIns="0" bIns="0" rtlCol="0" anchor="t"/>
          <a:lstStyle/>
          <a:p>
            <a:pPr marL="0" indent="0" algn="l">
              <a:lnSpc>
                <a:spcPts val="2750"/>
              </a:lnSpc>
              <a:buNone/>
            </a:pPr>
            <a:r>
              <a:rPr lang="en-US" sz="2200" b="1" dirty="0">
                <a:solidFill>
                  <a:srgbClr val="F0F4F1"/>
                </a:solidFill>
                <a:latin typeface="Syne Extra Bold" pitchFamily="34" charset="0"/>
                <a:ea typeface="Syne Extra Bold" pitchFamily="34" charset="-122"/>
                <a:cs typeface="Syne Extra Bold" pitchFamily="34" charset="-120"/>
              </a:rPr>
              <a:t>Performance Evaluation</a:t>
            </a:r>
            <a:endParaRPr lang="en-US" sz="2200" dirty="0"/>
          </a:p>
        </p:txBody>
      </p:sp>
      <p:sp>
        <p:nvSpPr>
          <p:cNvPr id="16" name="Text 14"/>
          <p:cNvSpPr/>
          <p:nvPr/>
        </p:nvSpPr>
        <p:spPr>
          <a:xfrm>
            <a:off x="7598688" y="6105049"/>
            <a:ext cx="6247686" cy="361950"/>
          </a:xfrm>
          <a:prstGeom prst="rect">
            <a:avLst/>
          </a:prstGeom>
          <a:noFill/>
        </p:spPr>
        <p:txBody>
          <a:bodyPr wrap="none" lIns="0" tIns="0" rIns="0" bIns="0" rtlCol="0" anchor="t"/>
          <a:lstStyle/>
          <a:p>
            <a:pPr marL="342900" indent="-342900" algn="l">
              <a:lnSpc>
                <a:spcPts val="2800"/>
              </a:lnSpc>
              <a:buSzPct val="100000"/>
              <a:buChar char="•"/>
            </a:pPr>
            <a:r>
              <a:rPr lang="en-US" sz="1750" dirty="0">
                <a:solidFill>
                  <a:srgbClr val="D7E5D8"/>
                </a:solidFill>
                <a:latin typeface="Syne" pitchFamily="34" charset="0"/>
                <a:ea typeface="Syne" pitchFamily="34" charset="-122"/>
                <a:cs typeface="Syne" pitchFamily="34" charset="-120"/>
              </a:rPr>
              <a:t>Streamlined performance review process</a:t>
            </a:r>
            <a:endParaRPr lang="en-US" sz="1750" dirty="0"/>
          </a:p>
        </p:txBody>
      </p:sp>
      <p:sp>
        <p:nvSpPr>
          <p:cNvPr id="17" name="Text 15"/>
          <p:cNvSpPr/>
          <p:nvPr/>
        </p:nvSpPr>
        <p:spPr>
          <a:xfrm>
            <a:off x="7598688" y="6546056"/>
            <a:ext cx="6247686" cy="361950"/>
          </a:xfrm>
          <a:prstGeom prst="rect">
            <a:avLst/>
          </a:prstGeom>
          <a:noFill/>
        </p:spPr>
        <p:txBody>
          <a:bodyPr wrap="none" lIns="0" tIns="0" rIns="0" bIns="0" rtlCol="0" anchor="t"/>
          <a:lstStyle/>
          <a:p>
            <a:pPr marL="342900" indent="-342900" algn="l">
              <a:lnSpc>
                <a:spcPts val="2800"/>
              </a:lnSpc>
              <a:buSzPct val="100000"/>
              <a:buChar char="•"/>
            </a:pPr>
            <a:r>
              <a:rPr lang="en-US" sz="1750" dirty="0">
                <a:solidFill>
                  <a:srgbClr val="D7E5D8"/>
                </a:solidFill>
                <a:latin typeface="Syne" pitchFamily="34" charset="0"/>
                <a:ea typeface="Syne" pitchFamily="34" charset="-122"/>
                <a:cs typeface="Syne" pitchFamily="34" charset="-120"/>
              </a:rPr>
              <a:t>Customizable metrics and evaluation templates</a:t>
            </a:r>
            <a:endParaRPr lang="en-US" sz="1750" dirty="0"/>
          </a:p>
        </p:txBody>
      </p:sp>
      <p:sp>
        <p:nvSpPr>
          <p:cNvPr id="18" name="Text 16"/>
          <p:cNvSpPr/>
          <p:nvPr/>
        </p:nvSpPr>
        <p:spPr>
          <a:xfrm>
            <a:off x="7598688" y="6987064"/>
            <a:ext cx="6247686" cy="361950"/>
          </a:xfrm>
          <a:prstGeom prst="rect">
            <a:avLst/>
          </a:prstGeom>
          <a:noFill/>
        </p:spPr>
        <p:txBody>
          <a:bodyPr wrap="none" lIns="0" tIns="0" rIns="0" bIns="0" rtlCol="0" anchor="t"/>
          <a:lstStyle/>
          <a:p>
            <a:pPr marL="342900" indent="-342900" algn="l">
              <a:lnSpc>
                <a:spcPts val="2800"/>
              </a:lnSpc>
              <a:buSzPct val="100000"/>
              <a:buChar char="•"/>
            </a:pPr>
            <a:r>
              <a:rPr lang="en-US" sz="1750" dirty="0">
                <a:solidFill>
                  <a:srgbClr val="D7E5D8"/>
                </a:solidFill>
                <a:latin typeface="Syne" pitchFamily="34" charset="0"/>
                <a:ea typeface="Syne" pitchFamily="34" charset="-122"/>
                <a:cs typeface="Syne" pitchFamily="34" charset="-120"/>
              </a:rPr>
              <a:t>Automated tracking of goals and achievements</a:t>
            </a:r>
            <a:endParaRPr lang="en-US" sz="1750" dirty="0"/>
          </a:p>
        </p:txBody>
      </p:sp>
      <p:sp>
        <p:nvSpPr>
          <p:cNvPr id="19" name="Rectangles 18"/>
          <p:cNvSpPr/>
          <p:nvPr/>
        </p:nvSpPr>
        <p:spPr>
          <a:xfrm>
            <a:off x="12788265" y="7575550"/>
            <a:ext cx="1654175" cy="652780"/>
          </a:xfrm>
          <a:prstGeom prst="rect">
            <a:avLst/>
          </a:prstGeom>
          <a:solidFill>
            <a:schemeClr val="tx2">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Rectangles 19"/>
          <p:cNvSpPr/>
          <p:nvPr/>
        </p:nvSpPr>
        <p:spPr>
          <a:xfrm>
            <a:off x="12788265" y="7575550"/>
            <a:ext cx="1654175" cy="652780"/>
          </a:xfrm>
          <a:prstGeom prst="rect">
            <a:avLst/>
          </a:prstGeom>
          <a:solidFill>
            <a:schemeClr val="tx2">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16875" y="726758"/>
            <a:ext cx="7710249" cy="1280160"/>
          </a:xfrm>
          <a:prstGeom prst="rect">
            <a:avLst/>
          </a:prstGeom>
          <a:noFill/>
        </p:spPr>
        <p:txBody>
          <a:bodyPr wrap="square" lIns="0" tIns="0" rIns="0" bIns="0" rtlCol="0" anchor="t"/>
          <a:lstStyle/>
          <a:p>
            <a:pPr marL="0" indent="0" algn="l">
              <a:lnSpc>
                <a:spcPts val="5000"/>
              </a:lnSpc>
              <a:buNone/>
            </a:pPr>
            <a:r>
              <a:rPr lang="en-US" sz="4000" b="1" dirty="0">
                <a:solidFill>
                  <a:srgbClr val="F0F4F1"/>
                </a:solidFill>
                <a:latin typeface="Syne Extra Bold" pitchFamily="34" charset="0"/>
                <a:ea typeface="Syne Extra Bold" pitchFamily="34" charset="-122"/>
                <a:cs typeface="Syne Extra Bold" pitchFamily="34" charset="-120"/>
              </a:rPr>
              <a:t>Benefits and Security</a:t>
            </a:r>
            <a:endParaRPr lang="en-US" sz="4000" dirty="0"/>
          </a:p>
        </p:txBody>
      </p:sp>
      <p:pic>
        <p:nvPicPr>
          <p:cNvPr id="4" name="Image 1" descr="preencoded.png"/>
          <p:cNvPicPr>
            <a:picLocks noChangeAspect="1"/>
          </p:cNvPicPr>
          <p:nvPr/>
        </p:nvPicPr>
        <p:blipFill>
          <a:blip r:embed="rId2"/>
          <a:stretch>
            <a:fillRect/>
          </a:stretch>
        </p:blipFill>
        <p:spPr>
          <a:xfrm>
            <a:off x="716875" y="2349937"/>
            <a:ext cx="511969" cy="511969"/>
          </a:xfrm>
          <a:prstGeom prst="rect">
            <a:avLst/>
          </a:prstGeom>
        </p:spPr>
      </p:pic>
      <p:sp>
        <p:nvSpPr>
          <p:cNvPr id="5" name="Text 1"/>
          <p:cNvSpPr/>
          <p:nvPr/>
        </p:nvSpPr>
        <p:spPr>
          <a:xfrm>
            <a:off x="1433632" y="2314099"/>
            <a:ext cx="4119324" cy="319921"/>
          </a:xfrm>
          <a:prstGeom prst="rect">
            <a:avLst/>
          </a:prstGeom>
          <a:noFill/>
        </p:spPr>
        <p:txBody>
          <a:bodyPr wrap="none" lIns="0" tIns="0" rIns="0" bIns="0" rtlCol="0" anchor="t"/>
          <a:lstStyle/>
          <a:p>
            <a:pPr marL="0" indent="0" algn="l">
              <a:lnSpc>
                <a:spcPts val="2500"/>
              </a:lnSpc>
              <a:buNone/>
            </a:pPr>
            <a:r>
              <a:rPr lang="en-US" sz="2000" b="1" dirty="0">
                <a:solidFill>
                  <a:srgbClr val="D7E5D8"/>
                </a:solidFill>
                <a:latin typeface="Syne Extra Bold" pitchFamily="34" charset="0"/>
                <a:ea typeface="Syne Extra Bold" pitchFamily="34" charset="-122"/>
                <a:cs typeface="Syne Extra Bold" pitchFamily="34" charset="-120"/>
              </a:rPr>
              <a:t>Improved Efficiency</a:t>
            </a:r>
            <a:endParaRPr lang="en-US" sz="2000" dirty="0"/>
          </a:p>
        </p:txBody>
      </p:sp>
      <p:sp>
        <p:nvSpPr>
          <p:cNvPr id="6" name="Text 2"/>
          <p:cNvSpPr/>
          <p:nvPr/>
        </p:nvSpPr>
        <p:spPr>
          <a:xfrm>
            <a:off x="1433632" y="2756892"/>
            <a:ext cx="6993493" cy="327660"/>
          </a:xfrm>
          <a:prstGeom prst="rect">
            <a:avLst/>
          </a:prstGeom>
          <a:noFill/>
        </p:spPr>
        <p:txBody>
          <a:bodyPr wrap="none" lIns="0" tIns="0" rIns="0" bIns="0" rtlCol="0" anchor="t"/>
          <a:lstStyle/>
          <a:p>
            <a:pPr marL="0" indent="0" algn="l">
              <a:lnSpc>
                <a:spcPts val="2550"/>
              </a:lnSpc>
              <a:buNone/>
            </a:pPr>
            <a:r>
              <a:rPr lang="en-US" sz="1600" dirty="0">
                <a:solidFill>
                  <a:srgbClr val="D7E5D8"/>
                </a:solidFill>
                <a:latin typeface="Syne" pitchFamily="34" charset="0"/>
                <a:ea typeface="Syne" pitchFamily="34" charset="-122"/>
                <a:cs typeface="Syne" pitchFamily="34" charset="-120"/>
              </a:rPr>
              <a:t>Automates tasks, reducing admin work by up to 50%</a:t>
            </a:r>
            <a:endParaRPr lang="en-US" sz="1600" dirty="0"/>
          </a:p>
        </p:txBody>
      </p:sp>
      <p:pic>
        <p:nvPicPr>
          <p:cNvPr id="7" name="Image 2" descr="preencoded.png"/>
          <p:cNvPicPr>
            <a:picLocks noChangeAspect="1"/>
          </p:cNvPicPr>
          <p:nvPr/>
        </p:nvPicPr>
        <p:blipFill>
          <a:blip r:embed="rId3"/>
          <a:stretch>
            <a:fillRect/>
          </a:stretch>
        </p:blipFill>
        <p:spPr>
          <a:xfrm>
            <a:off x="716875" y="3734872"/>
            <a:ext cx="511969" cy="511969"/>
          </a:xfrm>
          <a:prstGeom prst="rect">
            <a:avLst/>
          </a:prstGeom>
        </p:spPr>
      </p:pic>
      <p:sp>
        <p:nvSpPr>
          <p:cNvPr id="8" name="Text 3"/>
          <p:cNvSpPr/>
          <p:nvPr/>
        </p:nvSpPr>
        <p:spPr>
          <a:xfrm>
            <a:off x="1433632" y="3699034"/>
            <a:ext cx="4083487" cy="319921"/>
          </a:xfrm>
          <a:prstGeom prst="rect">
            <a:avLst/>
          </a:prstGeom>
          <a:noFill/>
        </p:spPr>
        <p:txBody>
          <a:bodyPr wrap="none" lIns="0" tIns="0" rIns="0" bIns="0" rtlCol="0" anchor="t"/>
          <a:lstStyle/>
          <a:p>
            <a:pPr marL="0" indent="0" algn="l">
              <a:lnSpc>
                <a:spcPts val="2500"/>
              </a:lnSpc>
              <a:buNone/>
            </a:pPr>
            <a:r>
              <a:rPr lang="en-US" sz="2000" b="1" dirty="0">
                <a:solidFill>
                  <a:srgbClr val="D7E5D8"/>
                </a:solidFill>
                <a:latin typeface="Syne Extra Bold" pitchFamily="34" charset="0"/>
                <a:ea typeface="Syne Extra Bold" pitchFamily="34" charset="-122"/>
                <a:cs typeface="Syne Extra Bold" pitchFamily="34" charset="-120"/>
              </a:rPr>
              <a:t>Increased Accuracy</a:t>
            </a:r>
            <a:endParaRPr lang="en-US" sz="2000" dirty="0"/>
          </a:p>
        </p:txBody>
      </p:sp>
      <p:sp>
        <p:nvSpPr>
          <p:cNvPr id="9" name="Text 4"/>
          <p:cNvSpPr/>
          <p:nvPr/>
        </p:nvSpPr>
        <p:spPr>
          <a:xfrm>
            <a:off x="1433632" y="4141827"/>
            <a:ext cx="6993493" cy="327660"/>
          </a:xfrm>
          <a:prstGeom prst="rect">
            <a:avLst/>
          </a:prstGeom>
          <a:noFill/>
        </p:spPr>
        <p:txBody>
          <a:bodyPr wrap="none" lIns="0" tIns="0" rIns="0" bIns="0" rtlCol="0" anchor="t"/>
          <a:lstStyle/>
          <a:p>
            <a:pPr marL="0" indent="0" algn="l">
              <a:lnSpc>
                <a:spcPts val="2550"/>
              </a:lnSpc>
              <a:buNone/>
            </a:pPr>
            <a:r>
              <a:rPr lang="en-US" sz="1600" dirty="0">
                <a:solidFill>
                  <a:srgbClr val="D7E5D8"/>
                </a:solidFill>
                <a:latin typeface="Syne" pitchFamily="34" charset="0"/>
                <a:ea typeface="Syne" pitchFamily="34" charset="-122"/>
                <a:cs typeface="Syne" pitchFamily="34" charset="-120"/>
              </a:rPr>
              <a:t>Eliminates errors, minimizing compliance risks</a:t>
            </a:r>
            <a:endParaRPr lang="en-US" sz="1600" dirty="0"/>
          </a:p>
        </p:txBody>
      </p:sp>
      <p:pic>
        <p:nvPicPr>
          <p:cNvPr id="10" name="Image 3" descr="preencoded.png"/>
          <p:cNvPicPr>
            <a:picLocks noChangeAspect="1"/>
          </p:cNvPicPr>
          <p:nvPr/>
        </p:nvPicPr>
        <p:blipFill>
          <a:blip r:embed="rId4"/>
          <a:stretch>
            <a:fillRect/>
          </a:stretch>
        </p:blipFill>
        <p:spPr>
          <a:xfrm>
            <a:off x="716875" y="5119807"/>
            <a:ext cx="511969" cy="511969"/>
          </a:xfrm>
          <a:prstGeom prst="rect">
            <a:avLst/>
          </a:prstGeom>
        </p:spPr>
      </p:pic>
      <p:sp>
        <p:nvSpPr>
          <p:cNvPr id="11" name="Text 5"/>
          <p:cNvSpPr/>
          <p:nvPr/>
        </p:nvSpPr>
        <p:spPr>
          <a:xfrm>
            <a:off x="1433632" y="5083969"/>
            <a:ext cx="4716542" cy="319921"/>
          </a:xfrm>
          <a:prstGeom prst="rect">
            <a:avLst/>
          </a:prstGeom>
          <a:noFill/>
        </p:spPr>
        <p:txBody>
          <a:bodyPr wrap="none" lIns="0" tIns="0" rIns="0" bIns="0" rtlCol="0" anchor="t"/>
          <a:lstStyle/>
          <a:p>
            <a:pPr marL="0" indent="0" algn="l">
              <a:lnSpc>
                <a:spcPts val="2500"/>
              </a:lnSpc>
              <a:buNone/>
            </a:pPr>
            <a:r>
              <a:rPr lang="en-US" sz="2000" b="1" dirty="0">
                <a:solidFill>
                  <a:srgbClr val="D7E5D8"/>
                </a:solidFill>
                <a:latin typeface="Syne Extra Bold" pitchFamily="34" charset="0"/>
                <a:ea typeface="Syne Extra Bold" pitchFamily="34" charset="-122"/>
                <a:cs typeface="Syne Extra Bold" pitchFamily="34" charset="-120"/>
              </a:rPr>
              <a:t>Enhanced Compliance</a:t>
            </a:r>
            <a:endParaRPr lang="en-US" sz="2000" dirty="0"/>
          </a:p>
        </p:txBody>
      </p:sp>
      <p:sp>
        <p:nvSpPr>
          <p:cNvPr id="12" name="Text 6"/>
          <p:cNvSpPr/>
          <p:nvPr/>
        </p:nvSpPr>
        <p:spPr>
          <a:xfrm>
            <a:off x="1433632" y="5526762"/>
            <a:ext cx="6993493" cy="327660"/>
          </a:xfrm>
          <a:prstGeom prst="rect">
            <a:avLst/>
          </a:prstGeom>
          <a:noFill/>
        </p:spPr>
        <p:txBody>
          <a:bodyPr wrap="none" lIns="0" tIns="0" rIns="0" bIns="0" rtlCol="0" anchor="t"/>
          <a:lstStyle/>
          <a:p>
            <a:pPr marL="0" indent="0" algn="l">
              <a:lnSpc>
                <a:spcPts val="2550"/>
              </a:lnSpc>
              <a:buNone/>
            </a:pPr>
            <a:r>
              <a:rPr lang="en-US" sz="1600" dirty="0">
                <a:solidFill>
                  <a:srgbClr val="D7E5D8"/>
                </a:solidFill>
                <a:latin typeface="Syne" pitchFamily="34" charset="0"/>
                <a:ea typeface="Syne" pitchFamily="34" charset="-122"/>
                <a:cs typeface="Syne" pitchFamily="34" charset="-120"/>
              </a:rPr>
              <a:t>Ensures adherence to labor laws and regulations</a:t>
            </a:r>
            <a:endParaRPr lang="en-US" sz="1600" dirty="0"/>
          </a:p>
        </p:txBody>
      </p:sp>
      <p:pic>
        <p:nvPicPr>
          <p:cNvPr id="13" name="Image 4" descr="preencoded.png"/>
          <p:cNvPicPr>
            <a:picLocks noChangeAspect="1"/>
          </p:cNvPicPr>
          <p:nvPr/>
        </p:nvPicPr>
        <p:blipFill>
          <a:blip r:embed="rId5"/>
          <a:stretch>
            <a:fillRect/>
          </a:stretch>
        </p:blipFill>
        <p:spPr>
          <a:xfrm>
            <a:off x="716875" y="6120646"/>
            <a:ext cx="511969" cy="511969"/>
          </a:xfrm>
          <a:prstGeom prst="rect">
            <a:avLst/>
          </a:prstGeom>
        </p:spPr>
      </p:pic>
      <p:sp>
        <p:nvSpPr>
          <p:cNvPr id="14" name="Text 7"/>
          <p:cNvSpPr/>
          <p:nvPr/>
        </p:nvSpPr>
        <p:spPr>
          <a:xfrm>
            <a:off x="1433632" y="6084808"/>
            <a:ext cx="2984778" cy="639842"/>
          </a:xfrm>
          <a:prstGeom prst="rect">
            <a:avLst/>
          </a:prstGeom>
          <a:noFill/>
        </p:spPr>
        <p:txBody>
          <a:bodyPr wrap="square" lIns="0" tIns="0" rIns="0" bIns="0" rtlCol="0" anchor="t"/>
          <a:lstStyle/>
          <a:p>
            <a:pPr marL="0" indent="0" algn="l">
              <a:lnSpc>
                <a:spcPts val="2500"/>
              </a:lnSpc>
              <a:buNone/>
            </a:pPr>
            <a:r>
              <a:rPr lang="en-US" sz="2000" b="1" dirty="0">
                <a:solidFill>
                  <a:srgbClr val="D7E5D8"/>
                </a:solidFill>
                <a:latin typeface="Syne Extra Bold" pitchFamily="34" charset="0"/>
                <a:ea typeface="Syne Extra Bold" pitchFamily="34" charset="-122"/>
                <a:cs typeface="Syne Extra Bold" pitchFamily="34" charset="-120"/>
              </a:rPr>
              <a:t>Reduced Costs</a:t>
            </a:r>
            <a:endParaRPr lang="en-US" sz="2000" dirty="0"/>
          </a:p>
        </p:txBody>
      </p:sp>
      <p:sp>
        <p:nvSpPr>
          <p:cNvPr id="15" name="Text 8"/>
          <p:cNvSpPr/>
          <p:nvPr/>
        </p:nvSpPr>
        <p:spPr>
          <a:xfrm>
            <a:off x="1433632" y="6847523"/>
            <a:ext cx="2984778" cy="655320"/>
          </a:xfrm>
          <a:prstGeom prst="rect">
            <a:avLst/>
          </a:prstGeom>
          <a:noFill/>
        </p:spPr>
        <p:txBody>
          <a:bodyPr wrap="square" lIns="0" tIns="0" rIns="0" bIns="0" rtlCol="0" anchor="t"/>
          <a:lstStyle/>
          <a:p>
            <a:pPr marL="0" indent="0" algn="l">
              <a:lnSpc>
                <a:spcPts val="2550"/>
              </a:lnSpc>
              <a:buNone/>
            </a:pPr>
            <a:r>
              <a:rPr lang="en-US" sz="1600" dirty="0">
                <a:solidFill>
                  <a:srgbClr val="D7E5D8"/>
                </a:solidFill>
                <a:latin typeface="Syne" pitchFamily="34" charset="0"/>
                <a:ea typeface="Syne" pitchFamily="34" charset="-122"/>
                <a:cs typeface="Syne" pitchFamily="34" charset="-120"/>
              </a:rPr>
              <a:t>Streamlines processes, lowering administrative costs</a:t>
            </a:r>
            <a:endParaRPr lang="en-US" sz="1600" dirty="0"/>
          </a:p>
        </p:txBody>
      </p:sp>
      <p:pic>
        <p:nvPicPr>
          <p:cNvPr id="16" name="Image 5" descr="preencoded.png"/>
          <p:cNvPicPr>
            <a:picLocks noChangeAspect="1"/>
          </p:cNvPicPr>
          <p:nvPr/>
        </p:nvPicPr>
        <p:blipFill>
          <a:blip r:embed="rId6"/>
          <a:stretch>
            <a:fillRect/>
          </a:stretch>
        </p:blipFill>
        <p:spPr>
          <a:xfrm>
            <a:off x="4725591" y="6120646"/>
            <a:ext cx="511969" cy="511969"/>
          </a:xfrm>
          <a:prstGeom prst="rect">
            <a:avLst/>
          </a:prstGeom>
        </p:spPr>
      </p:pic>
      <p:sp>
        <p:nvSpPr>
          <p:cNvPr id="17" name="Text 9"/>
          <p:cNvSpPr/>
          <p:nvPr/>
        </p:nvSpPr>
        <p:spPr>
          <a:xfrm>
            <a:off x="5442347" y="6084808"/>
            <a:ext cx="2984778" cy="639842"/>
          </a:xfrm>
          <a:prstGeom prst="rect">
            <a:avLst/>
          </a:prstGeom>
          <a:noFill/>
        </p:spPr>
        <p:txBody>
          <a:bodyPr wrap="square" lIns="0" tIns="0" rIns="0" bIns="0" rtlCol="0" anchor="t"/>
          <a:lstStyle/>
          <a:p>
            <a:pPr marL="0" indent="0" algn="l">
              <a:lnSpc>
                <a:spcPts val="2500"/>
              </a:lnSpc>
              <a:buNone/>
            </a:pPr>
            <a:r>
              <a:rPr lang="en-US" sz="2000" b="1" dirty="0">
                <a:solidFill>
                  <a:srgbClr val="D7E5D8"/>
                </a:solidFill>
                <a:latin typeface="Syne Extra Bold" pitchFamily="34" charset="0"/>
                <a:ea typeface="Syne Extra Bold" pitchFamily="34" charset="-122"/>
                <a:cs typeface="Syne Extra Bold" pitchFamily="34" charset="-120"/>
              </a:rPr>
              <a:t>Data Protection</a:t>
            </a:r>
            <a:endParaRPr lang="en-US" sz="2000" dirty="0"/>
          </a:p>
        </p:txBody>
      </p:sp>
      <p:sp>
        <p:nvSpPr>
          <p:cNvPr id="18" name="Text 10"/>
          <p:cNvSpPr/>
          <p:nvPr/>
        </p:nvSpPr>
        <p:spPr>
          <a:xfrm>
            <a:off x="5442347" y="6847523"/>
            <a:ext cx="2984778" cy="655320"/>
          </a:xfrm>
          <a:prstGeom prst="rect">
            <a:avLst/>
          </a:prstGeom>
          <a:noFill/>
        </p:spPr>
        <p:txBody>
          <a:bodyPr wrap="square" lIns="0" tIns="0" rIns="0" bIns="0" rtlCol="0" anchor="t"/>
          <a:lstStyle/>
          <a:p>
            <a:pPr marL="0" indent="0" algn="l">
              <a:lnSpc>
                <a:spcPts val="2550"/>
              </a:lnSpc>
              <a:buNone/>
            </a:pPr>
            <a:r>
              <a:rPr lang="en-US" sz="1600" dirty="0">
                <a:solidFill>
                  <a:srgbClr val="D7E5D8"/>
                </a:solidFill>
                <a:latin typeface="Syne" pitchFamily="34" charset="0"/>
                <a:ea typeface="Syne" pitchFamily="34" charset="-122"/>
                <a:cs typeface="Syne" pitchFamily="34" charset="-120"/>
              </a:rPr>
              <a:t>Secures data with login and role-based access</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1442</Words>
  <Application>WPS Presentation</Application>
  <PresentationFormat>On-screen Show (16:9)</PresentationFormat>
  <Paragraphs>62</Paragraphs>
  <Slides>3</Slides>
  <Notes>3</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vt:i4>
      </vt:variant>
    </vt:vector>
  </HeadingPairs>
  <TitlesOfParts>
    <vt:vector size="21" baseType="lpstr">
      <vt:lpstr>Arial</vt:lpstr>
      <vt:lpstr>SimSun</vt:lpstr>
      <vt:lpstr>Wingdings</vt:lpstr>
      <vt:lpstr>Syne Extra Bold</vt:lpstr>
      <vt:lpstr>Syne Extra Bold</vt:lpstr>
      <vt:lpstr>Syne Extra Bold</vt:lpstr>
      <vt:lpstr>Syne</vt:lpstr>
      <vt:lpstr>Syne</vt:lpstr>
      <vt:lpstr>Syne</vt:lpstr>
      <vt:lpstr>Syne Bold</vt:lpstr>
      <vt:lpstr>Segoe Print</vt:lpstr>
      <vt:lpstr>Syne Bold</vt:lpstr>
      <vt:lpstr>Syne Bold</vt:lpstr>
      <vt:lpstr>Calibri</vt:lpstr>
      <vt:lpstr>Microsoft YaHei</vt:lpstr>
      <vt:lpstr>Arial Unicode MS</vt:lpstr>
      <vt:lpstr>MingLiU-ExtB</vt:lpstr>
      <vt:lpstr>Office Theme</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Mucyo Kevin</cp:lastModifiedBy>
  <cp:revision>2</cp:revision>
  <dcterms:created xsi:type="dcterms:W3CDTF">2025-03-27T22:07:00Z</dcterms:created>
  <dcterms:modified xsi:type="dcterms:W3CDTF">2025-03-27T22:11:51Z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3D8B6A51AF7340F1AE7B726449C611C8_12</vt:lpwstr>
  </property>
  <property fmtid="{D5CDD505-2E9C-101B-9397-08002B2CF9AE}" pid="3" name="KSOProductBuildVer">
    <vt:lpwstr>1033-12.2.0.20326</vt:lpwstr>
  </property>
</Properties>
</file>