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94" r:id="rId5"/>
    <p:sldId id="29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96" r:id="rId17"/>
    <p:sldId id="268" r:id="rId18"/>
    <p:sldId id="270" r:id="rId19"/>
    <p:sldId id="271" r:id="rId20"/>
    <p:sldId id="272" r:id="rId21"/>
    <p:sldId id="297" r:id="rId22"/>
    <p:sldId id="277" r:id="rId23"/>
    <p:sldId id="285" r:id="rId24"/>
    <p:sldId id="286" r:id="rId25"/>
    <p:sldId id="288" r:id="rId26"/>
    <p:sldId id="290" r:id="rId27"/>
    <p:sldId id="289" r:id="rId28"/>
    <p:sldId id="287" r:id="rId29"/>
    <p:sldId id="273" r:id="rId30"/>
    <p:sldId id="276" r:id="rId31"/>
    <p:sldId id="278" r:id="rId32"/>
    <p:sldId id="279" r:id="rId33"/>
    <p:sldId id="280" r:id="rId34"/>
    <p:sldId id="281" r:id="rId35"/>
    <p:sldId id="282" r:id="rId36"/>
    <p:sldId id="283" r:id="rId37"/>
    <p:sldId id="291" r:id="rId38"/>
    <p:sldId id="293" r:id="rId39"/>
    <p:sldId id="292" r:id="rId40"/>
    <p:sldId id="298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f" initials="R" lastIdx="0" clrIdx="0">
    <p:extLst>
      <p:ext uri="{19B8F6BF-5375-455C-9EA6-DF929625EA0E}">
        <p15:presenceInfo xmlns:p15="http://schemas.microsoft.com/office/powerpoint/2012/main" userId="Rau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DC4F7-2760-4FF4-9829-6A34B07AC299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C051-DB00-4AF9-87EF-EE0D1A96C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051-DB00-4AF9-87EF-EE0D1A96CB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0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616F04-9A89-4E7B-AEBE-D9E37E390FBC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PIAIC Python Class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rauf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rahim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Passing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 (already discussed)</a:t>
            </a:r>
          </a:p>
          <a:p>
            <a:r>
              <a:rPr lang="en-US" dirty="0" smtClean="0"/>
              <a:t>Keyword arguments</a:t>
            </a:r>
          </a:p>
          <a:p>
            <a:r>
              <a:rPr lang="en-US" dirty="0" smtClean="0"/>
              <a:t>Positional + Keyword 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x 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z=5 , x=9 </a:t>
            </a:r>
            <a:r>
              <a:rPr lang="en-US" sz="3600" dirty="0"/>
              <a:t>, </a:t>
            </a:r>
            <a:r>
              <a:rPr lang="en-US" sz="3600" dirty="0" smtClean="0"/>
              <a:t>y=20 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2852382" y="2361062"/>
            <a:ext cx="177421" cy="253848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Up Arrow 6"/>
          <p:cNvSpPr/>
          <p:nvPr/>
        </p:nvSpPr>
        <p:spPr>
          <a:xfrm rot="15529087">
            <a:off x="2596678" y="3404235"/>
            <a:ext cx="2680748" cy="45213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 rot="14744668">
            <a:off x="3368182" y="3347441"/>
            <a:ext cx="2890086" cy="45213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8011235" y="2606721"/>
            <a:ext cx="1774209" cy="15831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7349687">
            <a:off x="1893393" y="3265734"/>
            <a:ext cx="2834938" cy="6092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14958322">
            <a:off x="2309566" y="3304872"/>
            <a:ext cx="2862089" cy="5111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rot="14333425">
            <a:off x="2971591" y="3279935"/>
            <a:ext cx="3160376" cy="5111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 default value to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x , </a:t>
            </a:r>
            <a:r>
              <a:rPr lang="en-US" sz="3600" dirty="0"/>
              <a:t>y , </a:t>
            </a:r>
            <a:r>
              <a:rPr lang="en-US" sz="3600" dirty="0" smtClean="0"/>
              <a:t>z = 50 ):</a:t>
            </a:r>
            <a:endParaRPr lang="en-US" sz="3600" dirty="0"/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x = 5 </a:t>
            </a:r>
            <a:r>
              <a:rPr lang="en-US" sz="3600" dirty="0"/>
              <a:t>, </a:t>
            </a:r>
            <a:r>
              <a:rPr lang="en-US" sz="3600" dirty="0" smtClean="0"/>
              <a:t>y = 9 </a:t>
            </a:r>
            <a:r>
              <a:rPr lang="en-US" sz="3600" dirty="0"/>
              <a:t>, </a:t>
            </a:r>
            <a:r>
              <a:rPr lang="en-US" sz="3600" dirty="0" smtClean="0"/>
              <a:t>z = 20 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5212080" y="465388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8669" y="1845734"/>
            <a:ext cx="1201003" cy="515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01061" y="1899398"/>
            <a:ext cx="2584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 / Optional Argument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6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 default value to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x </a:t>
            </a:r>
            <a:r>
              <a:rPr lang="en-US" sz="3600" dirty="0"/>
              <a:t>, y , </a:t>
            </a:r>
            <a:r>
              <a:rPr lang="en-US" sz="3600" dirty="0" smtClean="0"/>
              <a:t>z = 50 </a:t>
            </a:r>
            <a:r>
              <a:rPr lang="en-US" sz="3600" dirty="0"/>
              <a:t>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</a:t>
            </a:r>
            <a:r>
              <a:rPr lang="en-US" sz="3600" dirty="0" smtClean="0"/>
              <a:t>( x = 5 , y </a:t>
            </a:r>
            <a:r>
              <a:rPr lang="en-US" sz="3600" dirty="0"/>
              <a:t>= </a:t>
            </a:r>
            <a:r>
              <a:rPr lang="en-US" sz="3600" dirty="0" smtClean="0"/>
              <a:t>9 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721" y="4804012"/>
            <a:ext cx="3739487" cy="614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74005" y="1845734"/>
            <a:ext cx="2743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Two Required</a:t>
            </a:r>
          </a:p>
          <a:p>
            <a:r>
              <a:rPr lang="en-US" sz="2800" dirty="0" smtClean="0"/>
              <a:t>One Optional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6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to Remember about Keyword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without </a:t>
            </a:r>
            <a:r>
              <a:rPr lang="en-US" sz="4800" dirty="0">
                <a:solidFill>
                  <a:srgbClr val="FF0000"/>
                </a:solidFill>
              </a:rPr>
              <a:t>defaults </a:t>
            </a:r>
            <a:r>
              <a:rPr lang="en-US" sz="4800" dirty="0"/>
              <a:t>must come before </a:t>
            </a:r>
            <a:r>
              <a:rPr lang="en-US" sz="4800" dirty="0" smtClean="0">
                <a:solidFill>
                  <a:srgbClr val="FF0000"/>
                </a:solidFill>
              </a:rPr>
              <a:t>with defaults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err="1" smtClean="0"/>
              <a:t>def</a:t>
            </a:r>
            <a:r>
              <a:rPr lang="en-US" sz="4000" dirty="0" smtClean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x </a:t>
            </a:r>
            <a:r>
              <a:rPr lang="en-US" sz="4000" dirty="0"/>
              <a:t>, </a:t>
            </a:r>
            <a:r>
              <a:rPr lang="en-US" sz="4000" dirty="0" smtClean="0"/>
              <a:t>y = 10 </a:t>
            </a:r>
            <a:r>
              <a:rPr lang="en-US" sz="4000" dirty="0"/>
              <a:t>, z = 10 </a:t>
            </a:r>
            <a:r>
              <a:rPr lang="en-US" sz="4000" dirty="0" smtClean="0"/>
              <a:t>):</a:t>
            </a:r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</a:t>
            </a:r>
            <a:r>
              <a:rPr lang="en-US" sz="4000" dirty="0" smtClean="0"/>
              <a:t>z ):</a:t>
            </a:r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y </a:t>
            </a:r>
            <a:r>
              <a:rPr lang="en-US" sz="4000" dirty="0"/>
              <a:t>, </a:t>
            </a:r>
            <a:r>
              <a:rPr lang="en-US" sz="4000" dirty="0" smtClean="0"/>
              <a:t>z, x =10):</a:t>
            </a:r>
            <a:endParaRPr lang="en-US" sz="4000" dirty="0"/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z = 10 ):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2" y="1845734"/>
            <a:ext cx="586853" cy="53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2" y="3218190"/>
            <a:ext cx="586853" cy="530850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7315200" y="2508507"/>
            <a:ext cx="696035" cy="7096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315200" y="3946577"/>
            <a:ext cx="696035" cy="7096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Remember the rule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without </a:t>
            </a:r>
            <a:r>
              <a:rPr lang="en-US" dirty="0">
                <a:solidFill>
                  <a:srgbClr val="FF0000"/>
                </a:solidFill>
              </a:rPr>
              <a:t>defaults </a:t>
            </a:r>
            <a:r>
              <a:rPr lang="en-US" dirty="0"/>
              <a:t>must come </a:t>
            </a:r>
            <a:r>
              <a:rPr lang="en-US" dirty="0" smtClean="0"/>
              <a:t>before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1880"/>
            <a:ext cx="10058400" cy="3617213"/>
          </a:xfrm>
        </p:spPr>
        <p:txBody>
          <a:bodyPr/>
          <a:lstStyle/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x </a:t>
            </a:r>
            <a:r>
              <a:rPr lang="en-US" sz="4000" dirty="0"/>
              <a:t>, </a:t>
            </a:r>
            <a:r>
              <a:rPr lang="en-US" sz="4000" dirty="0" smtClean="0"/>
              <a:t>y = 10 </a:t>
            </a:r>
            <a:r>
              <a:rPr lang="en-US" sz="4000" dirty="0"/>
              <a:t>, z = 10 </a:t>
            </a:r>
            <a:r>
              <a:rPr lang="en-US" sz="4000" dirty="0" smtClean="0"/>
              <a:t>): </a:t>
            </a:r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</a:t>
            </a:r>
            <a:r>
              <a:rPr lang="en-US" sz="4000" dirty="0" smtClean="0"/>
              <a:t>z ):</a:t>
            </a:r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y </a:t>
            </a:r>
            <a:r>
              <a:rPr lang="en-US" sz="4000" dirty="0"/>
              <a:t>, </a:t>
            </a:r>
            <a:r>
              <a:rPr lang="en-US" sz="4000" dirty="0" smtClean="0"/>
              <a:t>z, x =10):</a:t>
            </a:r>
            <a:endParaRPr lang="en-US" sz="4000" dirty="0"/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z = 10 ):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05767" y="2374710"/>
            <a:ext cx="52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Right; x is without default and coming before defaults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5767" y="3073896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Wrong; x is default and coming before without defaults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9802" y="4577425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Wrong; z is default and coming after without default ‘y’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9802" y="3816268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Right; y and z are without default and coming in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Let’s Code…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124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positional and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x , y , z ):</a:t>
            </a:r>
          </a:p>
          <a:p>
            <a:pPr marL="201168" lvl="1" indent="0">
              <a:buNone/>
            </a:pPr>
            <a:r>
              <a:rPr lang="en-US" sz="3400" dirty="0"/>
              <a:t>	 adding 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( 5 , </a:t>
            </a:r>
            <a:r>
              <a:rPr lang="en-US" sz="3600" dirty="0" smtClean="0"/>
              <a:t>z = 9 , y = </a:t>
            </a:r>
            <a:r>
              <a:rPr lang="en-US" sz="3600" dirty="0"/>
              <a:t>20 )</a:t>
            </a:r>
          </a:p>
          <a:p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2852382" y="2361063"/>
            <a:ext cx="163773" cy="2388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4632" y="2047163"/>
            <a:ext cx="245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Due to Position</a:t>
            </a:r>
            <a:endParaRPr lang="en-US" sz="2800" b="1" dirty="0"/>
          </a:p>
        </p:txBody>
      </p:sp>
      <p:sp>
        <p:nvSpPr>
          <p:cNvPr id="6" name="Curved Down Arrow 5"/>
          <p:cNvSpPr/>
          <p:nvPr/>
        </p:nvSpPr>
        <p:spPr>
          <a:xfrm rot="14581644">
            <a:off x="2409146" y="3492875"/>
            <a:ext cx="3026035" cy="4931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rot="16669195">
            <a:off x="2817188" y="3405145"/>
            <a:ext cx="2657206" cy="5090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4758" y="3057099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Due to Keyword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88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Positional arguments must come before keyword arguments.</a:t>
            </a:r>
          </a:p>
        </p:txBody>
      </p:sp>
    </p:spTree>
    <p:extLst>
      <p:ext uri="{BB962C8B-B14F-4D97-AF65-F5344CB8AC3E}">
        <p14:creationId xmlns:p14="http://schemas.microsoft.com/office/powerpoint/2010/main" val="33755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</a:p>
          <a:p>
            <a:r>
              <a:rPr lang="en-US" dirty="0" smtClean="0"/>
              <a:t>Classes (Basic)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</a:t>
            </a:r>
            <a:r>
              <a:rPr lang="en-US" sz="3200" dirty="0" smtClean="0"/>
              <a:t>):</a:t>
            </a:r>
          </a:p>
          <a:p>
            <a:r>
              <a:rPr lang="en-US" sz="3200" dirty="0" smtClean="0"/>
              <a:t>y </a:t>
            </a:r>
            <a:r>
              <a:rPr lang="en-US" sz="3200" dirty="0"/>
              <a:t>= </a:t>
            </a:r>
            <a:r>
              <a:rPr lang="en-US" sz="3200" dirty="0" err="1"/>
              <a:t>avg</a:t>
            </a:r>
            <a:r>
              <a:rPr lang="en-US" sz="3200" dirty="0"/>
              <a:t> ( 5 , z = 9 , y = 20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):</a:t>
            </a:r>
          </a:p>
          <a:p>
            <a:r>
              <a:rPr lang="en-US" sz="3200" dirty="0"/>
              <a:t>y = </a:t>
            </a:r>
            <a:r>
              <a:rPr lang="en-US" sz="3200" dirty="0" err="1"/>
              <a:t>avg</a:t>
            </a:r>
            <a:r>
              <a:rPr lang="en-US" sz="3200" dirty="0"/>
              <a:t> </a:t>
            </a:r>
            <a:r>
              <a:rPr lang="en-US" sz="3200" dirty="0" smtClean="0"/>
              <a:t>(y= 5 </a:t>
            </a:r>
            <a:r>
              <a:rPr lang="en-US" sz="3200" dirty="0"/>
              <a:t>, </a:t>
            </a:r>
            <a:r>
              <a:rPr lang="en-US" sz="3200" dirty="0" smtClean="0"/>
              <a:t>x </a:t>
            </a:r>
            <a:r>
              <a:rPr lang="en-US" sz="3200" dirty="0"/>
              <a:t>= 9 </a:t>
            </a:r>
            <a:r>
              <a:rPr lang="en-US" sz="3200" dirty="0" smtClean="0"/>
              <a:t>, </a:t>
            </a:r>
            <a:r>
              <a:rPr lang="en-US" sz="3200" dirty="0"/>
              <a:t>20 )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20" y="2105041"/>
            <a:ext cx="586853" cy="530850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6578220" y="3998794"/>
            <a:ext cx="723332" cy="7730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7421"/>
            <a:ext cx="10058400" cy="16650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Remember the rule</a:t>
            </a:r>
            <a:br>
              <a:rPr lang="en-US" dirty="0" smtClean="0"/>
            </a:br>
            <a:r>
              <a:rPr lang="en-US" dirty="0" smtClean="0"/>
              <a:t>Positional </a:t>
            </a:r>
            <a:r>
              <a:rPr lang="en-US" dirty="0"/>
              <a:t>arguments must come before keyword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1754"/>
            <a:ext cx="10058400" cy="3767339"/>
          </a:xfrm>
        </p:spPr>
        <p:txBody>
          <a:bodyPr>
            <a:normAutofit/>
          </a:bodyPr>
          <a:lstStyle/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</a:t>
            </a:r>
            <a:r>
              <a:rPr lang="en-US" sz="3200" dirty="0" smtClean="0"/>
              <a:t>):</a:t>
            </a:r>
          </a:p>
          <a:p>
            <a:r>
              <a:rPr lang="en-US" sz="3200" dirty="0" smtClean="0"/>
              <a:t>y </a:t>
            </a:r>
            <a:r>
              <a:rPr lang="en-US" sz="3200" dirty="0"/>
              <a:t>= </a:t>
            </a:r>
            <a:r>
              <a:rPr lang="en-US" sz="3200" dirty="0" err="1"/>
              <a:t>avg</a:t>
            </a:r>
            <a:r>
              <a:rPr lang="en-US" sz="3200" dirty="0"/>
              <a:t> ( 5 , z = 9 , y = 20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):</a:t>
            </a:r>
          </a:p>
          <a:p>
            <a:r>
              <a:rPr lang="en-US" sz="3200" dirty="0"/>
              <a:t>y = </a:t>
            </a:r>
            <a:r>
              <a:rPr lang="en-US" sz="3200" dirty="0" err="1"/>
              <a:t>avg</a:t>
            </a:r>
            <a:r>
              <a:rPr lang="en-US" sz="3200" dirty="0"/>
              <a:t> </a:t>
            </a:r>
            <a:r>
              <a:rPr lang="en-US" sz="3200" dirty="0" smtClean="0"/>
              <a:t>(y= 5 </a:t>
            </a:r>
            <a:r>
              <a:rPr lang="en-US" sz="3200" dirty="0"/>
              <a:t>, </a:t>
            </a:r>
            <a:r>
              <a:rPr lang="en-US" sz="3200" dirty="0" smtClean="0"/>
              <a:t>x </a:t>
            </a:r>
            <a:r>
              <a:rPr lang="en-US" sz="3200" dirty="0"/>
              <a:t>= 9 </a:t>
            </a:r>
            <a:r>
              <a:rPr lang="en-US" sz="3200" dirty="0" smtClean="0"/>
              <a:t>, </a:t>
            </a:r>
            <a:r>
              <a:rPr lang="en-US" sz="3200" dirty="0"/>
              <a:t>20 )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59355" y="2442949"/>
            <a:ext cx="528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Right; 5 is positional argument and coming before keywords ( y &amp; z ) arguments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354" y="4156021"/>
            <a:ext cx="528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Wrong; y and x are keyword arguments and coming first that is against the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Let‘s Code…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664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Positional unknown arguments (*)</a:t>
            </a:r>
          </a:p>
          <a:p>
            <a:r>
              <a:rPr lang="en-US" sz="3200" dirty="0" smtClean="0"/>
              <a:t>Keyword unknown arguments (**)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25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unknown arguments 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5329" cy="4023360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name, x </a:t>
            </a:r>
            <a:r>
              <a:rPr lang="en-US" sz="3600" dirty="0"/>
              <a:t>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</a:t>
            </a:r>
            <a:r>
              <a:rPr lang="en-US" sz="3400" dirty="0" smtClean="0"/>
              <a:t> </a:t>
            </a:r>
            <a:r>
              <a:rPr lang="en-US" sz="3400" dirty="0"/>
              <a:t>/ 3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print(‘name is: ’ + name + ‘Marks: ’ + </a:t>
            </a:r>
            <a:r>
              <a:rPr lang="en-US" sz="3400" dirty="0" err="1" smtClean="0"/>
              <a:t>str</a:t>
            </a:r>
            <a:r>
              <a:rPr lang="en-US" sz="3400" dirty="0" smtClean="0"/>
              <a:t>(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))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</a:t>
            </a:r>
            <a:r>
              <a:rPr lang="en-US" sz="3600" dirty="0" smtClean="0"/>
              <a:t>‘Ali’ , 5 </a:t>
            </a:r>
            <a:r>
              <a:rPr lang="en-US" sz="3600" dirty="0"/>
              <a:t>, </a:t>
            </a:r>
            <a:r>
              <a:rPr lang="en-US" sz="3600" dirty="0" smtClean="0"/>
              <a:t>9 , 20)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7" y="4790364"/>
            <a:ext cx="3084394" cy="6277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49940" y="1845734"/>
            <a:ext cx="3084394" cy="6277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unknown arguments 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5329" cy="4023360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name, x </a:t>
            </a:r>
            <a:r>
              <a:rPr lang="en-US" sz="3600" dirty="0"/>
              <a:t>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</a:t>
            </a:r>
            <a:r>
              <a:rPr lang="en-US" sz="3400" dirty="0" smtClean="0"/>
              <a:t> </a:t>
            </a:r>
            <a:r>
              <a:rPr lang="en-US" sz="3400" dirty="0"/>
              <a:t>/ 3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print(‘name is: ’ + name + ‘Marks: ’ + </a:t>
            </a:r>
            <a:r>
              <a:rPr lang="en-US" sz="3400" dirty="0" err="1" smtClean="0"/>
              <a:t>str</a:t>
            </a:r>
            <a:r>
              <a:rPr lang="en-US" sz="3400" dirty="0" smtClean="0"/>
              <a:t>(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))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</a:t>
            </a:r>
            <a:r>
              <a:rPr lang="en-US" sz="3600" dirty="0" smtClean="0"/>
              <a:t>‘Ali’ , 5 </a:t>
            </a:r>
            <a:r>
              <a:rPr lang="en-US" sz="3600" dirty="0"/>
              <a:t>, </a:t>
            </a:r>
            <a:r>
              <a:rPr lang="en-US" sz="3600" dirty="0" smtClean="0"/>
              <a:t>9 , 20, 34, 87, 112)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9743" y="4844955"/>
            <a:ext cx="5295332" cy="545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37538" y="4844955"/>
            <a:ext cx="389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have a lot of arguments to send to our function and our function doesn’t have enough parameters to receive these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unknown arguments 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5329" cy="4023360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name,    *</a:t>
            </a:r>
            <a:r>
              <a:rPr lang="en-US" sz="3600" dirty="0" err="1" smtClean="0"/>
              <a:t>opt_values</a:t>
            </a:r>
            <a:r>
              <a:rPr lang="en-US" sz="3600" dirty="0" smtClean="0"/>
              <a:t>):</a:t>
            </a:r>
            <a:endParaRPr lang="en-US" sz="3600" dirty="0"/>
          </a:p>
          <a:p>
            <a:pPr marL="201168" lvl="1" indent="0">
              <a:buNone/>
            </a:pPr>
            <a:r>
              <a:rPr lang="en-US" sz="3400" dirty="0"/>
              <a:t>	</a:t>
            </a:r>
            <a:endParaRPr lang="en-US" sz="3400" dirty="0" smtClean="0"/>
          </a:p>
          <a:p>
            <a:pPr marL="201168" lvl="1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 = sum (</a:t>
            </a:r>
            <a:r>
              <a:rPr lang="en-US" sz="3400" dirty="0" err="1" smtClean="0"/>
              <a:t>opt_values</a:t>
            </a:r>
            <a:r>
              <a:rPr lang="en-US" sz="3400" dirty="0" smtClean="0"/>
              <a:t>) / </a:t>
            </a:r>
            <a:r>
              <a:rPr lang="en-US" sz="3400" dirty="0" err="1" smtClean="0"/>
              <a:t>len</a:t>
            </a:r>
            <a:r>
              <a:rPr lang="en-US" sz="3400" dirty="0" smtClean="0"/>
              <a:t>(</a:t>
            </a:r>
            <a:r>
              <a:rPr lang="en-US" sz="3400" dirty="0" err="1" smtClean="0"/>
              <a:t>opt_values</a:t>
            </a:r>
            <a:r>
              <a:rPr lang="en-US" sz="3400" dirty="0" smtClean="0"/>
              <a:t>)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print(‘name is: ’ + name + ‘Marks: ’ + </a:t>
            </a:r>
            <a:r>
              <a:rPr lang="en-US" sz="3400" dirty="0" err="1" smtClean="0"/>
              <a:t>str</a:t>
            </a:r>
            <a:r>
              <a:rPr lang="en-US" sz="3400" dirty="0" smtClean="0"/>
              <a:t>(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))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</a:t>
            </a:r>
            <a:r>
              <a:rPr lang="en-US" sz="3600" dirty="0" smtClean="0"/>
              <a:t>‘Ali’ , 5 </a:t>
            </a:r>
            <a:r>
              <a:rPr lang="en-US" sz="3600" dirty="0"/>
              <a:t>, </a:t>
            </a:r>
            <a:r>
              <a:rPr lang="en-US" sz="3600" dirty="0" smtClean="0"/>
              <a:t>9 , 20, 34, 87, 112)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2632" y="4811113"/>
            <a:ext cx="7806520" cy="545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797" y="1862668"/>
            <a:ext cx="2399731" cy="545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894468" y="2391645"/>
            <a:ext cx="464024" cy="24533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We introduced * before parameter (</a:t>
            </a:r>
            <a:r>
              <a:rPr lang="en-US" sz="3200" dirty="0" err="1" smtClean="0"/>
              <a:t>opt_value</a:t>
            </a:r>
            <a:r>
              <a:rPr lang="en-US" sz="3200" dirty="0" smtClean="0"/>
              <a:t>), now all the arguments values will be received as tuple by this single </a:t>
            </a:r>
            <a:r>
              <a:rPr lang="en-US" sz="3200" dirty="0" err="1" smtClean="0"/>
              <a:t>opt_value</a:t>
            </a:r>
            <a:r>
              <a:rPr lang="en-US" sz="3200" dirty="0" smtClean="0"/>
              <a:t> variable</a:t>
            </a:r>
          </a:p>
          <a:p>
            <a:r>
              <a:rPr lang="en-US" sz="3200" dirty="0" err="1"/>
              <a:t>opt_values</a:t>
            </a:r>
            <a:r>
              <a:rPr lang="en-US" sz="3200" dirty="0"/>
              <a:t>  =  (5 , 9 , 20, 34, 87, 112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Now, we can use this tuple and perform operations on each element in function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489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unknown arguments (**)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previous topic, there was single value on each index of array or tuple and we receive it by introducing one * before relevant parameter. </a:t>
            </a:r>
          </a:p>
          <a:p>
            <a:r>
              <a:rPr lang="en-US" dirty="0" smtClean="0"/>
              <a:t>But in the case of unknown keywords arguments we use double * because we have to receive two values at each index that is key and it’s value (just like dictionary)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an unknown number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score):</a:t>
            </a:r>
          </a:p>
          <a:p>
            <a:pPr marL="201168" lvl="1" indent="0">
              <a:buNone/>
            </a:pPr>
            <a:r>
              <a:rPr lang="en-US" sz="3600" dirty="0" smtClean="0"/>
              <a:t>	print</a:t>
            </a:r>
            <a:r>
              <a:rPr lang="en-US" sz="3600" dirty="0"/>
              <a:t>("The winner was " + winner)</a:t>
            </a:r>
          </a:p>
          <a:p>
            <a:pPr marL="201168" lvl="1" indent="0">
              <a:buNone/>
            </a:pPr>
            <a:r>
              <a:rPr lang="en-US" sz="3600" dirty="0" smtClean="0"/>
              <a:t>	print</a:t>
            </a:r>
            <a:r>
              <a:rPr lang="en-US" sz="3600" dirty="0"/>
              <a:t>("The score was " + score</a:t>
            </a:r>
            <a:r>
              <a:rPr lang="en-US" sz="3600" dirty="0" smtClean="0"/>
              <a:t>)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</a:t>
            </a:r>
            <a:r>
              <a:rPr lang="en-US" sz="3600" dirty="0" smtClean="0"/>
              <a:t>=“Manchester", </a:t>
            </a:r>
            <a:r>
              <a:rPr lang="en-US" sz="3600" dirty="0"/>
              <a:t>score="1-0") </a:t>
            </a:r>
          </a:p>
        </p:txBody>
      </p:sp>
      <p:sp>
        <p:nvSpPr>
          <p:cNvPr id="5" name="Up Arrow 4"/>
          <p:cNvSpPr/>
          <p:nvPr/>
        </p:nvSpPr>
        <p:spPr>
          <a:xfrm>
            <a:off x="5049672" y="2320119"/>
            <a:ext cx="148262" cy="18970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 rot="13102680">
            <a:off x="6588961" y="2985820"/>
            <a:ext cx="3175692" cy="4104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Functions are a way to group a set of statements that can be run more than once in a </a:t>
            </a:r>
            <a:r>
              <a:rPr lang="en-US" sz="3600" dirty="0" smtClean="0"/>
              <a:t>program.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They </a:t>
            </a:r>
            <a:r>
              <a:rPr lang="en-US" sz="3600" dirty="0"/>
              <a:t>can take parameters as inputs, and can return a value as output</a:t>
            </a:r>
            <a:r>
              <a:rPr lang="en-US" sz="36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 method of encapsulating a subset of a program or a </a:t>
            </a:r>
            <a:r>
              <a:rPr lang="en-US" sz="3600" dirty="0" smtClean="0"/>
              <a:t>system</a:t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hide </a:t>
            </a:r>
            <a:r>
              <a:rPr lang="en-US" sz="3600" dirty="0" smtClean="0"/>
              <a:t>details</a:t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be invoked from multiple </a:t>
            </a:r>
            <a:r>
              <a:rPr lang="en-US" sz="3600" dirty="0" smtClean="0"/>
              <a:t>places</a:t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share with others</a:t>
            </a:r>
          </a:p>
        </p:txBody>
      </p:sp>
    </p:spTree>
    <p:extLst>
      <p:ext uri="{BB962C8B-B14F-4D97-AF65-F5344CB8AC3E}">
        <p14:creationId xmlns:p14="http://schemas.microsoft.com/office/powerpoint/2010/main" val="39274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err="1"/>
              <a:t>display_result</a:t>
            </a:r>
            <a:r>
              <a:rPr lang="en-US" sz="2800" dirty="0"/>
              <a:t>(winner=“Manchester", score="1-0") </a:t>
            </a:r>
          </a:p>
          <a:p>
            <a:endParaRPr lang="en-US" sz="2800" dirty="0" smtClean="0"/>
          </a:p>
          <a:p>
            <a:r>
              <a:rPr lang="en-US" sz="2800" dirty="0" smtClean="0"/>
              <a:t>What if I want to display other info of match as well?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display_result</a:t>
            </a:r>
            <a:r>
              <a:rPr lang="en-US" sz="2800" dirty="0" smtClean="0"/>
              <a:t>(winner</a:t>
            </a:r>
            <a:r>
              <a:rPr lang="en-US" sz="2800" dirty="0"/>
              <a:t>="Real Madrid", score="1-0", overtime ="yes", injuries="none") </a:t>
            </a:r>
          </a:p>
        </p:txBody>
      </p:sp>
    </p:spTree>
    <p:extLst>
      <p:ext uri="{BB962C8B-B14F-4D97-AF65-F5344CB8AC3E}">
        <p14:creationId xmlns:p14="http://schemas.microsoft.com/office/powerpoint/2010/main" val="10255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score):</a:t>
            </a:r>
          </a:p>
          <a:p>
            <a:pPr marL="201168" lvl="1" indent="0">
              <a:buNone/>
            </a:pPr>
            <a:r>
              <a:rPr lang="en-US" sz="36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3600" dirty="0"/>
              <a:t>	print("The score was " + score)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(winner=“Manchester", score="</a:t>
            </a:r>
            <a:r>
              <a:rPr lang="en-US" sz="3600" dirty="0" smtClean="0"/>
              <a:t>1-0", </a:t>
            </a:r>
            <a:r>
              <a:rPr lang="en-US" sz="3600" dirty="0"/>
              <a:t>overtime ="yes", injuries="none"</a:t>
            </a:r>
            <a:r>
              <a:rPr lang="en-US" sz="3600" dirty="0" smtClean="0"/>
              <a:t>)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4776716"/>
            <a:ext cx="9875520" cy="14876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6466" y="1845734"/>
            <a:ext cx="2920621" cy="5699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4345" y="2025748"/>
            <a:ext cx="3807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receiving side, we have only two parameters to receive arguments that is winner and score but what about if we want to send more arguments like ‘overtime’ and ‘injuries’?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</a:t>
            </a:r>
            <a:r>
              <a:rPr lang="en-US" sz="3600" dirty="0" smtClean="0"/>
              <a:t>score, **</a:t>
            </a:r>
            <a:r>
              <a:rPr lang="en-US" sz="3600" dirty="0" err="1" smtClean="0"/>
              <a:t>other_info</a:t>
            </a:r>
            <a:r>
              <a:rPr lang="en-US" sz="3600" dirty="0" smtClean="0"/>
              <a:t>):</a:t>
            </a:r>
            <a:endParaRPr lang="en-US" sz="3600" dirty="0"/>
          </a:p>
          <a:p>
            <a:pPr marL="201168" lvl="1" indent="0">
              <a:buNone/>
            </a:pPr>
            <a:r>
              <a:rPr lang="en-US" sz="36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3600" dirty="0"/>
              <a:t>	print("The score was " + score)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(winner=“Manchester", score="1-0", overtime ="yes", injuries="none")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19666" y="1737360"/>
            <a:ext cx="2825086" cy="6646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" y="4763069"/>
            <a:ext cx="6368045" cy="5322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Down Arrow 5"/>
          <p:cNvSpPr/>
          <p:nvPr/>
        </p:nvSpPr>
        <p:spPr>
          <a:xfrm rot="19594089">
            <a:off x="4358378" y="3020803"/>
            <a:ext cx="4446498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1440" y="2844957"/>
            <a:ext cx="277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Luckily, we can introduce parameter with ** that will receive all additional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other_info</a:t>
            </a:r>
            <a:r>
              <a:rPr lang="en-US" sz="2400" b="1" dirty="0" smtClean="0"/>
              <a:t> is a dictionary</a:t>
            </a:r>
          </a:p>
          <a:p>
            <a:pPr marL="384048" lvl="2" indent="0">
              <a:buNone/>
            </a:pPr>
            <a:r>
              <a:rPr lang="en-US" sz="2400" dirty="0" smtClean="0"/>
              <a:t>   {</a:t>
            </a:r>
          </a:p>
          <a:p>
            <a:pPr marL="566928" lvl="3" indent="0">
              <a:buNone/>
            </a:pPr>
            <a:r>
              <a:rPr lang="en-US" sz="2400" dirty="0" smtClean="0"/>
              <a:t>overtime : "yes", </a:t>
            </a:r>
          </a:p>
          <a:p>
            <a:pPr marL="566928" lvl="3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njuries : "none")</a:t>
            </a:r>
            <a:endParaRPr lang="en-US" sz="2400" dirty="0"/>
          </a:p>
          <a:p>
            <a:pPr marL="384048" lvl="2" indent="0">
              <a:buNone/>
            </a:pPr>
            <a:r>
              <a:rPr lang="en-US" sz="2400" dirty="0" smtClean="0"/>
              <a:t>   weather : “sunny”</a:t>
            </a:r>
          </a:p>
          <a:p>
            <a:pPr marL="384048" lvl="2" indent="0">
              <a:buNone/>
            </a:pPr>
            <a:r>
              <a:rPr lang="en-US" sz="2400" dirty="0" smtClean="0"/>
              <a:t>   .</a:t>
            </a:r>
          </a:p>
          <a:p>
            <a:pPr marL="384048" lvl="2" indent="0">
              <a:buNone/>
            </a:pPr>
            <a:r>
              <a:rPr lang="en-US" sz="2400" dirty="0" smtClean="0"/>
              <a:t>   .</a:t>
            </a:r>
          </a:p>
          <a:p>
            <a:pPr marL="384048" lvl="2" indent="0">
              <a:buNone/>
            </a:pPr>
            <a:r>
              <a:rPr lang="en-US" sz="2400" dirty="0" smtClean="0"/>
              <a:t>   .</a:t>
            </a:r>
          </a:p>
          <a:p>
            <a:pPr marL="384048" lvl="2" indent="0">
              <a:buNone/>
            </a:pPr>
            <a:r>
              <a:rPr lang="en-US" sz="2400" dirty="0" smtClean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5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</a:t>
            </a:r>
            <a:r>
              <a:rPr lang="en-US" sz="3600" dirty="0" smtClean="0"/>
              <a:t>score,</a:t>
            </a:r>
            <a:r>
              <a:rPr lang="en-US" sz="3600" dirty="0"/>
              <a:t> **</a:t>
            </a:r>
            <a:r>
              <a:rPr lang="en-US" sz="3600" dirty="0" err="1"/>
              <a:t>other_info</a:t>
            </a:r>
            <a:r>
              <a:rPr lang="en-US" sz="3600" dirty="0" smtClean="0"/>
              <a:t>):</a:t>
            </a:r>
            <a:endParaRPr lang="en-US" sz="3600" dirty="0"/>
          </a:p>
          <a:p>
            <a:pPr marL="201168" lvl="1" indent="0">
              <a:buNone/>
            </a:pPr>
            <a:r>
              <a:rPr lang="en-US" sz="36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3600" dirty="0"/>
              <a:t>	print("The score was " + score</a:t>
            </a:r>
            <a:r>
              <a:rPr lang="en-US" sz="3600" dirty="0" smtClean="0"/>
              <a:t>)</a:t>
            </a:r>
          </a:p>
          <a:p>
            <a:pPr marL="201168" lvl="1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for </a:t>
            </a:r>
            <a:r>
              <a:rPr lang="en-US" sz="3600" dirty="0"/>
              <a:t>key, value in </a:t>
            </a:r>
            <a:r>
              <a:rPr lang="en-US" sz="3600" dirty="0" err="1"/>
              <a:t>other_info.items</a:t>
            </a:r>
            <a:r>
              <a:rPr lang="en-US" sz="3600" dirty="0" smtClean="0"/>
              <a:t>():</a:t>
            </a:r>
          </a:p>
          <a:p>
            <a:pPr marL="201168" lvl="1" indent="0">
              <a:buNone/>
            </a:pPr>
            <a:r>
              <a:rPr lang="en-US" sz="3600" dirty="0"/>
              <a:t>		</a:t>
            </a:r>
            <a:r>
              <a:rPr lang="en-US" sz="3600" dirty="0" smtClean="0"/>
              <a:t>print(key </a:t>
            </a:r>
            <a:r>
              <a:rPr lang="en-US" sz="3600" dirty="0"/>
              <a:t>+ </a:t>
            </a:r>
            <a:r>
              <a:rPr lang="en-US" sz="3600" dirty="0" smtClean="0"/>
              <a:t> ": </a:t>
            </a:r>
            <a:r>
              <a:rPr lang="en-US" sz="3600" dirty="0"/>
              <a:t>" </a:t>
            </a:r>
            <a:r>
              <a:rPr lang="en-US" sz="3600" dirty="0" smtClean="0"/>
              <a:t>	+ </a:t>
            </a:r>
            <a:r>
              <a:rPr lang="en-US" sz="3600" dirty="0"/>
              <a:t>value) 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(winner=“Manchester", score="</a:t>
            </a:r>
            <a:r>
              <a:rPr lang="en-US" sz="3600" dirty="0" smtClean="0"/>
              <a:t>1-0“, </a:t>
            </a:r>
            <a:r>
              <a:rPr lang="en-US" sz="3600" dirty="0"/>
              <a:t>overtime ="yes", injuries="none</a:t>
            </a:r>
            <a:r>
              <a:rPr lang="en-US" sz="3600" dirty="0" smtClean="0"/>
              <a:t>") 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7039" y="3248167"/>
            <a:ext cx="6182436" cy="10645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25" y="3248167"/>
            <a:ext cx="266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 details from **</a:t>
            </a:r>
            <a:r>
              <a:rPr lang="en-US" sz="2400" dirty="0" err="1" smtClean="0"/>
              <a:t>other_info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69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Let’s Code…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92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 as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 = </a:t>
            </a:r>
            <a:r>
              <a:rPr lang="en-US" sz="3200" dirty="0" smtClean="0"/>
              <a:t>sum ( 35 , 78 , 6 , 12) + </a:t>
            </a:r>
            <a:r>
              <a:rPr lang="en-US" sz="3200" dirty="0" err="1" smtClean="0"/>
              <a:t>avg</a:t>
            </a:r>
            <a:r>
              <a:rPr lang="en-US" sz="3200" dirty="0" smtClean="0"/>
              <a:t> </a:t>
            </a:r>
            <a:r>
              <a:rPr lang="en-US" sz="3200" dirty="0"/>
              <a:t>( </a:t>
            </a:r>
            <a:r>
              <a:rPr lang="en-US" sz="3200" dirty="0" smtClean="0"/>
              <a:t>5 </a:t>
            </a:r>
            <a:r>
              <a:rPr lang="en-US" sz="3200" dirty="0"/>
              <a:t>, </a:t>
            </a:r>
            <a:r>
              <a:rPr lang="en-US" sz="3200" dirty="0" smtClean="0"/>
              <a:t>9 </a:t>
            </a:r>
            <a:r>
              <a:rPr lang="en-US" sz="3200" dirty="0"/>
              <a:t>, 20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1128" y="2975211"/>
            <a:ext cx="24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Built-In Function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08728" y="2975211"/>
            <a:ext cx="298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User-defined Function</a:t>
            </a:r>
            <a:endParaRPr lang="en-US" sz="2400" dirty="0"/>
          </a:p>
        </p:txBody>
      </p:sp>
      <p:sp>
        <p:nvSpPr>
          <p:cNvPr id="7" name="Up Arrow 6"/>
          <p:cNvSpPr/>
          <p:nvPr/>
        </p:nvSpPr>
        <p:spPr>
          <a:xfrm>
            <a:off x="1850636" y="2292824"/>
            <a:ext cx="251119" cy="6823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5728874" y="2292824"/>
            <a:ext cx="251119" cy="6823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v/s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have global scope, which makes them global variables.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variables have local scope, which </a:t>
            </a:r>
            <a:r>
              <a:rPr lang="en-US" dirty="0" smtClean="0"/>
              <a:t>makes </a:t>
            </a:r>
            <a:r>
              <a:rPr lang="en-US" dirty="0"/>
              <a:t>them local variables. </a:t>
            </a:r>
            <a:endParaRPr lang="en-US" dirty="0" smtClean="0"/>
          </a:p>
          <a:p>
            <a:r>
              <a:rPr lang="en-US" dirty="0"/>
              <a:t>A global variable is one you define in the main body of your code—that is, not in a function.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my_name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“Rauf </a:t>
            </a:r>
            <a:r>
              <a:rPr lang="en-US" sz="2800" dirty="0" err="1" smtClean="0"/>
              <a:t>ur</a:t>
            </a:r>
            <a:r>
              <a:rPr lang="en-US" sz="2800" dirty="0" smtClean="0"/>
              <a:t> Rahim“ </a:t>
            </a:r>
          </a:p>
          <a:p>
            <a:endParaRPr lang="en-US" dirty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say_you_name</a:t>
            </a:r>
            <a:r>
              <a:rPr lang="en-US" sz="2800" dirty="0" smtClean="0"/>
              <a:t>(): </a:t>
            </a: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my_name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“Rauf </a:t>
            </a:r>
            <a:r>
              <a:rPr lang="en-US" sz="2800" dirty="0" err="1" smtClean="0"/>
              <a:t>ur</a:t>
            </a:r>
            <a:r>
              <a:rPr lang="en-US" sz="2800" dirty="0" smtClean="0"/>
              <a:t> Rahim“</a:t>
            </a:r>
          </a:p>
          <a:p>
            <a:pPr marL="201168" lvl="1" indent="0">
              <a:buNone/>
            </a:pPr>
            <a:r>
              <a:rPr lang="en-US" sz="2800" dirty="0" smtClean="0"/>
              <a:t>     print(</a:t>
            </a:r>
            <a:r>
              <a:rPr lang="en-US" sz="2800" dirty="0" err="1" smtClean="0"/>
              <a:t>my_name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97718" y="1825115"/>
            <a:ext cx="3175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Global Scope, because it is defined in main 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6048689" y="1941584"/>
            <a:ext cx="2279177" cy="22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97719" y="3161943"/>
            <a:ext cx="3175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Scope, because it is initialized in a function and will not be accessible outside this function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6378510" y="3449137"/>
            <a:ext cx="1949356" cy="23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within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print_my_name</a:t>
            </a:r>
            <a:r>
              <a:rPr lang="en-US" sz="2800" dirty="0" smtClean="0"/>
              <a:t>(name):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print(name)</a:t>
            </a:r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/>
              <a:t>say_you_name</a:t>
            </a:r>
            <a:r>
              <a:rPr lang="en-US" sz="2800" dirty="0"/>
              <a:t>(): </a:t>
            </a:r>
          </a:p>
          <a:p>
            <a:pPr marL="201168" lvl="1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my_name</a:t>
            </a:r>
            <a:r>
              <a:rPr lang="en-US" sz="2800" dirty="0"/>
              <a:t> = “Rauf </a:t>
            </a:r>
            <a:r>
              <a:rPr lang="en-US" sz="2800" dirty="0" err="1"/>
              <a:t>ur</a:t>
            </a:r>
            <a:r>
              <a:rPr lang="en-US" sz="2800" dirty="0"/>
              <a:t> Rahim“</a:t>
            </a:r>
          </a:p>
          <a:p>
            <a:pPr marL="201168" lvl="1" indent="0">
              <a:buNone/>
            </a:pPr>
            <a:r>
              <a:rPr lang="en-US" sz="2800" dirty="0"/>
              <a:t>     </a:t>
            </a:r>
            <a:r>
              <a:rPr lang="en-US" sz="2800" dirty="0" err="1" smtClean="0"/>
              <a:t>print_my_name</a:t>
            </a:r>
            <a:r>
              <a:rPr lang="en-US" sz="2800" dirty="0" smtClean="0"/>
              <a:t>(</a:t>
            </a:r>
            <a:r>
              <a:rPr lang="en-US" sz="2800" dirty="0" err="1" smtClean="0"/>
              <a:t>my_name</a:t>
            </a:r>
            <a:r>
              <a:rPr lang="en-US" sz="2800" dirty="0" smtClean="0"/>
              <a:t>)</a:t>
            </a:r>
            <a:endParaRPr lang="en-US" dirty="0"/>
          </a:p>
          <a:p>
            <a:pPr marL="201168" lvl="1" indent="0">
              <a:buNone/>
            </a:pPr>
            <a:r>
              <a:rPr lang="en-US" sz="2800" dirty="0" err="1" smtClean="0"/>
              <a:t>say_your_name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97279" y="2274274"/>
            <a:ext cx="4102517" cy="4913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18364" y="4913194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18364" y="3598107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18364" y="3996343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8364" y="4454768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490113" y="2765593"/>
            <a:ext cx="232012" cy="1665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18364" y="2460440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7280" y="3366095"/>
            <a:ext cx="3223602" cy="4913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18364" y="3029273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r>
              <a:rPr lang="en-US" dirty="0" smtClean="0"/>
              <a:t>User-Defined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5400" dirty="0" smtClean="0"/>
              <a:t>Note: Do not copy paste anything to get output, just close your notebook, read questions, close your eyes and start to think the output in mind.</a:t>
            </a:r>
          </a:p>
          <a:p>
            <a:pPr algn="ctr"/>
            <a:r>
              <a:rPr lang="en-US" sz="5400" dirty="0" smtClean="0"/>
              <a:t>The purpose is to boost your analytical skills not copy paste skills.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6659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884"/>
          </a:xfrm>
        </p:spPr>
        <p:txBody>
          <a:bodyPr>
            <a:normAutofit/>
          </a:bodyPr>
          <a:lstStyle/>
          <a:p>
            <a:r>
              <a:rPr lang="en-US" dirty="0"/>
              <a:t>You are writing a function that increments player score in a soccer game</a:t>
            </a:r>
          </a:p>
          <a:p>
            <a:r>
              <a:rPr lang="en-US" dirty="0"/>
              <a:t>If no value is specified for points, then point must start with 1</a:t>
            </a:r>
          </a:p>
          <a:p>
            <a:r>
              <a:rPr lang="en-US" dirty="0"/>
              <a:t>If </a:t>
            </a:r>
            <a:r>
              <a:rPr lang="en-US" dirty="0" smtClean="0"/>
              <a:t>no value is specified for bonus, then bonus should be True</a:t>
            </a:r>
            <a:endParaRPr lang="en-US" dirty="0"/>
          </a:p>
          <a:p>
            <a:pPr lvl="0"/>
            <a:r>
              <a:rPr lang="en-US" b="1" dirty="0" smtClean="0"/>
              <a:t>01   </a:t>
            </a:r>
            <a:r>
              <a:rPr lang="en-US" b="1" dirty="0" err="1" smtClean="0"/>
              <a:t>def</a:t>
            </a:r>
            <a:r>
              <a:rPr lang="en-US" b="1" dirty="0" smtClean="0"/>
              <a:t> </a:t>
            </a:r>
            <a:r>
              <a:rPr lang="en-US" b="1" dirty="0" err="1"/>
              <a:t>increment_score</a:t>
            </a:r>
            <a:r>
              <a:rPr lang="en-US" b="1" dirty="0"/>
              <a:t> ( </a:t>
            </a:r>
            <a:r>
              <a:rPr lang="en-US" b="1" dirty="0" smtClean="0"/>
              <a:t>bonus </a:t>
            </a:r>
            <a:r>
              <a:rPr lang="en-US" b="1" dirty="0"/>
              <a:t>, </a:t>
            </a:r>
            <a:r>
              <a:rPr lang="en-US" b="1" dirty="0" smtClean="0"/>
              <a:t>score </a:t>
            </a:r>
            <a:r>
              <a:rPr lang="en-US" b="1" dirty="0"/>
              <a:t>, points ):</a:t>
            </a:r>
          </a:p>
          <a:p>
            <a:r>
              <a:rPr lang="en-US" dirty="0" smtClean="0"/>
              <a:t>To meet the first requirement line 01 must be change 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increment_score</a:t>
            </a:r>
            <a:r>
              <a:rPr lang="en-US" dirty="0"/>
              <a:t> ( </a:t>
            </a:r>
            <a:r>
              <a:rPr lang="en-US" dirty="0" smtClean="0"/>
              <a:t>bonus </a:t>
            </a:r>
            <a:r>
              <a:rPr lang="en-US" dirty="0"/>
              <a:t>, </a:t>
            </a:r>
            <a:r>
              <a:rPr lang="en-US" dirty="0" smtClean="0"/>
              <a:t>score </a:t>
            </a:r>
            <a:r>
              <a:rPr lang="en-US" dirty="0"/>
              <a:t>, </a:t>
            </a:r>
            <a:r>
              <a:rPr lang="en-US" dirty="0" smtClean="0"/>
              <a:t>points = 1 ):        	  (True or False)</a:t>
            </a:r>
          </a:p>
          <a:p>
            <a:pPr marL="0" indent="0">
              <a:buNone/>
            </a:pPr>
            <a:r>
              <a:rPr lang="en-US" dirty="0"/>
              <a:t>To meet the </a:t>
            </a:r>
            <a:r>
              <a:rPr lang="en-US" dirty="0" smtClean="0"/>
              <a:t>second requirement </a:t>
            </a:r>
            <a:r>
              <a:rPr lang="en-US" dirty="0"/>
              <a:t>line 01 must be change 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increment_score</a:t>
            </a:r>
            <a:r>
              <a:rPr lang="en-US" dirty="0"/>
              <a:t> ( </a:t>
            </a:r>
            <a:r>
              <a:rPr lang="en-US" dirty="0" smtClean="0"/>
              <a:t>bonus = True </a:t>
            </a:r>
            <a:r>
              <a:rPr lang="en-US" dirty="0"/>
              <a:t>, score , points = 1 ):         (True or False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Once a parameter is defined with default value, any parameter to the right must also be defined with default values				  (</a:t>
            </a:r>
            <a:r>
              <a:rPr lang="en-US" dirty="0"/>
              <a:t>True or False)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3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What will be output?</a:t>
            </a:r>
          </a:p>
          <a:p>
            <a:r>
              <a:rPr lang="en-US" sz="2600" dirty="0" err="1" smtClean="0"/>
              <a:t>def</a:t>
            </a:r>
            <a:r>
              <a:rPr lang="en-US" sz="2600" dirty="0" smtClean="0"/>
              <a:t> </a:t>
            </a:r>
            <a:r>
              <a:rPr lang="en-US" sz="2600" dirty="0" err="1"/>
              <a:t>avg</a:t>
            </a:r>
            <a:r>
              <a:rPr lang="en-US" sz="2600" dirty="0"/>
              <a:t> ( x , y , z = 50 ):</a:t>
            </a:r>
          </a:p>
          <a:p>
            <a:pPr marL="201168" lvl="1" indent="0">
              <a:buNone/>
            </a:pPr>
            <a:r>
              <a:rPr lang="en-US" sz="2600" dirty="0"/>
              <a:t>	adding = x + y + z</a:t>
            </a:r>
          </a:p>
          <a:p>
            <a:pPr marL="201168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avg_value</a:t>
            </a:r>
            <a:r>
              <a:rPr lang="en-US" sz="2600" dirty="0"/>
              <a:t> = adding / 3</a:t>
            </a:r>
          </a:p>
          <a:p>
            <a:pPr marL="201168" lvl="1" indent="0">
              <a:buNone/>
            </a:pPr>
            <a:r>
              <a:rPr lang="en-US" sz="2600" dirty="0"/>
              <a:t>	return </a:t>
            </a:r>
            <a:r>
              <a:rPr lang="en-US" sz="2600" dirty="0" err="1"/>
              <a:t>avg_value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y = </a:t>
            </a:r>
            <a:r>
              <a:rPr lang="en-US" sz="2600" dirty="0" err="1"/>
              <a:t>avg</a:t>
            </a:r>
            <a:r>
              <a:rPr lang="en-US" sz="2600" dirty="0"/>
              <a:t> ( x = 5 , y = 9 , z = 20 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print(y)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93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What will be output? Describe it with reason and logic behind. Do multiple experiments with arguments / parameters to remove error, if occurs.</a:t>
            </a:r>
          </a:p>
          <a:p>
            <a:r>
              <a:rPr lang="en-US" sz="3000" dirty="0" err="1" smtClean="0"/>
              <a:t>def</a:t>
            </a:r>
            <a:r>
              <a:rPr lang="en-US" sz="3000" dirty="0" smtClean="0"/>
              <a:t> </a:t>
            </a:r>
            <a:r>
              <a:rPr lang="en-US" sz="3000" dirty="0" err="1"/>
              <a:t>avg</a:t>
            </a:r>
            <a:r>
              <a:rPr lang="en-US" sz="3000" dirty="0"/>
              <a:t> ( </a:t>
            </a:r>
            <a:r>
              <a:rPr lang="en-US" sz="3000" dirty="0" smtClean="0"/>
              <a:t>*</a:t>
            </a:r>
            <a:r>
              <a:rPr lang="en-US" sz="3000" dirty="0" err="1" smtClean="0"/>
              <a:t>opt_values</a:t>
            </a:r>
            <a:r>
              <a:rPr lang="en-US" sz="3000" dirty="0" smtClean="0"/>
              <a:t> , name ):</a:t>
            </a:r>
            <a:endParaRPr lang="en-US" sz="3000" dirty="0"/>
          </a:p>
          <a:p>
            <a:pPr marL="201168" lvl="1" indent="0">
              <a:buNone/>
            </a:pPr>
            <a:r>
              <a:rPr lang="en-US" sz="3000" dirty="0"/>
              <a:t>	</a:t>
            </a:r>
          </a:p>
          <a:p>
            <a:pPr marL="201168" lvl="1" indent="0">
              <a:buNone/>
            </a:pPr>
            <a:r>
              <a:rPr lang="en-US" sz="3000" dirty="0"/>
              <a:t>	</a:t>
            </a:r>
            <a:r>
              <a:rPr lang="en-US" sz="3000" dirty="0" err="1"/>
              <a:t>avg_value</a:t>
            </a:r>
            <a:r>
              <a:rPr lang="en-US" sz="3000" dirty="0"/>
              <a:t> = sum (</a:t>
            </a:r>
            <a:r>
              <a:rPr lang="en-US" sz="3000" dirty="0" err="1"/>
              <a:t>opt_values</a:t>
            </a:r>
            <a:r>
              <a:rPr lang="en-US" sz="3000" dirty="0"/>
              <a:t>) / </a:t>
            </a:r>
            <a:r>
              <a:rPr lang="en-US" sz="3000" dirty="0" err="1"/>
              <a:t>len</a:t>
            </a:r>
            <a:r>
              <a:rPr lang="en-US" sz="3000" dirty="0"/>
              <a:t>(</a:t>
            </a:r>
            <a:r>
              <a:rPr lang="en-US" sz="3000" dirty="0" err="1"/>
              <a:t>opt_values</a:t>
            </a:r>
            <a:r>
              <a:rPr lang="en-US" sz="3000" dirty="0"/>
              <a:t>)</a:t>
            </a:r>
          </a:p>
          <a:p>
            <a:pPr marL="201168" lvl="1" indent="0">
              <a:buNone/>
            </a:pPr>
            <a:r>
              <a:rPr lang="en-US" sz="3000" dirty="0"/>
              <a:t>	print(‘name is: ’ + name + ‘Marks: ’ + </a:t>
            </a:r>
            <a:r>
              <a:rPr lang="en-US" sz="3000" dirty="0" err="1"/>
              <a:t>str</a:t>
            </a:r>
            <a:r>
              <a:rPr lang="en-US" sz="3000" dirty="0"/>
              <a:t>(</a:t>
            </a:r>
            <a:r>
              <a:rPr lang="en-US" sz="3000" dirty="0" err="1"/>
              <a:t>avg_value</a:t>
            </a:r>
            <a:r>
              <a:rPr lang="en-US" sz="3000" dirty="0"/>
              <a:t>))</a:t>
            </a:r>
          </a:p>
          <a:p>
            <a:endParaRPr lang="en-US" sz="3000" dirty="0"/>
          </a:p>
          <a:p>
            <a:r>
              <a:rPr lang="en-US" sz="3000" dirty="0" err="1"/>
              <a:t>avg</a:t>
            </a:r>
            <a:r>
              <a:rPr lang="en-US" sz="3000" dirty="0"/>
              <a:t> </a:t>
            </a:r>
            <a:r>
              <a:rPr lang="en-US" sz="3000" dirty="0" smtClean="0"/>
              <a:t>( </a:t>
            </a:r>
            <a:r>
              <a:rPr lang="en-US" sz="3000" dirty="0"/>
              <a:t>5 , 9 , 20, 34, 87, </a:t>
            </a:r>
            <a:r>
              <a:rPr lang="en-US" sz="3000" dirty="0" smtClean="0"/>
              <a:t>112 , ‘Ali</a:t>
            </a:r>
            <a:r>
              <a:rPr lang="en-US" sz="3000" dirty="0"/>
              <a:t>’ </a:t>
            </a:r>
            <a:r>
              <a:rPr lang="en-US" sz="3000" dirty="0" smtClean="0"/>
              <a:t>)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21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Final output is not required. Just take copy pencil, think and write the output of each line, write down the link between parameters and arguments. Remove one or two ** from </a:t>
            </a:r>
            <a:r>
              <a:rPr lang="en-US" sz="3600" dirty="0" err="1" smtClean="0"/>
              <a:t>other_info</a:t>
            </a:r>
            <a:r>
              <a:rPr lang="en-US" sz="3600" dirty="0" smtClean="0"/>
              <a:t> and observe the </a:t>
            </a:r>
            <a:r>
              <a:rPr lang="en-US" sz="3600" dirty="0" err="1" smtClean="0"/>
              <a:t>ouput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display_result</a:t>
            </a:r>
            <a:r>
              <a:rPr lang="en-US" sz="2800" dirty="0" smtClean="0"/>
              <a:t>(winner, score, </a:t>
            </a:r>
            <a:r>
              <a:rPr lang="en-US" sz="2800" dirty="0"/>
              <a:t>**</a:t>
            </a:r>
            <a:r>
              <a:rPr lang="en-US" sz="2800" dirty="0" err="1"/>
              <a:t>other_info</a:t>
            </a:r>
            <a:r>
              <a:rPr lang="en-US" sz="2800" dirty="0"/>
              <a:t>):</a:t>
            </a:r>
          </a:p>
          <a:p>
            <a:pPr marL="201168" lvl="1" indent="0">
              <a:buNone/>
            </a:pPr>
            <a:r>
              <a:rPr lang="en-US" sz="28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2800" dirty="0"/>
              <a:t>	print("The score was " + score)</a:t>
            </a:r>
          </a:p>
          <a:p>
            <a:pPr marL="201168" lvl="1" indent="0">
              <a:buNone/>
            </a:pPr>
            <a:endParaRPr lang="en-US" sz="2800" dirty="0"/>
          </a:p>
          <a:p>
            <a:r>
              <a:rPr lang="en-US" sz="2800" dirty="0" err="1"/>
              <a:t>display_result</a:t>
            </a:r>
            <a:r>
              <a:rPr lang="en-US" sz="2800" dirty="0"/>
              <a:t>(winner=“Manchester", score="1-0", overtime ="yes", injuries="none")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19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position of parameters and arguments is re-arranged. Just think and find the logic behind output or error.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display_result</a:t>
            </a:r>
            <a:r>
              <a:rPr lang="en-US" dirty="0"/>
              <a:t>(winner, </a:t>
            </a:r>
            <a:r>
              <a:rPr lang="en-US" dirty="0" smtClean="0"/>
              <a:t>**</a:t>
            </a:r>
            <a:r>
              <a:rPr lang="en-US" dirty="0" err="1" smtClean="0"/>
              <a:t>other_info</a:t>
            </a:r>
            <a:r>
              <a:rPr lang="en-US" dirty="0" smtClean="0"/>
              <a:t>, score):</a:t>
            </a:r>
            <a:endParaRPr lang="en-US" dirty="0"/>
          </a:p>
          <a:p>
            <a:pPr marL="201168" lvl="1" indent="0">
              <a:buNone/>
            </a:pPr>
            <a:r>
              <a:rPr lang="en-US" sz="20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2000" dirty="0"/>
              <a:t>	print("The score was " + score)</a:t>
            </a:r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dirty="0" err="1"/>
              <a:t>display_result</a:t>
            </a:r>
            <a:r>
              <a:rPr lang="en-US" dirty="0"/>
              <a:t>(winner=“Manchester</a:t>
            </a:r>
            <a:r>
              <a:rPr lang="en-US" dirty="0" smtClean="0"/>
              <a:t>", </a:t>
            </a:r>
            <a:r>
              <a:rPr lang="en-US" dirty="0"/>
              <a:t>overtime ="yes", injuries="</a:t>
            </a:r>
            <a:r>
              <a:rPr lang="en-US" dirty="0" smtClean="0"/>
              <a:t>none“ , </a:t>
            </a:r>
            <a:r>
              <a:rPr lang="en-US" dirty="0"/>
              <a:t>score="</a:t>
            </a:r>
            <a:r>
              <a:rPr lang="en-US" dirty="0" smtClean="0"/>
              <a:t>1-0“ 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print ()</a:t>
            </a:r>
          </a:p>
          <a:p>
            <a:r>
              <a:rPr lang="en-US" sz="3600" dirty="0" err="1" smtClean="0"/>
              <a:t>dict</a:t>
            </a:r>
            <a:r>
              <a:rPr lang="en-US" sz="3600" dirty="0" smtClean="0"/>
              <a:t> ()</a:t>
            </a:r>
          </a:p>
          <a:p>
            <a:r>
              <a:rPr lang="en-US" sz="3600" dirty="0" smtClean="0"/>
              <a:t>float ()</a:t>
            </a:r>
          </a:p>
          <a:p>
            <a:r>
              <a:rPr lang="en-US" sz="3600" dirty="0" smtClean="0"/>
              <a:t>input ()</a:t>
            </a:r>
          </a:p>
          <a:p>
            <a:r>
              <a:rPr lang="en-US" sz="3600" dirty="0" err="1" smtClean="0"/>
              <a:t>len</a:t>
            </a:r>
            <a:r>
              <a:rPr lang="en-US" sz="3600" dirty="0" smtClean="0"/>
              <a:t>()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600" dirty="0" smtClean="0"/>
          </a:p>
          <a:p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 err="1" smtClean="0"/>
              <a:t>avg</a:t>
            </a:r>
            <a:r>
              <a:rPr lang="en-US" sz="3600" dirty="0" smtClean="0"/>
              <a:t> ( x , y , z ):</a:t>
            </a:r>
            <a:endParaRPr lang="en-US" sz="3600" dirty="0"/>
          </a:p>
          <a:p>
            <a:pPr marL="201168" lvl="1" indent="0">
              <a:buNone/>
            </a:pPr>
            <a:r>
              <a:rPr lang="en-US" sz="3400" dirty="0" smtClean="0"/>
              <a:t>	adding 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 = </a:t>
            </a:r>
            <a:r>
              <a:rPr lang="en-US" sz="3400" dirty="0"/>
              <a:t>adding </a:t>
            </a:r>
            <a:r>
              <a:rPr lang="en-US" sz="3400" dirty="0" smtClean="0"/>
              <a:t>/ 3</a:t>
            </a:r>
          </a:p>
          <a:p>
            <a:pPr marL="201168" lvl="1" indent="0">
              <a:buNone/>
            </a:pPr>
            <a:r>
              <a:rPr lang="en-US" sz="3400" dirty="0" smtClean="0"/>
              <a:t>	return </a:t>
            </a:r>
            <a:r>
              <a:rPr lang="en-US" sz="3400" dirty="0" err="1" smtClean="0"/>
              <a:t>avg_value</a:t>
            </a:r>
            <a:endParaRPr lang="en-US" sz="3400" dirty="0"/>
          </a:p>
          <a:p>
            <a:endParaRPr lang="en-US" sz="3600" dirty="0" smtClean="0"/>
          </a:p>
          <a:p>
            <a:r>
              <a:rPr lang="en-US" sz="3600" dirty="0" smtClean="0"/>
              <a:t>y </a:t>
            </a:r>
            <a:r>
              <a:rPr lang="en-US" sz="3600" dirty="0"/>
              <a:t>= </a:t>
            </a:r>
            <a:r>
              <a:rPr lang="en-US" sz="3600" dirty="0" err="1" smtClean="0"/>
              <a:t>avg</a:t>
            </a:r>
            <a:r>
              <a:rPr lang="en-US" sz="3600" dirty="0" smtClean="0"/>
              <a:t> ( 5 , 9 , 20 )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1" y="2347415"/>
            <a:ext cx="4525598" cy="61414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885899"/>
            <a:ext cx="4648427" cy="98319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45707" y="2470245"/>
            <a:ext cx="1501254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22394" y="2433602"/>
            <a:ext cx="197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efinition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46961" y="4709990"/>
            <a:ext cx="197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 Calling</a:t>
            </a:r>
            <a:endParaRPr lang="en-US" sz="3200" dirty="0"/>
          </a:p>
        </p:txBody>
      </p:sp>
      <p:sp>
        <p:nvSpPr>
          <p:cNvPr id="11" name="Right Arrow 10"/>
          <p:cNvSpPr/>
          <p:nvPr/>
        </p:nvSpPr>
        <p:spPr>
          <a:xfrm>
            <a:off x="5745707" y="5091173"/>
            <a:ext cx="1501254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3000058"/>
            <a:ext cx="4853143" cy="16811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26480" y="3535049"/>
            <a:ext cx="1501254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03791" y="3488320"/>
            <a:ext cx="197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&amp; 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x 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</a:t>
            </a:r>
            <a:r>
              <a:rPr lang="en-US" sz="3600" dirty="0" smtClean="0"/>
              <a:t> ( </a:t>
            </a:r>
            <a:r>
              <a:rPr lang="en-US" sz="3600" dirty="0"/>
              <a:t>5 , 9 , 20 )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1" y="1845734"/>
            <a:ext cx="784064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3188" y="1845734"/>
            <a:ext cx="453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Function Starts with keyword ‘</a:t>
            </a:r>
            <a:r>
              <a:rPr lang="en-US" sz="3600" i="1" dirty="0" err="1" smtClean="0"/>
              <a:t>def</a:t>
            </a:r>
            <a:r>
              <a:rPr lang="en-US" sz="3600" i="1" dirty="0" smtClean="0"/>
              <a:t>’</a:t>
            </a:r>
            <a:endParaRPr lang="en-US" sz="3600" i="1" dirty="0"/>
          </a:p>
        </p:txBody>
      </p:sp>
      <p:sp>
        <p:nvSpPr>
          <p:cNvPr id="7" name="Rectangle 6"/>
          <p:cNvSpPr/>
          <p:nvPr/>
        </p:nvSpPr>
        <p:spPr>
          <a:xfrm>
            <a:off x="1978925" y="1845734"/>
            <a:ext cx="668739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3188" y="3046063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2. Function Name</a:t>
            </a:r>
            <a:endParaRPr lang="en-US" sz="3600" i="1" dirty="0"/>
          </a:p>
        </p:txBody>
      </p:sp>
      <p:sp>
        <p:nvSpPr>
          <p:cNvPr id="9" name="Rectangle 8"/>
          <p:cNvSpPr/>
          <p:nvPr/>
        </p:nvSpPr>
        <p:spPr>
          <a:xfrm>
            <a:off x="2756847" y="1845734"/>
            <a:ext cx="1883391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83188" y="3692394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3. Parameters/ Receiver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1726442" y="4892723"/>
            <a:ext cx="799759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47663" y="4892722"/>
            <a:ext cx="2088110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3187" y="5222763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r>
              <a:rPr lang="en-US" sz="3600" dirty="0" smtClean="0"/>
              <a:t>. Call by name</a:t>
            </a:r>
            <a:endParaRPr lang="en-US" sz="3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83187" y="5789893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6. Arguments/ Sender</a:t>
            </a:r>
            <a:endParaRPr lang="en-US" sz="3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42244" y="4370606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4. Body of Function</a:t>
            </a:r>
            <a:endParaRPr lang="en-US" sz="3600" i="1" dirty="0"/>
          </a:p>
        </p:txBody>
      </p:sp>
      <p:sp>
        <p:nvSpPr>
          <p:cNvPr id="18" name="Rectangle 17"/>
          <p:cNvSpPr/>
          <p:nvPr/>
        </p:nvSpPr>
        <p:spPr>
          <a:xfrm>
            <a:off x="1881345" y="2508332"/>
            <a:ext cx="3700589" cy="157234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3" grpId="0" animBg="1"/>
      <p:bldP spid="14" grpId="0" animBg="1"/>
      <p:bldP spid="15" grpId="0"/>
      <p:bldP spid="16" grpId="0"/>
      <p:bldP spid="17" grpId="0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with full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532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x 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( 5 , </a:t>
            </a:r>
            <a:r>
              <a:rPr lang="en-US" sz="3600" dirty="0" smtClean="0"/>
              <a:t>8 </a:t>
            </a:r>
            <a:r>
              <a:rPr lang="en-US" sz="3600" dirty="0"/>
              <a:t>, 20 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en-US" sz="3600" dirty="0" smtClean="0"/>
              <a:t>Y = 11</a:t>
            </a:r>
            <a:endParaRPr lang="en-US" sz="3600" dirty="0"/>
          </a:p>
        </p:txBody>
      </p:sp>
      <p:sp>
        <p:nvSpPr>
          <p:cNvPr id="4" name="Up Arrow 3"/>
          <p:cNvSpPr/>
          <p:nvPr/>
        </p:nvSpPr>
        <p:spPr>
          <a:xfrm>
            <a:off x="2770496" y="2442949"/>
            <a:ext cx="313898" cy="239287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3318681" y="2442949"/>
            <a:ext cx="313898" cy="239287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853218" y="2442948"/>
            <a:ext cx="313898" cy="239287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5153" y="4863521"/>
            <a:ext cx="723332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2229" y="4886210"/>
            <a:ext cx="192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Call </a:t>
            </a:r>
            <a:r>
              <a:rPr lang="en-US" sz="2400" dirty="0" err="1" smtClean="0"/>
              <a:t>Func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2230" y="1897039"/>
            <a:ext cx="356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receives values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886210"/>
            <a:ext cx="183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Send para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79896" y="4886209"/>
            <a:ext cx="220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Value Receive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595347" y="4835821"/>
            <a:ext cx="2107833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3583" y="4863521"/>
            <a:ext cx="723332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15153" y="3546196"/>
            <a:ext cx="3379186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6037" y="2494251"/>
            <a:ext cx="3379186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15152" y="3010888"/>
            <a:ext cx="3698543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7280" y="1900338"/>
            <a:ext cx="3379186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02082" y="2570324"/>
            <a:ext cx="15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93065" y="2950704"/>
            <a:ext cx="15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80411" y="2570324"/>
            <a:ext cx="15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4107" y="2525971"/>
            <a:ext cx="239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 = 5 + 8 + 20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40458" y="3066773"/>
            <a:ext cx="260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Avg_value</a:t>
            </a:r>
            <a:r>
              <a:rPr lang="en-US" sz="2400" dirty="0" smtClean="0"/>
              <a:t> = 33 / 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22715" y="3607575"/>
            <a:ext cx="27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 will be sent back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03558" y="2442948"/>
            <a:ext cx="1627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Positional Arguments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62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/>
      <p:bldP spid="9" grpId="1"/>
      <p:bldP spid="10" grpId="0"/>
      <p:bldP spid="11" grpId="0"/>
      <p:bldP spid="11" grpId="1"/>
      <p:bldP spid="12" grpId="0"/>
      <p:bldP spid="12" grpId="1"/>
      <p:bldP spid="13" grpId="1" animBg="1"/>
      <p:bldP spid="13" grpId="2" animBg="1"/>
      <p:bldP spid="14" grpId="1" animBg="1"/>
      <p:bldP spid="14" grpId="2" animBg="1"/>
      <p:bldP spid="15" grpId="0" animBg="1"/>
      <p:bldP spid="17" grpId="0" animBg="1"/>
      <p:bldP spid="18" grpId="0" animBg="1"/>
      <p:bldP spid="19" grpId="0" animBg="1"/>
      <p:bldP spid="24" grpId="0"/>
      <p:bldP spid="25" grpId="0"/>
      <p:bldP spid="2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Let’s Code….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48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1499</TotalTime>
  <Words>1403</Words>
  <Application>Microsoft Office PowerPoint</Application>
  <PresentationFormat>Widescreen</PresentationFormat>
  <Paragraphs>283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Calibri Light</vt:lpstr>
      <vt:lpstr>Wingdings</vt:lpstr>
      <vt:lpstr>Retrospect</vt:lpstr>
      <vt:lpstr>PIAIC Python Class 4</vt:lpstr>
      <vt:lpstr>Today’s Lecture</vt:lpstr>
      <vt:lpstr>What are Functions?</vt:lpstr>
      <vt:lpstr>Type of Functions</vt:lpstr>
      <vt:lpstr>Built-In functions</vt:lpstr>
      <vt:lpstr>User defined function: Example</vt:lpstr>
      <vt:lpstr>Defining &amp; Calling Function</vt:lpstr>
      <vt:lpstr>What Happens with full code?</vt:lpstr>
      <vt:lpstr>PowerPoint Presentation</vt:lpstr>
      <vt:lpstr>Ways of Passing Information</vt:lpstr>
      <vt:lpstr>Keyword Arguments</vt:lpstr>
      <vt:lpstr>Assigning a default value to a parameter</vt:lpstr>
      <vt:lpstr>Assigning a default value to a parameter</vt:lpstr>
      <vt:lpstr>Rule to Remember about Keyword Parameters</vt:lpstr>
      <vt:lpstr>Which one is right?</vt:lpstr>
      <vt:lpstr>  Remember the rule without defaults must come before defaults</vt:lpstr>
      <vt:lpstr>PowerPoint Presentation</vt:lpstr>
      <vt:lpstr>Mixing positional and keyword arguments</vt:lpstr>
      <vt:lpstr>Rule to Remember</vt:lpstr>
      <vt:lpstr>Which one is right?</vt:lpstr>
      <vt:lpstr> Remember the rule Positional arguments must come before keyword arguments.</vt:lpstr>
      <vt:lpstr>PowerPoint Presentation</vt:lpstr>
      <vt:lpstr>Dealing with an unknown number of arguments</vt:lpstr>
      <vt:lpstr>Positional unknown arguments (*)</vt:lpstr>
      <vt:lpstr>Positional unknown arguments (*)</vt:lpstr>
      <vt:lpstr>Positional unknown arguments (*)</vt:lpstr>
      <vt:lpstr>PowerPoint Presentation</vt:lpstr>
      <vt:lpstr>Keyword unknown arguments (**)</vt:lpstr>
      <vt:lpstr>Dealing with an unknown number of arguments</vt:lpstr>
      <vt:lpstr>Dealing with an unknown number of arguments</vt:lpstr>
      <vt:lpstr>Dealing with an unknown number of arguments</vt:lpstr>
      <vt:lpstr>Dealing with an unknown number of arguments</vt:lpstr>
      <vt:lpstr>Dealing with an unknown number of arguments</vt:lpstr>
      <vt:lpstr>Dealing with an unknown number of arguments</vt:lpstr>
      <vt:lpstr>PowerPoint Presentation</vt:lpstr>
      <vt:lpstr>Using Function as Variable</vt:lpstr>
      <vt:lpstr>Local v/s Global Variables</vt:lpstr>
      <vt:lpstr>Example</vt:lpstr>
      <vt:lpstr>Functions within Function </vt:lpstr>
      <vt:lpstr>Assignment</vt:lpstr>
      <vt:lpstr>Question 1</vt:lpstr>
      <vt:lpstr>Question 2</vt:lpstr>
      <vt:lpstr>Question 3</vt:lpstr>
      <vt:lpstr>Question 4</vt:lpstr>
      <vt:lpstr>Question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PIAIC Python Class</dc:title>
  <dc:creator>Rauf</dc:creator>
  <cp:lastModifiedBy>Rauf</cp:lastModifiedBy>
  <cp:revision>264</cp:revision>
  <dcterms:created xsi:type="dcterms:W3CDTF">2019-12-20T14:47:11Z</dcterms:created>
  <dcterms:modified xsi:type="dcterms:W3CDTF">2019-12-31T09:14:58Z</dcterms:modified>
</cp:coreProperties>
</file>