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4" r:id="rId3"/>
    <p:sldMasterId id="2147483666" r:id="rId4"/>
    <p:sldMasterId id="2147483670" r:id="rId5"/>
    <p:sldMasterId id="2147483694" r:id="rId6"/>
    <p:sldMasterId id="2147483710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17763-1781-4368-8B45-CE97E5AE04E5}" v="357" dt="2025-02-04T20:55:39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57120" y="815760"/>
            <a:ext cx="3029400" cy="84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71040" y="1190880"/>
            <a:ext cx="4201560" cy="22802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" name="Google Shape;11;p2"/>
          <p:cNvGrpSpPr/>
          <p:nvPr/>
        </p:nvGrpSpPr>
        <p:grpSpPr>
          <a:xfrm>
            <a:off x="722160" y="4604040"/>
            <a:ext cx="2278440" cy="330120"/>
            <a:chOff x="722160" y="4604040"/>
            <a:chExt cx="2278440" cy="330120"/>
          </a:xfrm>
        </p:grpSpPr>
        <p:sp>
          <p:nvSpPr>
            <p:cNvPr id="2" name="Google Shape;12;p2"/>
            <p:cNvSpPr/>
            <p:nvPr/>
          </p:nvSpPr>
          <p:spPr>
            <a:xfrm flipH="1">
              <a:off x="721800" y="4604040"/>
              <a:ext cx="2278440" cy="330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flipH="1">
              <a:off x="774000" y="4665600"/>
              <a:ext cx="469800" cy="20736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4" name="Google Shape;14;p2"/>
          <p:cNvCxnSpPr/>
          <p:nvPr/>
        </p:nvCxnSpPr>
        <p:spPr>
          <a:xfrm>
            <a:off x="731520" y="4603680"/>
            <a:ext cx="846252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35680" y="2382480"/>
            <a:ext cx="2671920" cy="1213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3359520" y="1546560"/>
            <a:ext cx="757800" cy="757800"/>
          </a:xfrm>
          <a:prstGeom prst="rect">
            <a:avLst/>
          </a:prstGeom>
          <a:solidFill>
            <a:schemeClr val="lt1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Josefin Sans"/>
                <a:ea typeface="Josefin Sans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700280" y="1749240"/>
            <a:ext cx="5734080" cy="10152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2" name="Google Shape;203;p18"/>
          <p:cNvGrpSpPr/>
          <p:nvPr/>
        </p:nvGrpSpPr>
        <p:grpSpPr>
          <a:xfrm>
            <a:off x="722160" y="4604040"/>
            <a:ext cx="2278440" cy="330120"/>
            <a:chOff x="722160" y="4604040"/>
            <a:chExt cx="2278440" cy="330120"/>
          </a:xfrm>
        </p:grpSpPr>
        <p:sp>
          <p:nvSpPr>
            <p:cNvPr id="83" name="Google Shape;204;p18"/>
            <p:cNvSpPr/>
            <p:nvPr/>
          </p:nvSpPr>
          <p:spPr>
            <a:xfrm flipH="1">
              <a:off x="721800" y="4604040"/>
              <a:ext cx="2278440" cy="330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" name="Google Shape;205;p18"/>
            <p:cNvSpPr/>
            <p:nvPr/>
          </p:nvSpPr>
          <p:spPr>
            <a:xfrm flipH="1">
              <a:off x="774000" y="4665600"/>
              <a:ext cx="469800" cy="20736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5" name="Google Shape;206;p18"/>
          <p:cNvSpPr/>
          <p:nvPr/>
        </p:nvSpPr>
        <p:spPr>
          <a:xfrm flipH="1">
            <a:off x="8421480" y="539640"/>
            <a:ext cx="342720" cy="86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86" name="Google Shape;207;p18"/>
          <p:cNvCxnSpPr/>
          <p:nvPr/>
        </p:nvCxnSpPr>
        <p:spPr>
          <a:xfrm>
            <a:off x="-95040" y="4603680"/>
            <a:ext cx="309528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66240" y="1547640"/>
            <a:ext cx="3684240" cy="141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2080" y="999000"/>
            <a:ext cx="3145320" cy="31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0" name="Google Shape;212;p19"/>
          <p:cNvSpPr/>
          <p:nvPr/>
        </p:nvSpPr>
        <p:spPr>
          <a:xfrm rot="10800000">
            <a:off x="2700360" y="452628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1" name="Google Shape;213;p19"/>
          <p:cNvSpPr/>
          <p:nvPr/>
        </p:nvSpPr>
        <p:spPr>
          <a:xfrm>
            <a:off x="8380800" y="1244880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05480" y="2530080"/>
            <a:ext cx="5332320" cy="841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4192920" y="1771920"/>
            <a:ext cx="757800" cy="757800"/>
          </a:xfrm>
          <a:prstGeom prst="rect">
            <a:avLst/>
          </a:prstGeom>
          <a:solidFill>
            <a:schemeClr val="lt1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Josefin Sans"/>
                <a:ea typeface="Josefin Sans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5" name="Google Shape;18;p3"/>
          <p:cNvCxnSpPr/>
          <p:nvPr/>
        </p:nvCxnSpPr>
        <p:spPr>
          <a:xfrm>
            <a:off x="-43920" y="4603680"/>
            <a:ext cx="84621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grpSp>
        <p:nvGrpSpPr>
          <p:cNvPr id="96" name="Google Shape;19;p3"/>
          <p:cNvGrpSpPr/>
          <p:nvPr/>
        </p:nvGrpSpPr>
        <p:grpSpPr>
          <a:xfrm>
            <a:off x="6142320" y="4604040"/>
            <a:ext cx="2278440" cy="330120"/>
            <a:chOff x="6142320" y="4604040"/>
            <a:chExt cx="2278440" cy="330120"/>
          </a:xfrm>
        </p:grpSpPr>
        <p:sp>
          <p:nvSpPr>
            <p:cNvPr id="97" name="Google Shape;20;p3"/>
            <p:cNvSpPr/>
            <p:nvPr/>
          </p:nvSpPr>
          <p:spPr>
            <a:xfrm flipH="1">
              <a:off x="6141960" y="4604040"/>
              <a:ext cx="2278440" cy="330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" name="Google Shape;21;p3"/>
            <p:cNvSpPr/>
            <p:nvPr/>
          </p:nvSpPr>
          <p:spPr>
            <a:xfrm flipH="1">
              <a:off x="6194520" y="4665600"/>
              <a:ext cx="469800" cy="20736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057120" y="815760"/>
            <a:ext cx="3029400" cy="849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3" name="Google Shape;402;p31"/>
          <p:cNvSpPr/>
          <p:nvPr/>
        </p:nvSpPr>
        <p:spPr>
          <a:xfrm>
            <a:off x="3057480" y="3409200"/>
            <a:ext cx="3029040" cy="6152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chemeClr val="dk1"/>
                </a:solidFill>
                <a:latin typeface="arial"/>
                <a:ea typeface="arial"/>
              </a:rPr>
              <a:t>CREDITS: This presentation template was created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arial"/>
                <a:ea typeface="arial"/>
                <a:hlinkClick r:id="rId3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arial"/>
                <a:ea typeface="arial"/>
              </a:rPr>
              <a:t>, and includes icons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arial"/>
                <a:ea typeface="arial"/>
                <a:hlinkClick r:id="rId4"/>
              </a:rPr>
              <a:t>Flaticon</a:t>
            </a:r>
            <a:r>
              <a:rPr lang="en" sz="1000" b="1" strike="noStrike" spc="-1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n" sz="1000" b="0" strike="noStrike" spc="-1">
                <a:solidFill>
                  <a:schemeClr val="dk1"/>
                </a:solidFill>
                <a:latin typeface="arial"/>
                <a:ea typeface="arial"/>
              </a:rPr>
              <a:t>and infographics &amp; images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arial"/>
                <a:ea typeface="arial"/>
                <a:hlinkClick r:id="rId5"/>
              </a:rPr>
              <a:t>Freepik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254" name="Google Shape;403;p31"/>
          <p:cNvCxnSpPr/>
          <p:nvPr/>
        </p:nvCxnSpPr>
        <p:spPr>
          <a:xfrm>
            <a:off x="-47520" y="542160"/>
            <a:ext cx="879372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grpSp>
        <p:nvGrpSpPr>
          <p:cNvPr id="255" name="Google Shape;404;p31"/>
          <p:cNvGrpSpPr/>
          <p:nvPr/>
        </p:nvGrpSpPr>
        <p:grpSpPr>
          <a:xfrm>
            <a:off x="8421120" y="540000"/>
            <a:ext cx="330120" cy="2278440"/>
            <a:chOff x="8421120" y="540000"/>
            <a:chExt cx="330120" cy="2278440"/>
          </a:xfrm>
        </p:grpSpPr>
        <p:sp>
          <p:nvSpPr>
            <p:cNvPr id="256" name="Google Shape;405;p31"/>
            <p:cNvSpPr/>
            <p:nvPr/>
          </p:nvSpPr>
          <p:spPr>
            <a:xfrm rot="5400000" flipH="1">
              <a:off x="7446600" y="1514160"/>
              <a:ext cx="2278440" cy="330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7" name="Google Shape;406;p31"/>
            <p:cNvSpPr/>
            <p:nvPr/>
          </p:nvSpPr>
          <p:spPr>
            <a:xfrm rot="5400000" flipH="1">
              <a:off x="8351640" y="723240"/>
              <a:ext cx="469800" cy="20736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2286000" y="1697040"/>
            <a:ext cx="4571640" cy="757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9" name="Google Shape;108;p9"/>
          <p:cNvSpPr/>
          <p:nvPr/>
        </p:nvSpPr>
        <p:spPr>
          <a:xfrm rot="5400000" flipH="1">
            <a:off x="982080" y="-62640"/>
            <a:ext cx="342720" cy="86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360" name="Google Shape;109;p9"/>
          <p:cNvCxnSpPr/>
          <p:nvPr/>
        </p:nvCxnSpPr>
        <p:spPr>
          <a:xfrm flipV="1">
            <a:off x="722160" y="-20160"/>
            <a:ext cx="360" cy="462420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462;p38"/>
          <p:cNvGrpSpPr/>
          <p:nvPr/>
        </p:nvGrpSpPr>
        <p:grpSpPr>
          <a:xfrm>
            <a:off x="0" y="0"/>
            <a:ext cx="3414960" cy="2172600"/>
            <a:chOff x="0" y="0"/>
            <a:chExt cx="3414960" cy="2172600"/>
          </a:xfrm>
        </p:grpSpPr>
        <p:cxnSp>
          <p:nvCxnSpPr>
            <p:cNvPr id="366" name="Google Shape;463;p38"/>
            <p:cNvCxnSpPr/>
            <p:nvPr/>
          </p:nvCxnSpPr>
          <p:spPr>
            <a:xfrm>
              <a:off x="0" y="43992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67" name="Google Shape;464;p38"/>
            <p:cNvCxnSpPr/>
            <p:nvPr/>
          </p:nvCxnSpPr>
          <p:spPr>
            <a:xfrm>
              <a:off x="0" y="87444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68" name="Google Shape;465;p38"/>
            <p:cNvCxnSpPr/>
            <p:nvPr/>
          </p:nvCxnSpPr>
          <p:spPr>
            <a:xfrm>
              <a:off x="0" y="130896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69" name="Google Shape;466;p38"/>
            <p:cNvCxnSpPr/>
            <p:nvPr/>
          </p:nvCxnSpPr>
          <p:spPr>
            <a:xfrm>
              <a:off x="42876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70" name="Google Shape;467;p38"/>
            <p:cNvCxnSpPr/>
            <p:nvPr/>
          </p:nvCxnSpPr>
          <p:spPr>
            <a:xfrm>
              <a:off x="85788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71" name="Google Shape;468;p38"/>
            <p:cNvCxnSpPr/>
            <p:nvPr/>
          </p:nvCxnSpPr>
          <p:spPr>
            <a:xfrm>
              <a:off x="128124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72" name="Google Shape;469;p38"/>
            <p:cNvCxnSpPr/>
            <p:nvPr/>
          </p:nvCxnSpPr>
          <p:spPr>
            <a:xfrm>
              <a:off x="171036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73" name="Google Shape;470;p38"/>
            <p:cNvCxnSpPr/>
            <p:nvPr/>
          </p:nvCxnSpPr>
          <p:spPr>
            <a:xfrm>
              <a:off x="213372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74" name="Google Shape;471;p38"/>
            <p:cNvCxnSpPr/>
            <p:nvPr/>
          </p:nvCxnSpPr>
          <p:spPr>
            <a:xfrm>
              <a:off x="256248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75" name="Google Shape;472;p38"/>
            <p:cNvCxnSpPr/>
            <p:nvPr/>
          </p:nvCxnSpPr>
          <p:spPr>
            <a:xfrm>
              <a:off x="298620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76" name="Google Shape;473;p38"/>
            <p:cNvCxnSpPr/>
            <p:nvPr/>
          </p:nvCxnSpPr>
          <p:spPr>
            <a:xfrm>
              <a:off x="341496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77" name="Google Shape;474;p38"/>
            <p:cNvCxnSpPr/>
            <p:nvPr/>
          </p:nvCxnSpPr>
          <p:spPr>
            <a:xfrm>
              <a:off x="0" y="173808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78" name="Google Shape;475;p38"/>
            <p:cNvCxnSpPr/>
            <p:nvPr/>
          </p:nvCxnSpPr>
          <p:spPr>
            <a:xfrm>
              <a:off x="0" y="217260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854016" y="348857"/>
            <a:ext cx="4200120" cy="3014033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800" b="1" strike="noStrike" spc="-1" dirty="0">
                <a:solidFill>
                  <a:schemeClr val="dk1"/>
                </a:solidFill>
                <a:latin typeface="Josefin Sans"/>
                <a:ea typeface="Josefin Sans"/>
              </a:rPr>
              <a:t>IoT-based</a:t>
            </a:r>
            <a:r>
              <a:rPr lang="en" sz="4800" b="1" spc="-1" dirty="0">
                <a:solidFill>
                  <a:schemeClr val="dk1"/>
                </a:solidFill>
                <a:latin typeface="Josefin Sans"/>
                <a:ea typeface="Josefin Sans"/>
              </a:rPr>
              <a:t> smart home light control system</a:t>
            </a:r>
            <a:endParaRPr lang="en" sz="4800" b="1" strike="noStrike" spc="-1" dirty="0">
              <a:solidFill>
                <a:schemeClr val="dk1"/>
              </a:solidFill>
              <a:latin typeface="Josefin Sans"/>
            </a:endParaRPr>
          </a:p>
        </p:txBody>
      </p:sp>
      <p:sp>
        <p:nvSpPr>
          <p:cNvPr id="381" name="Google Shape;478;p38"/>
          <p:cNvSpPr/>
          <p:nvPr/>
        </p:nvSpPr>
        <p:spPr>
          <a:xfrm>
            <a:off x="8248680" y="3743280"/>
            <a:ext cx="342720" cy="8665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33440" rIns="870823080" bIns="433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82" name="Google Shape;479;p38"/>
          <p:cNvSpPr/>
          <p:nvPr/>
        </p:nvSpPr>
        <p:spPr>
          <a:xfrm>
            <a:off x="420840" y="3248280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83" name="Google Shape;480;p38"/>
          <p:cNvSpPr/>
          <p:nvPr/>
        </p:nvSpPr>
        <p:spPr>
          <a:xfrm>
            <a:off x="5691387" y="99785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84" name="Google Shape;481;p38"/>
          <p:cNvGrpSpPr/>
          <p:nvPr/>
        </p:nvGrpSpPr>
        <p:grpSpPr>
          <a:xfrm>
            <a:off x="8012520" y="345600"/>
            <a:ext cx="817920" cy="813600"/>
            <a:chOff x="8012520" y="345600"/>
            <a:chExt cx="817920" cy="813600"/>
          </a:xfrm>
        </p:grpSpPr>
        <p:sp>
          <p:nvSpPr>
            <p:cNvPr id="385" name="Google Shape;482;p38"/>
            <p:cNvSpPr/>
            <p:nvPr/>
          </p:nvSpPr>
          <p:spPr>
            <a:xfrm>
              <a:off x="8069400" y="40032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6" name="Google Shape;483;p38"/>
            <p:cNvSpPr/>
            <p:nvPr/>
          </p:nvSpPr>
          <p:spPr>
            <a:xfrm>
              <a:off x="8012520" y="345600"/>
              <a:ext cx="817920" cy="813600"/>
            </a:xfrm>
            <a:prstGeom prst="pie">
              <a:avLst>
                <a:gd name="adj1" fmla="val 16037467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1842EC6-FE82-D72A-55D9-C1D3F61C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65" y="3361533"/>
            <a:ext cx="2921335" cy="891163"/>
          </a:xfrm>
        </p:spPr>
        <p:txBody>
          <a:bodyPr/>
          <a:lstStyle/>
          <a:p>
            <a:r>
              <a:rPr lang="en-US" sz="2000" b="1" dirty="0">
                <a:cs typeface="Arial"/>
              </a:rPr>
              <a:t>Presented by</a:t>
            </a:r>
            <a:r>
              <a:rPr lang="en-US" sz="2000" dirty="0">
                <a:cs typeface="Arial"/>
              </a:rPr>
              <a:t>: RAFIQ MUHAMMAD MUDASAR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17;p41"/>
          <p:cNvGrpSpPr/>
          <p:nvPr/>
        </p:nvGrpSpPr>
        <p:grpSpPr>
          <a:xfrm>
            <a:off x="315360" y="343440"/>
            <a:ext cx="813600" cy="817920"/>
            <a:chOff x="315360" y="343440"/>
            <a:chExt cx="813600" cy="817920"/>
          </a:xfrm>
        </p:grpSpPr>
        <p:sp>
          <p:nvSpPr>
            <p:cNvPr id="576" name="Google Shape;518;p41"/>
            <p:cNvSpPr/>
            <p:nvPr/>
          </p:nvSpPr>
          <p:spPr>
            <a:xfrm flipH="1">
              <a:off x="369720" y="40032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7" name="Google Shape;519;p41"/>
            <p:cNvSpPr/>
            <p:nvPr/>
          </p:nvSpPr>
          <p:spPr>
            <a:xfrm rot="5400000" flipH="1">
              <a:off x="312840" y="34560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78" name="Google Shape;520;p41"/>
          <p:cNvGrpSpPr/>
          <p:nvPr/>
        </p:nvGrpSpPr>
        <p:grpSpPr>
          <a:xfrm>
            <a:off x="5728320" y="2968920"/>
            <a:ext cx="3415320" cy="2174400"/>
            <a:chOff x="5728320" y="2968920"/>
            <a:chExt cx="3415320" cy="2174400"/>
          </a:xfrm>
        </p:grpSpPr>
        <p:cxnSp>
          <p:nvCxnSpPr>
            <p:cNvPr id="579" name="Google Shape;521;p41"/>
            <p:cNvCxnSpPr/>
            <p:nvPr/>
          </p:nvCxnSpPr>
          <p:spPr>
            <a:xfrm>
              <a:off x="5728680" y="341064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80" name="Google Shape;522;p41"/>
            <p:cNvCxnSpPr/>
            <p:nvPr/>
          </p:nvCxnSpPr>
          <p:spPr>
            <a:xfrm>
              <a:off x="5728680" y="384516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81" name="Google Shape;523;p41"/>
            <p:cNvCxnSpPr/>
            <p:nvPr/>
          </p:nvCxnSpPr>
          <p:spPr>
            <a:xfrm>
              <a:off x="5728680" y="427968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82" name="Google Shape;524;p41"/>
            <p:cNvCxnSpPr/>
            <p:nvPr/>
          </p:nvCxnSpPr>
          <p:spPr>
            <a:xfrm>
              <a:off x="61574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83" name="Google Shape;525;p41"/>
            <p:cNvCxnSpPr/>
            <p:nvPr/>
          </p:nvCxnSpPr>
          <p:spPr>
            <a:xfrm>
              <a:off x="65865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84" name="Google Shape;526;p41"/>
            <p:cNvCxnSpPr/>
            <p:nvPr/>
          </p:nvCxnSpPr>
          <p:spPr>
            <a:xfrm>
              <a:off x="70099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85" name="Google Shape;527;p41"/>
            <p:cNvCxnSpPr/>
            <p:nvPr/>
          </p:nvCxnSpPr>
          <p:spPr>
            <a:xfrm>
              <a:off x="74390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86" name="Google Shape;528;p41"/>
            <p:cNvCxnSpPr/>
            <p:nvPr/>
          </p:nvCxnSpPr>
          <p:spPr>
            <a:xfrm>
              <a:off x="786240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87" name="Google Shape;529;p41"/>
            <p:cNvCxnSpPr/>
            <p:nvPr/>
          </p:nvCxnSpPr>
          <p:spPr>
            <a:xfrm>
              <a:off x="82915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88" name="Google Shape;530;p41"/>
            <p:cNvCxnSpPr/>
            <p:nvPr/>
          </p:nvCxnSpPr>
          <p:spPr>
            <a:xfrm>
              <a:off x="87148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89" name="Google Shape;531;p41"/>
            <p:cNvCxnSpPr/>
            <p:nvPr/>
          </p:nvCxnSpPr>
          <p:spPr>
            <a:xfrm>
              <a:off x="57283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90" name="Google Shape;532;p41"/>
            <p:cNvCxnSpPr/>
            <p:nvPr/>
          </p:nvCxnSpPr>
          <p:spPr>
            <a:xfrm>
              <a:off x="5728680" y="470880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91" name="Google Shape;533;p41"/>
            <p:cNvCxnSpPr/>
            <p:nvPr/>
          </p:nvCxnSpPr>
          <p:spPr>
            <a:xfrm>
              <a:off x="5728680" y="296892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592" name="Google Shape;534;p41"/>
          <p:cNvSpPr/>
          <p:nvPr/>
        </p:nvSpPr>
        <p:spPr>
          <a:xfrm>
            <a:off x="419223" y="2574323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93" name="Google Shape;535;p41"/>
          <p:cNvSpPr/>
          <p:nvPr/>
        </p:nvSpPr>
        <p:spPr>
          <a:xfrm>
            <a:off x="4339080" y="-27036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282547" y="1288654"/>
            <a:ext cx="5733720" cy="10188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" sz="2800" b="1" dirty="0"/>
              <a:t>Conclusion &amp; Future Scope</a:t>
            </a:r>
            <a:endParaRPr lang="en-US" sz="2800" dirty="0"/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" sz="6000" b="1" strike="noStrike" spc="-1" dirty="0">
              <a:solidFill>
                <a:schemeClr val="dk1"/>
              </a:solidFill>
              <a:latin typeface="Josefin Sans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subTitle"/>
          </p:nvPr>
        </p:nvSpPr>
        <p:spPr>
          <a:xfrm>
            <a:off x="1390221" y="1389942"/>
            <a:ext cx="6048459" cy="2439018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rmAutofit fontScale="96523"/>
          </a:bodyPr>
          <a:lstStyle/>
          <a:p>
            <a:pPr algn="ctr">
              <a:buNone/>
              <a:tabLst>
                <a:tab pos="0" algn="l"/>
              </a:tabLst>
            </a:pPr>
            <a:r>
              <a:rPr lang="en" sz="1500" b="1" spc="-1" dirty="0">
                <a:solidFill>
                  <a:schemeClr val="dk1"/>
                </a:solidFill>
                <a:ea typeface="+mn-lt"/>
                <a:cs typeface="+mn-lt"/>
              </a:rPr>
              <a:t>Conclusion:</a:t>
            </a:r>
            <a:endParaRPr lang="en-US" dirty="0"/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Efficiently automates home lighting using IoT.</a:t>
            </a:r>
            <a:endParaRPr lang="en" dirty="0">
              <a:solidFill>
                <a:schemeClr val="dk1"/>
              </a:solidFill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Provides both automatic and manual control.</a:t>
            </a:r>
            <a:endParaRPr lang="en" dirty="0">
              <a:solidFill>
                <a:schemeClr val="dk1"/>
              </a:solidFill>
            </a:endParaRPr>
          </a:p>
          <a:p>
            <a:pPr indent="0" algn="ctr">
              <a:buNone/>
              <a:tabLst>
                <a:tab pos="0" algn="l"/>
              </a:tabLst>
            </a:pPr>
            <a:r>
              <a:rPr lang="en" sz="1500" b="1" spc="-1" dirty="0">
                <a:solidFill>
                  <a:schemeClr val="dk1"/>
                </a:solidFill>
                <a:ea typeface="+mn-lt"/>
                <a:cs typeface="+mn-lt"/>
              </a:rPr>
              <a:t>Future Enhancements:</a:t>
            </a:r>
            <a:endParaRPr lang="en" dirty="0">
              <a:solidFill>
                <a:schemeClr val="dk1"/>
              </a:solidFill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Integrate voice control (Alexa/Google Assistant).</a:t>
            </a:r>
            <a:endParaRPr lang="en" dirty="0"/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Implement AI-based energy-saving algorithms.</a:t>
            </a:r>
            <a:endParaRPr lang="en" dirty="0"/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" sz="15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517;p41"/>
          <p:cNvGrpSpPr/>
          <p:nvPr/>
        </p:nvGrpSpPr>
        <p:grpSpPr>
          <a:xfrm>
            <a:off x="315360" y="343440"/>
            <a:ext cx="813600" cy="817920"/>
            <a:chOff x="315360" y="343440"/>
            <a:chExt cx="813600" cy="817920"/>
          </a:xfrm>
        </p:grpSpPr>
        <p:sp>
          <p:nvSpPr>
            <p:cNvPr id="388" name="Google Shape;518;p41"/>
            <p:cNvSpPr/>
            <p:nvPr/>
          </p:nvSpPr>
          <p:spPr>
            <a:xfrm flipH="1">
              <a:off x="369720" y="40032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519;p41"/>
            <p:cNvSpPr/>
            <p:nvPr/>
          </p:nvSpPr>
          <p:spPr>
            <a:xfrm rot="5400000" flipH="1">
              <a:off x="312840" y="34560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90" name="Google Shape;520;p41"/>
          <p:cNvGrpSpPr/>
          <p:nvPr/>
        </p:nvGrpSpPr>
        <p:grpSpPr>
          <a:xfrm>
            <a:off x="5728320" y="2968920"/>
            <a:ext cx="3415320" cy="2174400"/>
            <a:chOff x="5728320" y="2968920"/>
            <a:chExt cx="3415320" cy="2174400"/>
          </a:xfrm>
        </p:grpSpPr>
        <p:cxnSp>
          <p:nvCxnSpPr>
            <p:cNvPr id="391" name="Google Shape;521;p41"/>
            <p:cNvCxnSpPr/>
            <p:nvPr/>
          </p:nvCxnSpPr>
          <p:spPr>
            <a:xfrm>
              <a:off x="5728680" y="341064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92" name="Google Shape;522;p41"/>
            <p:cNvCxnSpPr/>
            <p:nvPr/>
          </p:nvCxnSpPr>
          <p:spPr>
            <a:xfrm>
              <a:off x="5728680" y="384516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93" name="Google Shape;523;p41"/>
            <p:cNvCxnSpPr/>
            <p:nvPr/>
          </p:nvCxnSpPr>
          <p:spPr>
            <a:xfrm>
              <a:off x="5728680" y="427968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94" name="Google Shape;524;p41"/>
            <p:cNvCxnSpPr/>
            <p:nvPr/>
          </p:nvCxnSpPr>
          <p:spPr>
            <a:xfrm>
              <a:off x="61574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95" name="Google Shape;525;p41"/>
            <p:cNvCxnSpPr/>
            <p:nvPr/>
          </p:nvCxnSpPr>
          <p:spPr>
            <a:xfrm>
              <a:off x="65865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96" name="Google Shape;526;p41"/>
            <p:cNvCxnSpPr/>
            <p:nvPr/>
          </p:nvCxnSpPr>
          <p:spPr>
            <a:xfrm>
              <a:off x="70099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97" name="Google Shape;527;p41"/>
            <p:cNvCxnSpPr/>
            <p:nvPr/>
          </p:nvCxnSpPr>
          <p:spPr>
            <a:xfrm>
              <a:off x="74390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98" name="Google Shape;528;p41"/>
            <p:cNvCxnSpPr/>
            <p:nvPr/>
          </p:nvCxnSpPr>
          <p:spPr>
            <a:xfrm>
              <a:off x="786240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99" name="Google Shape;529;p41"/>
            <p:cNvCxnSpPr/>
            <p:nvPr/>
          </p:nvCxnSpPr>
          <p:spPr>
            <a:xfrm>
              <a:off x="82915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00" name="Google Shape;530;p41"/>
            <p:cNvCxnSpPr/>
            <p:nvPr/>
          </p:nvCxnSpPr>
          <p:spPr>
            <a:xfrm>
              <a:off x="87148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01" name="Google Shape;531;p41"/>
            <p:cNvCxnSpPr/>
            <p:nvPr/>
          </p:nvCxnSpPr>
          <p:spPr>
            <a:xfrm>
              <a:off x="57283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02" name="Google Shape;532;p41"/>
            <p:cNvCxnSpPr/>
            <p:nvPr/>
          </p:nvCxnSpPr>
          <p:spPr>
            <a:xfrm>
              <a:off x="5728680" y="470880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03" name="Google Shape;533;p41"/>
            <p:cNvCxnSpPr/>
            <p:nvPr/>
          </p:nvCxnSpPr>
          <p:spPr>
            <a:xfrm>
              <a:off x="5728680" y="296892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404" name="Google Shape;534;p41"/>
          <p:cNvSpPr/>
          <p:nvPr/>
        </p:nvSpPr>
        <p:spPr>
          <a:xfrm>
            <a:off x="982440" y="2690280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05" name="Google Shape;535;p41"/>
          <p:cNvSpPr/>
          <p:nvPr/>
        </p:nvSpPr>
        <p:spPr>
          <a:xfrm>
            <a:off x="4339080" y="-27036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580721" y="957350"/>
            <a:ext cx="5733720" cy="10188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rmAutofit fontScale="93651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>
                <a:solidFill>
                  <a:schemeClr val="dk1"/>
                </a:solidFill>
                <a:latin typeface="Josefin Sans"/>
                <a:ea typeface="Josefin Sans"/>
              </a:rPr>
              <a:t>Introduction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1580721" y="1978008"/>
            <a:ext cx="5849675" cy="2422452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algn="ctr">
              <a:buNone/>
              <a:tabLst>
                <a:tab pos="0" algn="l"/>
              </a:tabLst>
            </a:pPr>
            <a:r>
              <a:rPr lang="en" b="1" spc="-1" dirty="0">
                <a:solidFill>
                  <a:schemeClr val="dk1"/>
                </a:solidFill>
                <a:ea typeface="+mn-lt"/>
                <a:cs typeface="+mn-lt"/>
              </a:rPr>
              <a:t>Objective</a:t>
            </a:r>
            <a:r>
              <a:rPr lang="en" sz="1500" b="1" spc="-1" dirty="0">
                <a:solidFill>
                  <a:schemeClr val="dk1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chemeClr val="dk1"/>
              </a:solidFill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ea typeface="+mn-lt"/>
                <a:cs typeface="+mn-lt"/>
              </a:rPr>
              <a:t>Design an IoT-based smart home light control system.</a:t>
            </a:r>
            <a:endParaRPr lang="en" sz="2000">
              <a:solidFill>
                <a:schemeClr val="dk1"/>
              </a:solidFill>
              <a:cs typeface="Arial"/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ea typeface="+mn-lt"/>
                <a:cs typeface="+mn-lt"/>
              </a:rPr>
              <a:t>Utilize sensors and actuators for automation.</a:t>
            </a:r>
            <a:endParaRPr lang="en" sz="2000">
              <a:solidFill>
                <a:schemeClr val="dk1"/>
              </a:solidFill>
              <a:cs typeface="Arial"/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ea typeface="+mn-lt"/>
                <a:cs typeface="+mn-lt"/>
              </a:rPr>
              <a:t>Enable remote control via a mobile app.</a:t>
            </a:r>
            <a:endParaRPr lang="en" sz="2000" dirty="0">
              <a:solidFill>
                <a:schemeClr val="dk1"/>
              </a:solidFill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2000" b="1" spc="-1" dirty="0">
                <a:solidFill>
                  <a:schemeClr val="dk1"/>
                </a:solidFill>
                <a:ea typeface="+mn-lt"/>
                <a:cs typeface="+mn-lt"/>
              </a:rPr>
              <a:t>Why This Project?</a:t>
            </a:r>
            <a:endParaRPr lang="en" sz="2000" spc="-1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ea typeface="+mn-lt"/>
                <a:cs typeface="+mn-lt"/>
              </a:rPr>
              <a:t>Enhances convenience and energy efficiency.</a:t>
            </a:r>
            <a:endParaRPr lang="en" dirty="0">
              <a:solidFill>
                <a:schemeClr val="dk1"/>
              </a:solidFill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ea typeface="+mn-lt"/>
                <a:cs typeface="+mn-lt"/>
              </a:rPr>
              <a:t>Provides smart automation for home lighting.</a:t>
            </a:r>
            <a:endParaRPr lang="en" dirty="0">
              <a:solidFill>
                <a:schemeClr val="dk1"/>
              </a:solidFill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endParaRPr lang="en" sz="20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" sz="1500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724;p49"/>
          <p:cNvGrpSpPr/>
          <p:nvPr/>
        </p:nvGrpSpPr>
        <p:grpSpPr>
          <a:xfrm>
            <a:off x="5728680" y="2970360"/>
            <a:ext cx="3415320" cy="2172960"/>
            <a:chOff x="5728680" y="2970360"/>
            <a:chExt cx="3415320" cy="2172960"/>
          </a:xfrm>
        </p:grpSpPr>
        <p:cxnSp>
          <p:nvCxnSpPr>
            <p:cNvPr id="409" name="Google Shape;725;p49"/>
            <p:cNvCxnSpPr/>
            <p:nvPr/>
          </p:nvCxnSpPr>
          <p:spPr>
            <a:xfrm flipH="1">
              <a:off x="5728680" y="341064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10" name="Google Shape;726;p49"/>
            <p:cNvCxnSpPr/>
            <p:nvPr/>
          </p:nvCxnSpPr>
          <p:spPr>
            <a:xfrm flipH="1">
              <a:off x="5728680" y="384516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11" name="Google Shape;727;p49"/>
            <p:cNvCxnSpPr/>
            <p:nvPr/>
          </p:nvCxnSpPr>
          <p:spPr>
            <a:xfrm flipH="1">
              <a:off x="5728680" y="427968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12" name="Google Shape;728;p49"/>
            <p:cNvCxnSpPr/>
            <p:nvPr/>
          </p:nvCxnSpPr>
          <p:spPr>
            <a:xfrm>
              <a:off x="87148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13" name="Google Shape;729;p49"/>
            <p:cNvCxnSpPr/>
            <p:nvPr/>
          </p:nvCxnSpPr>
          <p:spPr>
            <a:xfrm>
              <a:off x="82857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14" name="Google Shape;730;p49"/>
            <p:cNvCxnSpPr/>
            <p:nvPr/>
          </p:nvCxnSpPr>
          <p:spPr>
            <a:xfrm>
              <a:off x="786240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15" name="Google Shape;731;p49"/>
            <p:cNvCxnSpPr/>
            <p:nvPr/>
          </p:nvCxnSpPr>
          <p:spPr>
            <a:xfrm>
              <a:off x="74332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16" name="Google Shape;732;p49"/>
            <p:cNvCxnSpPr/>
            <p:nvPr/>
          </p:nvCxnSpPr>
          <p:spPr>
            <a:xfrm>
              <a:off x="70099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17" name="Google Shape;733;p49"/>
            <p:cNvCxnSpPr/>
            <p:nvPr/>
          </p:nvCxnSpPr>
          <p:spPr>
            <a:xfrm>
              <a:off x="65811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18" name="Google Shape;734;p49"/>
            <p:cNvCxnSpPr/>
            <p:nvPr/>
          </p:nvCxnSpPr>
          <p:spPr>
            <a:xfrm>
              <a:off x="61574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19" name="Google Shape;735;p49"/>
            <p:cNvCxnSpPr/>
            <p:nvPr/>
          </p:nvCxnSpPr>
          <p:spPr>
            <a:xfrm>
              <a:off x="57286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20" name="Google Shape;736;p49"/>
            <p:cNvCxnSpPr/>
            <p:nvPr/>
          </p:nvCxnSpPr>
          <p:spPr>
            <a:xfrm flipH="1">
              <a:off x="5728680" y="470880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21" name="Google Shape;737;p49"/>
            <p:cNvCxnSpPr/>
            <p:nvPr/>
          </p:nvCxnSpPr>
          <p:spPr>
            <a:xfrm flipH="1">
              <a:off x="5728680" y="297612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grpSp>
        <p:nvGrpSpPr>
          <p:cNvPr id="422" name="Google Shape;738;p49"/>
          <p:cNvGrpSpPr/>
          <p:nvPr/>
        </p:nvGrpSpPr>
        <p:grpSpPr>
          <a:xfrm>
            <a:off x="1748160" y="3992760"/>
            <a:ext cx="813600" cy="817920"/>
            <a:chOff x="1748160" y="3992760"/>
            <a:chExt cx="813600" cy="817920"/>
          </a:xfrm>
        </p:grpSpPr>
        <p:sp>
          <p:nvSpPr>
            <p:cNvPr id="423" name="Google Shape;739;p49"/>
            <p:cNvSpPr/>
            <p:nvPr/>
          </p:nvSpPr>
          <p:spPr>
            <a:xfrm flipH="1">
              <a:off x="1802160" y="404928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4" name="Google Shape;740;p49"/>
            <p:cNvSpPr/>
            <p:nvPr/>
          </p:nvSpPr>
          <p:spPr>
            <a:xfrm rot="5400000" flipH="1">
              <a:off x="1746000" y="399492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25" name="Google Shape;741;p49"/>
          <p:cNvGrpSpPr/>
          <p:nvPr/>
        </p:nvGrpSpPr>
        <p:grpSpPr>
          <a:xfrm>
            <a:off x="6142320" y="543960"/>
            <a:ext cx="2278440" cy="330120"/>
            <a:chOff x="6142320" y="543960"/>
            <a:chExt cx="2278440" cy="330120"/>
          </a:xfrm>
        </p:grpSpPr>
        <p:sp>
          <p:nvSpPr>
            <p:cNvPr id="426" name="Google Shape;742;p49"/>
            <p:cNvSpPr/>
            <p:nvPr/>
          </p:nvSpPr>
          <p:spPr>
            <a:xfrm flipH="1">
              <a:off x="6141960" y="543960"/>
              <a:ext cx="2278440" cy="330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7" name="Google Shape;743;p49"/>
            <p:cNvSpPr/>
            <p:nvPr/>
          </p:nvSpPr>
          <p:spPr>
            <a:xfrm flipH="1">
              <a:off x="6194520" y="605520"/>
              <a:ext cx="469800" cy="20736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28" name="Google Shape;744;p49"/>
          <p:cNvSpPr/>
          <p:nvPr/>
        </p:nvSpPr>
        <p:spPr>
          <a:xfrm>
            <a:off x="552600" y="542880"/>
            <a:ext cx="342720" cy="8665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33440" rIns="870823080" bIns="433440" anchor="t">
            <a:norm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29" name="Google Shape;745;p49"/>
          <p:cNvCxnSpPr/>
          <p:nvPr/>
        </p:nvCxnSpPr>
        <p:spPr>
          <a:xfrm>
            <a:off x="-68400" y="539280"/>
            <a:ext cx="84996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30" name="Google Shape;746;p49"/>
          <p:cNvSpPr/>
          <p:nvPr/>
        </p:nvSpPr>
        <p:spPr>
          <a:xfrm>
            <a:off x="7544520" y="1621800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31" name="Google Shape;747;p49"/>
          <p:cNvSpPr/>
          <p:nvPr/>
        </p:nvSpPr>
        <p:spPr>
          <a:xfrm rot="16200000">
            <a:off x="-339120" y="287424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2286060" y="683465"/>
            <a:ext cx="2676240" cy="12092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Josefin Sans"/>
                <a:ea typeface="Josefin Sans"/>
              </a:rPr>
              <a:t>System </a:t>
            </a:r>
            <a:r>
              <a:rPr lang="en" sz="3600" b="1" spc="-1" dirty="0">
                <a:solidFill>
                  <a:schemeClr val="dk1"/>
                </a:solidFill>
                <a:latin typeface="Josefin Sans"/>
                <a:ea typeface="Josefin Sans"/>
              </a:rPr>
              <a:t>Component</a:t>
            </a:r>
            <a:endParaRPr lang="en" sz="3600" b="1" strike="noStrike" spc="-1">
              <a:solidFill>
                <a:schemeClr val="dk1"/>
              </a:solidFill>
              <a:latin typeface="Josefin Sans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title"/>
          </p:nvPr>
        </p:nvSpPr>
        <p:spPr>
          <a:xfrm>
            <a:off x="1722444" y="1923959"/>
            <a:ext cx="3801478" cy="2848979"/>
          </a:xfrm>
          <a:prstGeom prst="rect">
            <a:avLst/>
          </a:prstGeom>
          <a:solidFill>
            <a:schemeClr val="lt1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1600" b="1" dirty="0">
                <a:solidFill>
                  <a:schemeClr val="dk1"/>
                </a:solidFill>
                <a:latin typeface="Arial"/>
                <a:cs typeface="Arial"/>
              </a:rPr>
              <a:t>Hardware</a:t>
            </a:r>
            <a:r>
              <a:rPr lang="en" sz="1600" b="1" dirty="0"/>
              <a:t>:</a:t>
            </a:r>
            <a:endParaRPr lang="en-US" sz="1600">
              <a:cs typeface="Arial"/>
            </a:endParaRPr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r>
              <a:rPr lang="en" sz="1400" b="1" dirty="0">
                <a:solidFill>
                  <a:schemeClr val="dk1"/>
                </a:solidFill>
                <a:ea typeface="+mj-lt"/>
                <a:cs typeface="+mj-lt"/>
              </a:rPr>
              <a:t>ESP32 Microcontroller</a:t>
            </a:r>
            <a:r>
              <a:rPr lang="en" sz="1400" dirty="0">
                <a:solidFill>
                  <a:schemeClr val="dk1"/>
                </a:solidFill>
                <a:ea typeface="+mj-lt"/>
                <a:cs typeface="+mj-lt"/>
              </a:rPr>
              <a:t> – Processes sensor data and controls actuators.</a:t>
            </a:r>
            <a:endParaRPr lang="en" sz="1400">
              <a:solidFill>
                <a:schemeClr val="dk1"/>
              </a:solidFill>
              <a:cs typeface="Arial"/>
            </a:endParaRPr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r>
              <a:rPr lang="en" sz="1400" b="1" dirty="0">
                <a:solidFill>
                  <a:schemeClr val="dk1"/>
                </a:solidFill>
                <a:ea typeface="+mj-lt"/>
                <a:cs typeface="+mj-lt"/>
              </a:rPr>
              <a:t>LDR Sensor</a:t>
            </a:r>
            <a:r>
              <a:rPr lang="en" sz="1400" dirty="0">
                <a:solidFill>
                  <a:schemeClr val="dk1"/>
                </a:solidFill>
                <a:ea typeface="+mj-lt"/>
                <a:cs typeface="+mj-lt"/>
              </a:rPr>
              <a:t> – Measures ambient light intensity.</a:t>
            </a:r>
            <a:endParaRPr lang="en" sz="1400">
              <a:solidFill>
                <a:schemeClr val="dk1"/>
              </a:solidFill>
              <a:cs typeface="Arial"/>
            </a:endParaRPr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r>
              <a:rPr lang="en" sz="1400" b="1" dirty="0">
                <a:solidFill>
                  <a:schemeClr val="dk1"/>
                </a:solidFill>
                <a:ea typeface="+mj-lt"/>
                <a:cs typeface="+mj-lt"/>
              </a:rPr>
              <a:t>PIR Sensor</a:t>
            </a:r>
            <a:r>
              <a:rPr lang="en" sz="1400" dirty="0">
                <a:solidFill>
                  <a:schemeClr val="dk1"/>
                </a:solidFill>
                <a:ea typeface="+mj-lt"/>
                <a:cs typeface="+mj-lt"/>
              </a:rPr>
              <a:t> – Detects motion.</a:t>
            </a:r>
            <a:endParaRPr lang="en" sz="1400">
              <a:solidFill>
                <a:schemeClr val="dk1"/>
              </a:solidFill>
              <a:cs typeface="Arial"/>
            </a:endParaRPr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r>
              <a:rPr lang="en" sz="1400" b="1" dirty="0">
                <a:solidFill>
                  <a:schemeClr val="dk1"/>
                </a:solidFill>
                <a:ea typeface="+mj-lt"/>
                <a:cs typeface="+mj-lt"/>
              </a:rPr>
              <a:t>Relay Module</a:t>
            </a:r>
            <a:r>
              <a:rPr lang="en" sz="1400" dirty="0">
                <a:solidFill>
                  <a:schemeClr val="dk1"/>
                </a:solidFill>
                <a:ea typeface="+mj-lt"/>
                <a:cs typeface="+mj-lt"/>
              </a:rPr>
              <a:t> – Switches the light on/off.</a:t>
            </a:r>
            <a:endParaRPr lang="en" sz="1400">
              <a:solidFill>
                <a:schemeClr val="dk1"/>
              </a:solidFill>
              <a:cs typeface="Arial"/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400" b="1" dirty="0">
                <a:solidFill>
                  <a:schemeClr val="dk1"/>
                </a:solidFill>
                <a:ea typeface="+mj-lt"/>
                <a:cs typeface="+mj-lt"/>
              </a:rPr>
              <a:t>LED Light</a:t>
            </a:r>
            <a:r>
              <a:rPr lang="en" sz="1400" dirty="0">
                <a:solidFill>
                  <a:schemeClr val="dk1"/>
                </a:solidFill>
                <a:ea typeface="+mj-lt"/>
                <a:cs typeface="+mj-lt"/>
              </a:rPr>
              <a:t> – Simulates home lighting.</a:t>
            </a:r>
            <a:br>
              <a:rPr lang="en" sz="1400" dirty="0">
                <a:ea typeface="+mj-lt"/>
                <a:cs typeface="+mj-lt"/>
              </a:rPr>
            </a:br>
            <a:r>
              <a:rPr lang="en" sz="1600" b="1" dirty="0"/>
              <a:t>Software &amp; Cloud:</a:t>
            </a:r>
            <a:endParaRPr lang="en" sz="1600">
              <a:cs typeface="Arial"/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400" b="1" dirty="0">
                <a:ea typeface="+mj-lt"/>
                <a:cs typeface="+mj-lt"/>
              </a:rPr>
              <a:t>Blynk or </a:t>
            </a:r>
            <a:r>
              <a:rPr lang="en" sz="1400" b="1" err="1">
                <a:ea typeface="+mj-lt"/>
                <a:cs typeface="+mj-lt"/>
              </a:rPr>
              <a:t>ThingSpeak</a:t>
            </a:r>
            <a:r>
              <a:rPr lang="en" sz="1400" dirty="0">
                <a:ea typeface="+mj-lt"/>
                <a:cs typeface="+mj-lt"/>
              </a:rPr>
              <a:t> – Remote monitoring and control.</a:t>
            </a:r>
            <a:endParaRPr lang="en" sz="1400">
              <a:cs typeface="Arial"/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400" b="1" dirty="0">
                <a:ea typeface="+mj-lt"/>
                <a:cs typeface="+mj-lt"/>
              </a:rPr>
              <a:t>Arduino IDE</a:t>
            </a:r>
            <a:r>
              <a:rPr lang="en" sz="1400" dirty="0">
                <a:ea typeface="+mj-lt"/>
                <a:cs typeface="+mj-lt"/>
              </a:rPr>
              <a:t> – Programming ESP32.</a:t>
            </a:r>
            <a:endParaRPr lang="en" sz="1400" dirty="0"/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endParaRPr lang="en" sz="1200" dirty="0">
              <a:ea typeface="+mj-lt"/>
              <a:cs typeface="+mj-lt"/>
            </a:endParaRPr>
          </a:p>
          <a:p>
            <a:pPr algn="ctr">
              <a:tabLst>
                <a:tab pos="0" algn="l"/>
              </a:tabLst>
            </a:pPr>
            <a:endParaRPr lang="en" sz="1200" strike="noStrike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841;p54"/>
          <p:cNvGrpSpPr/>
          <p:nvPr/>
        </p:nvGrpSpPr>
        <p:grpSpPr>
          <a:xfrm>
            <a:off x="5728680" y="2970360"/>
            <a:ext cx="3415320" cy="2172960"/>
            <a:chOff x="5728680" y="2970360"/>
            <a:chExt cx="3415320" cy="2172960"/>
          </a:xfrm>
        </p:grpSpPr>
        <p:cxnSp>
          <p:nvCxnSpPr>
            <p:cNvPr id="435" name="Google Shape;842;p54"/>
            <p:cNvCxnSpPr/>
            <p:nvPr/>
          </p:nvCxnSpPr>
          <p:spPr>
            <a:xfrm flipH="1">
              <a:off x="5728680" y="341064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36" name="Google Shape;843;p54"/>
            <p:cNvCxnSpPr/>
            <p:nvPr/>
          </p:nvCxnSpPr>
          <p:spPr>
            <a:xfrm flipH="1">
              <a:off x="5728680" y="384516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37" name="Google Shape;844;p54"/>
            <p:cNvCxnSpPr/>
            <p:nvPr/>
          </p:nvCxnSpPr>
          <p:spPr>
            <a:xfrm flipH="1">
              <a:off x="5728680" y="427968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38" name="Google Shape;845;p54"/>
            <p:cNvCxnSpPr/>
            <p:nvPr/>
          </p:nvCxnSpPr>
          <p:spPr>
            <a:xfrm>
              <a:off x="87148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39" name="Google Shape;846;p54"/>
            <p:cNvCxnSpPr/>
            <p:nvPr/>
          </p:nvCxnSpPr>
          <p:spPr>
            <a:xfrm>
              <a:off x="82857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0" name="Google Shape;847;p54"/>
            <p:cNvCxnSpPr/>
            <p:nvPr/>
          </p:nvCxnSpPr>
          <p:spPr>
            <a:xfrm>
              <a:off x="786240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1" name="Google Shape;848;p54"/>
            <p:cNvCxnSpPr/>
            <p:nvPr/>
          </p:nvCxnSpPr>
          <p:spPr>
            <a:xfrm>
              <a:off x="74332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2" name="Google Shape;849;p54"/>
            <p:cNvCxnSpPr/>
            <p:nvPr/>
          </p:nvCxnSpPr>
          <p:spPr>
            <a:xfrm>
              <a:off x="70099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3" name="Google Shape;850;p54"/>
            <p:cNvCxnSpPr/>
            <p:nvPr/>
          </p:nvCxnSpPr>
          <p:spPr>
            <a:xfrm>
              <a:off x="65811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4" name="Google Shape;851;p54"/>
            <p:cNvCxnSpPr/>
            <p:nvPr/>
          </p:nvCxnSpPr>
          <p:spPr>
            <a:xfrm>
              <a:off x="61574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5" name="Google Shape;852;p54"/>
            <p:cNvCxnSpPr/>
            <p:nvPr/>
          </p:nvCxnSpPr>
          <p:spPr>
            <a:xfrm>
              <a:off x="57286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6" name="Google Shape;853;p54"/>
            <p:cNvCxnSpPr/>
            <p:nvPr/>
          </p:nvCxnSpPr>
          <p:spPr>
            <a:xfrm flipH="1">
              <a:off x="5728680" y="470880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7" name="Google Shape;854;p54"/>
            <p:cNvCxnSpPr/>
            <p:nvPr/>
          </p:nvCxnSpPr>
          <p:spPr>
            <a:xfrm flipH="1">
              <a:off x="5728680" y="297612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715637" y="814090"/>
            <a:ext cx="3776788" cy="58221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" sz="1800" b="1" dirty="0"/>
              <a:t>System Working – Data Collection</a:t>
            </a:r>
            <a:endParaRPr lang="en-US" sz="1800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2800" b="1" strike="noStrike" spc="-1" dirty="0">
              <a:solidFill>
                <a:schemeClr val="dk1"/>
              </a:solidFill>
              <a:latin typeface="Josefin Sans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1566551" y="1107875"/>
            <a:ext cx="3941821" cy="24341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53" lnSpcReduction="10000"/>
          </a:bodyPr>
          <a:lstStyle/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600" b="1" spc="-1" dirty="0">
                <a:solidFill>
                  <a:schemeClr val="dk1"/>
                </a:solidFill>
                <a:ea typeface="+mn-lt"/>
                <a:cs typeface="+mn-lt"/>
              </a:rPr>
              <a:t>LDR Sensor:</a:t>
            </a:r>
            <a:endParaRPr lang="en-US" sz="1600">
              <a:solidFill>
                <a:schemeClr val="dk1"/>
              </a:solidFill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Detects ambient light level.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Turns light on if the intensity is below a threshold.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600" b="1" spc="-1" dirty="0">
                <a:solidFill>
                  <a:schemeClr val="dk1"/>
                </a:solidFill>
                <a:ea typeface="+mn-lt"/>
                <a:cs typeface="+mn-lt"/>
              </a:rPr>
              <a:t>PIR Sensor: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Detects motion.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Turns light on when motion is detected.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Turns light off after a set inactivity period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.</a:t>
            </a:r>
            <a:endParaRPr lang="en" dirty="0">
              <a:solidFill>
                <a:schemeClr val="dk1"/>
              </a:solidFill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2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grpSp>
        <p:nvGrpSpPr>
          <p:cNvPr id="451" name="Google Shape;858;p54"/>
          <p:cNvGrpSpPr/>
          <p:nvPr/>
        </p:nvGrpSpPr>
        <p:grpSpPr>
          <a:xfrm>
            <a:off x="246960" y="4081680"/>
            <a:ext cx="813600" cy="817920"/>
            <a:chOff x="246960" y="4081680"/>
            <a:chExt cx="813600" cy="817920"/>
          </a:xfrm>
        </p:grpSpPr>
        <p:sp>
          <p:nvSpPr>
            <p:cNvPr id="452" name="Google Shape;859;p54"/>
            <p:cNvSpPr/>
            <p:nvPr/>
          </p:nvSpPr>
          <p:spPr>
            <a:xfrm flipH="1">
              <a:off x="300960" y="413856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860;p54"/>
            <p:cNvSpPr/>
            <p:nvPr/>
          </p:nvSpPr>
          <p:spPr>
            <a:xfrm rot="5400000" flipH="1">
              <a:off x="244440" y="408384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4" name="Google Shape;861;p54"/>
          <p:cNvGrpSpPr/>
          <p:nvPr/>
        </p:nvGrpSpPr>
        <p:grpSpPr>
          <a:xfrm>
            <a:off x="6142320" y="543960"/>
            <a:ext cx="2278440" cy="330120"/>
            <a:chOff x="6142320" y="543960"/>
            <a:chExt cx="2278440" cy="330120"/>
          </a:xfrm>
        </p:grpSpPr>
        <p:sp>
          <p:nvSpPr>
            <p:cNvPr id="455" name="Google Shape;862;p54"/>
            <p:cNvSpPr/>
            <p:nvPr/>
          </p:nvSpPr>
          <p:spPr>
            <a:xfrm flipH="1">
              <a:off x="6141960" y="543960"/>
              <a:ext cx="2278440" cy="330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6" name="Google Shape;863;p54"/>
            <p:cNvSpPr/>
            <p:nvPr/>
          </p:nvSpPr>
          <p:spPr>
            <a:xfrm flipH="1">
              <a:off x="6194520" y="605520"/>
              <a:ext cx="469800" cy="20736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57" name="Google Shape;864;p54"/>
          <p:cNvSpPr/>
          <p:nvPr/>
        </p:nvSpPr>
        <p:spPr>
          <a:xfrm>
            <a:off x="552600" y="542880"/>
            <a:ext cx="342720" cy="8665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33440" rIns="870823080" bIns="433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58" name="Google Shape;865;p54"/>
          <p:cNvCxnSpPr/>
          <p:nvPr/>
        </p:nvCxnSpPr>
        <p:spPr>
          <a:xfrm>
            <a:off x="-68400" y="539280"/>
            <a:ext cx="84996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568;p43"/>
          <p:cNvGrpSpPr/>
          <p:nvPr/>
        </p:nvGrpSpPr>
        <p:grpSpPr>
          <a:xfrm>
            <a:off x="6714310" y="521804"/>
            <a:ext cx="3415320" cy="2172600"/>
            <a:chOff x="5728680" y="0"/>
            <a:chExt cx="3415320" cy="2172600"/>
          </a:xfrm>
        </p:grpSpPr>
        <p:cxnSp>
          <p:nvCxnSpPr>
            <p:cNvPr id="460" name="Google Shape;569;p43"/>
            <p:cNvCxnSpPr/>
            <p:nvPr/>
          </p:nvCxnSpPr>
          <p:spPr>
            <a:xfrm flipH="1">
              <a:off x="5728680" y="43992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61" name="Google Shape;570;p43"/>
            <p:cNvCxnSpPr/>
            <p:nvPr/>
          </p:nvCxnSpPr>
          <p:spPr>
            <a:xfrm flipH="1">
              <a:off x="5728680" y="87444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62" name="Google Shape;571;p43"/>
            <p:cNvCxnSpPr/>
            <p:nvPr/>
          </p:nvCxnSpPr>
          <p:spPr>
            <a:xfrm flipH="1">
              <a:off x="5728680" y="130896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63" name="Google Shape;572;p43"/>
            <p:cNvCxnSpPr/>
            <p:nvPr/>
          </p:nvCxnSpPr>
          <p:spPr>
            <a:xfrm>
              <a:off x="871488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64" name="Google Shape;573;p43"/>
            <p:cNvCxnSpPr/>
            <p:nvPr/>
          </p:nvCxnSpPr>
          <p:spPr>
            <a:xfrm>
              <a:off x="828576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65" name="Google Shape;574;p43"/>
            <p:cNvCxnSpPr/>
            <p:nvPr/>
          </p:nvCxnSpPr>
          <p:spPr>
            <a:xfrm>
              <a:off x="786240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66" name="Google Shape;575;p43"/>
            <p:cNvCxnSpPr/>
            <p:nvPr/>
          </p:nvCxnSpPr>
          <p:spPr>
            <a:xfrm>
              <a:off x="743328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67" name="Google Shape;576;p43"/>
            <p:cNvCxnSpPr/>
            <p:nvPr/>
          </p:nvCxnSpPr>
          <p:spPr>
            <a:xfrm>
              <a:off x="700992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68" name="Google Shape;577;p43"/>
            <p:cNvCxnSpPr/>
            <p:nvPr/>
          </p:nvCxnSpPr>
          <p:spPr>
            <a:xfrm>
              <a:off x="658116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69" name="Google Shape;578;p43"/>
            <p:cNvCxnSpPr/>
            <p:nvPr/>
          </p:nvCxnSpPr>
          <p:spPr>
            <a:xfrm>
              <a:off x="615744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70" name="Google Shape;579;p43"/>
            <p:cNvCxnSpPr/>
            <p:nvPr/>
          </p:nvCxnSpPr>
          <p:spPr>
            <a:xfrm>
              <a:off x="572868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71" name="Google Shape;580;p43"/>
            <p:cNvCxnSpPr/>
            <p:nvPr/>
          </p:nvCxnSpPr>
          <p:spPr>
            <a:xfrm flipH="1">
              <a:off x="5728680" y="173808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72" name="Google Shape;581;p43"/>
            <p:cNvCxnSpPr/>
            <p:nvPr/>
          </p:nvCxnSpPr>
          <p:spPr>
            <a:xfrm flipH="1">
              <a:off x="5728680" y="217260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1598544" y="229578"/>
            <a:ext cx="4571640" cy="761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200" b="1" spc="-1" dirty="0">
                <a:solidFill>
                  <a:schemeClr val="dk1"/>
                </a:solidFill>
                <a:latin typeface="Josefin Sans"/>
              </a:rPr>
              <a:t>Control System</a:t>
            </a:r>
            <a:endParaRPr lang="en" sz="4200" b="1" strike="noStrike" spc="-1" dirty="0">
              <a:solidFill>
                <a:schemeClr val="dk1"/>
              </a:solidFill>
              <a:latin typeface="Josefin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ubTitle"/>
          </p:nvPr>
        </p:nvSpPr>
        <p:spPr>
          <a:xfrm>
            <a:off x="1598543" y="991738"/>
            <a:ext cx="4571640" cy="182365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rmAutofit fontScale="74023" lnSpcReduction="20000"/>
          </a:bodyPr>
          <a:lstStyle/>
          <a:p>
            <a:pPr algn="ctr">
              <a:buNone/>
              <a:tabLst>
                <a:tab pos="0" algn="l"/>
              </a:tabLst>
            </a:pPr>
            <a:r>
              <a:rPr lang="en" b="1" dirty="0"/>
              <a:t>Automatic Control:</a:t>
            </a:r>
            <a:endParaRPr lang="en-US" dirty="0"/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800" b="1" spc="-1" dirty="0">
                <a:solidFill>
                  <a:schemeClr val="dk1"/>
                </a:solidFill>
                <a:ea typeface="+mn-lt"/>
                <a:cs typeface="+mn-lt"/>
              </a:rPr>
              <a:t>LDR Sensor:</a:t>
            </a: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 Turns light on/off based on light levels.</a:t>
            </a:r>
            <a:endParaRPr lang="en" sz="1800">
              <a:solidFill>
                <a:schemeClr val="dk1"/>
              </a:solidFill>
              <a:cs typeface="Arial"/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800" b="1" spc="-1" dirty="0">
                <a:solidFill>
                  <a:schemeClr val="dk1"/>
                </a:solidFill>
                <a:ea typeface="+mn-lt"/>
                <a:cs typeface="+mn-lt"/>
              </a:rPr>
              <a:t>PIR Sensor:</a:t>
            </a: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 Turns light on when motion is detected.</a:t>
            </a:r>
            <a:endParaRPr lang="en" sz="1800">
              <a:solidFill>
                <a:schemeClr val="dk1"/>
              </a:solidFill>
              <a:cs typeface="Arial"/>
            </a:endParaRPr>
          </a:p>
          <a:p>
            <a:pPr indent="0" algn="ctr">
              <a:buNone/>
              <a:tabLst>
                <a:tab pos="0" algn="l"/>
              </a:tabLst>
            </a:pPr>
            <a:r>
              <a:rPr lang="en" sz="1800" b="1" dirty="0"/>
              <a:t>Manual Control:</a:t>
            </a:r>
            <a:endParaRPr lang="en" sz="1800">
              <a:cs typeface="Arial"/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Mobile app (Blynk/</a:t>
            </a:r>
            <a:r>
              <a:rPr lang="en" sz="1800" spc="-1" err="1">
                <a:solidFill>
                  <a:schemeClr val="dk1"/>
                </a:solidFill>
                <a:ea typeface="+mn-lt"/>
                <a:cs typeface="+mn-lt"/>
              </a:rPr>
              <a:t>ThingSpeak</a:t>
            </a: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) allows users to manually </a:t>
            </a:r>
            <a:endParaRPr lang="en" sz="1800">
              <a:solidFill>
                <a:schemeClr val="dk1"/>
              </a:solidFill>
              <a:ea typeface="+mn-lt"/>
              <a:cs typeface="+mn-lt"/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turn lights on/off.</a:t>
            </a:r>
            <a:endParaRPr lang="en" sz="1800">
              <a:solidFill>
                <a:schemeClr val="dk1"/>
              </a:solidFill>
              <a:cs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" sz="15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grpSp>
        <p:nvGrpSpPr>
          <p:cNvPr id="475" name="Google Shape;584;p43"/>
          <p:cNvGrpSpPr/>
          <p:nvPr/>
        </p:nvGrpSpPr>
        <p:grpSpPr>
          <a:xfrm>
            <a:off x="6936840" y="3937680"/>
            <a:ext cx="813600" cy="817920"/>
            <a:chOff x="6936840" y="3937680"/>
            <a:chExt cx="813600" cy="817920"/>
          </a:xfrm>
        </p:grpSpPr>
        <p:sp>
          <p:nvSpPr>
            <p:cNvPr id="476" name="Google Shape;585;p43"/>
            <p:cNvSpPr/>
            <p:nvPr/>
          </p:nvSpPr>
          <p:spPr>
            <a:xfrm flipH="1">
              <a:off x="6991200" y="399456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7" name="Google Shape;586;p43"/>
            <p:cNvSpPr/>
            <p:nvPr/>
          </p:nvSpPr>
          <p:spPr>
            <a:xfrm rot="5400000" flipH="1">
              <a:off x="6934680" y="393984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78" name="Google Shape;587;p43"/>
          <p:cNvGrpSpPr/>
          <p:nvPr/>
        </p:nvGrpSpPr>
        <p:grpSpPr>
          <a:xfrm>
            <a:off x="722520" y="2325240"/>
            <a:ext cx="330120" cy="2278440"/>
            <a:chOff x="722520" y="2325240"/>
            <a:chExt cx="330120" cy="2278440"/>
          </a:xfrm>
        </p:grpSpPr>
        <p:sp>
          <p:nvSpPr>
            <p:cNvPr id="479" name="Google Shape;588;p43"/>
            <p:cNvSpPr/>
            <p:nvPr/>
          </p:nvSpPr>
          <p:spPr>
            <a:xfrm rot="16200000" flipH="1">
              <a:off x="-251640" y="3299400"/>
              <a:ext cx="2278440" cy="330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0" name="Google Shape;589;p43"/>
            <p:cNvSpPr/>
            <p:nvPr/>
          </p:nvSpPr>
          <p:spPr>
            <a:xfrm rot="16200000" flipH="1">
              <a:off x="652680" y="4212360"/>
              <a:ext cx="469800" cy="20736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81" name="Google Shape;590;p43"/>
          <p:cNvSpPr/>
          <p:nvPr/>
        </p:nvSpPr>
        <p:spPr>
          <a:xfrm>
            <a:off x="8120160" y="2514600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82" name="Google Shape;591;p43"/>
          <p:cNvSpPr/>
          <p:nvPr/>
        </p:nvSpPr>
        <p:spPr>
          <a:xfrm rot="10800000">
            <a:off x="2014200" y="430848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517;p41"/>
          <p:cNvGrpSpPr/>
          <p:nvPr/>
        </p:nvGrpSpPr>
        <p:grpSpPr>
          <a:xfrm>
            <a:off x="315360" y="343440"/>
            <a:ext cx="813600" cy="817920"/>
            <a:chOff x="315360" y="343440"/>
            <a:chExt cx="813600" cy="817920"/>
          </a:xfrm>
        </p:grpSpPr>
        <p:sp>
          <p:nvSpPr>
            <p:cNvPr id="484" name="Google Shape;518;p41"/>
            <p:cNvSpPr/>
            <p:nvPr/>
          </p:nvSpPr>
          <p:spPr>
            <a:xfrm flipH="1">
              <a:off x="369720" y="40032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5" name="Google Shape;519;p41"/>
            <p:cNvSpPr/>
            <p:nvPr/>
          </p:nvSpPr>
          <p:spPr>
            <a:xfrm rot="5400000" flipH="1">
              <a:off x="312840" y="34560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86" name="Google Shape;520;p41"/>
          <p:cNvGrpSpPr/>
          <p:nvPr/>
        </p:nvGrpSpPr>
        <p:grpSpPr>
          <a:xfrm>
            <a:off x="5728320" y="2968920"/>
            <a:ext cx="3415320" cy="2174400"/>
            <a:chOff x="5728320" y="2968920"/>
            <a:chExt cx="3415320" cy="2174400"/>
          </a:xfrm>
        </p:grpSpPr>
        <p:cxnSp>
          <p:nvCxnSpPr>
            <p:cNvPr id="487" name="Google Shape;521;p41"/>
            <p:cNvCxnSpPr/>
            <p:nvPr/>
          </p:nvCxnSpPr>
          <p:spPr>
            <a:xfrm>
              <a:off x="5728680" y="341064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88" name="Google Shape;522;p41"/>
            <p:cNvCxnSpPr/>
            <p:nvPr/>
          </p:nvCxnSpPr>
          <p:spPr>
            <a:xfrm>
              <a:off x="5728680" y="384516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89" name="Google Shape;523;p41"/>
            <p:cNvCxnSpPr/>
            <p:nvPr/>
          </p:nvCxnSpPr>
          <p:spPr>
            <a:xfrm>
              <a:off x="5728680" y="427968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0" name="Google Shape;524;p41"/>
            <p:cNvCxnSpPr/>
            <p:nvPr/>
          </p:nvCxnSpPr>
          <p:spPr>
            <a:xfrm>
              <a:off x="61574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1" name="Google Shape;525;p41"/>
            <p:cNvCxnSpPr/>
            <p:nvPr/>
          </p:nvCxnSpPr>
          <p:spPr>
            <a:xfrm>
              <a:off x="65865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2" name="Google Shape;526;p41"/>
            <p:cNvCxnSpPr/>
            <p:nvPr/>
          </p:nvCxnSpPr>
          <p:spPr>
            <a:xfrm>
              <a:off x="70099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3" name="Google Shape;527;p41"/>
            <p:cNvCxnSpPr/>
            <p:nvPr/>
          </p:nvCxnSpPr>
          <p:spPr>
            <a:xfrm>
              <a:off x="74390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4" name="Google Shape;528;p41"/>
            <p:cNvCxnSpPr/>
            <p:nvPr/>
          </p:nvCxnSpPr>
          <p:spPr>
            <a:xfrm>
              <a:off x="786240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5" name="Google Shape;529;p41"/>
            <p:cNvCxnSpPr/>
            <p:nvPr/>
          </p:nvCxnSpPr>
          <p:spPr>
            <a:xfrm>
              <a:off x="82915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6" name="Google Shape;530;p41"/>
            <p:cNvCxnSpPr/>
            <p:nvPr/>
          </p:nvCxnSpPr>
          <p:spPr>
            <a:xfrm>
              <a:off x="87148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7" name="Google Shape;531;p41"/>
            <p:cNvCxnSpPr/>
            <p:nvPr/>
          </p:nvCxnSpPr>
          <p:spPr>
            <a:xfrm>
              <a:off x="57283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8" name="Google Shape;532;p41"/>
            <p:cNvCxnSpPr/>
            <p:nvPr/>
          </p:nvCxnSpPr>
          <p:spPr>
            <a:xfrm>
              <a:off x="5728680" y="470880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9" name="Google Shape;533;p41"/>
            <p:cNvCxnSpPr/>
            <p:nvPr/>
          </p:nvCxnSpPr>
          <p:spPr>
            <a:xfrm>
              <a:off x="5728680" y="2968920"/>
              <a:ext cx="341532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500" name="Google Shape;534;p41"/>
          <p:cNvSpPr/>
          <p:nvPr/>
        </p:nvSpPr>
        <p:spPr>
          <a:xfrm>
            <a:off x="982440" y="2690280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01" name="Google Shape;535;p41"/>
          <p:cNvSpPr/>
          <p:nvPr/>
        </p:nvSpPr>
        <p:spPr>
          <a:xfrm>
            <a:off x="4339080" y="-27036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580721" y="1835306"/>
            <a:ext cx="5733720" cy="10188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tabLst>
                <a:tab pos="0" algn="l"/>
              </a:tabLst>
            </a:pPr>
            <a:r>
              <a:rPr lang="en" b="1"/>
              <a:t>Cloud Monitoring &amp; Control</a:t>
            </a:r>
            <a:endParaRPr lang="en-US"/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" sz="6000" b="1" strike="noStrike" spc="-1" dirty="0">
              <a:solidFill>
                <a:schemeClr val="dk1"/>
              </a:solidFill>
              <a:latin typeface="Josefin Sans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subTitle"/>
          </p:nvPr>
        </p:nvSpPr>
        <p:spPr>
          <a:xfrm>
            <a:off x="1580721" y="1953160"/>
            <a:ext cx="5733720" cy="12380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rmAutofit fontScale="94193"/>
          </a:bodyPr>
          <a:lstStyle/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ESP32 sends data to a cloud platform.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Users can monitor the light status remotely.</a:t>
            </a:r>
            <a:endParaRPr lang="en" dirty="0">
              <a:solidFill>
                <a:schemeClr val="dk1"/>
              </a:solidFill>
              <a:ea typeface="+mn-lt"/>
              <a:cs typeface="+mn-lt"/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Mobile app provides manual override capability.</a:t>
            </a:r>
            <a:endParaRPr lang="en" dirty="0"/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" sz="15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42;p42"/>
          <p:cNvGrpSpPr/>
          <p:nvPr/>
        </p:nvGrpSpPr>
        <p:grpSpPr>
          <a:xfrm>
            <a:off x="8014680" y="343440"/>
            <a:ext cx="813600" cy="817920"/>
            <a:chOff x="8014680" y="343440"/>
            <a:chExt cx="813600" cy="817920"/>
          </a:xfrm>
        </p:grpSpPr>
        <p:sp>
          <p:nvSpPr>
            <p:cNvPr id="505" name="Google Shape;543;p42"/>
            <p:cNvSpPr/>
            <p:nvPr/>
          </p:nvSpPr>
          <p:spPr>
            <a:xfrm flipH="1">
              <a:off x="8068680" y="40032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6" name="Google Shape;544;p42"/>
            <p:cNvSpPr/>
            <p:nvPr/>
          </p:nvSpPr>
          <p:spPr>
            <a:xfrm rot="5400000" flipH="1">
              <a:off x="8012520" y="34560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07" name="Google Shape;545;p42"/>
          <p:cNvGrpSpPr/>
          <p:nvPr/>
        </p:nvGrpSpPr>
        <p:grpSpPr>
          <a:xfrm>
            <a:off x="-18000" y="0"/>
            <a:ext cx="2991600" cy="1739520"/>
            <a:chOff x="-18000" y="0"/>
            <a:chExt cx="2991600" cy="1739520"/>
          </a:xfrm>
        </p:grpSpPr>
        <p:cxnSp>
          <p:nvCxnSpPr>
            <p:cNvPr id="508" name="Google Shape;546;p42"/>
            <p:cNvCxnSpPr/>
            <p:nvPr/>
          </p:nvCxnSpPr>
          <p:spPr>
            <a:xfrm>
              <a:off x="-11520" y="6480"/>
              <a:ext cx="29854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09" name="Google Shape;547;p42"/>
            <p:cNvCxnSpPr/>
            <p:nvPr/>
          </p:nvCxnSpPr>
          <p:spPr>
            <a:xfrm>
              <a:off x="-9000" y="441000"/>
              <a:ext cx="298296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10" name="Google Shape;548;p42"/>
            <p:cNvCxnSpPr/>
            <p:nvPr/>
          </p:nvCxnSpPr>
          <p:spPr>
            <a:xfrm>
              <a:off x="-9000" y="875520"/>
              <a:ext cx="298296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11" name="Google Shape;549;p42"/>
            <p:cNvCxnSpPr/>
            <p:nvPr/>
          </p:nvCxnSpPr>
          <p:spPr>
            <a:xfrm>
              <a:off x="-12240" y="6840"/>
              <a:ext cx="360" cy="173304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12" name="Google Shape;550;p42"/>
            <p:cNvCxnSpPr/>
            <p:nvPr/>
          </p:nvCxnSpPr>
          <p:spPr>
            <a:xfrm>
              <a:off x="416520" y="6840"/>
              <a:ext cx="360" cy="173304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13" name="Google Shape;551;p42"/>
            <p:cNvCxnSpPr/>
            <p:nvPr/>
          </p:nvCxnSpPr>
          <p:spPr>
            <a:xfrm>
              <a:off x="839880" y="6840"/>
              <a:ext cx="360" cy="173304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14" name="Google Shape;552;p42"/>
            <p:cNvCxnSpPr/>
            <p:nvPr/>
          </p:nvCxnSpPr>
          <p:spPr>
            <a:xfrm>
              <a:off x="1269000" y="6840"/>
              <a:ext cx="360" cy="173304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15" name="Google Shape;553;p42"/>
            <p:cNvCxnSpPr/>
            <p:nvPr/>
          </p:nvCxnSpPr>
          <p:spPr>
            <a:xfrm>
              <a:off x="1692360" y="0"/>
              <a:ext cx="360" cy="173988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16" name="Google Shape;554;p42"/>
            <p:cNvCxnSpPr/>
            <p:nvPr/>
          </p:nvCxnSpPr>
          <p:spPr>
            <a:xfrm>
              <a:off x="2121120" y="10440"/>
              <a:ext cx="360" cy="172944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17" name="Google Shape;555;p42"/>
            <p:cNvCxnSpPr/>
            <p:nvPr/>
          </p:nvCxnSpPr>
          <p:spPr>
            <a:xfrm>
              <a:off x="2544840" y="0"/>
              <a:ext cx="360" cy="173988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18" name="Google Shape;556;p42"/>
            <p:cNvCxnSpPr/>
            <p:nvPr/>
          </p:nvCxnSpPr>
          <p:spPr>
            <a:xfrm>
              <a:off x="2973600" y="10440"/>
              <a:ext cx="360" cy="172944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19" name="Google Shape;557;p42"/>
            <p:cNvCxnSpPr/>
            <p:nvPr/>
          </p:nvCxnSpPr>
          <p:spPr>
            <a:xfrm>
              <a:off x="-18000" y="1305000"/>
              <a:ext cx="299196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20" name="Google Shape;558;p42"/>
            <p:cNvCxnSpPr/>
            <p:nvPr/>
          </p:nvCxnSpPr>
          <p:spPr>
            <a:xfrm>
              <a:off x="-5040" y="1739520"/>
              <a:ext cx="297900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521" name="Google Shape;559;p42"/>
          <p:cNvSpPr/>
          <p:nvPr/>
        </p:nvSpPr>
        <p:spPr>
          <a:xfrm>
            <a:off x="723960" y="3743280"/>
            <a:ext cx="342720" cy="8665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33440" rIns="870823080" bIns="433440" anchor="t">
            <a:norm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22" name="Google Shape;560;p42"/>
          <p:cNvSpPr/>
          <p:nvPr/>
        </p:nvSpPr>
        <p:spPr>
          <a:xfrm>
            <a:off x="420840" y="2656800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23" name="Google Shape;561;p42"/>
          <p:cNvSpPr/>
          <p:nvPr/>
        </p:nvSpPr>
        <p:spPr>
          <a:xfrm>
            <a:off x="5493960" y="-41976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921685" y="2152679"/>
            <a:ext cx="5308913" cy="2204351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" sz="1600" b="1" dirty="0"/>
              <a:t>Hardware Setup:</a:t>
            </a:r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r>
              <a:rPr lang="en" sz="1200" dirty="0">
                <a:ea typeface="+mj-lt"/>
                <a:cs typeface="+mj-lt"/>
              </a:rPr>
              <a:t>Connect LDR sensor to ESP32.</a:t>
            </a:r>
            <a:endParaRPr lang="en" dirty="0"/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r>
              <a:rPr lang="en" sz="1200" dirty="0">
                <a:ea typeface="+mj-lt"/>
                <a:cs typeface="+mj-lt"/>
              </a:rPr>
              <a:t>Connect PIR sensor to ESP32.</a:t>
            </a:r>
            <a:endParaRPr lang="en" dirty="0"/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r>
              <a:rPr lang="en" sz="1200" dirty="0">
                <a:ea typeface="+mj-lt"/>
                <a:cs typeface="+mj-lt"/>
              </a:rPr>
              <a:t>Connect relay module to ESP32.</a:t>
            </a:r>
            <a:endParaRPr lang="en" dirty="0"/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r>
              <a:rPr lang="en" sz="1200" dirty="0">
                <a:ea typeface="+mj-lt"/>
                <a:cs typeface="+mj-lt"/>
              </a:rPr>
              <a:t>Connect LED light to relay module.</a:t>
            </a:r>
            <a:endParaRPr lang="en" dirty="0"/>
          </a:p>
          <a:p>
            <a:pPr algn="ctr">
              <a:tabLst>
                <a:tab pos="0" algn="l"/>
              </a:tabLst>
            </a:pPr>
            <a:r>
              <a:rPr lang="en" sz="1800" b="1" dirty="0"/>
              <a:t>Software Development:</a:t>
            </a:r>
            <a:endParaRPr lang="en" sz="1800" dirty="0"/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r>
              <a:rPr lang="en" sz="1200" dirty="0">
                <a:ea typeface="+mj-lt"/>
                <a:cs typeface="+mj-lt"/>
              </a:rPr>
              <a:t>Write code to read sensor data (LDR &amp; PIR).</a:t>
            </a:r>
            <a:endParaRPr lang="en" dirty="0"/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r>
              <a:rPr lang="en" sz="1200" dirty="0">
                <a:ea typeface="+mj-lt"/>
                <a:cs typeface="+mj-lt"/>
              </a:rPr>
              <a:t>Program ESP32 to control the relay.</a:t>
            </a:r>
            <a:endParaRPr lang="en" dirty="0"/>
          </a:p>
          <a:p>
            <a:pPr marL="285750" indent="-285750" algn="ctr">
              <a:buFont typeface="Arial"/>
              <a:buChar char="•"/>
              <a:tabLst>
                <a:tab pos="0" algn="l"/>
              </a:tabLst>
            </a:pPr>
            <a:r>
              <a:rPr lang="en" sz="1200" dirty="0">
                <a:ea typeface="+mj-lt"/>
                <a:cs typeface="+mj-lt"/>
              </a:rPr>
              <a:t>Integrate Blynk/</a:t>
            </a:r>
            <a:r>
              <a:rPr lang="en" sz="1200" dirty="0" err="1">
                <a:ea typeface="+mj-lt"/>
                <a:cs typeface="+mj-lt"/>
              </a:rPr>
              <a:t>ThingSpeak</a:t>
            </a:r>
            <a:r>
              <a:rPr lang="en" sz="1200" dirty="0">
                <a:ea typeface="+mj-lt"/>
                <a:cs typeface="+mj-lt"/>
              </a:rPr>
              <a:t> for remote control.</a:t>
            </a:r>
            <a:endParaRPr lang="en" dirty="0"/>
          </a:p>
          <a:p>
            <a:pPr algn="ctr">
              <a:tabLst>
                <a:tab pos="0" algn="l"/>
              </a:tabLst>
            </a:pPr>
            <a:endParaRPr lang="en" sz="1200" b="1" dirty="0">
              <a:cs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" sz="3600" b="1" strike="noStrike" spc="-1" dirty="0">
              <a:solidFill>
                <a:schemeClr val="dk1"/>
              </a:solidFill>
              <a:latin typeface="Josefin Sans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title"/>
          </p:nvPr>
        </p:nvSpPr>
        <p:spPr>
          <a:xfrm>
            <a:off x="3884664" y="272408"/>
            <a:ext cx="1374672" cy="1465780"/>
          </a:xfrm>
          <a:prstGeom prst="rect">
            <a:avLst/>
          </a:prstGeom>
          <a:solidFill>
            <a:schemeClr val="lt1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2400" b="1" dirty="0">
                <a:solidFill>
                  <a:schemeClr val="dk1"/>
                </a:solidFill>
                <a:latin typeface="Arial"/>
                <a:cs typeface="Arial"/>
              </a:rPr>
              <a:t>Steps</a:t>
            </a:r>
            <a:r>
              <a:rPr lang="en" sz="2400" b="1" dirty="0"/>
              <a:t> to build the project</a:t>
            </a:r>
            <a:endParaRPr lang="en" sz="2400" b="1" dirty="0">
              <a:cs typeface="Arial"/>
            </a:endParaRPr>
          </a:p>
          <a:p>
            <a:pPr algn="ctr">
              <a:tabLst>
                <a:tab pos="0" algn="l"/>
              </a:tabLst>
            </a:pPr>
            <a:endParaRPr lang="en" sz="1200" b="1" strike="noStrike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841;p54"/>
          <p:cNvGrpSpPr/>
          <p:nvPr/>
        </p:nvGrpSpPr>
        <p:grpSpPr>
          <a:xfrm>
            <a:off x="5728680" y="2970360"/>
            <a:ext cx="3415320" cy="2172960"/>
            <a:chOff x="5728680" y="2970360"/>
            <a:chExt cx="3415320" cy="2172960"/>
          </a:xfrm>
        </p:grpSpPr>
        <p:cxnSp>
          <p:nvCxnSpPr>
            <p:cNvPr id="527" name="Google Shape;842;p54"/>
            <p:cNvCxnSpPr/>
            <p:nvPr/>
          </p:nvCxnSpPr>
          <p:spPr>
            <a:xfrm flipH="1">
              <a:off x="5728680" y="341064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28" name="Google Shape;843;p54"/>
            <p:cNvCxnSpPr/>
            <p:nvPr/>
          </p:nvCxnSpPr>
          <p:spPr>
            <a:xfrm flipH="1">
              <a:off x="5728680" y="384516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29" name="Google Shape;844;p54"/>
            <p:cNvCxnSpPr/>
            <p:nvPr/>
          </p:nvCxnSpPr>
          <p:spPr>
            <a:xfrm flipH="1">
              <a:off x="5728680" y="427968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30" name="Google Shape;845;p54"/>
            <p:cNvCxnSpPr/>
            <p:nvPr/>
          </p:nvCxnSpPr>
          <p:spPr>
            <a:xfrm>
              <a:off x="87148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31" name="Google Shape;846;p54"/>
            <p:cNvCxnSpPr/>
            <p:nvPr/>
          </p:nvCxnSpPr>
          <p:spPr>
            <a:xfrm>
              <a:off x="82857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32" name="Google Shape;847;p54"/>
            <p:cNvCxnSpPr/>
            <p:nvPr/>
          </p:nvCxnSpPr>
          <p:spPr>
            <a:xfrm>
              <a:off x="786240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33" name="Google Shape;848;p54"/>
            <p:cNvCxnSpPr/>
            <p:nvPr/>
          </p:nvCxnSpPr>
          <p:spPr>
            <a:xfrm>
              <a:off x="74332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34" name="Google Shape;849;p54"/>
            <p:cNvCxnSpPr/>
            <p:nvPr/>
          </p:nvCxnSpPr>
          <p:spPr>
            <a:xfrm>
              <a:off x="70099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35" name="Google Shape;850;p54"/>
            <p:cNvCxnSpPr/>
            <p:nvPr/>
          </p:nvCxnSpPr>
          <p:spPr>
            <a:xfrm>
              <a:off x="65811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36" name="Google Shape;851;p54"/>
            <p:cNvCxnSpPr/>
            <p:nvPr/>
          </p:nvCxnSpPr>
          <p:spPr>
            <a:xfrm>
              <a:off x="61574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37" name="Google Shape;852;p54"/>
            <p:cNvCxnSpPr/>
            <p:nvPr/>
          </p:nvCxnSpPr>
          <p:spPr>
            <a:xfrm>
              <a:off x="57286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38" name="Google Shape;853;p54"/>
            <p:cNvCxnSpPr/>
            <p:nvPr/>
          </p:nvCxnSpPr>
          <p:spPr>
            <a:xfrm flipH="1">
              <a:off x="5728680" y="470880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39" name="Google Shape;854;p54"/>
            <p:cNvCxnSpPr/>
            <p:nvPr/>
          </p:nvCxnSpPr>
          <p:spPr>
            <a:xfrm flipH="1">
              <a:off x="5728680" y="297612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061311" y="706416"/>
            <a:ext cx="3685680" cy="1418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tabLst>
                <a:tab pos="0" algn="l"/>
              </a:tabLst>
            </a:pPr>
            <a:r>
              <a:rPr lang="en" sz="2800" b="1" dirty="0"/>
              <a:t>Testing &amp; Implementation</a:t>
            </a:r>
            <a:endParaRPr lang="en-US" sz="2800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2800" b="1" strike="noStrike" spc="-1" dirty="0">
              <a:solidFill>
                <a:schemeClr val="dk1"/>
              </a:solidFill>
              <a:latin typeface="Josefin Sans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subTitle"/>
          </p:nvPr>
        </p:nvSpPr>
        <p:spPr>
          <a:xfrm>
            <a:off x="903942" y="1762200"/>
            <a:ext cx="3668496" cy="18874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Testing LDR Sensor:</a:t>
            </a:r>
            <a:endParaRPr lang="en-US" dirty="0"/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Ensure light turns on in darkness.</a:t>
            </a:r>
            <a:endParaRPr lang="en"/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Testing PIR Sensor:</a:t>
            </a:r>
            <a:endParaRPr lang="en" dirty="0"/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Ensure light turns on with motion and off after inactivity.</a:t>
            </a:r>
            <a:endParaRPr lang="en"/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200" b="1" spc="-1">
                <a:solidFill>
                  <a:schemeClr val="dk1"/>
                </a:solidFill>
                <a:ea typeface="+mn-lt"/>
                <a:cs typeface="+mn-lt"/>
              </a:rPr>
              <a:t>Cloud Control Testing:</a:t>
            </a:r>
            <a:endParaRPr lang="en"/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Verify mobile app control and real-time monitoring.</a:t>
            </a:r>
            <a:endParaRPr lang="en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2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grpSp>
        <p:nvGrpSpPr>
          <p:cNvPr id="543" name="Google Shape;858;p54"/>
          <p:cNvGrpSpPr/>
          <p:nvPr/>
        </p:nvGrpSpPr>
        <p:grpSpPr>
          <a:xfrm>
            <a:off x="246960" y="4081680"/>
            <a:ext cx="813600" cy="817920"/>
            <a:chOff x="246960" y="4081680"/>
            <a:chExt cx="813600" cy="817920"/>
          </a:xfrm>
        </p:grpSpPr>
        <p:sp>
          <p:nvSpPr>
            <p:cNvPr id="544" name="Google Shape;859;p54"/>
            <p:cNvSpPr/>
            <p:nvPr/>
          </p:nvSpPr>
          <p:spPr>
            <a:xfrm flipH="1">
              <a:off x="300960" y="413856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5" name="Google Shape;860;p54"/>
            <p:cNvSpPr/>
            <p:nvPr/>
          </p:nvSpPr>
          <p:spPr>
            <a:xfrm rot="5400000" flipH="1">
              <a:off x="244440" y="408384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6" name="Google Shape;861;p54"/>
          <p:cNvGrpSpPr/>
          <p:nvPr/>
        </p:nvGrpSpPr>
        <p:grpSpPr>
          <a:xfrm>
            <a:off x="6142320" y="543960"/>
            <a:ext cx="2278440" cy="330120"/>
            <a:chOff x="6142320" y="543960"/>
            <a:chExt cx="2278440" cy="330120"/>
          </a:xfrm>
        </p:grpSpPr>
        <p:sp>
          <p:nvSpPr>
            <p:cNvPr id="547" name="Google Shape;862;p54"/>
            <p:cNvSpPr/>
            <p:nvPr/>
          </p:nvSpPr>
          <p:spPr>
            <a:xfrm flipH="1">
              <a:off x="6141960" y="543960"/>
              <a:ext cx="2278440" cy="330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8" name="Google Shape;863;p54"/>
            <p:cNvSpPr/>
            <p:nvPr/>
          </p:nvSpPr>
          <p:spPr>
            <a:xfrm flipH="1">
              <a:off x="6194520" y="605520"/>
              <a:ext cx="469800" cy="20736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49" name="Google Shape;864;p54"/>
          <p:cNvSpPr/>
          <p:nvPr/>
        </p:nvSpPr>
        <p:spPr>
          <a:xfrm>
            <a:off x="552600" y="542880"/>
            <a:ext cx="342720" cy="8665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33440" rIns="870823080" bIns="433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550" name="Google Shape;865;p54"/>
          <p:cNvCxnSpPr/>
          <p:nvPr/>
        </p:nvCxnSpPr>
        <p:spPr>
          <a:xfrm>
            <a:off x="-68400" y="539280"/>
            <a:ext cx="84996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68;p43"/>
          <p:cNvGrpSpPr/>
          <p:nvPr/>
        </p:nvGrpSpPr>
        <p:grpSpPr>
          <a:xfrm>
            <a:off x="5728680" y="0"/>
            <a:ext cx="3415320" cy="2172600"/>
            <a:chOff x="5728680" y="0"/>
            <a:chExt cx="3415320" cy="2172600"/>
          </a:xfrm>
        </p:grpSpPr>
        <p:cxnSp>
          <p:nvCxnSpPr>
            <p:cNvPr id="552" name="Google Shape;569;p43"/>
            <p:cNvCxnSpPr/>
            <p:nvPr/>
          </p:nvCxnSpPr>
          <p:spPr>
            <a:xfrm flipH="1">
              <a:off x="5728680" y="43992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53" name="Google Shape;570;p43"/>
            <p:cNvCxnSpPr/>
            <p:nvPr/>
          </p:nvCxnSpPr>
          <p:spPr>
            <a:xfrm flipH="1">
              <a:off x="5728680" y="87444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54" name="Google Shape;571;p43"/>
            <p:cNvCxnSpPr/>
            <p:nvPr/>
          </p:nvCxnSpPr>
          <p:spPr>
            <a:xfrm flipH="1">
              <a:off x="5728680" y="130896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55" name="Google Shape;572;p43"/>
            <p:cNvCxnSpPr/>
            <p:nvPr/>
          </p:nvCxnSpPr>
          <p:spPr>
            <a:xfrm>
              <a:off x="871488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56" name="Google Shape;573;p43"/>
            <p:cNvCxnSpPr/>
            <p:nvPr/>
          </p:nvCxnSpPr>
          <p:spPr>
            <a:xfrm>
              <a:off x="828576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57" name="Google Shape;574;p43"/>
            <p:cNvCxnSpPr/>
            <p:nvPr/>
          </p:nvCxnSpPr>
          <p:spPr>
            <a:xfrm>
              <a:off x="786240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58" name="Google Shape;575;p43"/>
            <p:cNvCxnSpPr/>
            <p:nvPr/>
          </p:nvCxnSpPr>
          <p:spPr>
            <a:xfrm>
              <a:off x="743328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59" name="Google Shape;576;p43"/>
            <p:cNvCxnSpPr/>
            <p:nvPr/>
          </p:nvCxnSpPr>
          <p:spPr>
            <a:xfrm>
              <a:off x="700992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60" name="Google Shape;577;p43"/>
            <p:cNvCxnSpPr/>
            <p:nvPr/>
          </p:nvCxnSpPr>
          <p:spPr>
            <a:xfrm>
              <a:off x="658116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61" name="Google Shape;578;p43"/>
            <p:cNvCxnSpPr/>
            <p:nvPr/>
          </p:nvCxnSpPr>
          <p:spPr>
            <a:xfrm>
              <a:off x="615744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62" name="Google Shape;579;p43"/>
            <p:cNvCxnSpPr/>
            <p:nvPr/>
          </p:nvCxnSpPr>
          <p:spPr>
            <a:xfrm>
              <a:off x="5728680" y="0"/>
              <a:ext cx="360" cy="21729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63" name="Google Shape;580;p43"/>
            <p:cNvCxnSpPr/>
            <p:nvPr/>
          </p:nvCxnSpPr>
          <p:spPr>
            <a:xfrm flipH="1">
              <a:off x="5728680" y="173808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564" name="Google Shape;581;p43"/>
            <p:cNvCxnSpPr/>
            <p:nvPr/>
          </p:nvCxnSpPr>
          <p:spPr>
            <a:xfrm flipH="1">
              <a:off x="5728680" y="217260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1159565" y="527752"/>
            <a:ext cx="4571640" cy="761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" sz="2800" b="1" dirty="0"/>
              <a:t>Technologies Used</a:t>
            </a:r>
            <a:endParaRPr lang="en-US" sz="2800" dirty="0"/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" sz="4200" b="1" strike="noStrike" spc="-1" dirty="0">
              <a:solidFill>
                <a:schemeClr val="dk1"/>
              </a:solidFill>
              <a:latin typeface="Josefin Sans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subTitle"/>
          </p:nvPr>
        </p:nvSpPr>
        <p:spPr>
          <a:xfrm>
            <a:off x="886240" y="643868"/>
            <a:ext cx="5466161" cy="2676759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b="1" spc="-1" dirty="0">
                <a:solidFill>
                  <a:schemeClr val="dk1"/>
                </a:solidFill>
                <a:ea typeface="+mn-lt"/>
                <a:cs typeface="+mn-lt"/>
              </a:rPr>
              <a:t>ESP32</a:t>
            </a: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 – </a:t>
            </a:r>
            <a:r>
              <a:rPr lang="en" sz="1500" spc="-1" dirty="0" err="1">
                <a:solidFill>
                  <a:schemeClr val="dk1"/>
                </a:solidFill>
                <a:ea typeface="+mn-lt"/>
                <a:cs typeface="+mn-lt"/>
              </a:rPr>
              <a:t>WiFi</a:t>
            </a: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-enabled microcontroller.</a:t>
            </a:r>
            <a:endParaRPr lang="en-US" dirty="0">
              <a:solidFill>
                <a:schemeClr val="dk1"/>
              </a:solidFill>
            </a:endParaRPr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b="1" spc="-1" dirty="0">
                <a:solidFill>
                  <a:schemeClr val="dk1"/>
                </a:solidFill>
                <a:ea typeface="+mn-lt"/>
                <a:cs typeface="+mn-lt"/>
              </a:rPr>
              <a:t>LDR Sensor</a:t>
            </a: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 – Measures ambient light.</a:t>
            </a:r>
            <a:endParaRPr lang="en" dirty="0"/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b="1" spc="-1" dirty="0">
                <a:solidFill>
                  <a:schemeClr val="dk1"/>
                </a:solidFill>
                <a:ea typeface="+mn-lt"/>
                <a:cs typeface="+mn-lt"/>
              </a:rPr>
              <a:t>PIR Sensor</a:t>
            </a: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 – Detects motion.</a:t>
            </a:r>
            <a:endParaRPr lang="en" dirty="0"/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b="1" spc="-1" dirty="0">
                <a:solidFill>
                  <a:schemeClr val="dk1"/>
                </a:solidFill>
                <a:ea typeface="+mn-lt"/>
                <a:cs typeface="+mn-lt"/>
              </a:rPr>
              <a:t>Relay Module</a:t>
            </a: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 – Controls the light.</a:t>
            </a:r>
            <a:endParaRPr lang="en" dirty="0"/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b="1" spc="-1" dirty="0">
                <a:solidFill>
                  <a:schemeClr val="dk1"/>
                </a:solidFill>
                <a:ea typeface="+mn-lt"/>
                <a:cs typeface="+mn-lt"/>
              </a:rPr>
              <a:t>LED Light</a:t>
            </a: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 – Simulated home lighting.</a:t>
            </a:r>
            <a:endParaRPr lang="en" dirty="0"/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b="1" spc="-1" dirty="0">
                <a:solidFill>
                  <a:schemeClr val="dk1"/>
                </a:solidFill>
                <a:ea typeface="+mn-lt"/>
                <a:cs typeface="+mn-lt"/>
              </a:rPr>
              <a:t>Blynk/</a:t>
            </a:r>
            <a:r>
              <a:rPr lang="en" sz="1500" b="1" spc="-1" dirty="0" err="1">
                <a:solidFill>
                  <a:schemeClr val="dk1"/>
                </a:solidFill>
                <a:ea typeface="+mn-lt"/>
                <a:cs typeface="+mn-lt"/>
              </a:rPr>
              <a:t>ThingSpeak</a:t>
            </a: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 – Cloud integration.</a:t>
            </a:r>
            <a:endParaRPr lang="en" dirty="0"/>
          </a:p>
          <a:p>
            <a:pPr algn="ctr">
              <a:buFont typeface="Arial"/>
              <a:buChar char="•"/>
              <a:tabLst>
                <a:tab pos="0" algn="l"/>
              </a:tabLst>
            </a:pPr>
            <a:r>
              <a:rPr lang="en" sz="1500" b="1" spc="-1" dirty="0">
                <a:solidFill>
                  <a:schemeClr val="dk1"/>
                </a:solidFill>
                <a:ea typeface="+mn-lt"/>
                <a:cs typeface="+mn-lt"/>
              </a:rPr>
              <a:t>Arduino IDE</a:t>
            </a:r>
            <a:r>
              <a:rPr lang="en" sz="1500" spc="-1" dirty="0">
                <a:solidFill>
                  <a:schemeClr val="dk1"/>
                </a:solidFill>
                <a:ea typeface="+mn-lt"/>
                <a:cs typeface="+mn-lt"/>
              </a:rPr>
              <a:t> – Programming platform.</a:t>
            </a:r>
            <a:endParaRPr lang="en" dirty="0"/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" sz="15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grpSp>
        <p:nvGrpSpPr>
          <p:cNvPr id="567" name="Google Shape;584;p43"/>
          <p:cNvGrpSpPr/>
          <p:nvPr/>
        </p:nvGrpSpPr>
        <p:grpSpPr>
          <a:xfrm>
            <a:off x="6936840" y="3937680"/>
            <a:ext cx="813600" cy="817920"/>
            <a:chOff x="6936840" y="3937680"/>
            <a:chExt cx="813600" cy="817920"/>
          </a:xfrm>
        </p:grpSpPr>
        <p:sp>
          <p:nvSpPr>
            <p:cNvPr id="568" name="Google Shape;585;p43"/>
            <p:cNvSpPr/>
            <p:nvPr/>
          </p:nvSpPr>
          <p:spPr>
            <a:xfrm flipH="1">
              <a:off x="6991200" y="399456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9" name="Google Shape;586;p43"/>
            <p:cNvSpPr/>
            <p:nvPr/>
          </p:nvSpPr>
          <p:spPr>
            <a:xfrm rot="5400000" flipH="1">
              <a:off x="6934680" y="393984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70" name="Google Shape;587;p43"/>
          <p:cNvGrpSpPr/>
          <p:nvPr/>
        </p:nvGrpSpPr>
        <p:grpSpPr>
          <a:xfrm>
            <a:off x="722520" y="2325240"/>
            <a:ext cx="330120" cy="2278440"/>
            <a:chOff x="722520" y="2325240"/>
            <a:chExt cx="330120" cy="2278440"/>
          </a:xfrm>
        </p:grpSpPr>
        <p:sp>
          <p:nvSpPr>
            <p:cNvPr id="571" name="Google Shape;588;p43"/>
            <p:cNvSpPr/>
            <p:nvPr/>
          </p:nvSpPr>
          <p:spPr>
            <a:xfrm rot="16200000" flipH="1">
              <a:off x="-251640" y="3299400"/>
              <a:ext cx="2278440" cy="330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2" name="Google Shape;589;p43"/>
            <p:cNvSpPr/>
            <p:nvPr/>
          </p:nvSpPr>
          <p:spPr>
            <a:xfrm rot="16200000" flipH="1">
              <a:off x="652680" y="4212360"/>
              <a:ext cx="469800" cy="20736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73" name="Google Shape;590;p43"/>
          <p:cNvSpPr/>
          <p:nvPr/>
        </p:nvSpPr>
        <p:spPr>
          <a:xfrm>
            <a:off x="8120160" y="2514600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74" name="Google Shape;591;p43"/>
          <p:cNvSpPr/>
          <p:nvPr/>
        </p:nvSpPr>
        <p:spPr>
          <a:xfrm rot="10800000">
            <a:off x="2014200" y="430848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l Marketing Strategy by Slidesgo">
  <a:themeElements>
    <a:clrScheme name="Simple Light">
      <a:dk1>
        <a:srgbClr val="000000"/>
      </a:dk1>
      <a:lt1>
        <a:srgbClr val="F7F7F6"/>
      </a:lt1>
      <a:dk2>
        <a:srgbClr val="BFED4E"/>
      </a:dk2>
      <a:lt2>
        <a:srgbClr val="977D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nal Marketing Strategy by Slidesgo">
  <a:themeElements>
    <a:clrScheme name="Simple Light">
      <a:dk1>
        <a:srgbClr val="000000"/>
      </a:dk1>
      <a:lt1>
        <a:srgbClr val="F7F7F6"/>
      </a:lt1>
      <a:dk2>
        <a:srgbClr val="BFED4E"/>
      </a:dk2>
      <a:lt2>
        <a:srgbClr val="977D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rnal Marketing Strategy by Slidesgo">
  <a:themeElements>
    <a:clrScheme name="Simple Light">
      <a:dk1>
        <a:srgbClr val="000000"/>
      </a:dk1>
      <a:lt1>
        <a:srgbClr val="F7F7F6"/>
      </a:lt1>
      <a:dk2>
        <a:srgbClr val="BFED4E"/>
      </a:dk2>
      <a:lt2>
        <a:srgbClr val="977D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ternal Marketing Strategy by Slidesgo">
  <a:themeElements>
    <a:clrScheme name="Simple Light">
      <a:dk1>
        <a:srgbClr val="000000"/>
      </a:dk1>
      <a:lt1>
        <a:srgbClr val="F7F7F6"/>
      </a:lt1>
      <a:dk2>
        <a:srgbClr val="BFED4E"/>
      </a:dk2>
      <a:lt2>
        <a:srgbClr val="977D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nternal Marketing Strategy by Slidesgo">
  <a:themeElements>
    <a:clrScheme name="Simple Light">
      <a:dk1>
        <a:srgbClr val="000000"/>
      </a:dk1>
      <a:lt1>
        <a:srgbClr val="F7F7F6"/>
      </a:lt1>
      <a:dk2>
        <a:srgbClr val="BFED4E"/>
      </a:dk2>
      <a:lt2>
        <a:srgbClr val="977D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Internal Marketing Strategy by Slidesgo">
  <a:themeElements>
    <a:clrScheme name="Simple Light">
      <a:dk1>
        <a:srgbClr val="000000"/>
      </a:dk1>
      <a:lt1>
        <a:srgbClr val="F7F7F6"/>
      </a:lt1>
      <a:dk2>
        <a:srgbClr val="BFED4E"/>
      </a:dk2>
      <a:lt2>
        <a:srgbClr val="977D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Internal Marketing Strategy by Slidesgo">
  <a:themeElements>
    <a:clrScheme name="Simple Light">
      <a:dk1>
        <a:srgbClr val="000000"/>
      </a:dk1>
      <a:lt1>
        <a:srgbClr val="F7F7F6"/>
      </a:lt1>
      <a:dk2>
        <a:srgbClr val="BFED4E"/>
      </a:dk2>
      <a:lt2>
        <a:srgbClr val="977D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Internal Marketing Strategy by Slidesgo</vt:lpstr>
      <vt:lpstr>Internal Marketing Strategy by Slidesgo</vt:lpstr>
      <vt:lpstr>Internal Marketing Strategy by Slidesgo</vt:lpstr>
      <vt:lpstr>Internal Marketing Strategy by Slidesgo</vt:lpstr>
      <vt:lpstr>Internal Marketing Strategy by Slidesgo</vt:lpstr>
      <vt:lpstr>Internal Marketing Strategy by Slidesgo</vt:lpstr>
      <vt:lpstr>Internal Marketing Strategy by Slidesgo</vt:lpstr>
      <vt:lpstr>IoT-based smart home light control system</vt:lpstr>
      <vt:lpstr>Introduction</vt:lpstr>
      <vt:lpstr>System Component</vt:lpstr>
      <vt:lpstr>System Working – Data Collection </vt:lpstr>
      <vt:lpstr>Control System</vt:lpstr>
      <vt:lpstr>Cloud Monitoring &amp; Control </vt:lpstr>
      <vt:lpstr>Hardware Setup: Connect LDR sensor to ESP32. Connect PIR sensor to ESP32. Connect relay module to ESP32. Connect LED light to relay module. Software Development: Write code to read sensor data (LDR &amp; PIR). Program ESP32 to control the relay. Integrate Blynk/ThingSpeak for remote control.  </vt:lpstr>
      <vt:lpstr>Testing &amp; Implementation </vt:lpstr>
      <vt:lpstr>Technologies Used </vt:lpstr>
      <vt:lpstr>Conclusion &amp; Future Scope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212</cp:revision>
  <dcterms:modified xsi:type="dcterms:W3CDTF">2025-02-04T21:01:42Z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2025-02-04T19:50:13Z</dcterms:created>
  <dc:creator>Unknown Creator</dc:creator>
  <dc:description/>
  <dc:language>en-US</dc:language>
  <cp:lastModifiedBy>Unknown Creator</cp:lastModifiedBy>
  <dcterms:modified xsi:type="dcterms:W3CDTF">2025-02-04T19:50:13Z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