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56" r:id="rId3"/>
    <p:sldId id="257" r:id="rId4"/>
    <p:sldId id="280" r:id="rId5"/>
    <p:sldId id="258" r:id="rId6"/>
    <p:sldId id="259" r:id="rId7"/>
    <p:sldId id="266" r:id="rId8"/>
    <p:sldId id="285" r:id="rId9"/>
    <p:sldId id="286" r:id="rId10"/>
    <p:sldId id="287" r:id="rId11"/>
    <p:sldId id="288" r:id="rId12"/>
    <p:sldId id="267" r:id="rId13"/>
    <p:sldId id="282" r:id="rId14"/>
    <p:sldId id="281" r:id="rId15"/>
    <p:sldId id="268" r:id="rId16"/>
    <p:sldId id="283" r:id="rId17"/>
    <p:sldId id="269" r:id="rId18"/>
    <p:sldId id="270" r:id="rId19"/>
    <p:sldId id="271" r:id="rId20"/>
    <p:sldId id="272" r:id="rId21"/>
    <p:sldId id="278"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74"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7/15/2021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7/15/2021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7/15/2021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7/15/2021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22" y="2269067"/>
            <a:ext cx="9268178" cy="4176889"/>
          </a:xfrm>
        </p:spPr>
      </p:pic>
    </p:spTree>
    <p:extLst>
      <p:ext uri="{BB962C8B-B14F-4D97-AF65-F5344CB8AC3E}">
        <p14:creationId xmlns:p14="http://schemas.microsoft.com/office/powerpoint/2010/main" val="1315414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86" y="0"/>
            <a:ext cx="8610600" cy="1293028"/>
          </a:xfrm>
        </p:spPr>
        <p:txBody>
          <a:bodyPr/>
          <a:lstStyle/>
          <a:p>
            <a:r>
              <a:rPr lang="en-US" dirty="0" smtClean="0"/>
              <a:t>Use case diagram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184395"/>
              </p:ext>
            </p:extLst>
          </p:nvPr>
        </p:nvGraphicFramePr>
        <p:xfrm>
          <a:off x="2133600" y="1428751"/>
          <a:ext cx="8858249" cy="4789488"/>
        </p:xfrm>
        <a:graphic>
          <a:graphicData uri="http://schemas.openxmlformats.org/drawingml/2006/table">
            <a:tbl>
              <a:tblPr firstRow="1" firstCol="1" bandRow="1">
                <a:tableStyleId>{5C22544A-7EE6-4342-B048-85BDC9FD1C3A}</a:tableStyleId>
              </a:tblPr>
              <a:tblGrid>
                <a:gridCol w="4421986"/>
                <a:gridCol w="4436263"/>
              </a:tblGrid>
              <a:tr h="217845">
                <a:tc>
                  <a:txBody>
                    <a:bodyPr/>
                    <a:lstStyle/>
                    <a:p>
                      <a:pPr>
                        <a:spcAft>
                          <a:spcPts val="0"/>
                        </a:spcAft>
                      </a:pPr>
                      <a:r>
                        <a:rPr lang="en-US" sz="600">
                          <a:effectLst/>
                        </a:rPr>
                        <a:t>Use case ID:</a:t>
                      </a:r>
                      <a:endParaRPr lang="en-US" sz="600">
                        <a:effectLst/>
                        <a:latin typeface="Times New Roman"/>
                        <a:ea typeface="Times New Roman"/>
                      </a:endParaRPr>
                    </a:p>
                  </a:txBody>
                  <a:tcPr marL="35175" marR="35175" marT="0" marB="0"/>
                </a:tc>
                <a:tc>
                  <a:txBody>
                    <a:bodyPr/>
                    <a:lstStyle/>
                    <a:p>
                      <a:pPr>
                        <a:spcAft>
                          <a:spcPts val="0"/>
                        </a:spcAft>
                      </a:pPr>
                      <a:r>
                        <a:rPr lang="en-US" sz="600" dirty="0" smtClean="0">
                          <a:effectLst/>
                        </a:rPr>
                        <a:t>ARID-846</a:t>
                      </a:r>
                      <a:endParaRPr lang="en-US" sz="600" dirty="0">
                        <a:effectLst/>
                        <a:latin typeface="Times New Roman"/>
                        <a:ea typeface="Times New Roman"/>
                      </a:endParaRPr>
                    </a:p>
                  </a:txBody>
                  <a:tcPr marL="35175" marR="35175" marT="0" marB="0"/>
                </a:tc>
              </a:tr>
              <a:tr h="217845">
                <a:tc>
                  <a:txBody>
                    <a:bodyPr/>
                    <a:lstStyle/>
                    <a:p>
                      <a:pPr>
                        <a:spcAft>
                          <a:spcPts val="0"/>
                        </a:spcAft>
                      </a:pPr>
                      <a:r>
                        <a:rPr lang="en-US" sz="600">
                          <a:effectLst/>
                        </a:rPr>
                        <a:t>Use case Name</a:t>
                      </a:r>
                      <a:endParaRPr lang="en-US" sz="600">
                        <a:effectLst/>
                        <a:latin typeface="Times New Roman"/>
                        <a:ea typeface="Times New Roman"/>
                      </a:endParaRPr>
                    </a:p>
                  </a:txBody>
                  <a:tcPr marL="35175" marR="35175" marT="0" marB="0"/>
                </a:tc>
                <a:tc>
                  <a:txBody>
                    <a:bodyPr/>
                    <a:lstStyle/>
                    <a:p>
                      <a:pPr>
                        <a:spcAft>
                          <a:spcPts val="0"/>
                        </a:spcAft>
                      </a:pPr>
                      <a:r>
                        <a:rPr lang="en-US" sz="600">
                          <a:effectLst/>
                        </a:rPr>
                        <a:t>Data Collection</a:t>
                      </a:r>
                      <a:endParaRPr lang="en-US" sz="600">
                        <a:effectLst/>
                        <a:latin typeface="Times New Roman"/>
                        <a:ea typeface="Times New Roman"/>
                      </a:endParaRPr>
                    </a:p>
                  </a:txBody>
                  <a:tcPr marL="35175" marR="35175" marT="0" marB="0"/>
                </a:tc>
              </a:tr>
              <a:tr h="217845">
                <a:tc>
                  <a:txBody>
                    <a:bodyPr/>
                    <a:lstStyle/>
                    <a:p>
                      <a:pPr>
                        <a:spcAft>
                          <a:spcPts val="0"/>
                        </a:spcAft>
                      </a:pPr>
                      <a:r>
                        <a:rPr lang="en-US" sz="600">
                          <a:effectLst/>
                        </a:rPr>
                        <a:t>Actor Name</a:t>
                      </a:r>
                      <a:endParaRPr lang="en-US" sz="600">
                        <a:effectLst/>
                        <a:latin typeface="Times New Roman"/>
                        <a:ea typeface="Times New Roman"/>
                      </a:endParaRPr>
                    </a:p>
                  </a:txBody>
                  <a:tcPr marL="35175" marR="35175" marT="0" marB="0"/>
                </a:tc>
                <a:tc>
                  <a:txBody>
                    <a:bodyPr/>
                    <a:lstStyle/>
                    <a:p>
                      <a:pPr>
                        <a:spcAft>
                          <a:spcPts val="0"/>
                        </a:spcAft>
                      </a:pPr>
                      <a:r>
                        <a:rPr lang="en-US" sz="600">
                          <a:effectLst/>
                        </a:rPr>
                        <a:t>Direct User</a:t>
                      </a:r>
                      <a:endParaRPr lang="en-US" sz="600">
                        <a:effectLst/>
                        <a:latin typeface="Times New Roman"/>
                        <a:ea typeface="Times New Roman"/>
                      </a:endParaRPr>
                    </a:p>
                  </a:txBody>
                  <a:tcPr marL="35175" marR="35175" marT="0" marB="0"/>
                </a:tc>
              </a:tr>
              <a:tr h="448094">
                <a:tc>
                  <a:txBody>
                    <a:bodyPr/>
                    <a:lstStyle/>
                    <a:p>
                      <a:pPr>
                        <a:spcAft>
                          <a:spcPts val="0"/>
                        </a:spcAft>
                      </a:pPr>
                      <a:r>
                        <a:rPr lang="en-US" sz="600">
                          <a:effectLst/>
                        </a:rPr>
                        <a:t>Description:</a:t>
                      </a:r>
                      <a:endParaRPr lang="en-US" sz="600">
                        <a:effectLst/>
                        <a:latin typeface="Times New Roman"/>
                        <a:ea typeface="Times New Roman"/>
                      </a:endParaRPr>
                    </a:p>
                  </a:txBody>
                  <a:tcPr marL="35175" marR="35175" marT="0" marB="0"/>
                </a:tc>
                <a:tc>
                  <a:txBody>
                    <a:bodyPr/>
                    <a:lstStyle/>
                    <a:p>
                      <a:pPr>
                        <a:spcAft>
                          <a:spcPts val="0"/>
                        </a:spcAft>
                      </a:pPr>
                      <a:r>
                        <a:rPr lang="en-US" sz="600">
                          <a:effectLst/>
                        </a:rPr>
                        <a:t>For collection of data first we take report &amp;Api’s,Database when all these steps completed then process start for Data Collection</a:t>
                      </a:r>
                      <a:endParaRPr lang="en-US" sz="600">
                        <a:effectLst/>
                        <a:latin typeface="Times New Roman"/>
                        <a:ea typeface="Times New Roman"/>
                      </a:endParaRPr>
                    </a:p>
                  </a:txBody>
                  <a:tcPr marL="35175" marR="35175" marT="0" marB="0"/>
                </a:tc>
              </a:tr>
              <a:tr h="223272">
                <a:tc>
                  <a:txBody>
                    <a:bodyPr/>
                    <a:lstStyle/>
                    <a:p>
                      <a:pPr>
                        <a:spcAft>
                          <a:spcPts val="0"/>
                        </a:spcAft>
                      </a:pPr>
                      <a:r>
                        <a:rPr lang="en-US" sz="600">
                          <a:effectLst/>
                        </a:rPr>
                        <a:t>Trigger</a:t>
                      </a:r>
                      <a:endParaRPr lang="en-US" sz="600">
                        <a:effectLst/>
                        <a:latin typeface="Times New Roman"/>
                        <a:ea typeface="Times New Roman"/>
                      </a:endParaRPr>
                    </a:p>
                  </a:txBody>
                  <a:tcPr marL="35175" marR="35175" marT="0" marB="0"/>
                </a:tc>
                <a:tc>
                  <a:txBody>
                    <a:bodyPr/>
                    <a:lstStyle/>
                    <a:p>
                      <a:pPr>
                        <a:spcAft>
                          <a:spcPts val="0"/>
                        </a:spcAft>
                      </a:pPr>
                      <a:r>
                        <a:rPr lang="en-US" sz="600">
                          <a:effectLst/>
                        </a:rPr>
                        <a:t>For the process this task first get Report and Api’s,Database </a:t>
                      </a:r>
                      <a:endParaRPr lang="en-US" sz="600">
                        <a:effectLst/>
                        <a:latin typeface="Times New Roman"/>
                        <a:ea typeface="Times New Roman"/>
                      </a:endParaRPr>
                    </a:p>
                  </a:txBody>
                  <a:tcPr marL="35175" marR="35175" marT="0" marB="0"/>
                </a:tc>
              </a:tr>
              <a:tr h="116288">
                <a:tc>
                  <a:txBody>
                    <a:bodyPr/>
                    <a:lstStyle/>
                    <a:p>
                      <a:pPr>
                        <a:spcAft>
                          <a:spcPts val="0"/>
                        </a:spcAft>
                      </a:pPr>
                      <a:r>
                        <a:rPr lang="en-US" sz="600">
                          <a:effectLst/>
                        </a:rPr>
                        <a:t>Precondition</a:t>
                      </a:r>
                      <a:endParaRPr lang="en-US" sz="600">
                        <a:effectLst/>
                        <a:latin typeface="Times New Roman"/>
                        <a:ea typeface="Times New Roman"/>
                      </a:endParaRPr>
                    </a:p>
                  </a:txBody>
                  <a:tcPr marL="35175" marR="35175" marT="0" marB="0"/>
                </a:tc>
                <a:tc>
                  <a:txBody>
                    <a:bodyPr/>
                    <a:lstStyle/>
                    <a:p>
                      <a:pPr>
                        <a:spcAft>
                          <a:spcPts val="0"/>
                        </a:spcAft>
                      </a:pPr>
                      <a:r>
                        <a:rPr lang="en-US" sz="600">
                          <a:effectLst/>
                        </a:rPr>
                        <a:t>Report in not in data collection</a:t>
                      </a:r>
                      <a:endParaRPr lang="en-US" sz="600">
                        <a:effectLst/>
                        <a:latin typeface="Times New Roman"/>
                        <a:ea typeface="Times New Roman"/>
                      </a:endParaRPr>
                    </a:p>
                  </a:txBody>
                  <a:tcPr marL="35175" marR="35175" marT="0" marB="0"/>
                </a:tc>
              </a:tr>
              <a:tr h="116288">
                <a:tc>
                  <a:txBody>
                    <a:bodyPr/>
                    <a:lstStyle/>
                    <a:p>
                      <a:pPr>
                        <a:spcAft>
                          <a:spcPts val="0"/>
                        </a:spcAft>
                      </a:pPr>
                      <a:r>
                        <a:rPr lang="en-US" sz="600">
                          <a:effectLst/>
                        </a:rPr>
                        <a:t>Post Condition</a:t>
                      </a:r>
                      <a:endParaRPr lang="en-US" sz="600">
                        <a:effectLst/>
                        <a:latin typeface="Times New Roman"/>
                        <a:ea typeface="Times New Roman"/>
                      </a:endParaRPr>
                    </a:p>
                  </a:txBody>
                  <a:tcPr marL="35175" marR="35175" marT="0" marB="0"/>
                </a:tc>
                <a:tc>
                  <a:txBody>
                    <a:bodyPr/>
                    <a:lstStyle/>
                    <a:p>
                      <a:pPr>
                        <a:spcAft>
                          <a:spcPts val="0"/>
                        </a:spcAft>
                      </a:pPr>
                      <a:r>
                        <a:rPr lang="en-US" sz="600">
                          <a:effectLst/>
                        </a:rPr>
                        <a:t>Report in  Database</a:t>
                      </a:r>
                      <a:endParaRPr lang="en-US" sz="600">
                        <a:effectLst/>
                        <a:latin typeface="Times New Roman"/>
                        <a:ea typeface="Times New Roman"/>
                      </a:endParaRPr>
                    </a:p>
                  </a:txBody>
                  <a:tcPr marL="35175" marR="35175" marT="0" marB="0"/>
                </a:tc>
              </a:tr>
              <a:tr h="446544">
                <a:tc>
                  <a:txBody>
                    <a:bodyPr/>
                    <a:lstStyle/>
                    <a:p>
                      <a:pPr>
                        <a:spcAft>
                          <a:spcPts val="0"/>
                        </a:spcAft>
                      </a:pPr>
                      <a:r>
                        <a:rPr lang="en-US" sz="600">
                          <a:effectLst/>
                        </a:rPr>
                        <a:t>Normal Flow:</a:t>
                      </a:r>
                      <a:endParaRPr lang="en-US" sz="600">
                        <a:effectLst/>
                        <a:latin typeface="Times New Roman"/>
                        <a:ea typeface="Times New Roman"/>
                      </a:endParaRPr>
                    </a:p>
                  </a:txBody>
                  <a:tcPr marL="35175" marR="35175" marT="0" marB="0"/>
                </a:tc>
                <a:tc>
                  <a:txBody>
                    <a:bodyPr/>
                    <a:lstStyle/>
                    <a:p>
                      <a:pPr>
                        <a:spcAft>
                          <a:spcPts val="0"/>
                        </a:spcAft>
                      </a:pPr>
                      <a:r>
                        <a:rPr lang="en-US" sz="600">
                          <a:effectLst/>
                        </a:rPr>
                        <a:t>1.Input report get from sandbox</a:t>
                      </a:r>
                    </a:p>
                    <a:p>
                      <a:pPr>
                        <a:spcAft>
                          <a:spcPts val="0"/>
                        </a:spcAft>
                      </a:pPr>
                      <a:r>
                        <a:rPr lang="en-US" sz="600">
                          <a:effectLst/>
                        </a:rPr>
                        <a:t>2.Save report into Data Collection</a:t>
                      </a:r>
                    </a:p>
                    <a:p>
                      <a:pPr>
                        <a:spcAft>
                          <a:spcPts val="0"/>
                        </a:spcAft>
                      </a:pPr>
                      <a:r>
                        <a:rPr lang="en-US" sz="600">
                          <a:effectLst/>
                        </a:rPr>
                        <a:t>3.Check Successful Save or not </a:t>
                      </a:r>
                    </a:p>
                    <a:p>
                      <a:pPr>
                        <a:spcAft>
                          <a:spcPts val="0"/>
                        </a:spcAft>
                      </a:pPr>
                      <a:r>
                        <a:rPr lang="en-US" sz="600">
                          <a:effectLst/>
                        </a:rPr>
                        <a:t> </a:t>
                      </a:r>
                      <a:endParaRPr lang="en-US" sz="600">
                        <a:effectLst/>
                        <a:latin typeface="Times New Roman"/>
                        <a:ea typeface="Times New Roman"/>
                      </a:endParaRPr>
                    </a:p>
                  </a:txBody>
                  <a:tcPr marL="35175" marR="35175" marT="0" marB="0"/>
                </a:tc>
              </a:tr>
              <a:tr h="429487">
                <a:tc>
                  <a:txBody>
                    <a:bodyPr/>
                    <a:lstStyle/>
                    <a:p>
                      <a:pPr>
                        <a:spcAft>
                          <a:spcPts val="0"/>
                        </a:spcAft>
                      </a:pPr>
                      <a:r>
                        <a:rPr lang="en-US" sz="600">
                          <a:effectLst/>
                        </a:rPr>
                        <a:t>Alternative Flow:</a:t>
                      </a:r>
                      <a:endParaRPr lang="en-US" sz="600">
                        <a:effectLst/>
                        <a:latin typeface="Times New Roman"/>
                        <a:ea typeface="Times New Roman"/>
                      </a:endParaRPr>
                    </a:p>
                  </a:txBody>
                  <a:tcPr marL="35175" marR="35175" marT="0" marB="0"/>
                </a:tc>
                <a:tc>
                  <a:txBody>
                    <a:bodyPr/>
                    <a:lstStyle/>
                    <a:p>
                      <a:pPr>
                        <a:spcAft>
                          <a:spcPts val="0"/>
                        </a:spcAft>
                      </a:pPr>
                      <a:r>
                        <a:rPr lang="en-US" sz="600">
                          <a:effectLst/>
                        </a:rPr>
                        <a:t>If save successfully then move to the next step else again request save.</a:t>
                      </a:r>
                      <a:endParaRPr lang="en-US" sz="600">
                        <a:effectLst/>
                        <a:latin typeface="Times New Roman"/>
                        <a:ea typeface="Times New Roman"/>
                      </a:endParaRPr>
                    </a:p>
                  </a:txBody>
                  <a:tcPr marL="35175" marR="35175" marT="0" marB="0"/>
                </a:tc>
              </a:tr>
              <a:tr h="1177990">
                <a:tc>
                  <a:txBody>
                    <a:bodyPr/>
                    <a:lstStyle/>
                    <a:p>
                      <a:pPr>
                        <a:spcAft>
                          <a:spcPts val="0"/>
                        </a:spcAft>
                      </a:pPr>
                      <a:r>
                        <a:rPr lang="en-US" sz="600">
                          <a:effectLst/>
                        </a:rPr>
                        <a:t>Exception:</a:t>
                      </a:r>
                      <a:endParaRPr lang="en-US" sz="600">
                        <a:effectLst/>
                        <a:latin typeface="Times New Roman"/>
                        <a:ea typeface="Times New Roman"/>
                      </a:endParaRPr>
                    </a:p>
                  </a:txBody>
                  <a:tcPr marL="35175" marR="35175" marT="0" marB="0"/>
                </a:tc>
                <a:tc>
                  <a:txBody>
                    <a:bodyPr/>
                    <a:lstStyle/>
                    <a:p>
                      <a:pPr>
                        <a:spcAft>
                          <a:spcPts val="0"/>
                        </a:spcAft>
                      </a:pPr>
                      <a:r>
                        <a:rPr lang="en-US" sz="600">
                          <a:effectLst/>
                        </a:rPr>
                        <a:t>During the performing action some error can be take place</a:t>
                      </a:r>
                    </a:p>
                    <a:p>
                      <a:pPr>
                        <a:spcAft>
                          <a:spcPts val="0"/>
                        </a:spcAft>
                      </a:pPr>
                      <a:r>
                        <a:rPr lang="en-US" sz="600">
                          <a:effectLst/>
                        </a:rPr>
                        <a:t>1.Report not be selected from Sandbox</a:t>
                      </a:r>
                    </a:p>
                    <a:p>
                      <a:pPr>
                        <a:spcAft>
                          <a:spcPts val="0"/>
                        </a:spcAft>
                      </a:pPr>
                      <a:r>
                        <a:rPr lang="en-US" sz="600">
                          <a:effectLst/>
                        </a:rPr>
                        <a:t>2.report not saved</a:t>
                      </a:r>
                    </a:p>
                    <a:p>
                      <a:pPr>
                        <a:spcAft>
                          <a:spcPts val="0"/>
                        </a:spcAft>
                      </a:pPr>
                      <a:r>
                        <a:rPr lang="en-US" sz="600">
                          <a:effectLst/>
                        </a:rPr>
                        <a:t> </a:t>
                      </a:r>
                    </a:p>
                    <a:p>
                      <a:pPr>
                        <a:spcAft>
                          <a:spcPts val="0"/>
                        </a:spcAft>
                      </a:pPr>
                      <a:r>
                        <a:rPr lang="en-US" sz="600">
                          <a:effectLst/>
                        </a:rPr>
                        <a:t> </a:t>
                      </a:r>
                    </a:p>
                    <a:p>
                      <a:pPr>
                        <a:spcAft>
                          <a:spcPts val="0"/>
                        </a:spcAft>
                      </a:pPr>
                      <a:r>
                        <a:rPr lang="en-US" sz="600">
                          <a:effectLst/>
                        </a:rPr>
                        <a:t> </a:t>
                      </a:r>
                    </a:p>
                    <a:p>
                      <a:pPr>
                        <a:spcAft>
                          <a:spcPts val="0"/>
                        </a:spcAft>
                      </a:pPr>
                      <a:r>
                        <a:rPr lang="en-US" sz="600">
                          <a:effectLst/>
                        </a:rPr>
                        <a:t> </a:t>
                      </a:r>
                    </a:p>
                    <a:p>
                      <a:pPr>
                        <a:spcAft>
                          <a:spcPts val="0"/>
                        </a:spcAft>
                      </a:pPr>
                      <a:r>
                        <a:rPr lang="en-US" sz="600">
                          <a:effectLst/>
                        </a:rPr>
                        <a:t> </a:t>
                      </a:r>
                    </a:p>
                    <a:p>
                      <a:pPr>
                        <a:spcAft>
                          <a:spcPts val="0"/>
                        </a:spcAft>
                      </a:pPr>
                      <a:r>
                        <a:rPr lang="en-US" sz="600">
                          <a:effectLst/>
                        </a:rPr>
                        <a:t> </a:t>
                      </a:r>
                      <a:endParaRPr lang="en-US" sz="600">
                        <a:effectLst/>
                        <a:latin typeface="Times New Roman"/>
                        <a:ea typeface="Times New Roman"/>
                      </a:endParaRPr>
                    </a:p>
                  </a:txBody>
                  <a:tcPr marL="35175" marR="35175" marT="0" marB="0"/>
                </a:tc>
              </a:tr>
              <a:tr h="1177990">
                <a:tc>
                  <a:txBody>
                    <a:bodyPr/>
                    <a:lstStyle/>
                    <a:p>
                      <a:pPr>
                        <a:spcAft>
                          <a:spcPts val="0"/>
                        </a:spcAft>
                      </a:pPr>
                      <a:r>
                        <a:rPr lang="en-US" sz="600">
                          <a:effectLst/>
                        </a:rPr>
                        <a:t>Includes: </a:t>
                      </a:r>
                      <a:endParaRPr lang="en-US" sz="600">
                        <a:effectLst/>
                        <a:latin typeface="Times New Roman"/>
                        <a:ea typeface="Times New Roman"/>
                      </a:endParaRPr>
                    </a:p>
                  </a:txBody>
                  <a:tcPr marL="35175" marR="35175" marT="0" marB="0"/>
                </a:tc>
                <a:tc>
                  <a:txBody>
                    <a:bodyPr/>
                    <a:lstStyle/>
                    <a:p>
                      <a:pPr>
                        <a:spcAft>
                          <a:spcPts val="0"/>
                        </a:spcAft>
                      </a:pPr>
                      <a:r>
                        <a:rPr lang="en-US" sz="600" dirty="0">
                          <a:effectLst/>
                        </a:rPr>
                        <a:t>null</a:t>
                      </a:r>
                      <a:endParaRPr lang="en-US" sz="600" dirty="0">
                        <a:effectLst/>
                        <a:latin typeface="Times New Roman"/>
                        <a:ea typeface="Times New Roman"/>
                      </a:endParaRPr>
                    </a:p>
                  </a:txBody>
                  <a:tcPr marL="35175" marR="35175" marT="0" marB="0"/>
                </a:tc>
              </a:tr>
            </a:tbl>
          </a:graphicData>
        </a:graphic>
      </p:graphicFrame>
    </p:spTree>
    <p:extLst>
      <p:ext uri="{BB962C8B-B14F-4D97-AF65-F5344CB8AC3E}">
        <p14:creationId xmlns:p14="http://schemas.microsoft.com/office/powerpoint/2010/main" val="23774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86" y="0"/>
            <a:ext cx="8610600" cy="1293028"/>
          </a:xfrm>
        </p:spPr>
        <p:txBody>
          <a:bodyPr/>
          <a:lstStyle/>
          <a:p>
            <a:r>
              <a:rPr lang="en-US" dirty="0" smtClean="0"/>
              <a:t>Use case diagram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1674246"/>
              </p:ext>
            </p:extLst>
          </p:nvPr>
        </p:nvGraphicFramePr>
        <p:xfrm>
          <a:off x="3397754" y="2036287"/>
          <a:ext cx="5396491" cy="4526280"/>
        </p:xfrm>
        <a:graphic>
          <a:graphicData uri="http://schemas.openxmlformats.org/drawingml/2006/table">
            <a:tbl>
              <a:tblPr firstRow="1" firstCol="1" bandRow="1">
                <a:tableStyleId>{5C22544A-7EE6-4342-B048-85BDC9FD1C3A}</a:tableStyleId>
              </a:tblPr>
              <a:tblGrid>
                <a:gridCol w="2696289"/>
                <a:gridCol w="2700202"/>
              </a:tblGrid>
              <a:tr h="160973">
                <a:tc>
                  <a:txBody>
                    <a:bodyPr/>
                    <a:lstStyle/>
                    <a:p>
                      <a:pPr>
                        <a:spcAft>
                          <a:spcPts val="0"/>
                        </a:spcAft>
                      </a:pPr>
                      <a:r>
                        <a:rPr lang="en-US" sz="1100">
                          <a:effectLst/>
                        </a:rPr>
                        <a:t>Use case ID:</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ARID-1493</a:t>
                      </a:r>
                      <a:endParaRPr lang="en-US" sz="1100">
                        <a:effectLst/>
                        <a:latin typeface="Times New Roman"/>
                        <a:ea typeface="Times New Roman"/>
                      </a:endParaRPr>
                    </a:p>
                  </a:txBody>
                  <a:tcPr marL="60365" marR="60365" marT="0" marB="0"/>
                </a:tc>
              </a:tr>
              <a:tr h="160973">
                <a:tc>
                  <a:txBody>
                    <a:bodyPr/>
                    <a:lstStyle/>
                    <a:p>
                      <a:pPr>
                        <a:spcAft>
                          <a:spcPts val="0"/>
                        </a:spcAft>
                      </a:pPr>
                      <a:r>
                        <a:rPr lang="en-US" sz="1100">
                          <a:effectLst/>
                        </a:rPr>
                        <a:t>Use case Name</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Profiling</a:t>
                      </a:r>
                      <a:endParaRPr lang="en-US" sz="1100">
                        <a:effectLst/>
                        <a:latin typeface="Times New Roman"/>
                        <a:ea typeface="Times New Roman"/>
                      </a:endParaRPr>
                    </a:p>
                  </a:txBody>
                  <a:tcPr marL="60365" marR="60365" marT="0" marB="0"/>
                </a:tc>
              </a:tr>
              <a:tr h="160973">
                <a:tc>
                  <a:txBody>
                    <a:bodyPr/>
                    <a:lstStyle/>
                    <a:p>
                      <a:pPr>
                        <a:spcAft>
                          <a:spcPts val="0"/>
                        </a:spcAft>
                      </a:pPr>
                      <a:r>
                        <a:rPr lang="en-US" sz="1100">
                          <a:effectLst/>
                        </a:rPr>
                        <a:t>Actor Name</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Direct User</a:t>
                      </a:r>
                      <a:endParaRPr lang="en-US" sz="1100">
                        <a:effectLst/>
                        <a:latin typeface="Times New Roman"/>
                        <a:ea typeface="Times New Roman"/>
                      </a:endParaRPr>
                    </a:p>
                  </a:txBody>
                  <a:tcPr marL="60365" marR="60365" marT="0" marB="0"/>
                </a:tc>
              </a:tr>
              <a:tr h="804863">
                <a:tc>
                  <a:txBody>
                    <a:bodyPr/>
                    <a:lstStyle/>
                    <a:p>
                      <a:pPr>
                        <a:spcAft>
                          <a:spcPts val="0"/>
                        </a:spcAft>
                      </a:pPr>
                      <a:r>
                        <a:rPr lang="en-US" sz="1100">
                          <a:effectLst/>
                        </a:rPr>
                        <a:t>Description:</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For profiling following steps should take place</a:t>
                      </a:r>
                    </a:p>
                    <a:p>
                      <a:pPr>
                        <a:spcAft>
                          <a:spcPts val="0"/>
                        </a:spcAft>
                      </a:pPr>
                      <a:r>
                        <a:rPr lang="en-US" sz="1100">
                          <a:effectLst/>
                        </a:rPr>
                        <a:t>1. Start from system Action.</a:t>
                      </a:r>
                    </a:p>
                    <a:p>
                      <a:pPr>
                        <a:spcAft>
                          <a:spcPts val="0"/>
                        </a:spcAft>
                      </a:pPr>
                      <a:r>
                        <a:rPr lang="en-US" sz="1100">
                          <a:effectLst/>
                        </a:rPr>
                        <a:t>2. Get report from Data Collection.</a:t>
                      </a:r>
                    </a:p>
                    <a:p>
                      <a:pPr>
                        <a:spcAft>
                          <a:spcPts val="0"/>
                        </a:spcAft>
                      </a:pPr>
                      <a:r>
                        <a:rPr lang="en-US" sz="1100">
                          <a:effectLst/>
                        </a:rPr>
                        <a:t>3. Perform Profiling.</a:t>
                      </a:r>
                    </a:p>
                    <a:p>
                      <a:pPr>
                        <a:spcAft>
                          <a:spcPts val="0"/>
                        </a:spcAft>
                      </a:pPr>
                      <a:r>
                        <a:rPr lang="en-US" sz="1100">
                          <a:effectLst/>
                        </a:rPr>
                        <a:t>4.Successfully perform or fail.</a:t>
                      </a:r>
                      <a:endParaRPr lang="en-US" sz="1100">
                        <a:effectLst/>
                        <a:latin typeface="Times New Roman"/>
                        <a:ea typeface="Times New Roman"/>
                      </a:endParaRPr>
                    </a:p>
                  </a:txBody>
                  <a:tcPr marL="60365" marR="60365" marT="0" marB="0"/>
                </a:tc>
              </a:tr>
              <a:tr h="321945">
                <a:tc>
                  <a:txBody>
                    <a:bodyPr/>
                    <a:lstStyle/>
                    <a:p>
                      <a:pPr>
                        <a:spcAft>
                          <a:spcPts val="0"/>
                        </a:spcAft>
                      </a:pPr>
                      <a:r>
                        <a:rPr lang="en-US" sz="1100">
                          <a:effectLst/>
                        </a:rPr>
                        <a:t>Trigger:</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To complete this task take report from Data Collection</a:t>
                      </a:r>
                      <a:endParaRPr lang="en-US" sz="1100">
                        <a:effectLst/>
                        <a:latin typeface="Times New Roman"/>
                        <a:ea typeface="Times New Roman"/>
                      </a:endParaRPr>
                    </a:p>
                  </a:txBody>
                  <a:tcPr marL="60365" marR="60365" marT="0" marB="0"/>
                </a:tc>
              </a:tr>
              <a:tr h="160973">
                <a:tc>
                  <a:txBody>
                    <a:bodyPr/>
                    <a:lstStyle/>
                    <a:p>
                      <a:pPr>
                        <a:spcAft>
                          <a:spcPts val="0"/>
                        </a:spcAft>
                      </a:pPr>
                      <a:r>
                        <a:rPr lang="en-US" sz="1100">
                          <a:effectLst/>
                        </a:rPr>
                        <a:t>Precondition </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No profile info</a:t>
                      </a:r>
                      <a:endParaRPr lang="en-US" sz="1100">
                        <a:effectLst/>
                        <a:latin typeface="Times New Roman"/>
                        <a:ea typeface="Times New Roman"/>
                      </a:endParaRPr>
                    </a:p>
                  </a:txBody>
                  <a:tcPr marL="60365" marR="60365" marT="0" marB="0"/>
                </a:tc>
              </a:tr>
              <a:tr h="160973">
                <a:tc>
                  <a:txBody>
                    <a:bodyPr/>
                    <a:lstStyle/>
                    <a:p>
                      <a:pPr>
                        <a:spcAft>
                          <a:spcPts val="0"/>
                        </a:spcAft>
                      </a:pPr>
                      <a:r>
                        <a:rPr lang="en-US" sz="1100">
                          <a:effectLst/>
                        </a:rPr>
                        <a:t>Post condition</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Profiling to their prospective behavior</a:t>
                      </a:r>
                      <a:endParaRPr lang="en-US" sz="1100">
                        <a:effectLst/>
                        <a:latin typeface="Times New Roman"/>
                        <a:ea typeface="Times New Roman"/>
                      </a:endParaRPr>
                    </a:p>
                  </a:txBody>
                  <a:tcPr marL="60365" marR="60365" marT="0" marB="0"/>
                </a:tc>
              </a:tr>
              <a:tr h="482918">
                <a:tc>
                  <a:txBody>
                    <a:bodyPr/>
                    <a:lstStyle/>
                    <a:p>
                      <a:pPr>
                        <a:spcAft>
                          <a:spcPts val="0"/>
                        </a:spcAft>
                      </a:pPr>
                      <a:r>
                        <a:rPr lang="en-US" sz="1100">
                          <a:effectLst/>
                        </a:rPr>
                        <a:t>Normal Flow</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1. Get report from Data Collection.</a:t>
                      </a:r>
                    </a:p>
                    <a:p>
                      <a:pPr>
                        <a:spcAft>
                          <a:spcPts val="0"/>
                        </a:spcAft>
                      </a:pPr>
                      <a:r>
                        <a:rPr lang="en-US" sz="1100">
                          <a:effectLst/>
                        </a:rPr>
                        <a:t>2. Perform Profiling.</a:t>
                      </a:r>
                    </a:p>
                    <a:p>
                      <a:pPr>
                        <a:spcAft>
                          <a:spcPts val="0"/>
                        </a:spcAft>
                      </a:pPr>
                      <a:r>
                        <a:rPr lang="en-US" sz="1100">
                          <a:effectLst/>
                        </a:rPr>
                        <a:t>3. Successfully perform or fail</a:t>
                      </a:r>
                      <a:endParaRPr lang="en-US" sz="1100">
                        <a:effectLst/>
                        <a:latin typeface="Times New Roman"/>
                        <a:ea typeface="Times New Roman"/>
                      </a:endParaRPr>
                    </a:p>
                  </a:txBody>
                  <a:tcPr marL="60365" marR="60365" marT="0" marB="0"/>
                </a:tc>
              </a:tr>
              <a:tr h="482918">
                <a:tc>
                  <a:txBody>
                    <a:bodyPr/>
                    <a:lstStyle/>
                    <a:p>
                      <a:pPr>
                        <a:spcAft>
                          <a:spcPts val="0"/>
                        </a:spcAft>
                      </a:pPr>
                      <a:r>
                        <a:rPr lang="en-US" sz="1100">
                          <a:effectLst/>
                        </a:rPr>
                        <a:t>Alternation</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Successfully move next  else request for data set </a:t>
                      </a:r>
                    </a:p>
                    <a:p>
                      <a:pPr>
                        <a:spcAft>
                          <a:spcPts val="0"/>
                        </a:spcAft>
                      </a:pPr>
                      <a:r>
                        <a:rPr lang="en-US" sz="1100">
                          <a:effectLst/>
                        </a:rPr>
                        <a:t>From dataset</a:t>
                      </a:r>
                      <a:endParaRPr lang="en-US" sz="1100">
                        <a:effectLst/>
                        <a:latin typeface="Times New Roman"/>
                        <a:ea typeface="Times New Roman"/>
                      </a:endParaRPr>
                    </a:p>
                  </a:txBody>
                  <a:tcPr marL="60365" marR="60365" marT="0" marB="0"/>
                </a:tc>
              </a:tr>
              <a:tr h="965835">
                <a:tc>
                  <a:txBody>
                    <a:bodyPr/>
                    <a:lstStyle/>
                    <a:p>
                      <a:pPr>
                        <a:spcAft>
                          <a:spcPts val="0"/>
                        </a:spcAft>
                      </a:pPr>
                      <a:r>
                        <a:rPr lang="en-US" sz="1100">
                          <a:effectLst/>
                        </a:rPr>
                        <a:t>Exception:</a:t>
                      </a:r>
                      <a:endParaRPr lang="en-US" sz="1100">
                        <a:effectLst/>
                        <a:latin typeface="Times New Roman"/>
                        <a:ea typeface="Times New Roman"/>
                      </a:endParaRPr>
                    </a:p>
                  </a:txBody>
                  <a:tcPr marL="60365" marR="60365" marT="0" marB="0"/>
                </a:tc>
                <a:tc>
                  <a:txBody>
                    <a:bodyPr/>
                    <a:lstStyle/>
                    <a:p>
                      <a:pPr>
                        <a:spcAft>
                          <a:spcPts val="0"/>
                        </a:spcAft>
                      </a:pPr>
                      <a:r>
                        <a:rPr lang="en-US" sz="1100">
                          <a:effectLst/>
                        </a:rPr>
                        <a:t>During the performing action some error can be take place</a:t>
                      </a:r>
                    </a:p>
                    <a:p>
                      <a:pPr>
                        <a:spcAft>
                          <a:spcPts val="0"/>
                        </a:spcAft>
                      </a:pPr>
                      <a:r>
                        <a:rPr lang="en-US" sz="1100">
                          <a:effectLst/>
                        </a:rPr>
                        <a:t>1.Report not be selected from Data Collection</a:t>
                      </a:r>
                    </a:p>
                    <a:p>
                      <a:pPr>
                        <a:spcAft>
                          <a:spcPts val="0"/>
                        </a:spcAft>
                      </a:pPr>
                      <a:r>
                        <a:rPr lang="en-US" sz="1100">
                          <a:effectLst/>
                        </a:rPr>
                        <a:t>2.report not saved</a:t>
                      </a:r>
                    </a:p>
                    <a:p>
                      <a:pPr>
                        <a:spcAft>
                          <a:spcPts val="0"/>
                        </a:spcAft>
                      </a:pPr>
                      <a:r>
                        <a:rPr lang="en-US" sz="1100">
                          <a:effectLst/>
                        </a:rPr>
                        <a:t>3.Fail to Profiling</a:t>
                      </a:r>
                    </a:p>
                    <a:p>
                      <a:pPr>
                        <a:spcAft>
                          <a:spcPts val="0"/>
                        </a:spcAft>
                      </a:pPr>
                      <a:r>
                        <a:rPr lang="en-US" sz="1100">
                          <a:effectLst/>
                        </a:rPr>
                        <a:t> </a:t>
                      </a:r>
                      <a:endParaRPr lang="en-US" sz="1100">
                        <a:effectLst/>
                        <a:latin typeface="Times New Roman"/>
                        <a:ea typeface="Times New Roman"/>
                      </a:endParaRPr>
                    </a:p>
                  </a:txBody>
                  <a:tcPr marL="60365" marR="60365" marT="0" marB="0"/>
                </a:tc>
              </a:tr>
              <a:tr h="160973">
                <a:tc>
                  <a:txBody>
                    <a:bodyPr/>
                    <a:lstStyle/>
                    <a:p>
                      <a:pPr>
                        <a:spcAft>
                          <a:spcPts val="0"/>
                        </a:spcAft>
                      </a:pPr>
                      <a:r>
                        <a:rPr lang="en-US" sz="1100">
                          <a:effectLst/>
                        </a:rPr>
                        <a:t>Includes:</a:t>
                      </a:r>
                      <a:endParaRPr lang="en-US" sz="1100">
                        <a:effectLst/>
                        <a:latin typeface="Times New Roman"/>
                        <a:ea typeface="Times New Roman"/>
                      </a:endParaRPr>
                    </a:p>
                  </a:txBody>
                  <a:tcPr marL="60365" marR="60365" marT="0" marB="0"/>
                </a:tc>
                <a:tc>
                  <a:txBody>
                    <a:bodyPr/>
                    <a:lstStyle/>
                    <a:p>
                      <a:pPr>
                        <a:spcAft>
                          <a:spcPts val="0"/>
                        </a:spcAft>
                      </a:pPr>
                      <a:r>
                        <a:rPr lang="en-US" sz="1100" dirty="0">
                          <a:effectLst/>
                        </a:rPr>
                        <a:t>Null</a:t>
                      </a:r>
                      <a:endParaRPr lang="en-US" sz="1100" dirty="0">
                        <a:effectLst/>
                        <a:latin typeface="Times New Roman"/>
                        <a:ea typeface="Times New Roman"/>
                      </a:endParaRPr>
                    </a:p>
                  </a:txBody>
                  <a:tcPr marL="60365" marR="60365" marT="0" marB="0"/>
                </a:tc>
              </a:tr>
            </a:tbl>
          </a:graphicData>
        </a:graphic>
      </p:graphicFrame>
    </p:spTree>
    <p:extLst>
      <p:ext uri="{BB962C8B-B14F-4D97-AF65-F5344CB8AC3E}">
        <p14:creationId xmlns:p14="http://schemas.microsoft.com/office/powerpoint/2010/main" val="23774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469" y="0"/>
            <a:ext cx="8610600" cy="1293028"/>
          </a:xfrm>
        </p:spPr>
        <p:txBody>
          <a:bodyPr/>
          <a:lstStyle/>
          <a:p>
            <a:r>
              <a:rPr lang="en-US" dirty="0" smtClean="0"/>
              <a:t>Sequence diagram</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66800" y="1238250"/>
            <a:ext cx="9686925" cy="5162549"/>
          </a:xfrm>
          <a:prstGeom prst="rect">
            <a:avLst/>
          </a:prstGeom>
        </p:spPr>
      </p:pic>
    </p:spTree>
    <p:extLst>
      <p:ext uri="{BB962C8B-B14F-4D97-AF65-F5344CB8AC3E}">
        <p14:creationId xmlns:p14="http://schemas.microsoft.com/office/powerpoint/2010/main" val="218654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76375" y="1979930"/>
            <a:ext cx="9525000" cy="4631690"/>
          </a:xfrm>
          <a:prstGeom prst="rect">
            <a:avLst/>
          </a:prstGeom>
        </p:spPr>
      </p:pic>
    </p:spTree>
    <p:extLst>
      <p:ext uri="{BB962C8B-B14F-4D97-AF65-F5344CB8AC3E}">
        <p14:creationId xmlns:p14="http://schemas.microsoft.com/office/powerpoint/2010/main" val="214911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0469" y="0"/>
            <a:ext cx="8610600" cy="1293028"/>
          </a:xfrm>
        </p:spPr>
        <p:txBody>
          <a:bodyPr/>
          <a:lstStyle/>
          <a:p>
            <a:r>
              <a:rPr lang="en-US" dirty="0" smtClean="0"/>
              <a:t>Activity diagram</a:t>
            </a:r>
            <a:endParaRPr lang="en-US" dirty="0"/>
          </a:p>
        </p:txBody>
      </p:sp>
      <p:pic>
        <p:nvPicPr>
          <p:cNvPr id="4" name="Picture 3" descr="DC.png"/>
          <p:cNvPicPr/>
          <p:nvPr/>
        </p:nvPicPr>
        <p:blipFill>
          <a:blip r:embed="rId2"/>
          <a:stretch>
            <a:fillRect/>
          </a:stretch>
        </p:blipFill>
        <p:spPr>
          <a:xfrm>
            <a:off x="3108960" y="1238250"/>
            <a:ext cx="5669280" cy="4972050"/>
          </a:xfrm>
          <a:prstGeom prst="rect">
            <a:avLst/>
          </a:prstGeom>
        </p:spPr>
      </p:pic>
    </p:spTree>
    <p:extLst>
      <p:ext uri="{BB962C8B-B14F-4D97-AF65-F5344CB8AC3E}">
        <p14:creationId xmlns:p14="http://schemas.microsoft.com/office/powerpoint/2010/main" val="3911126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pic>
        <p:nvPicPr>
          <p:cNvPr id="5" name="Content Placeholder 4" descr="cpd.png"/>
          <p:cNvPicPr>
            <a:picLocks noGrp="1"/>
          </p:cNvPicPr>
          <p:nvPr>
            <p:ph idx="1"/>
          </p:nvPr>
        </p:nvPicPr>
        <p:blipFill>
          <a:blip r:embed="rId2"/>
          <a:stretch>
            <a:fillRect/>
          </a:stretch>
        </p:blipFill>
        <p:spPr>
          <a:xfrm>
            <a:off x="2738616" y="2193925"/>
            <a:ext cx="6714767" cy="4024313"/>
          </a:xfrm>
          <a:prstGeom prst="rect">
            <a:avLst/>
          </a:prstGeom>
        </p:spPr>
      </p:pic>
    </p:spTree>
    <p:extLst>
      <p:ext uri="{BB962C8B-B14F-4D97-AF65-F5344CB8AC3E}">
        <p14:creationId xmlns:p14="http://schemas.microsoft.com/office/powerpoint/2010/main" val="116146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118485" y="1838325"/>
            <a:ext cx="5463540" cy="4573587"/>
          </a:xfrm>
          <a:prstGeom prst="rect">
            <a:avLst/>
          </a:prstGeom>
        </p:spPr>
      </p:pic>
    </p:spTree>
    <p:extLst>
      <p:ext uri="{BB962C8B-B14F-4D97-AF65-F5344CB8AC3E}">
        <p14:creationId xmlns:p14="http://schemas.microsoft.com/office/powerpoint/2010/main" val="40917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distribution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1796136"/>
              </p:ext>
            </p:extLst>
          </p:nvPr>
        </p:nvGraphicFramePr>
        <p:xfrm>
          <a:off x="685800" y="2193925"/>
          <a:ext cx="10820400" cy="2966720"/>
        </p:xfrm>
        <a:graphic>
          <a:graphicData uri="http://schemas.openxmlformats.org/drawingml/2006/table">
            <a:tbl>
              <a:tblPr firstRow="1" bandRow="1">
                <a:tableStyleId>{5C22544A-7EE6-4342-B048-85BDC9FD1C3A}</a:tableStyleId>
              </a:tblPr>
              <a:tblGrid>
                <a:gridCol w="3606800">
                  <a:extLst>
                    <a:ext uri="{9D8B030D-6E8A-4147-A177-3AD203B41FA5}">
                      <a16:colId xmlns:a16="http://schemas.microsoft.com/office/drawing/2014/main" xmlns="" val="2104653798"/>
                    </a:ext>
                  </a:extLst>
                </a:gridCol>
                <a:gridCol w="3606800">
                  <a:extLst>
                    <a:ext uri="{9D8B030D-6E8A-4147-A177-3AD203B41FA5}">
                      <a16:colId xmlns:a16="http://schemas.microsoft.com/office/drawing/2014/main" xmlns="" val="131680563"/>
                    </a:ext>
                  </a:extLst>
                </a:gridCol>
                <a:gridCol w="3606800">
                  <a:extLst>
                    <a:ext uri="{9D8B030D-6E8A-4147-A177-3AD203B41FA5}">
                      <a16:colId xmlns:a16="http://schemas.microsoft.com/office/drawing/2014/main" xmlns="" val="626072221"/>
                    </a:ext>
                  </a:extLst>
                </a:gridCol>
              </a:tblGrid>
              <a:tr h="370840">
                <a:tc>
                  <a:txBody>
                    <a:bodyPr/>
                    <a:lstStyle/>
                    <a:p>
                      <a:r>
                        <a:rPr lang="en-US" dirty="0" smtClean="0"/>
                        <a:t>                        #</a:t>
                      </a:r>
                      <a:endParaRPr lang="en-US" dirty="0"/>
                    </a:p>
                  </a:txBody>
                  <a:tcPr/>
                </a:tc>
                <a:tc>
                  <a:txBody>
                    <a:bodyPr/>
                    <a:lstStyle/>
                    <a:p>
                      <a:r>
                        <a:rPr lang="en-US" dirty="0" smtClean="0"/>
                        <a:t>                Task</a:t>
                      </a:r>
                      <a:endParaRPr lang="en-US" dirty="0"/>
                    </a:p>
                  </a:txBody>
                  <a:tcPr/>
                </a:tc>
                <a:tc>
                  <a:txBody>
                    <a:bodyPr/>
                    <a:lstStyle/>
                    <a:p>
                      <a:r>
                        <a:rPr lang="en-US" dirty="0" smtClean="0"/>
                        <a:t>               Responsible</a:t>
                      </a:r>
                      <a:endParaRPr lang="en-US" dirty="0"/>
                    </a:p>
                  </a:txBody>
                  <a:tcPr/>
                </a:tc>
                <a:extLst>
                  <a:ext uri="{0D108BD9-81ED-4DB2-BD59-A6C34878D82A}">
                    <a16:rowId xmlns:a16="http://schemas.microsoft.com/office/drawing/2014/main" xmlns="" val="2569952804"/>
                  </a:ext>
                </a:extLst>
              </a:tr>
              <a:tr h="370840">
                <a:tc>
                  <a:txBody>
                    <a:bodyPr/>
                    <a:lstStyle/>
                    <a:p>
                      <a:r>
                        <a:rPr lang="en-US" dirty="0" smtClean="0"/>
                        <a:t>                       1</a:t>
                      </a:r>
                      <a:endParaRPr lang="en-US" dirty="0"/>
                    </a:p>
                  </a:txBody>
                  <a:tcPr/>
                </a:tc>
                <a:tc>
                  <a:txBody>
                    <a:bodyPr/>
                    <a:lstStyle/>
                    <a:p>
                      <a:r>
                        <a:rPr lang="en-US" dirty="0" smtClean="0"/>
                        <a:t>  GUI</a:t>
                      </a:r>
                      <a:endParaRPr lang="en-US" dirty="0"/>
                    </a:p>
                  </a:txBody>
                  <a:tcPr/>
                </a:tc>
                <a:tc>
                  <a:txBody>
                    <a:bodyPr/>
                    <a:lstStyle/>
                    <a:p>
                      <a:r>
                        <a:rPr lang="en-US" dirty="0" smtClean="0"/>
                        <a:t>Ali</a:t>
                      </a:r>
                      <a:r>
                        <a:rPr lang="en-US" baseline="0" dirty="0" smtClean="0"/>
                        <a:t> </a:t>
                      </a:r>
                      <a:r>
                        <a:rPr lang="en-US" baseline="0" dirty="0" err="1" smtClean="0"/>
                        <a:t>Hamza</a:t>
                      </a:r>
                      <a:endParaRPr lang="en-US" dirty="0"/>
                    </a:p>
                  </a:txBody>
                  <a:tcPr/>
                </a:tc>
                <a:extLst>
                  <a:ext uri="{0D108BD9-81ED-4DB2-BD59-A6C34878D82A}">
                    <a16:rowId xmlns:a16="http://schemas.microsoft.com/office/drawing/2014/main" xmlns="" val="869491563"/>
                  </a:ext>
                </a:extLst>
              </a:tr>
              <a:tr h="370840">
                <a:tc>
                  <a:txBody>
                    <a:bodyPr/>
                    <a:lstStyle/>
                    <a:p>
                      <a:r>
                        <a:rPr lang="en-US" dirty="0" smtClean="0"/>
                        <a:t>                       2</a:t>
                      </a:r>
                      <a:endParaRPr lang="en-US" dirty="0"/>
                    </a:p>
                  </a:txBody>
                  <a:tcPr/>
                </a:tc>
                <a:tc>
                  <a:txBody>
                    <a:bodyPr/>
                    <a:lstStyle/>
                    <a:p>
                      <a:r>
                        <a:rPr lang="en-US" dirty="0" smtClean="0"/>
                        <a:t> DOCUMENTATION</a:t>
                      </a:r>
                      <a:endParaRPr lang="en-US" dirty="0"/>
                    </a:p>
                  </a:txBody>
                  <a:tcPr/>
                </a:tc>
                <a:tc>
                  <a:txBody>
                    <a:bodyPr/>
                    <a:lstStyle/>
                    <a:p>
                      <a:r>
                        <a:rPr lang="en-US" dirty="0" smtClean="0"/>
                        <a:t>Ali</a:t>
                      </a:r>
                      <a:r>
                        <a:rPr lang="en-US" baseline="0" dirty="0" smtClean="0"/>
                        <a:t> </a:t>
                      </a:r>
                      <a:r>
                        <a:rPr lang="en-US" baseline="0" dirty="0" err="1" smtClean="0"/>
                        <a:t>Hamza</a:t>
                      </a:r>
                      <a:endParaRPr lang="en-US" dirty="0"/>
                    </a:p>
                  </a:txBody>
                  <a:tcPr/>
                </a:tc>
                <a:extLst>
                  <a:ext uri="{0D108BD9-81ED-4DB2-BD59-A6C34878D82A}">
                    <a16:rowId xmlns:a16="http://schemas.microsoft.com/office/drawing/2014/main" xmlns="" val="2618051570"/>
                  </a:ext>
                </a:extLst>
              </a:tr>
              <a:tr h="370840">
                <a:tc>
                  <a:txBody>
                    <a:bodyPr/>
                    <a:lstStyle/>
                    <a:p>
                      <a:r>
                        <a:rPr lang="en-US" dirty="0" smtClean="0"/>
                        <a:t>                       3</a:t>
                      </a:r>
                      <a:endParaRPr lang="en-US" dirty="0"/>
                    </a:p>
                  </a:txBody>
                  <a:tcPr/>
                </a:tc>
                <a:tc>
                  <a:txBody>
                    <a:bodyPr/>
                    <a:lstStyle/>
                    <a:p>
                      <a:r>
                        <a:rPr lang="en-US" dirty="0" smtClean="0"/>
                        <a:t>Features</a:t>
                      </a:r>
                      <a:r>
                        <a:rPr lang="en-US" baseline="0" dirty="0" smtClean="0"/>
                        <a:t> Extraction</a:t>
                      </a:r>
                      <a:endParaRPr lang="en-US" dirty="0"/>
                    </a:p>
                  </a:txBody>
                  <a:tcPr/>
                </a:tc>
                <a:tc>
                  <a:txBody>
                    <a:bodyPr/>
                    <a:lstStyle/>
                    <a:p>
                      <a:r>
                        <a:rPr lang="en-US" dirty="0" smtClean="0"/>
                        <a:t>Bilal</a:t>
                      </a:r>
                      <a:r>
                        <a:rPr lang="en-US" baseline="0" dirty="0" smtClean="0"/>
                        <a:t> </a:t>
                      </a:r>
                      <a:r>
                        <a:rPr lang="en-US" baseline="0" dirty="0" err="1" smtClean="0"/>
                        <a:t>Rafique</a:t>
                      </a:r>
                      <a:endParaRPr lang="en-US" dirty="0"/>
                    </a:p>
                  </a:txBody>
                  <a:tcPr/>
                </a:tc>
                <a:extLst>
                  <a:ext uri="{0D108BD9-81ED-4DB2-BD59-A6C34878D82A}">
                    <a16:rowId xmlns:a16="http://schemas.microsoft.com/office/drawing/2014/main" xmlns="" val="1753853603"/>
                  </a:ext>
                </a:extLst>
              </a:tr>
              <a:tr h="370840">
                <a:tc>
                  <a:txBody>
                    <a:bodyPr/>
                    <a:lstStyle/>
                    <a:p>
                      <a:r>
                        <a:rPr lang="en-US" dirty="0" smtClean="0"/>
                        <a:t>                       4</a:t>
                      </a:r>
                      <a:endParaRPr lang="en-US" dirty="0"/>
                    </a:p>
                  </a:txBody>
                  <a:tcPr/>
                </a:tc>
                <a:tc>
                  <a:txBody>
                    <a:bodyPr/>
                    <a:lstStyle/>
                    <a:p>
                      <a:r>
                        <a:rPr lang="en-US" dirty="0" smtClean="0"/>
                        <a:t>Dataset</a:t>
                      </a:r>
                      <a:endParaRPr lang="en-US" dirty="0"/>
                    </a:p>
                  </a:txBody>
                  <a:tcPr/>
                </a:tc>
                <a:tc>
                  <a:txBody>
                    <a:bodyPr/>
                    <a:lstStyle/>
                    <a:p>
                      <a:r>
                        <a:rPr lang="en-US" dirty="0" smtClean="0"/>
                        <a:t>Bilal</a:t>
                      </a:r>
                      <a:r>
                        <a:rPr lang="en-US" baseline="0" dirty="0" smtClean="0"/>
                        <a:t> </a:t>
                      </a:r>
                      <a:r>
                        <a:rPr lang="en-US" baseline="0" dirty="0" err="1" smtClean="0"/>
                        <a:t>Rafique</a:t>
                      </a:r>
                      <a:endParaRPr lang="en-US" dirty="0"/>
                    </a:p>
                  </a:txBody>
                  <a:tcPr/>
                </a:tc>
                <a:extLst>
                  <a:ext uri="{0D108BD9-81ED-4DB2-BD59-A6C34878D82A}">
                    <a16:rowId xmlns:a16="http://schemas.microsoft.com/office/drawing/2014/main" xmlns="" val="244552237"/>
                  </a:ext>
                </a:extLst>
              </a:tr>
              <a:tr h="370840">
                <a:tc>
                  <a:txBody>
                    <a:bodyPr/>
                    <a:lstStyle/>
                    <a:p>
                      <a:r>
                        <a:rPr lang="en-US" dirty="0" smtClean="0"/>
                        <a:t>                       5</a:t>
                      </a:r>
                      <a:endParaRPr lang="en-US" dirty="0"/>
                    </a:p>
                  </a:txBody>
                  <a:tcPr/>
                </a:tc>
                <a:tc>
                  <a:txBody>
                    <a:bodyPr/>
                    <a:lstStyle/>
                    <a:p>
                      <a:r>
                        <a:rPr lang="en-US" dirty="0" smtClean="0"/>
                        <a:t>Classification</a:t>
                      </a:r>
                      <a:endParaRPr lang="en-US" dirty="0"/>
                    </a:p>
                  </a:txBody>
                  <a:tcPr/>
                </a:tc>
                <a:tc>
                  <a:txBody>
                    <a:bodyPr/>
                    <a:lstStyle/>
                    <a:p>
                      <a:r>
                        <a:rPr lang="en-US" dirty="0" err="1" smtClean="0"/>
                        <a:t>Mudassar</a:t>
                      </a:r>
                      <a:r>
                        <a:rPr lang="en-US" baseline="0" dirty="0" smtClean="0"/>
                        <a:t> </a:t>
                      </a:r>
                      <a:r>
                        <a:rPr lang="en-US" baseline="0" dirty="0" err="1" smtClean="0"/>
                        <a:t>Riaz</a:t>
                      </a:r>
                      <a:endParaRPr lang="en-US" dirty="0"/>
                    </a:p>
                  </a:txBody>
                  <a:tcPr/>
                </a:tc>
                <a:extLst>
                  <a:ext uri="{0D108BD9-81ED-4DB2-BD59-A6C34878D82A}">
                    <a16:rowId xmlns:a16="http://schemas.microsoft.com/office/drawing/2014/main" xmlns="" val="1836619775"/>
                  </a:ext>
                </a:extLst>
              </a:tr>
              <a:tr h="370840">
                <a:tc>
                  <a:txBody>
                    <a:bodyPr/>
                    <a:lstStyle/>
                    <a:p>
                      <a:r>
                        <a:rPr lang="en-US" dirty="0" smtClean="0"/>
                        <a:t>                       6</a:t>
                      </a:r>
                      <a:endParaRPr lang="en-US" dirty="0"/>
                    </a:p>
                  </a:txBody>
                  <a:tcPr/>
                </a:tc>
                <a:tc>
                  <a:txBody>
                    <a:bodyPr/>
                    <a:lstStyle/>
                    <a:p>
                      <a:r>
                        <a:rPr lang="en-US" dirty="0" smtClean="0"/>
                        <a:t>Prediction</a:t>
                      </a:r>
                      <a:endParaRPr lang="en-US" dirty="0"/>
                    </a:p>
                  </a:txBody>
                  <a:tcPr/>
                </a:tc>
                <a:tc>
                  <a:txBody>
                    <a:bodyPr/>
                    <a:lstStyle/>
                    <a:p>
                      <a:r>
                        <a:rPr lang="en-US" dirty="0" err="1" smtClean="0"/>
                        <a:t>Mudassar</a:t>
                      </a:r>
                      <a:r>
                        <a:rPr lang="en-US" baseline="0" dirty="0" smtClean="0"/>
                        <a:t> </a:t>
                      </a:r>
                      <a:r>
                        <a:rPr lang="en-US" baseline="0" dirty="0" err="1" smtClean="0"/>
                        <a:t>Riaz</a:t>
                      </a:r>
                      <a:endParaRPr lang="en-US" dirty="0"/>
                    </a:p>
                  </a:txBody>
                  <a:tcPr/>
                </a:tc>
                <a:extLst>
                  <a:ext uri="{0D108BD9-81ED-4DB2-BD59-A6C34878D82A}">
                    <a16:rowId xmlns:a16="http://schemas.microsoft.com/office/drawing/2014/main" xmlns="" val="113887059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2614777884"/>
                  </a:ext>
                </a:extLst>
              </a:tr>
            </a:tbl>
          </a:graphicData>
        </a:graphic>
      </p:graphicFrame>
    </p:spTree>
    <p:extLst>
      <p:ext uri="{BB962C8B-B14F-4D97-AF65-F5344CB8AC3E}">
        <p14:creationId xmlns:p14="http://schemas.microsoft.com/office/powerpoint/2010/main" val="30427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811998"/>
            <a:ext cx="8610600" cy="1293028"/>
          </a:xfrm>
        </p:spPr>
        <p:txBody>
          <a:bodyPr/>
          <a:lstStyle/>
          <a:p>
            <a:r>
              <a:rPr lang="en-US" dirty="0" smtClean="0"/>
              <a:t>Screen shot</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47800" y="2155507"/>
            <a:ext cx="8463915" cy="4111943"/>
          </a:xfrm>
          <a:prstGeom prst="rect">
            <a:avLst/>
          </a:prstGeom>
        </p:spPr>
      </p:pic>
    </p:spTree>
    <p:extLst>
      <p:ext uri="{BB962C8B-B14F-4D97-AF65-F5344CB8AC3E}">
        <p14:creationId xmlns:p14="http://schemas.microsoft.com/office/powerpoint/2010/main" val="1652902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71675" y="2226627"/>
            <a:ext cx="9324975" cy="4004945"/>
          </a:xfrm>
          <a:prstGeom prst="rect">
            <a:avLst/>
          </a:prstGeom>
        </p:spPr>
      </p:pic>
    </p:spTree>
    <p:extLst>
      <p:ext uri="{BB962C8B-B14F-4D97-AF65-F5344CB8AC3E}">
        <p14:creationId xmlns:p14="http://schemas.microsoft.com/office/powerpoint/2010/main" val="71606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Malware behavior Classification using deep learning</a:t>
            </a:r>
            <a:endParaRPr lang="en-US" dirty="0"/>
          </a:p>
        </p:txBody>
      </p:sp>
    </p:spTree>
    <p:extLst>
      <p:ext uri="{BB962C8B-B14F-4D97-AF65-F5344CB8AC3E}">
        <p14:creationId xmlns:p14="http://schemas.microsoft.com/office/powerpoint/2010/main" val="1001904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971675" y="2731770"/>
            <a:ext cx="8562975" cy="3775710"/>
          </a:xfrm>
          <a:prstGeom prst="rect">
            <a:avLst/>
          </a:prstGeom>
        </p:spPr>
      </p:pic>
    </p:spTree>
    <p:extLst>
      <p:ext uri="{BB962C8B-B14F-4D97-AF65-F5344CB8AC3E}">
        <p14:creationId xmlns:p14="http://schemas.microsoft.com/office/powerpoint/2010/main" val="3916443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and technologies</a:t>
            </a:r>
            <a:endParaRPr lang="en-US" dirty="0"/>
          </a:p>
        </p:txBody>
      </p:sp>
      <p:sp>
        <p:nvSpPr>
          <p:cNvPr id="3" name="Content Placeholder 2"/>
          <p:cNvSpPr>
            <a:spLocks noGrp="1"/>
          </p:cNvSpPr>
          <p:nvPr>
            <p:ph idx="1"/>
          </p:nvPr>
        </p:nvSpPr>
        <p:spPr/>
        <p:txBody>
          <a:bodyPr/>
          <a:lstStyle/>
          <a:p>
            <a:r>
              <a:rPr lang="en-US" dirty="0" err="1" smtClean="0"/>
              <a:t>Pycharm</a:t>
            </a:r>
            <a:endParaRPr lang="en-US" dirty="0" smtClean="0"/>
          </a:p>
          <a:p>
            <a:r>
              <a:rPr lang="en-US" dirty="0" smtClean="0"/>
              <a:t>Python language</a:t>
            </a:r>
          </a:p>
          <a:p>
            <a:r>
              <a:rPr lang="en-US" dirty="0" smtClean="0"/>
              <a:t>SQL</a:t>
            </a:r>
          </a:p>
          <a:p>
            <a:r>
              <a:rPr lang="en-US" dirty="0" err="1" smtClean="0"/>
              <a:t>Jupyter</a:t>
            </a:r>
            <a:r>
              <a:rPr lang="en-US" dirty="0" smtClean="0"/>
              <a:t> Notebook</a:t>
            </a:r>
          </a:p>
          <a:p>
            <a:r>
              <a:rPr lang="en-US" dirty="0" smtClean="0"/>
              <a:t>Cuckoo Sandbox</a:t>
            </a:r>
          </a:p>
          <a:p>
            <a:pPr marL="0" indent="0">
              <a:buNone/>
            </a:pPr>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16151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289" y="2427111"/>
            <a:ext cx="7981244" cy="4154311"/>
          </a:xfrm>
        </p:spPr>
      </p:pic>
    </p:spTree>
    <p:extLst>
      <p:ext uri="{BB962C8B-B14F-4D97-AF65-F5344CB8AC3E}">
        <p14:creationId xmlns:p14="http://schemas.microsoft.com/office/powerpoint/2010/main" val="38110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311" y="2607734"/>
            <a:ext cx="7811911" cy="3431822"/>
          </a:xfrm>
        </p:spPr>
      </p:pic>
    </p:spTree>
    <p:extLst>
      <p:ext uri="{BB962C8B-B14F-4D97-AF65-F5344CB8AC3E}">
        <p14:creationId xmlns:p14="http://schemas.microsoft.com/office/powerpoint/2010/main" val="326326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r>
              <a:rPr lang="en-US" dirty="0" err="1" smtClean="0"/>
              <a:t>Mudassar</a:t>
            </a:r>
            <a:r>
              <a:rPr lang="en-US" dirty="0" smtClean="0"/>
              <a:t> </a:t>
            </a:r>
            <a:r>
              <a:rPr lang="en-US" dirty="0" err="1" smtClean="0"/>
              <a:t>Riaz</a:t>
            </a:r>
            <a:r>
              <a:rPr lang="en-US" dirty="0" smtClean="0"/>
              <a:t>                          17-arid-1493</a:t>
            </a:r>
          </a:p>
          <a:p>
            <a:r>
              <a:rPr lang="en-US" dirty="0" smtClean="0"/>
              <a:t>Bilal </a:t>
            </a:r>
            <a:r>
              <a:rPr lang="en-US" dirty="0" err="1" smtClean="0"/>
              <a:t>Raqfiue</a:t>
            </a:r>
            <a:r>
              <a:rPr lang="en-US" dirty="0" smtClean="0"/>
              <a:t>                             17-arid-1462</a:t>
            </a:r>
          </a:p>
          <a:p>
            <a:r>
              <a:rPr lang="en-US" dirty="0" smtClean="0"/>
              <a:t>Ali </a:t>
            </a:r>
            <a:r>
              <a:rPr lang="en-US" dirty="0" err="1" smtClean="0"/>
              <a:t>Hamza</a:t>
            </a:r>
            <a:r>
              <a:rPr lang="en-US" dirty="0" smtClean="0"/>
              <a:t>                                 16-arid-846</a:t>
            </a:r>
          </a:p>
          <a:p>
            <a:endParaRPr lang="en-US" dirty="0"/>
          </a:p>
        </p:txBody>
      </p:sp>
    </p:spTree>
    <p:extLst>
      <p:ext uri="{BB962C8B-B14F-4D97-AF65-F5344CB8AC3E}">
        <p14:creationId xmlns:p14="http://schemas.microsoft.com/office/powerpoint/2010/main" val="380570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In our  project we will set a virtual environment we will analysis data  according to their prospective families. for doing all these we will use a dataset  and we will give dataset to cuckoo and generate dynamic Report and that reports collect as data </a:t>
            </a:r>
            <a:r>
              <a:rPr lang="en-US" dirty="0" smtClean="0"/>
              <a:t>collection.</a:t>
            </a:r>
          </a:p>
          <a:p>
            <a:r>
              <a:rPr lang="en-US" dirty="0"/>
              <a:t>. Deep learning algorithms are used in place of machine learning that gives the better performance to classify the malware. Feature extraction is used in deep learning to classify the malware.</a:t>
            </a:r>
            <a:endParaRPr lang="en-US" dirty="0" smtClean="0"/>
          </a:p>
          <a:p>
            <a:endParaRPr lang="en-US" dirty="0"/>
          </a:p>
        </p:txBody>
      </p:sp>
    </p:spTree>
    <p:extLst>
      <p:ext uri="{BB962C8B-B14F-4D97-AF65-F5344CB8AC3E}">
        <p14:creationId xmlns:p14="http://schemas.microsoft.com/office/powerpoint/2010/main" val="167582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p:txBody>
          <a:bodyPr/>
          <a:lstStyle/>
          <a:p>
            <a:r>
              <a:rPr lang="en-US" dirty="0"/>
              <a:t>The limitations of the existing detection methods are that these systems usually focus on one aspect of the program characteristics like the </a:t>
            </a:r>
            <a:r>
              <a:rPr lang="en-US" dirty="0" err="1"/>
              <a:t>Opcode</a:t>
            </a:r>
            <a:r>
              <a:rPr lang="en-US" dirty="0"/>
              <a:t>, Registry, File Operation and the and so on. Therefore, these systems will classify or detect the malware on which type of feature they are trained. Because of the continuous updating of the malware these systems will face the new challenges. Due to this reason we are going to build the system which will detect the behavior of the malware as well based on the </a:t>
            </a:r>
            <a:r>
              <a:rPr lang="en-US" dirty="0" err="1"/>
              <a:t>api</a:t>
            </a:r>
            <a:r>
              <a:rPr lang="en-US" dirty="0"/>
              <a:t> call sequences. </a:t>
            </a:r>
            <a:br>
              <a:rPr lang="en-US" dirty="0"/>
            </a:br>
            <a:endParaRPr lang="en-US" dirty="0"/>
          </a:p>
          <a:p>
            <a:endParaRPr lang="en-US" dirty="0"/>
          </a:p>
        </p:txBody>
      </p:sp>
    </p:spTree>
    <p:extLst>
      <p:ext uri="{BB962C8B-B14F-4D97-AF65-F5344CB8AC3E}">
        <p14:creationId xmlns:p14="http://schemas.microsoft.com/office/powerpoint/2010/main" val="235223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SOLUTION</a:t>
            </a:r>
            <a:endParaRPr lang="en-US" dirty="0"/>
          </a:p>
        </p:txBody>
      </p:sp>
      <p:sp>
        <p:nvSpPr>
          <p:cNvPr id="3" name="Content Placeholder 2"/>
          <p:cNvSpPr>
            <a:spLocks noGrp="1"/>
          </p:cNvSpPr>
          <p:nvPr>
            <p:ph idx="1"/>
          </p:nvPr>
        </p:nvSpPr>
        <p:spPr/>
        <p:txBody>
          <a:bodyPr/>
          <a:lstStyle/>
          <a:p>
            <a:r>
              <a:rPr lang="en-US" dirty="0"/>
              <a:t>Solution for the following problem and the whole process is discussed in this phase. Number of certain steps that we should follow</a:t>
            </a:r>
            <a:br>
              <a:rPr lang="en-US" dirty="0"/>
            </a:br>
            <a:r>
              <a:rPr lang="en-US" dirty="0"/>
              <a:t>•	This proposed solution is that first to deploy the cuckoo sandbox, which perform dynamic analysis.</a:t>
            </a:r>
            <a:br>
              <a:rPr lang="en-US" dirty="0"/>
            </a:br>
            <a:r>
              <a:rPr lang="en-US" dirty="0"/>
              <a:t>•	Then we have to integrate our system with cuckoo sandbox, and getting the dynamic features of the files. </a:t>
            </a:r>
            <a:br>
              <a:rPr lang="en-US" dirty="0"/>
            </a:br>
            <a:r>
              <a:rPr lang="en-US" dirty="0"/>
              <a:t>•	Then  create the dataset based on these features and after that going to train our machine learning models.</a:t>
            </a:r>
          </a:p>
          <a:p>
            <a:endParaRPr lang="en-US" dirty="0"/>
          </a:p>
          <a:p>
            <a:endParaRPr lang="en-US" dirty="0"/>
          </a:p>
        </p:txBody>
      </p:sp>
    </p:spTree>
    <p:extLst>
      <p:ext uri="{BB962C8B-B14F-4D97-AF65-F5344CB8AC3E}">
        <p14:creationId xmlns:p14="http://schemas.microsoft.com/office/powerpoint/2010/main" val="238436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86" y="0"/>
            <a:ext cx="8610600" cy="1293028"/>
          </a:xfrm>
        </p:spPr>
        <p:txBody>
          <a:bodyPr/>
          <a:lstStyle/>
          <a:p>
            <a:r>
              <a:rPr lang="en-US" dirty="0" smtClean="0"/>
              <a:t>Use case diagram</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55952" y="2193925"/>
            <a:ext cx="4280095" cy="4024313"/>
          </a:xfrm>
          <a:prstGeom prst="rect">
            <a:avLst/>
          </a:prstGeom>
        </p:spPr>
      </p:pic>
    </p:spTree>
    <p:extLst>
      <p:ext uri="{BB962C8B-B14F-4D97-AF65-F5344CB8AC3E}">
        <p14:creationId xmlns:p14="http://schemas.microsoft.com/office/powerpoint/2010/main" val="64814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86" y="0"/>
            <a:ext cx="8610600" cy="1293028"/>
          </a:xfrm>
        </p:spPr>
        <p:txBody>
          <a:bodyPr/>
          <a:lstStyle/>
          <a:p>
            <a:r>
              <a:rPr lang="en-US" dirty="0" smtClean="0"/>
              <a:t>Use case diagram</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05261772"/>
              </p:ext>
            </p:extLst>
          </p:nvPr>
        </p:nvGraphicFramePr>
        <p:xfrm>
          <a:off x="1838325" y="1638300"/>
          <a:ext cx="7905750" cy="4267114"/>
        </p:xfrm>
        <a:graphic>
          <a:graphicData uri="http://schemas.openxmlformats.org/drawingml/2006/table">
            <a:tbl>
              <a:tblPr>
                <a:tableStyleId>{5C22544A-7EE6-4342-B048-85BDC9FD1C3A}</a:tableStyleId>
              </a:tblPr>
              <a:tblGrid>
                <a:gridCol w="1756833"/>
                <a:gridCol w="6148917"/>
              </a:tblGrid>
              <a:tr h="195709">
                <a:tc>
                  <a:txBody>
                    <a:bodyPr/>
                    <a:lstStyle/>
                    <a:p>
                      <a:pPr marL="0" marR="0" algn="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Use case 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smtClean="0">
                          <a:solidFill>
                            <a:srgbClr val="5F5F5F"/>
                          </a:solidFill>
                          <a:effectLst/>
                          <a:latin typeface="Arial" panose="020B0604020202020204" pitchFamily="34" charset="0"/>
                          <a:ea typeface="Times New Roman" panose="02020603050405020304" pitchFamily="18" charset="0"/>
                          <a:cs typeface="Times New Roman" panose="02020603050405020304" pitchFamily="18" charset="0"/>
                        </a:rPr>
                        <a:t>ARID-846</a:t>
                      </a:r>
                      <a:endParaRPr lang="en-US" sz="1000" dirty="0">
                        <a:solidFill>
                          <a:srgbClr val="5F5F5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195709">
                <a:tc>
                  <a:txBody>
                    <a:bodyPr/>
                    <a:lstStyle/>
                    <a:p>
                      <a:pPr marL="0" marR="0" algn="r">
                        <a:spcBef>
                          <a:spcPts val="0"/>
                        </a:spcBef>
                        <a:spcAft>
                          <a:spcPts val="0"/>
                        </a:spcAft>
                      </a:pPr>
                      <a:r>
                        <a:rPr lang="en-US" sz="1200">
                          <a:effectLst/>
                        </a:rPr>
                        <a:t>Use Case 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Malware Behaviour classification.</a:t>
                      </a:r>
                      <a:endParaRPr lang="en-US" sz="1000">
                        <a:solidFill>
                          <a:srgbClr val="5F5F5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195709">
                <a:tc>
                  <a:txBody>
                    <a:bodyPr/>
                    <a:lstStyle/>
                    <a:p>
                      <a:pPr marL="0" marR="0" algn="r">
                        <a:spcBef>
                          <a:spcPts val="0"/>
                        </a:spcBef>
                        <a:spcAft>
                          <a:spcPts val="0"/>
                        </a:spcAft>
                      </a:pPr>
                      <a:r>
                        <a:rPr lang="en-US" sz="1200">
                          <a:effectLst/>
                        </a:rPr>
                        <a:t>Actors: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A user will be actor that will perform malware classification  </a:t>
                      </a:r>
                      <a:endParaRPr lang="en-US" sz="1000">
                        <a:solidFill>
                          <a:srgbClr val="5F5F5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520151">
                <a:tc>
                  <a:txBody>
                    <a:bodyPr/>
                    <a:lstStyle/>
                    <a:p>
                      <a:pPr marL="0" marR="0" algn="r">
                        <a:spcBef>
                          <a:spcPts val="0"/>
                        </a:spcBef>
                        <a:spcAft>
                          <a:spcPts val="0"/>
                        </a:spcAft>
                      </a:pPr>
                      <a:r>
                        <a:rPr lang="en-US" sz="12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In this use case user will first submit malware file in cuckoo sandbox.Cuckoo sandbox will run malware file and it will generate file.On that generated file malware classification will perform</a:t>
                      </a:r>
                      <a:endParaRPr lang="en-US" sz="1000">
                        <a:solidFill>
                          <a:srgbClr val="5F5F5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978547">
                <a:tc>
                  <a:txBody>
                    <a:bodyPr/>
                    <a:lstStyle/>
                    <a:p>
                      <a:pPr marL="0" marR="0" algn="r">
                        <a:spcBef>
                          <a:spcPts val="0"/>
                        </a:spcBef>
                        <a:spcAft>
                          <a:spcPts val="0"/>
                        </a:spcAft>
                      </a:pPr>
                      <a:r>
                        <a:rPr lang="en-US" sz="1200">
                          <a:effectLst/>
                        </a:rPr>
                        <a:t>Preconditions: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First user will submit malware file in cuckoo sandbox.</a:t>
                      </a:r>
                      <a:endParaRPr lang="en-US" sz="1000" dirty="0">
                        <a:effectLst/>
                      </a:endParaRPr>
                    </a:p>
                    <a:p>
                      <a:pPr marL="0" marR="0" algn="just">
                        <a:spcBef>
                          <a:spcPts val="0"/>
                        </a:spcBef>
                        <a:spcAft>
                          <a:spcPts val="0"/>
                        </a:spcAft>
                      </a:pPr>
                      <a:r>
                        <a:rPr lang="en-US" sz="1200" dirty="0">
                          <a:effectLst/>
                        </a:rPr>
                        <a:t> </a:t>
                      </a:r>
                      <a:endParaRPr lang="en-US" sz="1000" dirty="0">
                        <a:effectLst/>
                      </a:endParaRPr>
                    </a:p>
                    <a:p>
                      <a:pPr marL="342900" marR="0" lvl="0" indent="-342900" algn="just">
                        <a:spcBef>
                          <a:spcPts val="0"/>
                        </a:spcBef>
                        <a:spcAft>
                          <a:spcPts val="0"/>
                        </a:spcAft>
                        <a:buFont typeface="+mj-lt"/>
                        <a:buAutoNum type="arabicPeriod"/>
                      </a:pPr>
                      <a:r>
                        <a:rPr lang="en-US" sz="1200" dirty="0">
                          <a:effectLst/>
                        </a:rPr>
                        <a:t>Cuckoo will generate malware file.</a:t>
                      </a:r>
                      <a:endParaRPr lang="en-US" sz="1000" dirty="0">
                        <a:effectLst/>
                      </a:endParaRPr>
                    </a:p>
                    <a:p>
                      <a:pPr marL="342900" marR="0" lvl="0" indent="-342900" algn="just">
                        <a:spcBef>
                          <a:spcPts val="0"/>
                        </a:spcBef>
                        <a:spcAft>
                          <a:spcPts val="0"/>
                        </a:spcAft>
                        <a:buFont typeface="+mj-lt"/>
                        <a:buAutoNum type="arabicPeriod"/>
                      </a:pPr>
                      <a:r>
                        <a:rPr lang="en-US" sz="1200" dirty="0">
                          <a:effectLst/>
                        </a:rPr>
                        <a:t>Then features will be extracted.</a:t>
                      </a:r>
                      <a:endParaRPr lang="en-US" sz="1000" dirty="0">
                        <a:effectLst/>
                      </a:endParaRPr>
                    </a:p>
                    <a:p>
                      <a:pPr marL="342900" marR="0" lvl="0" indent="-342900" algn="just">
                        <a:spcBef>
                          <a:spcPts val="0"/>
                        </a:spcBef>
                        <a:spcAft>
                          <a:spcPts val="0"/>
                        </a:spcAft>
                        <a:buFont typeface="+mj-lt"/>
                        <a:buAutoNum type="arabicPeriod"/>
                      </a:pPr>
                      <a:r>
                        <a:rPr lang="en-US" sz="1200" dirty="0">
                          <a:effectLst/>
                        </a:rPr>
                        <a:t>After the extraction it will detect the malware</a:t>
                      </a:r>
                      <a:endParaRPr lang="en-US" sz="1000" dirty="0">
                        <a:solidFill>
                          <a:srgbClr val="5F5F5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782837">
                <a:tc>
                  <a:txBody>
                    <a:bodyPr/>
                    <a:lstStyle/>
                    <a:p>
                      <a:pPr marL="0" marR="0" algn="r">
                        <a:spcBef>
                          <a:spcPts val="0"/>
                        </a:spcBef>
                        <a:spcAft>
                          <a:spcPts val="0"/>
                        </a:spcAft>
                      </a:pPr>
                      <a:r>
                        <a:rPr lang="en-US" sz="1200">
                          <a:effectLst/>
                        </a:rPr>
                        <a:t>Postconditions: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a:effectLst/>
                        </a:rPr>
                        <a:t>After generating the file</a:t>
                      </a:r>
                    </a:p>
                    <a:p>
                      <a:pPr marL="0" marR="0" algn="just">
                        <a:spcBef>
                          <a:spcPts val="0"/>
                        </a:spcBef>
                        <a:spcAft>
                          <a:spcPts val="0"/>
                        </a:spcAft>
                      </a:pPr>
                      <a:r>
                        <a:rPr lang="en-US" sz="1200">
                          <a:effectLst/>
                        </a:rPr>
                        <a:t> </a:t>
                      </a:r>
                    </a:p>
                    <a:p>
                      <a:pPr marL="342900" marR="0" lvl="0" indent="-342900" algn="just">
                        <a:spcBef>
                          <a:spcPts val="0"/>
                        </a:spcBef>
                        <a:spcAft>
                          <a:spcPts val="0"/>
                        </a:spcAft>
                        <a:buFont typeface="+mj-lt"/>
                        <a:buAutoNum type="arabicPeriod"/>
                      </a:pPr>
                      <a:r>
                        <a:rPr lang="en-US" sz="1200">
                          <a:effectLst/>
                        </a:rPr>
                        <a:t>A profile report will be generated on that malware file</a:t>
                      </a:r>
                    </a:p>
                    <a:p>
                      <a:pPr marL="342900" marR="0" lvl="0" indent="-342900" algn="just">
                        <a:spcBef>
                          <a:spcPts val="0"/>
                        </a:spcBef>
                        <a:spcAft>
                          <a:spcPts val="0"/>
                        </a:spcAft>
                        <a:buFont typeface="+mj-lt"/>
                        <a:buAutoNum type="arabicPeriod"/>
                      </a:pPr>
                      <a:r>
                        <a:rPr lang="en-US" sz="1200">
                          <a:effectLst/>
                        </a:rPr>
                        <a:t>Then malware classification will be performed.</a:t>
                      </a:r>
                      <a:endParaRPr lang="en-US" sz="1200">
                        <a:effectLst/>
                        <a:latin typeface="Times New Roman" panose="02020603050405020304" pitchFamily="18" charset="0"/>
                        <a:ea typeface="Times New Roman" panose="02020603050405020304" pitchFamily="18" charset="0"/>
                      </a:endParaRPr>
                    </a:p>
                  </a:txBody>
                  <a:tcPr marL="68580" marR="68580" marT="0" marB="0"/>
                </a:tc>
              </a:tr>
              <a:tr h="1369963">
                <a:tc>
                  <a:txBody>
                    <a:bodyPr/>
                    <a:lstStyle/>
                    <a:p>
                      <a:pPr marL="0" marR="0" algn="r">
                        <a:spcBef>
                          <a:spcPts val="0"/>
                        </a:spcBef>
                        <a:spcAft>
                          <a:spcPts val="0"/>
                        </a:spcAft>
                      </a:pPr>
                      <a:r>
                        <a:rPr lang="en-US" sz="1200">
                          <a:effectLst/>
                        </a:rPr>
                        <a:t>Normal Flow:</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200" dirty="0">
                          <a:effectLst/>
                        </a:rPr>
                        <a:t> </a:t>
                      </a:r>
                    </a:p>
                    <a:p>
                      <a:pPr marL="342900" marR="0" lvl="0" indent="-342900" algn="just">
                        <a:spcBef>
                          <a:spcPts val="0"/>
                        </a:spcBef>
                        <a:spcAft>
                          <a:spcPts val="0"/>
                        </a:spcAft>
                        <a:buFont typeface="+mj-lt"/>
                        <a:buAutoNum type="arabicPeriod"/>
                        <a:tabLst>
                          <a:tab pos="217170" algn="l"/>
                        </a:tabLst>
                      </a:pPr>
                      <a:r>
                        <a:rPr lang="en-US" sz="1200" dirty="0">
                          <a:effectLst/>
                        </a:rPr>
                        <a:t>A user will submit malware file.</a:t>
                      </a:r>
                    </a:p>
                    <a:p>
                      <a:pPr marL="342900" marR="0" lvl="0" indent="-342900" algn="just">
                        <a:spcBef>
                          <a:spcPts val="0"/>
                        </a:spcBef>
                        <a:spcAft>
                          <a:spcPts val="0"/>
                        </a:spcAft>
                        <a:buFont typeface="+mj-lt"/>
                        <a:buAutoNum type="arabicPeriod"/>
                        <a:tabLst>
                          <a:tab pos="217170" algn="l"/>
                        </a:tabLst>
                      </a:pPr>
                      <a:r>
                        <a:rPr lang="en-US" sz="1200" dirty="0">
                          <a:effectLst/>
                        </a:rPr>
                        <a:t>Cuckoo will submit perform dynamic analysis and will submit malware file to virus total for static analysis</a:t>
                      </a:r>
                    </a:p>
                    <a:p>
                      <a:pPr marL="342900" marR="0" lvl="0" indent="-342900" algn="just">
                        <a:spcBef>
                          <a:spcPts val="0"/>
                        </a:spcBef>
                        <a:spcAft>
                          <a:spcPts val="0"/>
                        </a:spcAft>
                        <a:buFont typeface="+mj-lt"/>
                        <a:buAutoNum type="arabicPeriod"/>
                        <a:tabLst>
                          <a:tab pos="217170" algn="l"/>
                        </a:tabLst>
                      </a:pPr>
                      <a:r>
                        <a:rPr lang="en-US" sz="1200" dirty="0">
                          <a:effectLst/>
                        </a:rPr>
                        <a:t>A report will be generated after the analysis of file.</a:t>
                      </a:r>
                    </a:p>
                    <a:p>
                      <a:pPr marL="342900" marR="0" lvl="0" indent="-342900" algn="just">
                        <a:spcBef>
                          <a:spcPts val="0"/>
                        </a:spcBef>
                        <a:spcAft>
                          <a:spcPts val="0"/>
                        </a:spcAft>
                        <a:buFont typeface="+mj-lt"/>
                        <a:buAutoNum type="arabicPeriod"/>
                        <a:tabLst>
                          <a:tab pos="217170" algn="l"/>
                        </a:tabLst>
                      </a:pPr>
                      <a:r>
                        <a:rPr lang="en-US" sz="1200" dirty="0">
                          <a:effectLst/>
                        </a:rPr>
                        <a:t>A features will be extracted from the file.</a:t>
                      </a:r>
                    </a:p>
                    <a:p>
                      <a:pPr marL="342900" marR="0" lvl="0" indent="-342900" algn="just">
                        <a:spcBef>
                          <a:spcPts val="0"/>
                        </a:spcBef>
                        <a:spcAft>
                          <a:spcPts val="0"/>
                        </a:spcAft>
                        <a:buFont typeface="+mj-lt"/>
                        <a:buAutoNum type="arabicPeriod"/>
                        <a:tabLst>
                          <a:tab pos="217170" algn="l"/>
                        </a:tabLst>
                      </a:pPr>
                      <a:r>
                        <a:rPr lang="en-US" sz="1200" dirty="0">
                          <a:effectLst/>
                        </a:rPr>
                        <a:t>Then the malware classification will e performed.</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7213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86" y="0"/>
            <a:ext cx="8610600" cy="1293028"/>
          </a:xfrm>
        </p:spPr>
        <p:txBody>
          <a:bodyPr/>
          <a:lstStyle/>
          <a:p>
            <a:r>
              <a:rPr lang="en-US" dirty="0" smtClean="0"/>
              <a:t>Use case diagram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8164835"/>
              </p:ext>
            </p:extLst>
          </p:nvPr>
        </p:nvGraphicFramePr>
        <p:xfrm>
          <a:off x="3269316" y="2193925"/>
          <a:ext cx="5653367" cy="4359196"/>
        </p:xfrm>
        <a:graphic>
          <a:graphicData uri="http://schemas.openxmlformats.org/drawingml/2006/table">
            <a:tbl>
              <a:tblPr firstRow="1" firstCol="1" bandRow="1">
                <a:tableStyleId>{5C22544A-7EE6-4342-B048-85BDC9FD1C3A}</a:tableStyleId>
              </a:tblPr>
              <a:tblGrid>
                <a:gridCol w="2841821"/>
                <a:gridCol w="2811546"/>
              </a:tblGrid>
              <a:tr h="167680">
                <a:tc>
                  <a:txBody>
                    <a:bodyPr/>
                    <a:lstStyle/>
                    <a:p>
                      <a:pPr>
                        <a:spcAft>
                          <a:spcPts val="0"/>
                        </a:spcAft>
                      </a:pPr>
                      <a:r>
                        <a:rPr lang="en-US" sz="1100">
                          <a:effectLst/>
                        </a:rPr>
                        <a:t>Use case ID</a:t>
                      </a:r>
                      <a:endParaRPr lang="en-US" sz="1100">
                        <a:effectLst/>
                        <a:latin typeface="Times New Roman"/>
                        <a:ea typeface="Times New Roman"/>
                      </a:endParaRPr>
                    </a:p>
                  </a:txBody>
                  <a:tcPr marL="62880" marR="62880" marT="0" marB="0"/>
                </a:tc>
                <a:tc>
                  <a:txBody>
                    <a:bodyPr/>
                    <a:lstStyle/>
                    <a:p>
                      <a:pPr>
                        <a:spcAft>
                          <a:spcPts val="0"/>
                        </a:spcAft>
                      </a:pPr>
                      <a:r>
                        <a:rPr lang="en-US" sz="1100" dirty="0" smtClean="0">
                          <a:effectLst/>
                        </a:rPr>
                        <a:t>ARID-846</a:t>
                      </a:r>
                      <a:endParaRPr lang="en-US" sz="1100" dirty="0">
                        <a:effectLst/>
                        <a:latin typeface="Times New Roman"/>
                        <a:ea typeface="Times New Roman"/>
                      </a:endParaRPr>
                    </a:p>
                  </a:txBody>
                  <a:tcPr marL="62880" marR="62880" marT="0" marB="0"/>
                </a:tc>
              </a:tr>
              <a:tr h="167680">
                <a:tc>
                  <a:txBody>
                    <a:bodyPr/>
                    <a:lstStyle/>
                    <a:p>
                      <a:pPr>
                        <a:spcAft>
                          <a:spcPts val="0"/>
                        </a:spcAft>
                      </a:pPr>
                      <a:r>
                        <a:rPr lang="en-US" sz="1100">
                          <a:effectLst/>
                        </a:rPr>
                        <a:t>Use case Name</a:t>
                      </a:r>
                      <a:endParaRPr lang="en-US" sz="1100">
                        <a:effectLst/>
                        <a:latin typeface="Times New Roman"/>
                        <a:ea typeface="Times New Roman"/>
                      </a:endParaRPr>
                    </a:p>
                  </a:txBody>
                  <a:tcPr marL="62880" marR="62880" marT="0" marB="0"/>
                </a:tc>
                <a:tc>
                  <a:txBody>
                    <a:bodyPr/>
                    <a:lstStyle/>
                    <a:p>
                      <a:pPr>
                        <a:spcAft>
                          <a:spcPts val="0"/>
                        </a:spcAft>
                      </a:pPr>
                      <a:r>
                        <a:rPr lang="en-US" sz="1100">
                          <a:effectLst/>
                        </a:rPr>
                        <a:t>Report Generation</a:t>
                      </a:r>
                      <a:endParaRPr lang="en-US" sz="1100">
                        <a:effectLst/>
                        <a:latin typeface="Times New Roman"/>
                        <a:ea typeface="Times New Roman"/>
                      </a:endParaRPr>
                    </a:p>
                  </a:txBody>
                  <a:tcPr marL="62880" marR="62880" marT="0" marB="0"/>
                </a:tc>
              </a:tr>
              <a:tr h="167680">
                <a:tc>
                  <a:txBody>
                    <a:bodyPr/>
                    <a:lstStyle/>
                    <a:p>
                      <a:pPr>
                        <a:spcAft>
                          <a:spcPts val="0"/>
                        </a:spcAft>
                      </a:pPr>
                      <a:r>
                        <a:rPr lang="en-US" sz="1100">
                          <a:effectLst/>
                        </a:rPr>
                        <a:t>Actor Name</a:t>
                      </a:r>
                      <a:endParaRPr lang="en-US" sz="1100">
                        <a:effectLst/>
                        <a:latin typeface="Times New Roman"/>
                        <a:ea typeface="Times New Roman"/>
                      </a:endParaRPr>
                    </a:p>
                  </a:txBody>
                  <a:tcPr marL="62880" marR="62880" marT="0" marB="0"/>
                </a:tc>
                <a:tc>
                  <a:txBody>
                    <a:bodyPr/>
                    <a:lstStyle/>
                    <a:p>
                      <a:pPr>
                        <a:spcAft>
                          <a:spcPts val="0"/>
                        </a:spcAft>
                      </a:pPr>
                      <a:r>
                        <a:rPr lang="en-US" sz="1100">
                          <a:effectLst/>
                        </a:rPr>
                        <a:t>Direct User</a:t>
                      </a:r>
                      <a:endParaRPr lang="en-US" sz="1100">
                        <a:effectLst/>
                        <a:latin typeface="Times New Roman"/>
                        <a:ea typeface="Times New Roman"/>
                      </a:endParaRPr>
                    </a:p>
                  </a:txBody>
                  <a:tcPr marL="62880" marR="62880" marT="0" marB="0"/>
                </a:tc>
              </a:tr>
              <a:tr h="503039">
                <a:tc>
                  <a:txBody>
                    <a:bodyPr/>
                    <a:lstStyle/>
                    <a:p>
                      <a:pPr>
                        <a:spcAft>
                          <a:spcPts val="0"/>
                        </a:spcAft>
                      </a:pPr>
                      <a:r>
                        <a:rPr lang="en-US" sz="1100">
                          <a:effectLst/>
                        </a:rPr>
                        <a:t>Description</a:t>
                      </a:r>
                      <a:endParaRPr lang="en-US" sz="1100">
                        <a:effectLst/>
                        <a:latin typeface="Times New Roman"/>
                        <a:ea typeface="Times New Roman"/>
                      </a:endParaRPr>
                    </a:p>
                  </a:txBody>
                  <a:tcPr marL="62880" marR="62880" marT="0" marB="0"/>
                </a:tc>
                <a:tc>
                  <a:txBody>
                    <a:bodyPr/>
                    <a:lstStyle/>
                    <a:p>
                      <a:pPr>
                        <a:spcAft>
                          <a:spcPts val="0"/>
                        </a:spcAft>
                      </a:pPr>
                      <a:r>
                        <a:rPr lang="en-US" sz="1100">
                          <a:effectLst/>
                        </a:rPr>
                        <a:t>By selecting the files from the system after processing it will generate report about selected data or files</a:t>
                      </a:r>
                      <a:endParaRPr lang="en-US" sz="1100">
                        <a:effectLst/>
                        <a:latin typeface="Times New Roman"/>
                        <a:ea typeface="Times New Roman"/>
                      </a:endParaRPr>
                    </a:p>
                  </a:txBody>
                  <a:tcPr marL="62880" marR="62880" marT="0" marB="0"/>
                </a:tc>
              </a:tr>
              <a:tr h="335359">
                <a:tc>
                  <a:txBody>
                    <a:bodyPr/>
                    <a:lstStyle/>
                    <a:p>
                      <a:pPr>
                        <a:spcAft>
                          <a:spcPts val="0"/>
                        </a:spcAft>
                      </a:pPr>
                      <a:r>
                        <a:rPr lang="en-US" sz="1100">
                          <a:effectLst/>
                        </a:rPr>
                        <a:t>Trigger</a:t>
                      </a:r>
                      <a:endParaRPr lang="en-US" sz="1100">
                        <a:effectLst/>
                        <a:latin typeface="Times New Roman"/>
                        <a:ea typeface="Times New Roman"/>
                      </a:endParaRPr>
                    </a:p>
                  </a:txBody>
                  <a:tcPr marL="62880" marR="62880" marT="0" marB="0"/>
                </a:tc>
                <a:tc>
                  <a:txBody>
                    <a:bodyPr/>
                    <a:lstStyle/>
                    <a:p>
                      <a:pPr>
                        <a:spcAft>
                          <a:spcPts val="0"/>
                        </a:spcAft>
                      </a:pPr>
                      <a:r>
                        <a:rPr lang="en-US" sz="1100">
                          <a:effectLst/>
                        </a:rPr>
                        <a:t>To accomplish this task we Click on button (Select File)</a:t>
                      </a:r>
                      <a:endParaRPr lang="en-US" sz="1100">
                        <a:effectLst/>
                        <a:latin typeface="Times New Roman"/>
                        <a:ea typeface="Times New Roman"/>
                      </a:endParaRPr>
                    </a:p>
                  </a:txBody>
                  <a:tcPr marL="62880" marR="62880" marT="0" marB="0"/>
                </a:tc>
              </a:tr>
              <a:tr h="167680">
                <a:tc>
                  <a:txBody>
                    <a:bodyPr/>
                    <a:lstStyle/>
                    <a:p>
                      <a:pPr>
                        <a:spcAft>
                          <a:spcPts val="0"/>
                        </a:spcAft>
                      </a:pPr>
                      <a:r>
                        <a:rPr lang="en-US" sz="1100">
                          <a:effectLst/>
                        </a:rPr>
                        <a:t>Precondition</a:t>
                      </a:r>
                      <a:endParaRPr lang="en-US" sz="1100">
                        <a:effectLst/>
                        <a:latin typeface="Times New Roman"/>
                        <a:ea typeface="Times New Roman"/>
                      </a:endParaRPr>
                    </a:p>
                  </a:txBody>
                  <a:tcPr marL="62880" marR="62880" marT="0" marB="0"/>
                </a:tc>
                <a:tc>
                  <a:txBody>
                    <a:bodyPr/>
                    <a:lstStyle/>
                    <a:p>
                      <a:pPr>
                        <a:spcAft>
                          <a:spcPts val="0"/>
                        </a:spcAft>
                      </a:pPr>
                      <a:r>
                        <a:rPr lang="en-US" sz="1100">
                          <a:effectLst/>
                        </a:rPr>
                        <a:t>NO info about Dataset</a:t>
                      </a:r>
                      <a:endParaRPr lang="en-US" sz="1100">
                        <a:effectLst/>
                        <a:latin typeface="Times New Roman"/>
                        <a:ea typeface="Times New Roman"/>
                      </a:endParaRPr>
                    </a:p>
                  </a:txBody>
                  <a:tcPr marL="62880" marR="62880" marT="0" marB="0"/>
                </a:tc>
              </a:tr>
              <a:tr h="335359">
                <a:tc>
                  <a:txBody>
                    <a:bodyPr/>
                    <a:lstStyle/>
                    <a:p>
                      <a:pPr>
                        <a:spcAft>
                          <a:spcPts val="0"/>
                        </a:spcAft>
                      </a:pPr>
                      <a:r>
                        <a:rPr lang="en-US" sz="1100">
                          <a:effectLst/>
                        </a:rPr>
                        <a:t>Post Condition</a:t>
                      </a:r>
                      <a:endParaRPr lang="en-US" sz="1100">
                        <a:effectLst/>
                        <a:latin typeface="Times New Roman"/>
                        <a:ea typeface="Times New Roman"/>
                      </a:endParaRPr>
                    </a:p>
                  </a:txBody>
                  <a:tcPr marL="62880" marR="62880" marT="0" marB="0"/>
                </a:tc>
                <a:tc>
                  <a:txBody>
                    <a:bodyPr/>
                    <a:lstStyle/>
                    <a:p>
                      <a:pPr>
                        <a:spcAft>
                          <a:spcPts val="0"/>
                        </a:spcAft>
                      </a:pPr>
                      <a:r>
                        <a:rPr lang="en-US" sz="1100">
                          <a:effectLst/>
                        </a:rPr>
                        <a:t>Dataset provide complete information on the basis on Malware</a:t>
                      </a:r>
                      <a:endParaRPr lang="en-US" sz="1100">
                        <a:effectLst/>
                        <a:latin typeface="Times New Roman"/>
                        <a:ea typeface="Times New Roman"/>
                      </a:endParaRPr>
                    </a:p>
                  </a:txBody>
                  <a:tcPr marL="62880" marR="62880" marT="0" marB="0"/>
                </a:tc>
              </a:tr>
              <a:tr h="670719">
                <a:tc>
                  <a:txBody>
                    <a:bodyPr/>
                    <a:lstStyle/>
                    <a:p>
                      <a:pPr>
                        <a:spcAft>
                          <a:spcPts val="0"/>
                        </a:spcAft>
                      </a:pPr>
                      <a:r>
                        <a:rPr lang="en-US" sz="1100">
                          <a:effectLst/>
                        </a:rPr>
                        <a:t>Normal Flow</a:t>
                      </a:r>
                      <a:endParaRPr lang="en-US" sz="1100">
                        <a:effectLst/>
                        <a:latin typeface="Times New Roman"/>
                        <a:ea typeface="Times New Roman"/>
                      </a:endParaRPr>
                    </a:p>
                  </a:txBody>
                  <a:tcPr marL="62880" marR="62880" marT="0" marB="0"/>
                </a:tc>
                <a:tc>
                  <a:txBody>
                    <a:bodyPr/>
                    <a:lstStyle/>
                    <a:p>
                      <a:pPr>
                        <a:spcAft>
                          <a:spcPts val="0"/>
                        </a:spcAft>
                      </a:pPr>
                      <a:r>
                        <a:rPr lang="en-US" sz="1100">
                          <a:effectLst/>
                        </a:rPr>
                        <a:t>1.Chose the dataset from system</a:t>
                      </a:r>
                    </a:p>
                    <a:p>
                      <a:pPr>
                        <a:spcAft>
                          <a:spcPts val="0"/>
                        </a:spcAft>
                      </a:pPr>
                      <a:r>
                        <a:rPr lang="en-US" sz="1100">
                          <a:effectLst/>
                        </a:rPr>
                        <a:t>2.select dataset and upload it for action</a:t>
                      </a:r>
                    </a:p>
                    <a:p>
                      <a:pPr>
                        <a:spcAft>
                          <a:spcPts val="0"/>
                        </a:spcAft>
                      </a:pPr>
                      <a:r>
                        <a:rPr lang="en-US" sz="1100">
                          <a:effectLst/>
                        </a:rPr>
                        <a:t>3.send dataset to sandbox</a:t>
                      </a:r>
                    </a:p>
                    <a:p>
                      <a:pPr>
                        <a:spcAft>
                          <a:spcPts val="0"/>
                        </a:spcAft>
                      </a:pPr>
                      <a:r>
                        <a:rPr lang="en-US" sz="1100">
                          <a:effectLst/>
                        </a:rPr>
                        <a:t>4.Then select action report generate </a:t>
                      </a:r>
                      <a:endParaRPr lang="en-US" sz="1100">
                        <a:effectLst/>
                        <a:latin typeface="Times New Roman"/>
                        <a:ea typeface="Times New Roman"/>
                      </a:endParaRPr>
                    </a:p>
                  </a:txBody>
                  <a:tcPr marL="62880" marR="62880" marT="0" marB="0"/>
                </a:tc>
              </a:tr>
              <a:tr h="335359">
                <a:tc>
                  <a:txBody>
                    <a:bodyPr/>
                    <a:lstStyle/>
                    <a:p>
                      <a:pPr>
                        <a:spcAft>
                          <a:spcPts val="0"/>
                        </a:spcAft>
                      </a:pPr>
                      <a:r>
                        <a:rPr lang="en-US" sz="1100">
                          <a:effectLst/>
                        </a:rPr>
                        <a:t>Alternative Flow</a:t>
                      </a:r>
                      <a:endParaRPr lang="en-US" sz="1100">
                        <a:effectLst/>
                        <a:latin typeface="Times New Roman"/>
                        <a:ea typeface="Times New Roman"/>
                      </a:endParaRPr>
                    </a:p>
                  </a:txBody>
                  <a:tcPr marL="62880" marR="62880" marT="0" marB="0"/>
                </a:tc>
                <a:tc>
                  <a:txBody>
                    <a:bodyPr/>
                    <a:lstStyle/>
                    <a:p>
                      <a:pPr>
                        <a:spcAft>
                          <a:spcPts val="0"/>
                        </a:spcAft>
                      </a:pPr>
                      <a:r>
                        <a:rPr lang="en-US" sz="1100">
                          <a:effectLst/>
                        </a:rPr>
                        <a:t>If success fully then move to the next process else request user to try again</a:t>
                      </a:r>
                      <a:endParaRPr lang="en-US" sz="1100">
                        <a:effectLst/>
                        <a:latin typeface="Times New Roman"/>
                        <a:ea typeface="Times New Roman"/>
                      </a:endParaRPr>
                    </a:p>
                  </a:txBody>
                  <a:tcPr marL="62880" marR="62880" marT="0" marB="0"/>
                </a:tc>
              </a:tr>
              <a:tr h="1006078">
                <a:tc>
                  <a:txBody>
                    <a:bodyPr/>
                    <a:lstStyle/>
                    <a:p>
                      <a:pPr>
                        <a:spcAft>
                          <a:spcPts val="0"/>
                        </a:spcAft>
                      </a:pPr>
                      <a:r>
                        <a:rPr lang="en-US" sz="1100">
                          <a:effectLst/>
                        </a:rPr>
                        <a:t>Expectation </a:t>
                      </a:r>
                      <a:endParaRPr lang="en-US" sz="1100">
                        <a:effectLst/>
                        <a:latin typeface="Times New Roman"/>
                        <a:ea typeface="Times New Roman"/>
                      </a:endParaRPr>
                    </a:p>
                  </a:txBody>
                  <a:tcPr marL="62880" marR="62880" marT="0" marB="0"/>
                </a:tc>
                <a:tc>
                  <a:txBody>
                    <a:bodyPr/>
                    <a:lstStyle/>
                    <a:p>
                      <a:pPr>
                        <a:spcAft>
                          <a:spcPts val="0"/>
                        </a:spcAft>
                      </a:pPr>
                      <a:r>
                        <a:rPr lang="en-US" sz="1100">
                          <a:effectLst/>
                        </a:rPr>
                        <a:t>During taking action some errors can be occurs </a:t>
                      </a:r>
                    </a:p>
                    <a:p>
                      <a:pPr>
                        <a:spcAft>
                          <a:spcPts val="0"/>
                        </a:spcAft>
                      </a:pPr>
                      <a:r>
                        <a:rPr lang="en-US" sz="1100">
                          <a:effectLst/>
                        </a:rPr>
                        <a:t>1.No file selected</a:t>
                      </a:r>
                    </a:p>
                    <a:p>
                      <a:pPr>
                        <a:spcAft>
                          <a:spcPts val="0"/>
                        </a:spcAft>
                      </a:pPr>
                      <a:r>
                        <a:rPr lang="en-US" sz="1100">
                          <a:effectLst/>
                        </a:rPr>
                        <a:t>2.Folder having no dataset</a:t>
                      </a:r>
                    </a:p>
                    <a:p>
                      <a:pPr>
                        <a:spcAft>
                          <a:spcPts val="0"/>
                        </a:spcAft>
                      </a:pPr>
                      <a:r>
                        <a:rPr lang="en-US" sz="1100">
                          <a:effectLst/>
                        </a:rPr>
                        <a:t>3.Uploading Error</a:t>
                      </a:r>
                    </a:p>
                    <a:p>
                      <a:pPr>
                        <a:spcAft>
                          <a:spcPts val="0"/>
                        </a:spcAft>
                      </a:pPr>
                      <a:r>
                        <a:rPr lang="en-US" sz="1100">
                          <a:effectLst/>
                        </a:rPr>
                        <a:t>In such type of condition user request to restart from initial stage. </a:t>
                      </a:r>
                      <a:endParaRPr lang="en-US" sz="1100">
                        <a:effectLst/>
                        <a:latin typeface="Times New Roman"/>
                        <a:ea typeface="Times New Roman"/>
                      </a:endParaRPr>
                    </a:p>
                  </a:txBody>
                  <a:tcPr marL="62880" marR="62880" marT="0" marB="0"/>
                </a:tc>
              </a:tr>
              <a:tr h="167680">
                <a:tc>
                  <a:txBody>
                    <a:bodyPr/>
                    <a:lstStyle/>
                    <a:p>
                      <a:pPr>
                        <a:spcAft>
                          <a:spcPts val="0"/>
                        </a:spcAft>
                      </a:pPr>
                      <a:r>
                        <a:rPr lang="en-US" sz="1100">
                          <a:effectLst/>
                        </a:rPr>
                        <a:t>Includes:</a:t>
                      </a:r>
                      <a:endParaRPr lang="en-US" sz="1100">
                        <a:effectLst/>
                        <a:latin typeface="Times New Roman"/>
                        <a:ea typeface="Times New Roman"/>
                      </a:endParaRPr>
                    </a:p>
                  </a:txBody>
                  <a:tcPr marL="62880" marR="62880" marT="0" marB="0"/>
                </a:tc>
                <a:tc>
                  <a:txBody>
                    <a:bodyPr/>
                    <a:lstStyle/>
                    <a:p>
                      <a:pPr>
                        <a:spcAft>
                          <a:spcPts val="0"/>
                        </a:spcAft>
                      </a:pPr>
                      <a:r>
                        <a:rPr lang="en-US" sz="1100" dirty="0">
                          <a:effectLst/>
                        </a:rPr>
                        <a:t>null</a:t>
                      </a:r>
                      <a:endParaRPr lang="en-US" sz="1100" dirty="0">
                        <a:effectLst/>
                        <a:latin typeface="Times New Roman"/>
                        <a:ea typeface="Times New Roman"/>
                      </a:endParaRPr>
                    </a:p>
                  </a:txBody>
                  <a:tcPr marL="62880" marR="62880" marT="0" marB="0"/>
                </a:tc>
              </a:tr>
            </a:tbl>
          </a:graphicData>
        </a:graphic>
      </p:graphicFrame>
    </p:spTree>
    <p:extLst>
      <p:ext uri="{BB962C8B-B14F-4D97-AF65-F5344CB8AC3E}">
        <p14:creationId xmlns:p14="http://schemas.microsoft.com/office/powerpoint/2010/main" val="7721383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140</TotalTime>
  <Words>765</Words>
  <Application>Microsoft Office PowerPoint</Application>
  <PresentationFormat>Custom</PresentationFormat>
  <Paragraphs>176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Vapor Trail</vt:lpstr>
      <vt:lpstr>PowerPoint Presentation</vt:lpstr>
      <vt:lpstr>Malware behavior Classification using deep learning</vt:lpstr>
      <vt:lpstr>Group members</vt:lpstr>
      <vt:lpstr>Introduction</vt:lpstr>
      <vt:lpstr>PROBLEM STATEMENT </vt:lpstr>
      <vt:lpstr>PROBLEM SOLUTION</vt:lpstr>
      <vt:lpstr>Use case diagram</vt:lpstr>
      <vt:lpstr>Use case diagram</vt:lpstr>
      <vt:lpstr>Use case diagram</vt:lpstr>
      <vt:lpstr>Use case diagram</vt:lpstr>
      <vt:lpstr>Use case diagram</vt:lpstr>
      <vt:lpstr>Sequence diagram</vt:lpstr>
      <vt:lpstr>Class Diagram</vt:lpstr>
      <vt:lpstr>Activity diagram</vt:lpstr>
      <vt:lpstr>Component diagram</vt:lpstr>
      <vt:lpstr>Deployment diagram</vt:lpstr>
      <vt:lpstr>Task distribution</vt:lpstr>
      <vt:lpstr>Screen shot</vt:lpstr>
      <vt:lpstr>Screen shot</vt:lpstr>
      <vt:lpstr>Screen shot</vt:lpstr>
      <vt:lpstr>Tool and technologies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hids</dc:title>
  <dc:creator>Muhammad Ali Arif</dc:creator>
  <cp:lastModifiedBy>MudassirRiaz</cp:lastModifiedBy>
  <cp:revision>16</cp:revision>
  <dcterms:created xsi:type="dcterms:W3CDTF">2021-07-07T04:58:45Z</dcterms:created>
  <dcterms:modified xsi:type="dcterms:W3CDTF">2021-07-15T18:44:49Z</dcterms:modified>
</cp:coreProperties>
</file>