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7" r:id="rId3"/>
    <p:sldId id="260" r:id="rId4"/>
    <p:sldId id="261" r:id="rId5"/>
    <p:sldId id="259" r:id="rId6"/>
    <p:sldId id="258" r:id="rId7"/>
    <p:sldId id="265" r:id="rId8"/>
    <p:sldId id="267" r:id="rId9"/>
  </p:sldIdLst>
  <p:sldSz cx="18288000" cy="10287000"/>
  <p:notesSz cx="6858000" cy="9144000"/>
  <p:embeddedFontLst>
    <p:embeddedFont>
      <p:font typeface="Pattanakarn Bold" panose="020B0604020202020204" charset="-3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93207-6305-82CF-C880-222975036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85D1EB-B958-2E1E-98DE-55E9A8054CB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" b="-1000"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2129C-8C22-A8EB-3C48-578CA65186EC}"/>
              </a:ext>
            </a:extLst>
          </p:cNvPr>
          <p:cNvSpPr txBox="1"/>
          <p:nvPr/>
        </p:nvSpPr>
        <p:spPr>
          <a:xfrm>
            <a:off x="762000" y="3725113"/>
            <a:ext cx="6392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TEAM NAME: THE DEVIONS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2103B-3425-E8CA-69C0-AA928A72E059}"/>
              </a:ext>
            </a:extLst>
          </p:cNvPr>
          <p:cNvSpPr txBox="1"/>
          <p:nvPr/>
        </p:nvSpPr>
        <p:spPr>
          <a:xfrm>
            <a:off x="762000" y="2247586"/>
            <a:ext cx="12306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PROJECT TITLE: SMART PPE COMPLIANCE CHECKER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C1445-F681-0989-0D7D-6FC02DC6EEE4}"/>
              </a:ext>
            </a:extLst>
          </p:cNvPr>
          <p:cNvSpPr txBox="1"/>
          <p:nvPr/>
        </p:nvSpPr>
        <p:spPr>
          <a:xfrm>
            <a:off x="762000" y="5202640"/>
            <a:ext cx="7162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TEAM MEMBER:</a:t>
            </a: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MOHAMMED MUDASSIR</a:t>
            </a: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B. KEERTHI REDDY</a:t>
            </a: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S. LAHARI</a:t>
            </a:r>
          </a:p>
          <a:p>
            <a:pPr marL="342900" indent="-342900">
              <a:buAutoNum type="arabicPeriod"/>
            </a:pPr>
            <a:r>
              <a:rPr lang="en-US" sz="4000" b="1" dirty="0">
                <a:solidFill>
                  <a:schemeClr val="bg1"/>
                </a:solidFill>
              </a:rPr>
              <a:t>V. KOUSHIK</a:t>
            </a:r>
          </a:p>
        </p:txBody>
      </p:sp>
    </p:spTree>
    <p:extLst>
      <p:ext uri="{BB962C8B-B14F-4D97-AF65-F5344CB8AC3E}">
        <p14:creationId xmlns:p14="http://schemas.microsoft.com/office/powerpoint/2010/main" val="282944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" b="-1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8298" y="2582288"/>
            <a:ext cx="16855302" cy="4312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4213"/>
              </a:lnSpc>
            </a:pPr>
            <a:r>
              <a:rPr lang="en-US" sz="3541" b="1" spc="354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PROBLEM STATEMENT : </a:t>
            </a:r>
          </a:p>
          <a:p>
            <a:pPr marL="0" lvl="1">
              <a:lnSpc>
                <a:spcPts val="4213"/>
              </a:lnSpc>
            </a:pPr>
            <a:r>
              <a:rPr lang="en-US" sz="3600" dirty="0">
                <a:solidFill>
                  <a:schemeClr val="bg1"/>
                </a:solidFill>
              </a:rPr>
              <a:t>Workplace accidents remain a critical challenge in industries such as construction, manufacturing, and mining, with a major cause being </a:t>
            </a:r>
            <a:r>
              <a:rPr lang="en-US" sz="3600" b="1" dirty="0">
                <a:solidFill>
                  <a:schemeClr val="bg1"/>
                </a:solidFill>
              </a:rPr>
              <a:t>non-compliance with Personal Protective Equipment (PPE) protocols</a:t>
            </a:r>
            <a:r>
              <a:rPr lang="en-US" sz="3600" dirty="0">
                <a:solidFill>
                  <a:schemeClr val="bg1"/>
                </a:solidFill>
              </a:rPr>
              <a:t>. Traditional monitoring methods—like manual supervision or basic CCTV review—are often </a:t>
            </a:r>
            <a:r>
              <a:rPr lang="en-US" sz="3600" b="1" dirty="0">
                <a:solidFill>
                  <a:schemeClr val="bg1"/>
                </a:solidFill>
              </a:rPr>
              <a:t>slow, inconsistent, and error-prone</a:t>
            </a:r>
            <a:r>
              <a:rPr lang="en-US" sz="3600" dirty="0">
                <a:solidFill>
                  <a:schemeClr val="bg1"/>
                </a:solidFill>
              </a:rPr>
              <a:t>, leaving safety gaps that lead to injuries, downtime, and financial losses. There is a strong need for a </a:t>
            </a:r>
            <a:r>
              <a:rPr lang="en-US" sz="3600" b="1" dirty="0">
                <a:solidFill>
                  <a:schemeClr val="bg1"/>
                </a:solidFill>
              </a:rPr>
              <a:t>real-time, automated, and scalable solution</a:t>
            </a:r>
            <a:r>
              <a:rPr lang="en-US" sz="3600" dirty="0">
                <a:solidFill>
                  <a:schemeClr val="bg1"/>
                </a:solidFill>
              </a:rPr>
              <a:t> that ensures workers consistently follow PPE rules while reducing reliance on manual checks.</a:t>
            </a:r>
            <a:endParaRPr lang="en-US" sz="3541" b="1" spc="354" dirty="0">
              <a:solidFill>
                <a:schemeClr val="bg1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" b="-10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3400" y="800100"/>
            <a:ext cx="16950200" cy="540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l">
              <a:lnSpc>
                <a:spcPts val="4213"/>
              </a:lnSpc>
            </a:pPr>
            <a:r>
              <a:rPr lang="en-US" sz="3541" b="1" spc="354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WORKFLOW: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591C1C-77A2-4D21-6C13-117AA807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768316"/>
            <a:ext cx="11582400" cy="7718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5800" y="-35560"/>
            <a:ext cx="18973800" cy="102997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" b="-100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54B882-062D-5F3F-95B5-1DA3BF317F9D}"/>
              </a:ext>
            </a:extLst>
          </p:cNvPr>
          <p:cNvSpPr txBox="1"/>
          <p:nvPr/>
        </p:nvSpPr>
        <p:spPr>
          <a:xfrm>
            <a:off x="-320040" y="958900"/>
            <a:ext cx="12039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u="sng" dirty="0">
                <a:solidFill>
                  <a:schemeClr val="bg1"/>
                </a:solidFill>
              </a:rPr>
              <a:t>Existing Approaches: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Manual checks → slow, error-prone, not scalable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CCTV with no automation → only post-incident review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Expensive AI tools → high cost, rigid, limited flexibility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3101B9-1389-90BE-2B6C-0B90704C51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350520" y="4536430"/>
            <a:ext cx="18135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Our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PPE Condition Monitoring → Detects damaged or worn-out PPE before accidents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Behavior Awareness → Identifies unsafe postures &amp; improper PPE usage in real-time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Role-Specific Compliance → Different PPE rules for welders, electricians, doctors,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Predictive Analytics → Forecasts accident risks using compliance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Emergency Integration → Auto-alerts via sound, email &amp; IoT sirens for quick 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Gamification → Points, badges &amp; leaderboards to boost safety engagement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Real-Time Dashboard → Live monitoring &amp; analytics visualization for supervisors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4259" y="-349470"/>
            <a:ext cx="19354800" cy="1122317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" b="-1000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716349" y="876300"/>
            <a:ext cx="16855302" cy="6632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>
              <a:lnSpc>
                <a:spcPts val="4213"/>
              </a:lnSpc>
            </a:pPr>
            <a:r>
              <a:rPr lang="en-US" sz="3000" b="1" spc="354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TECHNOLOGY STACK: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AI &amp; CV</a:t>
            </a:r>
            <a:r>
              <a:rPr lang="en-IN" sz="3600" dirty="0">
                <a:solidFill>
                  <a:schemeClr val="bg1"/>
                </a:solidFill>
              </a:rPr>
              <a:t>: YOLOv9, OpenCV, </a:t>
            </a:r>
            <a:r>
              <a:rPr lang="en-IN" sz="3600" dirty="0" err="1">
                <a:solidFill>
                  <a:schemeClr val="bg1"/>
                </a:solidFill>
              </a:rPr>
              <a:t>MediaPipe</a:t>
            </a:r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b="1" dirty="0">
                <a:solidFill>
                  <a:schemeClr val="bg1"/>
                </a:solidFill>
              </a:rPr>
              <a:t>Backend</a:t>
            </a:r>
            <a:r>
              <a:rPr lang="en-IN" sz="3600" dirty="0">
                <a:solidFill>
                  <a:schemeClr val="bg1"/>
                </a:solidFill>
              </a:rPr>
              <a:t>: Python, </a:t>
            </a:r>
            <a:r>
              <a:rPr lang="en-IN" sz="3600" dirty="0" err="1">
                <a:solidFill>
                  <a:schemeClr val="bg1"/>
                </a:solidFill>
              </a:rPr>
              <a:t>FastAPI</a:t>
            </a:r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b="1" dirty="0">
                <a:solidFill>
                  <a:schemeClr val="bg1"/>
                </a:solidFill>
              </a:rPr>
              <a:t>Analytics</a:t>
            </a:r>
            <a:r>
              <a:rPr lang="en-IN" sz="3600" dirty="0">
                <a:solidFill>
                  <a:schemeClr val="bg1"/>
                </a:solidFill>
              </a:rPr>
              <a:t>: Pandas, Scikit-learn, Matplotlib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Dashboard</a:t>
            </a:r>
            <a:r>
              <a:rPr lang="en-IN" sz="3600" dirty="0">
                <a:solidFill>
                  <a:schemeClr val="bg1"/>
                </a:solidFill>
              </a:rPr>
              <a:t>: </a:t>
            </a:r>
            <a:r>
              <a:rPr lang="en-IN" sz="3600" dirty="0" err="1">
                <a:solidFill>
                  <a:schemeClr val="bg1"/>
                </a:solidFill>
              </a:rPr>
              <a:t>Streamlit</a:t>
            </a:r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b="1" dirty="0">
                <a:solidFill>
                  <a:schemeClr val="bg1"/>
                </a:solidFill>
              </a:rPr>
              <a:t>Edge Deployment</a:t>
            </a:r>
            <a:r>
              <a:rPr lang="en-IN" sz="3600" dirty="0">
                <a:solidFill>
                  <a:schemeClr val="bg1"/>
                </a:solidFill>
              </a:rPr>
              <a:t> → Run on devices like Raspberry Pi / Jetson for low-cost, on-site monitoring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Cross-Industry Use</a:t>
            </a:r>
            <a:r>
              <a:rPr lang="en-IN" sz="3600" dirty="0">
                <a:solidFill>
                  <a:schemeClr val="bg1"/>
                </a:solidFill>
              </a:rPr>
              <a:t> → Extend to mining, healthcare, labs, factories, and logistics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IoT &amp; Wearables Integration</a:t>
            </a:r>
            <a:r>
              <a:rPr lang="en-IN" sz="3600" dirty="0">
                <a:solidFill>
                  <a:schemeClr val="bg1"/>
                </a:solidFill>
              </a:rPr>
              <a:t> → Smart helmets, safety vests, sensors for richer safety data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AI Risk Prediction</a:t>
            </a:r>
            <a:r>
              <a:rPr lang="en-IN" sz="3600" dirty="0">
                <a:solidFill>
                  <a:schemeClr val="bg1"/>
                </a:solidFill>
              </a:rPr>
              <a:t> → Forecast accident-prone zones/shifts using historical data</a:t>
            </a:r>
          </a:p>
          <a:p>
            <a:r>
              <a:rPr lang="en-IN" sz="3600" b="1" dirty="0">
                <a:solidFill>
                  <a:schemeClr val="bg1"/>
                </a:solidFill>
              </a:rPr>
              <a:t>Cloud &amp; Mobile Dashboard</a:t>
            </a:r>
            <a:r>
              <a:rPr lang="en-IN" sz="3600" dirty="0">
                <a:solidFill>
                  <a:schemeClr val="bg1"/>
                </a:solidFill>
              </a:rPr>
              <a:t> → Centralized monitoring with mobile app access</a:t>
            </a:r>
          </a:p>
          <a:p>
            <a:endParaRPr lang="en-IN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2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" b="-1000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09600" y="1181100"/>
            <a:ext cx="16962051" cy="7972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>
              <a:lnSpc>
                <a:spcPts val="4213"/>
              </a:lnSpc>
            </a:pPr>
            <a:r>
              <a:rPr lang="en-IN" sz="3600" b="1" u="sng" dirty="0">
                <a:solidFill>
                  <a:schemeClr val="bg1"/>
                </a:solidFill>
              </a:rPr>
              <a:t>Business Model</a:t>
            </a:r>
            <a:r>
              <a:rPr lang="en-US" sz="3541" b="1" u="sng" spc="354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:</a:t>
            </a:r>
            <a:r>
              <a:rPr lang="en-US" sz="3541" b="1" spc="354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 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Target Users</a:t>
            </a:r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Construction, Manufacturing, Mining, Oil &amp; Gas, Healthcare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u="sng" dirty="0">
                <a:solidFill>
                  <a:schemeClr val="bg1"/>
                </a:solidFill>
              </a:rPr>
              <a:t>Revenue Streams: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SaaS Subscription</a:t>
            </a:r>
            <a:r>
              <a:rPr lang="en-IN" sz="2800" dirty="0">
                <a:solidFill>
                  <a:schemeClr val="bg1"/>
                </a:solidFill>
              </a:rPr>
              <a:t> → Pay per camera/month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Enterprise Licensing</a:t>
            </a:r>
            <a:r>
              <a:rPr lang="en-IN" sz="2800" dirty="0">
                <a:solidFill>
                  <a:schemeClr val="bg1"/>
                </a:solidFill>
              </a:rPr>
              <a:t> → One-time fee for big orgs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Freemium → Premium</a:t>
            </a:r>
            <a:r>
              <a:rPr lang="en-IN" sz="2800" dirty="0">
                <a:solidFill>
                  <a:schemeClr val="bg1"/>
                </a:solidFill>
              </a:rPr>
              <a:t> → Free basic, paid advanced features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Customization</a:t>
            </a:r>
            <a:r>
              <a:rPr lang="en-IN" sz="2800" dirty="0">
                <a:solidFill>
                  <a:schemeClr val="bg1"/>
                </a:solidFill>
              </a:rPr>
              <a:t> → Industry-specific compliance rules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Data Insights</a:t>
            </a:r>
            <a:r>
              <a:rPr lang="en-IN" sz="2800" dirty="0">
                <a:solidFill>
                  <a:schemeClr val="bg1"/>
                </a:solidFill>
              </a:rPr>
              <a:t> → Safety analytics &amp; risk reporting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u="sng" dirty="0">
                <a:solidFill>
                  <a:schemeClr val="bg1"/>
                </a:solidFill>
              </a:rPr>
              <a:t>Value Proposition:</a:t>
            </a:r>
            <a:endParaRPr lang="en-IN" sz="2800" u="sng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Affordable</a:t>
            </a:r>
            <a:r>
              <a:rPr lang="en-IN" sz="2800" dirty="0">
                <a:solidFill>
                  <a:schemeClr val="bg1"/>
                </a:solidFill>
              </a:rPr>
              <a:t> → Uses existing cameras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Scalable</a:t>
            </a:r>
            <a:r>
              <a:rPr lang="en-IN" sz="2800" dirty="0">
                <a:solidFill>
                  <a:schemeClr val="bg1"/>
                </a:solidFill>
              </a:rPr>
              <a:t> → From small sites to enterprises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Proactive</a:t>
            </a:r>
            <a:r>
              <a:rPr lang="en-IN" sz="2800" dirty="0">
                <a:solidFill>
                  <a:schemeClr val="bg1"/>
                </a:solidFill>
              </a:rPr>
              <a:t> → Prevents accidents early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Customizable</a:t>
            </a:r>
            <a:r>
              <a:rPr lang="en-IN" sz="2800" dirty="0">
                <a:solidFill>
                  <a:schemeClr val="bg1"/>
                </a:solidFill>
              </a:rPr>
              <a:t> → Role/industry-specific rules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Engaging</a:t>
            </a:r>
            <a:r>
              <a:rPr lang="en-IN" sz="2800" dirty="0">
                <a:solidFill>
                  <a:schemeClr val="bg1"/>
                </a:solidFill>
              </a:rPr>
              <a:t> → Gamification for workers</a:t>
            </a:r>
          </a:p>
          <a:p>
            <a:pPr marL="0" lvl="1">
              <a:lnSpc>
                <a:spcPts val="4213"/>
              </a:lnSpc>
            </a:pPr>
            <a:endParaRPr lang="en-US" sz="3541" b="1" spc="354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7D01B-FD1C-FEA3-BE84-307284C67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815F1B6-3C60-398D-D310-7276D213BE63}"/>
              </a:ext>
            </a:extLst>
          </p:cNvPr>
          <p:cNvSpPr/>
          <p:nvPr/>
        </p:nvSpPr>
        <p:spPr>
          <a:xfrm>
            <a:off x="1632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" b="-1000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0531B-43A2-4CAD-467E-75DFDA936BA1}"/>
              </a:ext>
            </a:extLst>
          </p:cNvPr>
          <p:cNvSpPr txBox="1"/>
          <p:nvPr/>
        </p:nvSpPr>
        <p:spPr>
          <a:xfrm>
            <a:off x="762000" y="1714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FUTURE SCOPE: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61EB3-C8FD-D0CB-6FBE-12A1AFF131E6}"/>
              </a:ext>
            </a:extLst>
          </p:cNvPr>
          <p:cNvSpPr txBox="1"/>
          <p:nvPr/>
        </p:nvSpPr>
        <p:spPr>
          <a:xfrm>
            <a:off x="1371600" y="3250674"/>
            <a:ext cx="14173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Blockchain for Compliance Logs</a:t>
            </a:r>
            <a:r>
              <a:rPr lang="en-US" sz="4000" dirty="0">
                <a:solidFill>
                  <a:schemeClr val="bg1"/>
                </a:solidFill>
              </a:rPr>
              <a:t> → Immutable safety records for audits &amp; regulatory transparency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IoT &amp; Wearables Integration</a:t>
            </a:r>
            <a:r>
              <a:rPr lang="en-US" sz="4000" dirty="0">
                <a:solidFill>
                  <a:schemeClr val="bg1"/>
                </a:solidFill>
              </a:rPr>
              <a:t> → Smart helmets, connected safety vests, biometric sensors, RFID tags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Cloud &amp; Mobile Dashboard</a:t>
            </a:r>
            <a:r>
              <a:rPr lang="en-US" sz="4000" dirty="0">
                <a:solidFill>
                  <a:schemeClr val="bg1"/>
                </a:solidFill>
              </a:rPr>
              <a:t> → Centralized monitoring, mobile app access, role-based analytics</a:t>
            </a:r>
          </a:p>
        </p:txBody>
      </p:sp>
    </p:spTree>
    <p:extLst>
      <p:ext uri="{BB962C8B-B14F-4D97-AF65-F5344CB8AC3E}">
        <p14:creationId xmlns:p14="http://schemas.microsoft.com/office/powerpoint/2010/main" val="220423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1E5CA-8509-3376-6B48-F209D77FD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ED49687-2B60-32B3-940F-1E89CF876A10}"/>
              </a:ext>
            </a:extLst>
          </p:cNvPr>
          <p:cNvSpPr/>
          <p:nvPr/>
        </p:nvSpPr>
        <p:spPr>
          <a:xfrm>
            <a:off x="1632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0" b="-1000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9F8C7-5819-A1F2-5FEF-35A183976373}"/>
              </a:ext>
            </a:extLst>
          </p:cNvPr>
          <p:cNvSpPr txBox="1"/>
          <p:nvPr/>
        </p:nvSpPr>
        <p:spPr>
          <a:xfrm>
            <a:off x="762000" y="1322457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</a:rPr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E7744-A79A-DCD6-828E-312CBA58880A}"/>
              </a:ext>
            </a:extLst>
          </p:cNvPr>
          <p:cNvSpPr txBox="1"/>
          <p:nvPr/>
        </p:nvSpPr>
        <p:spPr>
          <a:xfrm>
            <a:off x="1371600" y="2552700"/>
            <a:ext cx="14173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Smart PPE Compliance Checker</a:t>
            </a:r>
            <a:r>
              <a:rPr lang="en-US" sz="3200" dirty="0">
                <a:solidFill>
                  <a:schemeClr val="bg1"/>
                </a:solidFill>
              </a:rPr>
              <a:t> successfully transforms traditional workplace safety monitoring into an </a:t>
            </a:r>
            <a:r>
              <a:rPr lang="en-US" sz="3200" b="1" dirty="0">
                <a:solidFill>
                  <a:schemeClr val="bg1"/>
                </a:solidFill>
              </a:rPr>
              <a:t>AI-powered, real-time, and proactive solution</a:t>
            </a:r>
            <a:r>
              <a:rPr lang="en-US" sz="3200" dirty="0">
                <a:solidFill>
                  <a:schemeClr val="bg1"/>
                </a:solidFill>
              </a:rPr>
              <a:t>. Unlike existing systems that only detect PPE presence, our system goes further by integrating </a:t>
            </a:r>
            <a:r>
              <a:rPr lang="en-US" sz="3200" b="1" dirty="0">
                <a:solidFill>
                  <a:schemeClr val="bg1"/>
                </a:solidFill>
              </a:rPr>
              <a:t>condition monitoring, behavior analysis, role-specific compliance, predictive analytics, privacy protection, emergency response, and gamification</a:t>
            </a:r>
            <a:r>
              <a:rPr lang="en-US" sz="3200" dirty="0">
                <a:solidFill>
                  <a:schemeClr val="bg1"/>
                </a:solidFill>
              </a:rPr>
              <a:t> — creating a </a:t>
            </a:r>
            <a:r>
              <a:rPr lang="en-US" sz="3200" b="1" dirty="0">
                <a:solidFill>
                  <a:schemeClr val="bg1"/>
                </a:solidFill>
              </a:rPr>
              <a:t>comprehensive safety ecosystem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r>
              <a:rPr lang="en-US" sz="3200" dirty="0">
                <a:solidFill>
                  <a:schemeClr val="bg1"/>
                </a:solidFill>
              </a:rPr>
              <a:t>With its </a:t>
            </a:r>
            <a:r>
              <a:rPr lang="en-US" sz="3200" b="1" dirty="0">
                <a:solidFill>
                  <a:schemeClr val="bg1"/>
                </a:solidFill>
              </a:rPr>
              <a:t>affordable deployment using standard cameras, customizable rules, and real-time alerts</a:t>
            </a:r>
            <a:r>
              <a:rPr lang="en-US" sz="3200" dirty="0">
                <a:solidFill>
                  <a:schemeClr val="bg1"/>
                </a:solidFill>
              </a:rPr>
              <a:t>, it not only </a:t>
            </a:r>
            <a:r>
              <a:rPr lang="en-US" sz="3200" b="1" dirty="0">
                <a:solidFill>
                  <a:schemeClr val="bg1"/>
                </a:solidFill>
              </a:rPr>
              <a:t>prevents accidents instantly</a:t>
            </a:r>
            <a:r>
              <a:rPr lang="en-US" sz="3200" dirty="0">
                <a:solidFill>
                  <a:schemeClr val="bg1"/>
                </a:solidFill>
              </a:rPr>
              <a:t> but also </a:t>
            </a:r>
            <a:r>
              <a:rPr lang="en-US" sz="3200" b="1" dirty="0">
                <a:solidFill>
                  <a:schemeClr val="bg1"/>
                </a:solidFill>
              </a:rPr>
              <a:t>empowers organizations to build a culture of safety</a:t>
            </a:r>
            <a:r>
              <a:rPr lang="en-US" sz="3200" dirty="0">
                <a:solidFill>
                  <a:schemeClr val="bg1"/>
                </a:solidFill>
              </a:rPr>
              <a:t>. The project is fully implemented, tested, and ready for </a:t>
            </a:r>
            <a:r>
              <a:rPr lang="en-US" sz="3200" b="1" dirty="0">
                <a:solidFill>
                  <a:schemeClr val="bg1"/>
                </a:solidFill>
              </a:rPr>
              <a:t>real-world deployment</a:t>
            </a:r>
            <a:r>
              <a:rPr lang="en-US" sz="3200" dirty="0">
                <a:solidFill>
                  <a:schemeClr val="bg1"/>
                </a:solidFill>
              </a:rPr>
              <a:t>, with future potential for </a:t>
            </a:r>
            <a:r>
              <a:rPr lang="en-US" sz="3200" b="1" dirty="0">
                <a:solidFill>
                  <a:schemeClr val="bg1"/>
                </a:solidFill>
              </a:rPr>
              <a:t>multi-camera support, mobile apps, cloud integration, and IoT-driven safety automation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0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E5B88C-8742-4B5D-B4E4-344678693FE0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605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Pattanakarn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</dc:title>
  <dc:creator>KEERTHI REDDY</dc:creator>
  <cp:lastModifiedBy>MUZAMMIL MOHAMMED</cp:lastModifiedBy>
  <cp:revision>17</cp:revision>
  <dcterms:created xsi:type="dcterms:W3CDTF">2006-08-16T00:00:00Z</dcterms:created>
  <dcterms:modified xsi:type="dcterms:W3CDTF">2025-09-13T10:52:51Z</dcterms:modified>
  <dc:identifier>DAGxj1xsWs8</dc:identifier>
</cp:coreProperties>
</file>