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Source Sans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22" Type="http://schemas.openxmlformats.org/officeDocument/2006/relationships/font" Target="fonts/SourceSansPro-bold.fntdata"/><Relationship Id="rId10" Type="http://schemas.openxmlformats.org/officeDocument/2006/relationships/slide" Target="slides/slide5.xml"/><Relationship Id="rId21" Type="http://schemas.openxmlformats.org/officeDocument/2006/relationships/font" Target="fonts/SourceSansPro-regular.fntdata"/><Relationship Id="rId13" Type="http://schemas.openxmlformats.org/officeDocument/2006/relationships/slide" Target="slides/slide8.xml"/><Relationship Id="rId24" Type="http://schemas.openxmlformats.org/officeDocument/2006/relationships/font" Target="fonts/SourceSansPro-boldItalic.fntdata"/><Relationship Id="rId12" Type="http://schemas.openxmlformats.org/officeDocument/2006/relationships/slide" Target="slides/slide7.xml"/><Relationship Id="rId23" Type="http://schemas.openxmlformats.org/officeDocument/2006/relationships/font" Target="fonts/SourceSans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c7da4ba33a_0_2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c7da4ba33a_0_2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c7da4ba33a_0_2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c7da4ba33a_0_2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7da4ba33a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c7da4ba33a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c7da4ba33a_0_2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c7da4ba33a_0_2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c7da4ba33a_0_2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c7da4ba33a_0_2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c7da4ba33a_0_2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c7da4ba33a_0_2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c7da4ba33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c7da4ba3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c7da4ba33a_0_2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c7da4ba33a_0_2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c7da4ba33a_0_2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c7da4ba33a_0_2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c7da4ba33a_0_2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c7da4ba33a_0_2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0" Type="http://schemas.openxmlformats.org/officeDocument/2006/relationships/image" Target="../media/image13.png"/><Relationship Id="rId9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41100" y="1868138"/>
            <a:ext cx="8029800" cy="10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420"/>
              <a:t>iHelp </a:t>
            </a:r>
            <a:r>
              <a:rPr lang="en-GB" sz="3420"/>
              <a:t>: Diabetic Retinopathy Detection</a:t>
            </a:r>
            <a:endParaRPr sz="34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61096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- by Team macBlockers</a:t>
            </a:r>
            <a:endParaRPr sz="2900"/>
          </a:p>
        </p:txBody>
      </p:sp>
      <p:sp>
        <p:nvSpPr>
          <p:cNvPr id="61" name="Google Shape;61;p13"/>
          <p:cNvSpPr txBox="1"/>
          <p:nvPr/>
        </p:nvSpPr>
        <p:spPr>
          <a:xfrm>
            <a:off x="2550325" y="396488"/>
            <a:ext cx="3825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750" y="1075650"/>
            <a:ext cx="4110500" cy="716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450" y="3117350"/>
            <a:ext cx="2415175" cy="184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6750" y="45225"/>
            <a:ext cx="4110493" cy="659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620"/>
              <a:t>Future scope : </a:t>
            </a:r>
            <a:endParaRPr b="1" sz="3620"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54575" y="1441800"/>
            <a:ext cx="8314500" cy="32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GB" sz="2300">
                <a:solidFill>
                  <a:schemeClr val="dk1"/>
                </a:solidFill>
              </a:rPr>
              <a:t>Deploy on edge devices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GB" sz="2300">
                <a:solidFill>
                  <a:schemeClr val="dk1"/>
                </a:solidFill>
              </a:rPr>
              <a:t>Predict more than 5 stage diabetic retinopathy, like other biological conditions based on the retinal image.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GB" sz="2300">
                <a:solidFill>
                  <a:schemeClr val="dk1"/>
                </a:solidFill>
              </a:rPr>
              <a:t>Split Learning and Differential Privacy to preserve privacy.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4620"/>
              <a:t>THANK YOU !</a:t>
            </a:r>
            <a:endParaRPr b="1" sz="4620"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1778800"/>
            <a:ext cx="7725000" cy="27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Team members 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Nischith TN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Manik Gupta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Malvika Reddy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Niharikaa Bhattacharya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620"/>
              <a:t>What </a:t>
            </a:r>
            <a:r>
              <a:rPr lang="en-GB" sz="3620"/>
              <a:t>is Diabetic Retinopathy?</a:t>
            </a:r>
            <a:endParaRPr sz="362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810950"/>
            <a:ext cx="8520600" cy="25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300">
                <a:solidFill>
                  <a:schemeClr val="dk1"/>
                </a:solidFill>
              </a:rPr>
              <a:t>Diabetic retinopathy is an eye condition that can cause vision loss and blindness in people who have diabetes. It affects blood vessels in the retina (the light-sensitive layer of tissue in the back of your eye).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620"/>
              <a:t>Why</a:t>
            </a:r>
            <a:r>
              <a:rPr lang="en-GB" sz="3620"/>
              <a:t> do we care? </a:t>
            </a:r>
            <a:endParaRPr sz="3620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918100"/>
            <a:ext cx="8520600" cy="24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GB" sz="2300">
                <a:solidFill>
                  <a:schemeClr val="dk1"/>
                </a:solidFill>
              </a:rPr>
              <a:t>India is said to be the diabetic capital of the world by 2030 with over 80 million people affected by it.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GB" sz="2300">
                <a:solidFill>
                  <a:schemeClr val="dk1"/>
                </a:solidFill>
              </a:rPr>
              <a:t>If identified early, this is a blindness which can be avoided.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90250" y="354900"/>
            <a:ext cx="5797500" cy="9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-GB" sz="3600"/>
              <a:t>How</a:t>
            </a:r>
            <a:r>
              <a:rPr lang="en-GB" sz="3600"/>
              <a:t> are we caring?</a:t>
            </a:r>
            <a:endParaRPr sz="3600"/>
          </a:p>
        </p:txBody>
      </p:sp>
      <p:sp>
        <p:nvSpPr>
          <p:cNvPr id="82" name="Google Shape;82;p16"/>
          <p:cNvSpPr txBox="1"/>
          <p:nvPr/>
        </p:nvSpPr>
        <p:spPr>
          <a:xfrm>
            <a:off x="490250" y="1543050"/>
            <a:ext cx="8007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roxima Nova"/>
              <a:buChar char="●"/>
            </a:pPr>
            <a:r>
              <a:rPr lang="en-GB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Our web-app, ‘i-Help’ is an inexpensive and convenient alternative to costly equipment like OCT machines and Fundus image cameras. 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roxima Nova"/>
              <a:buChar char="●"/>
            </a:pPr>
            <a:r>
              <a:rPr lang="en-GB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code can be implemented through regular eye scanners for an early detection of Diabetic Retinopathy, thus preventing possible permanent blindness due to diabetic complications. 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5534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241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00"/>
              <a:t>Our </a:t>
            </a:r>
            <a:r>
              <a:rPr b="1" lang="en-GB" sz="3800"/>
              <a:t>features :</a:t>
            </a:r>
            <a:endParaRPr b="1"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Detection of Diabetic Retinopathy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Interactive UI-based web-app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A chatbot on our web-app for </a:t>
            </a:r>
            <a:r>
              <a:rPr lang="en-GB">
                <a:solidFill>
                  <a:schemeClr val="dk1"/>
                </a:solidFill>
              </a:rPr>
              <a:t>service assistance and ease of usage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Generated DR report is sent to patient’s email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Report is also backed up on our IPFS web3 storage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Shows location of nearest eye hospital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620"/>
              <a:t>Technical Roadmap of the System</a:t>
            </a:r>
            <a:endParaRPr b="1" sz="3620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95175"/>
            <a:ext cx="247437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428650" y="1811975"/>
            <a:ext cx="214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Gather datasets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1" name="Google Shape;101;p19"/>
          <p:cNvCxnSpPr/>
          <p:nvPr/>
        </p:nvCxnSpPr>
        <p:spPr>
          <a:xfrm>
            <a:off x="3128975" y="2035975"/>
            <a:ext cx="1875300" cy="1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0475" y="1740425"/>
            <a:ext cx="247437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5650475" y="1696847"/>
            <a:ext cx="2625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Build a Deep Learning Model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4" name="Google Shape;104;p19"/>
          <p:cNvCxnSpPr/>
          <p:nvPr/>
        </p:nvCxnSpPr>
        <p:spPr>
          <a:xfrm flipH="1">
            <a:off x="6810963" y="2550350"/>
            <a:ext cx="4200" cy="6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875" y="3292850"/>
            <a:ext cx="247437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5816463" y="3292838"/>
            <a:ext cx="1993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Build a user interface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7" name="Google Shape;107;p19"/>
          <p:cNvCxnSpPr/>
          <p:nvPr/>
        </p:nvCxnSpPr>
        <p:spPr>
          <a:xfrm rot="10800000">
            <a:off x="3321800" y="3536075"/>
            <a:ext cx="1757400" cy="1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750" y="3193813"/>
            <a:ext cx="247437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414625" y="3172013"/>
            <a:ext cx="234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Look at deployment strategies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0" name="Google Shape;110;p19"/>
          <p:cNvCxnSpPr/>
          <p:nvPr/>
        </p:nvCxnSpPr>
        <p:spPr>
          <a:xfrm rot="-5400000">
            <a:off x="1819400" y="4329038"/>
            <a:ext cx="8700" cy="48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9"/>
          <p:cNvCxnSpPr/>
          <p:nvPr/>
        </p:nvCxnSpPr>
        <p:spPr>
          <a:xfrm flipH="1">
            <a:off x="1582538" y="4137200"/>
            <a:ext cx="10800" cy="42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9"/>
          <p:cNvSpPr txBox="1"/>
          <p:nvPr/>
        </p:nvSpPr>
        <p:spPr>
          <a:xfrm>
            <a:off x="2513175" y="4200797"/>
            <a:ext cx="2625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Utilise the new data to make the model better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0" l="-103939" r="103940" t="0"/>
          <a:stretch/>
        </p:blipFill>
        <p:spPr>
          <a:xfrm>
            <a:off x="2460000" y="4244375"/>
            <a:ext cx="247437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175" y="4244375"/>
            <a:ext cx="247437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320"/>
              <a:t>Who</a:t>
            </a:r>
            <a:r>
              <a:rPr lang="en-GB" sz="3320"/>
              <a:t> is our product intended for?</a:t>
            </a:r>
            <a:endParaRPr sz="3320"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65275" y="1425175"/>
            <a:ext cx="8520600" cy="26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6011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672">
                <a:solidFill>
                  <a:schemeClr val="dk1"/>
                </a:solidFill>
              </a:rPr>
              <a:t>For rural areas (Tier 4 cities) or small towns, which have small dispensaries and often lack the resources and expertise to detect DR.</a:t>
            </a:r>
            <a:endParaRPr sz="2672">
              <a:solidFill>
                <a:schemeClr val="dk1"/>
              </a:solidFill>
            </a:endParaRPr>
          </a:p>
          <a:p>
            <a:pPr indent="-36011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672">
                <a:solidFill>
                  <a:schemeClr val="dk1"/>
                </a:solidFill>
              </a:rPr>
              <a:t>A tool for doctors to prioritise cases based on the severity of the condition.</a:t>
            </a:r>
            <a:endParaRPr sz="2672">
              <a:solidFill>
                <a:schemeClr val="dk1"/>
              </a:solidFill>
            </a:endParaRPr>
          </a:p>
          <a:p>
            <a:pPr indent="-36011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672">
                <a:solidFill>
                  <a:schemeClr val="dk1"/>
                </a:solidFill>
              </a:rPr>
              <a:t>For anyone who wants to make healthcare affordable and accurate.</a:t>
            </a:r>
            <a:endParaRPr sz="267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18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620"/>
              <a:t>Tech stacks used : </a:t>
            </a:r>
            <a:endParaRPr b="1" sz="3620"/>
          </a:p>
        </p:txBody>
      </p:sp>
      <p:sp>
        <p:nvSpPr>
          <p:cNvPr id="126" name="Google Shape;126;p21"/>
          <p:cNvSpPr txBox="1"/>
          <p:nvPr/>
        </p:nvSpPr>
        <p:spPr>
          <a:xfrm>
            <a:off x="610825" y="1142913"/>
            <a:ext cx="1307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oxima Nova"/>
                <a:ea typeface="Proxima Nova"/>
                <a:cs typeface="Proxima Nova"/>
                <a:sym typeface="Proxima Nova"/>
              </a:rPr>
              <a:t>TensorFlow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3" y="1620350"/>
            <a:ext cx="2064725" cy="13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3125325" y="1142925"/>
            <a:ext cx="1307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oxima Nova"/>
                <a:ea typeface="Proxima Nova"/>
                <a:cs typeface="Proxima Nova"/>
                <a:sym typeface="Proxima Nova"/>
              </a:rPr>
              <a:t>MongoDB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3600" y="1627938"/>
            <a:ext cx="1307400" cy="130742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5507850" y="1142925"/>
            <a:ext cx="137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oxima Nova"/>
                <a:ea typeface="Proxima Nova"/>
                <a:cs typeface="Proxima Nova"/>
                <a:sym typeface="Proxima Nova"/>
              </a:rPr>
              <a:t>Flask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8175" y="1652150"/>
            <a:ext cx="2064725" cy="125900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7566600" y="1142925"/>
            <a:ext cx="115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oxima Nova"/>
                <a:ea typeface="Proxima Nova"/>
                <a:cs typeface="Proxima Nova"/>
                <a:sym typeface="Proxima Nova"/>
              </a:rPr>
              <a:t>IPFS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60700" y="1595850"/>
            <a:ext cx="13716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681225" y="3150400"/>
            <a:ext cx="167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oxima Nova"/>
                <a:ea typeface="Proxima Nova"/>
                <a:cs typeface="Proxima Nova"/>
                <a:sym typeface="Proxima Nova"/>
              </a:rPr>
              <a:t>Deep Learning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9350" y="3581500"/>
            <a:ext cx="2155369" cy="143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3029400" y="3150400"/>
            <a:ext cx="137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oxima Nova"/>
                <a:ea typeface="Proxima Nova"/>
                <a:cs typeface="Proxima Nova"/>
                <a:sym typeface="Proxima Nova"/>
              </a:rPr>
              <a:t>HTML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25325" y="3644950"/>
            <a:ext cx="1307400" cy="13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5233775" y="3150400"/>
            <a:ext cx="93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oxima Nova"/>
                <a:ea typeface="Proxima Nova"/>
                <a:cs typeface="Proxima Nova"/>
                <a:sym typeface="Proxima Nova"/>
              </a:rPr>
              <a:t>CSS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46275" y="3644950"/>
            <a:ext cx="1307400" cy="13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93663" y="3462797"/>
            <a:ext cx="2530020" cy="105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7228263" y="32138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oxima Nova"/>
                <a:ea typeface="Proxima Nova"/>
                <a:cs typeface="Proxima Nova"/>
                <a:sym typeface="Proxima Nova"/>
              </a:rPr>
              <a:t>Moralis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