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72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Raleway" pitchFamily="2" charset="77"/>
      <p:regular r:id="rId14"/>
      <p:bold r:id="rId15"/>
      <p:italic r:id="rId16"/>
      <p:boldItalic r:id="rId17"/>
    </p:embeddedFont>
    <p:embeddedFont>
      <p:font typeface="Raleway ExtraLight" panose="020F03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37b07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37b07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58fca5fa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e58fca5fa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8fca5fa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e58fca5f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58fca5fa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e58fca5fa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8fca5fa_2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7e58fca5fa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58fca5fa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e58fca5f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2294a2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2294a2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Predictions at the edge, there by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reducing money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spent on data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privacy concerns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58fca5fa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e58fca5fa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58fca5fa_2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e58fca5fa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4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92969" y="2270373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alatino"/>
              <a:buNone/>
              <a:defRPr sz="1900"/>
            </a:lvl1pPr>
            <a:lvl2pPr marL="914400" lvl="1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2pPr>
            <a:lvl3pPr marL="1371600" lvl="2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3pPr>
            <a:lvl4pPr marL="1828800" lvl="3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4pPr>
            <a:lvl5pPr marL="2286000" lvl="4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2" name="Google Shape;72;p17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258961" y="-214312"/>
            <a:ext cx="86268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50031" y="3643313"/>
            <a:ext cx="86439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3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re">
  <p:cSld name="Title - Centr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285749" y="256505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0" name="Google Shape;80;p18"/>
          <p:cNvCxnSpPr/>
          <p:nvPr/>
        </p:nvCxnSpPr>
        <p:spPr>
          <a:xfrm>
            <a:off x="285749" y="259184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250031" y="1386334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9"/>
          <p:cNvCxnSpPr/>
          <p:nvPr/>
        </p:nvCxnSpPr>
        <p:spPr>
          <a:xfrm>
            <a:off x="285750" y="2779365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5" name="Google Shape;85;p19"/>
          <p:cNvCxnSpPr/>
          <p:nvPr/>
        </p:nvCxnSpPr>
        <p:spPr>
          <a:xfrm>
            <a:off x="285750" y="2806154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2803922" y="0"/>
            <a:ext cx="8102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250031" y="1017984"/>
            <a:ext cx="4089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250031" y="2853035"/>
            <a:ext cx="4089900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1"/>
          <p:cNvCxnSpPr/>
          <p:nvPr/>
        </p:nvCxnSpPr>
        <p:spPr>
          <a:xfrm>
            <a:off x="285750" y="1352847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6" name="Google Shape;96;p21"/>
          <p:cNvCxnSpPr/>
          <p:nvPr/>
        </p:nvCxnSpPr>
        <p:spPr>
          <a:xfrm>
            <a:off x="285750" y="1379636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7" name="Google Shape;97;p21"/>
          <p:cNvSpPr>
            <a:spLocks noGrp="1"/>
          </p:cNvSpPr>
          <p:nvPr>
            <p:ph type="pic" idx="2"/>
          </p:nvPr>
        </p:nvSpPr>
        <p:spPr>
          <a:xfrm>
            <a:off x="213419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4089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4089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2pPr>
            <a:lvl3pPr marL="1371600" lvl="2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3pPr>
            <a:lvl4pPr marL="1828800" lvl="3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4pPr>
            <a:lvl5pPr marL="2286000" lvl="4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250031" y="234404"/>
            <a:ext cx="8643900" cy="4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>
            <a:spLocks noGrp="1"/>
          </p:cNvSpPr>
          <p:nvPr>
            <p:ph type="pic" idx="2"/>
          </p:nvPr>
        </p:nvSpPr>
        <p:spPr>
          <a:xfrm>
            <a:off x="4572000" y="2323951"/>
            <a:ext cx="43041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3"/>
          </p:nvPr>
        </p:nvSpPr>
        <p:spPr>
          <a:xfrm>
            <a:off x="4572000" y="227687"/>
            <a:ext cx="43041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4"/>
          </p:nvPr>
        </p:nvSpPr>
        <p:spPr>
          <a:xfrm>
            <a:off x="-2241352" y="234404"/>
            <a:ext cx="8179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>
            <a:spLocks noGrp="1"/>
          </p:cNvSpPr>
          <p:nvPr>
            <p:ph type="pic" idx="2"/>
          </p:nvPr>
        </p:nvSpPr>
        <p:spPr>
          <a:xfrm>
            <a:off x="-241102" y="0"/>
            <a:ext cx="9601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85749" y="1352847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2" name="Google Shape;52;p13"/>
          <p:cNvCxnSpPr/>
          <p:nvPr/>
        </p:nvCxnSpPr>
        <p:spPr>
          <a:xfrm>
            <a:off x="285749" y="1379636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2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</a:t>
            </a:fld>
            <a:endParaRPr>
              <a:solidFill>
                <a:srgbClr val="314864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0" y="10633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1414000" y="2457906"/>
            <a:ext cx="63087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Raleway ExtraLight"/>
                <a:ea typeface="Raleway ExtraLight"/>
                <a:cs typeface="Raleway ExtraLight"/>
                <a:sym typeface="Raleway ExtraLight"/>
              </a:rPr>
              <a:t>MAC</a:t>
            </a:r>
            <a:r>
              <a:rPr lang="en" sz="7200" dirty="0">
                <a:latin typeface="Raleway ExtraLight"/>
                <a:ea typeface="Raleway ExtraLight"/>
                <a:cs typeface="Raleway ExtraLight"/>
                <a:sym typeface="Raleway ExtraLight"/>
              </a:rPr>
              <a:t> BLOCKERS</a:t>
            </a:r>
            <a:endParaRPr sz="7200" dirty="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60353-0010-2686-3E05-580876C17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06" y="196588"/>
            <a:ext cx="5005236" cy="22613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/>
        </p:nvSpPr>
        <p:spPr>
          <a:xfrm>
            <a:off x="2187551" y="1265413"/>
            <a:ext cx="4768800" cy="1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3600" i="0" u="none" strike="noStrike" cap="none" dirty="0">
                <a:solidFill>
                  <a:srgbClr val="32486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Thank You</a:t>
            </a:r>
            <a:endParaRPr sz="3600" dirty="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5" name="Google Shape;265;p4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37" cy="111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Diabetic Retinopathy Detection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469625" y="510750"/>
            <a:ext cx="3401700" cy="2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i="0" u="none" strike="noStrike" cap="none" dirty="0">
                <a:latin typeface="Raleway"/>
                <a:ea typeface="Raleway"/>
                <a:cs typeface="Raleway"/>
                <a:sym typeface="Raleway"/>
              </a:rPr>
              <a:t>Nischith T N </a:t>
            </a:r>
            <a:endParaRPr sz="20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dirty="0" err="1">
                <a:latin typeface="Raleway"/>
                <a:ea typeface="Raleway"/>
                <a:cs typeface="Raleway"/>
                <a:sym typeface="Raleway"/>
              </a:rPr>
              <a:t>Parshwa</a:t>
            </a: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 B Patil</a:t>
            </a:r>
            <a:endParaRPr sz="20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Nikhil Kumar </a:t>
            </a:r>
            <a:r>
              <a:rPr lang="en" sz="2000" i="0" u="none" strike="noStrike" cap="none" dirty="0">
                <a:latin typeface="Raleway"/>
                <a:ea typeface="Raleway"/>
                <a:cs typeface="Raleway"/>
                <a:sym typeface="Raleway"/>
              </a:rPr>
              <a:t>V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dirty="0" err="1">
                <a:latin typeface="Raleway"/>
                <a:ea typeface="Raleway"/>
                <a:cs typeface="Raleway"/>
                <a:sym typeface="Raleway"/>
              </a:rPr>
              <a:t>Manik</a:t>
            </a: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 Gupta</a:t>
            </a:r>
            <a:r>
              <a:rPr lang="en" sz="1500" i="0" u="none" strike="noStrike" cap="none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18722" cy="29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Retinopathy?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4294967295"/>
          </p:nvPr>
        </p:nvSpPr>
        <p:spPr>
          <a:xfrm>
            <a:off x="196625" y="1019735"/>
            <a:ext cx="8474102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Retinopathy is a condition wh</a:t>
            </a:r>
            <a:r>
              <a:rPr lang="en" dirty="0"/>
              <a:t>ic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 develops in the eye, which if not treated at early stages, could lead to </a:t>
            </a:r>
            <a:r>
              <a:rPr lang="en" sz="2400" b="1" i="0" u="none" strike="noStrike" cap="none" dirty="0">
                <a:solidFill>
                  <a:srgbClr val="000000"/>
                </a:solidFill>
              </a:rPr>
              <a:t>permanent blindness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 dirty="0"/>
          </a:p>
          <a:p>
            <a:pPr marL="635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None/>
            </a:pPr>
            <a:endParaRPr sz="900" dirty="0"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 do we care?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4294967295"/>
          </p:nvPr>
        </p:nvSpPr>
        <p:spPr>
          <a:xfrm>
            <a:off x="250031" y="1028700"/>
            <a:ext cx="840039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India is said to be the </a:t>
            </a:r>
            <a:r>
              <a:rPr lang="en" sz="2400" b="1" i="0" u="none" strike="noStrike" cap="none" dirty="0">
                <a:solidFill>
                  <a:srgbClr val="000000"/>
                </a:solidFill>
              </a:rPr>
              <a:t>diabetic capital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 world by 2030 with over </a:t>
            </a:r>
            <a:r>
              <a:rPr lang="en" sz="2400" b="1" i="0" u="none" strike="noStrike" cap="none" dirty="0">
                <a:solidFill>
                  <a:srgbClr val="000000"/>
                </a:solidFill>
              </a:rPr>
              <a:t>80 million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people affected by it.</a:t>
            </a:r>
            <a:endParaRPr sz="900" dirty="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identified early, this is a </a:t>
            </a:r>
            <a:r>
              <a:rPr lang="en" sz="2400" b="1" i="0" u="none" strike="noStrike" cap="none" dirty="0">
                <a:solidFill>
                  <a:srgbClr val="000000"/>
                </a:solidFill>
              </a:rPr>
              <a:t>blindness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which can be </a:t>
            </a:r>
            <a:r>
              <a:rPr lang="en" sz="2400" b="1" i="0" u="none" strike="noStrike" cap="none" dirty="0">
                <a:solidFill>
                  <a:srgbClr val="000000"/>
                </a:solidFill>
              </a:rPr>
              <a:t>avoided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 are we caring?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294967295"/>
          </p:nvPr>
        </p:nvSpPr>
        <p:spPr>
          <a:xfrm>
            <a:off x="250031" y="252023"/>
            <a:ext cx="8183255" cy="283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6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330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Matching cases based on </a:t>
            </a:r>
            <a:r>
              <a:rPr lang="en" b="1" dirty="0"/>
              <a:t>severity</a:t>
            </a:r>
            <a:r>
              <a:rPr lang="en" dirty="0"/>
              <a:t> and </a:t>
            </a:r>
            <a:r>
              <a:rPr lang="en" b="1" dirty="0"/>
              <a:t>time</a:t>
            </a:r>
            <a:r>
              <a:rPr lang="en" dirty="0"/>
              <a:t> for immediate diagnosis.</a:t>
            </a:r>
            <a:endParaRPr sz="900"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EE223-410F-F084-8DC6-B694175E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3" y="2640724"/>
            <a:ext cx="3086987" cy="2315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4B80F-223E-9037-FAA9-42489268E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200" y="2640723"/>
            <a:ext cx="3086988" cy="23152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0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our product intended for?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4294967295"/>
          </p:nvPr>
        </p:nvSpPr>
        <p:spPr>
          <a:xfrm>
            <a:off x="458787" y="1485900"/>
            <a:ext cx="8226426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 rural areas (Tier 4 cities)</a:t>
            </a:r>
            <a:r>
              <a:rPr lang="en"/>
              <a:t>, 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which ha</a:t>
            </a:r>
            <a:r>
              <a:rPr lang="en"/>
              <a:t>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small dispensaries and can afford a fun</a:t>
            </a:r>
            <a:r>
              <a:rPr lang="en"/>
              <a:t>d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us camera, but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don’t have expert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medical professionals available.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tool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for doctors to prioritise cases based on the severity of </a:t>
            </a:r>
            <a:r>
              <a:rPr lang="en"/>
              <a:t>the condition.</a:t>
            </a: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For anyone who wants to make healthcare affordable and accurate.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3;p33">
            <a:extLst>
              <a:ext uri="{FF2B5EF4-FFF2-40B4-BE49-F238E27FC236}">
                <a16:creationId xmlns:a16="http://schemas.microsoft.com/office/drawing/2014/main" id="{AD3C0AE0-241B-DDBB-D08C-7DD7D0B00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Technical Roadmap of the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" name="Google Shape;174;p33">
            <a:extLst>
              <a:ext uri="{FF2B5EF4-FFF2-40B4-BE49-F238E27FC236}">
                <a16:creationId xmlns:a16="http://schemas.microsoft.com/office/drawing/2014/main" id="{3181A7CB-CDBF-E1F4-22E4-607DB6D4D369}"/>
              </a:ext>
            </a:extLst>
          </p:cNvPr>
          <p:cNvCxnSpPr/>
          <p:nvPr/>
        </p:nvCxnSpPr>
        <p:spPr>
          <a:xfrm>
            <a:off x="3138456" y="1765321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175;p33">
            <a:extLst>
              <a:ext uri="{FF2B5EF4-FFF2-40B4-BE49-F238E27FC236}">
                <a16:creationId xmlns:a16="http://schemas.microsoft.com/office/drawing/2014/main" id="{C223A059-00BE-4AC3-800C-74394F41BBEA}"/>
              </a:ext>
            </a:extLst>
          </p:cNvPr>
          <p:cNvSpPr txBox="1"/>
          <p:nvPr/>
        </p:nvSpPr>
        <p:spPr>
          <a:xfrm>
            <a:off x="409409" y="1613695"/>
            <a:ext cx="1949977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Gather datasets</a:t>
            </a:r>
            <a:endParaRPr sz="900"/>
          </a:p>
        </p:txBody>
      </p:sp>
      <p:sp>
        <p:nvSpPr>
          <p:cNvPr id="23" name="Google Shape;176;p33">
            <a:extLst>
              <a:ext uri="{FF2B5EF4-FFF2-40B4-BE49-F238E27FC236}">
                <a16:creationId xmlns:a16="http://schemas.microsoft.com/office/drawing/2014/main" id="{355F000F-40CC-393E-977F-E0E31B394032}"/>
              </a:ext>
            </a:extLst>
          </p:cNvPr>
          <p:cNvSpPr txBox="1"/>
          <p:nvPr/>
        </p:nvSpPr>
        <p:spPr>
          <a:xfrm>
            <a:off x="4963375" y="1613695"/>
            <a:ext cx="3558124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Deep learning model</a:t>
            </a:r>
            <a:endParaRPr sz="900"/>
          </a:p>
        </p:txBody>
      </p:sp>
      <p:cxnSp>
        <p:nvCxnSpPr>
          <p:cNvPr id="24" name="Google Shape;177;p33">
            <a:extLst>
              <a:ext uri="{FF2B5EF4-FFF2-40B4-BE49-F238E27FC236}">
                <a16:creationId xmlns:a16="http://schemas.microsoft.com/office/drawing/2014/main" id="{40CFDD19-8592-0653-2447-F407AE4D1CF7}"/>
              </a:ext>
            </a:extLst>
          </p:cNvPr>
          <p:cNvCxnSpPr/>
          <p:nvPr/>
        </p:nvCxnSpPr>
        <p:spPr>
          <a:xfrm>
            <a:off x="6742436" y="2010592"/>
            <a:ext cx="1" cy="31588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178;p33">
            <a:extLst>
              <a:ext uri="{FF2B5EF4-FFF2-40B4-BE49-F238E27FC236}">
                <a16:creationId xmlns:a16="http://schemas.microsoft.com/office/drawing/2014/main" id="{D7D91F6A-6077-B88F-F6E5-E42FD4A93049}"/>
              </a:ext>
            </a:extLst>
          </p:cNvPr>
          <p:cNvSpPr txBox="1"/>
          <p:nvPr/>
        </p:nvSpPr>
        <p:spPr>
          <a:xfrm>
            <a:off x="4631459" y="2420124"/>
            <a:ext cx="4221956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user interface for the app</a:t>
            </a:r>
            <a:endParaRPr sz="900"/>
          </a:p>
        </p:txBody>
      </p:sp>
      <p:cxnSp>
        <p:nvCxnSpPr>
          <p:cNvPr id="26" name="Google Shape;179;p33">
            <a:extLst>
              <a:ext uri="{FF2B5EF4-FFF2-40B4-BE49-F238E27FC236}">
                <a16:creationId xmlns:a16="http://schemas.microsoft.com/office/drawing/2014/main" id="{1C321711-8AEA-D2BA-4975-A5E8DBB6E4DB}"/>
              </a:ext>
            </a:extLst>
          </p:cNvPr>
          <p:cNvCxnSpPr/>
          <p:nvPr/>
        </p:nvCxnSpPr>
        <p:spPr>
          <a:xfrm flipH="1">
            <a:off x="3138456" y="2571750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180;p33">
            <a:extLst>
              <a:ext uri="{FF2B5EF4-FFF2-40B4-BE49-F238E27FC236}">
                <a16:creationId xmlns:a16="http://schemas.microsoft.com/office/drawing/2014/main" id="{A32887CD-B416-C83E-8E9D-E0177D356A40}"/>
              </a:ext>
            </a:extLst>
          </p:cNvPr>
          <p:cNvSpPr txBox="1"/>
          <p:nvPr/>
        </p:nvSpPr>
        <p:spPr>
          <a:xfrm>
            <a:off x="-4331" y="2292876"/>
            <a:ext cx="2980137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Look at deployment strategies </a:t>
            </a:r>
            <a:endParaRPr sz="900"/>
          </a:p>
        </p:txBody>
      </p:sp>
      <p:sp>
        <p:nvSpPr>
          <p:cNvPr id="28" name="Google Shape;181;p33">
            <a:extLst>
              <a:ext uri="{FF2B5EF4-FFF2-40B4-BE49-F238E27FC236}">
                <a16:creationId xmlns:a16="http://schemas.microsoft.com/office/drawing/2014/main" id="{DA5BC6E5-C815-5D54-097F-CFCE44EF2B91}"/>
              </a:ext>
            </a:extLst>
          </p:cNvPr>
          <p:cNvSpPr/>
          <p:nvPr/>
        </p:nvSpPr>
        <p:spPr>
          <a:xfrm>
            <a:off x="106814" y="1555831"/>
            <a:ext cx="2962277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82;p33">
            <a:extLst>
              <a:ext uri="{FF2B5EF4-FFF2-40B4-BE49-F238E27FC236}">
                <a16:creationId xmlns:a16="http://schemas.microsoft.com/office/drawing/2014/main" id="{DD4B40EE-CEB6-2D8E-AEF3-8FC8D826FE45}"/>
              </a:ext>
            </a:extLst>
          </p:cNvPr>
          <p:cNvSpPr/>
          <p:nvPr/>
        </p:nvSpPr>
        <p:spPr>
          <a:xfrm>
            <a:off x="4653900" y="1555831"/>
            <a:ext cx="4204096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83;p33">
            <a:extLst>
              <a:ext uri="{FF2B5EF4-FFF2-40B4-BE49-F238E27FC236}">
                <a16:creationId xmlns:a16="http://schemas.microsoft.com/office/drawing/2014/main" id="{38AF74B2-EF05-E553-3B5B-5DF0E8E2718C}"/>
              </a:ext>
            </a:extLst>
          </p:cNvPr>
          <p:cNvSpPr/>
          <p:nvPr/>
        </p:nvSpPr>
        <p:spPr>
          <a:xfrm>
            <a:off x="4640389" y="2362260"/>
            <a:ext cx="4204200" cy="4191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84;p33">
            <a:extLst>
              <a:ext uri="{FF2B5EF4-FFF2-40B4-BE49-F238E27FC236}">
                <a16:creationId xmlns:a16="http://schemas.microsoft.com/office/drawing/2014/main" id="{C2CFE5FB-1CD8-3EC5-CD15-B2BF522ED5FA}"/>
              </a:ext>
            </a:extLst>
          </p:cNvPr>
          <p:cNvSpPr/>
          <p:nvPr/>
        </p:nvSpPr>
        <p:spPr>
          <a:xfrm>
            <a:off x="93303" y="2248858"/>
            <a:ext cx="2962277" cy="64578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185;p33">
            <a:extLst>
              <a:ext uri="{FF2B5EF4-FFF2-40B4-BE49-F238E27FC236}">
                <a16:creationId xmlns:a16="http://schemas.microsoft.com/office/drawing/2014/main" id="{65208C60-5101-A3A7-A28C-32FC25E4F1FE}"/>
              </a:ext>
            </a:extLst>
          </p:cNvPr>
          <p:cNvCxnSpPr/>
          <p:nvPr/>
        </p:nvCxnSpPr>
        <p:spPr>
          <a:xfrm>
            <a:off x="1574441" y="2969184"/>
            <a:ext cx="1" cy="3032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186;p33">
            <a:extLst>
              <a:ext uri="{FF2B5EF4-FFF2-40B4-BE49-F238E27FC236}">
                <a16:creationId xmlns:a16="http://schemas.microsoft.com/office/drawing/2014/main" id="{D64A5EB8-535D-3209-AB50-AC8CB403A362}"/>
              </a:ext>
            </a:extLst>
          </p:cNvPr>
          <p:cNvSpPr txBox="1"/>
          <p:nvPr/>
        </p:nvSpPr>
        <p:spPr>
          <a:xfrm>
            <a:off x="-4331" y="3390996"/>
            <a:ext cx="3044149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Utilise the new data to make the model better</a:t>
            </a:r>
            <a:endParaRPr sz="900"/>
          </a:p>
        </p:txBody>
      </p:sp>
      <p:sp>
        <p:nvSpPr>
          <p:cNvPr id="34" name="Google Shape;187;p33">
            <a:extLst>
              <a:ext uri="{FF2B5EF4-FFF2-40B4-BE49-F238E27FC236}">
                <a16:creationId xmlns:a16="http://schemas.microsoft.com/office/drawing/2014/main" id="{8A83D677-DD23-8D3F-3549-E99B5E2848D4}"/>
              </a:ext>
            </a:extLst>
          </p:cNvPr>
          <p:cNvSpPr/>
          <p:nvPr/>
        </p:nvSpPr>
        <p:spPr>
          <a:xfrm>
            <a:off x="93303" y="3346978"/>
            <a:ext cx="2962277" cy="64578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88;p33">
            <a:extLst>
              <a:ext uri="{FF2B5EF4-FFF2-40B4-BE49-F238E27FC236}">
                <a16:creationId xmlns:a16="http://schemas.microsoft.com/office/drawing/2014/main" id="{4817E0C4-56F4-7BAD-E9B2-5FA01F3241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87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250050" y="656876"/>
            <a:ext cx="8643900" cy="827100"/>
          </a:xfrm>
          <a:prstGeom prst="rect">
            <a:avLst/>
          </a:prstGeom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Business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Plans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385125" y="1639950"/>
            <a:ext cx="7814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 b="1" dirty="0">
                <a:latin typeface="Palatino"/>
                <a:ea typeface="Palatino"/>
                <a:cs typeface="Palatino"/>
                <a:sym typeface="Palatino"/>
              </a:rPr>
              <a:t>Profit sharing</a:t>
            </a:r>
            <a:r>
              <a:rPr lang="en" sz="2400" dirty="0">
                <a:latin typeface="Palatino"/>
                <a:ea typeface="Palatino"/>
                <a:cs typeface="Palatino"/>
                <a:sym typeface="Palatino"/>
              </a:rPr>
              <a:t>, by helping in public </a:t>
            </a:r>
            <a:r>
              <a:rPr lang="en" sz="2400" b="1" dirty="0">
                <a:latin typeface="Palatino"/>
                <a:ea typeface="Palatino"/>
                <a:cs typeface="Palatino"/>
                <a:sym typeface="Palatino"/>
              </a:rPr>
              <a:t>health care campaigns</a:t>
            </a:r>
            <a:r>
              <a:rPr lang="en" sz="2400" dirty="0">
                <a:latin typeface="Palatino"/>
                <a:ea typeface="Palatino"/>
                <a:cs typeface="Palatino"/>
                <a:sym typeface="Palatino"/>
              </a:rPr>
              <a:t>, with local hospitals</a:t>
            </a:r>
            <a:endParaRPr sz="2400" dirty="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 dirty="0">
                <a:latin typeface="Palatino"/>
                <a:ea typeface="Palatino"/>
                <a:cs typeface="Palatino"/>
                <a:sym typeface="Palatino"/>
              </a:rPr>
              <a:t>Charging a very </a:t>
            </a:r>
            <a:r>
              <a:rPr lang="en" sz="2400" b="1" dirty="0">
                <a:latin typeface="Palatino"/>
                <a:ea typeface="Palatino"/>
                <a:cs typeface="Palatino"/>
                <a:sym typeface="Palatino"/>
              </a:rPr>
              <a:t>nominal amount</a:t>
            </a:r>
            <a:r>
              <a:rPr lang="en" sz="2400" dirty="0">
                <a:latin typeface="Palatino"/>
                <a:ea typeface="Palatino"/>
                <a:cs typeface="Palatino"/>
                <a:sym typeface="Palatino"/>
              </a:rPr>
              <a:t> for using the software at dispensaries.</a:t>
            </a:r>
            <a:endParaRPr sz="2400" dirty="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Directions: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4294967295"/>
          </p:nvPr>
        </p:nvSpPr>
        <p:spPr>
          <a:xfrm>
            <a:off x="250031" y="965947"/>
            <a:ext cx="838567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b="1" dirty="0"/>
              <a:t>D</a:t>
            </a:r>
            <a:r>
              <a:rPr lang="en" sz="2400" b="1" i="0" u="none" strike="noStrike" cap="none" dirty="0">
                <a:solidFill>
                  <a:srgbClr val="000000"/>
                </a:solidFill>
              </a:rPr>
              <a:t>eploy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on edge devices</a:t>
            </a:r>
            <a:endParaRPr sz="900" dirty="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Predict </a:t>
            </a:r>
            <a:r>
              <a:rPr lang="en" sz="2400" b="1" i="0" u="none" strike="noStrike" cap="none" dirty="0">
                <a:solidFill>
                  <a:srgbClr val="000000"/>
                </a:solidFill>
              </a:rPr>
              <a:t>more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than 5 stage diabetic retinopathy, </a:t>
            </a:r>
            <a:r>
              <a:rPr lang="en" dirty="0"/>
              <a:t>like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other biological conditions based on the retinal image.</a:t>
            </a:r>
            <a:endParaRPr sz="2400" b="0" i="0" u="none" strike="noStrike" cap="none" dirty="0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b="1" dirty="0"/>
              <a:t>Split Learning </a:t>
            </a:r>
            <a:r>
              <a:rPr lang="en" dirty="0"/>
              <a:t>and</a:t>
            </a:r>
            <a:r>
              <a:rPr lang="en" b="1" dirty="0"/>
              <a:t> Differential Privacy</a:t>
            </a:r>
            <a:r>
              <a:rPr lang="en" dirty="0"/>
              <a:t> to preserve privacy.</a:t>
            </a:r>
            <a:endParaRPr dirty="0"/>
          </a:p>
        </p:txBody>
      </p:sp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A7A7A7"/>
      </a:dk2>
      <a:lt2>
        <a:srgbClr val="535353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280</Words>
  <Application>Microsoft Macintosh PowerPoint</Application>
  <PresentationFormat>On-screen Show (16:9)</PresentationFormat>
  <Paragraphs>45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Times New Roman</vt:lpstr>
      <vt:lpstr>Palatino</vt:lpstr>
      <vt:lpstr>Raleway ExtraLight</vt:lpstr>
      <vt:lpstr>Raleway</vt:lpstr>
      <vt:lpstr>Simple Light</vt:lpstr>
      <vt:lpstr>Editorial</vt:lpstr>
      <vt:lpstr>PowerPoint Presentation</vt:lpstr>
      <vt:lpstr>Diabetic Retinopathy Detection</vt:lpstr>
      <vt:lpstr>What is Retinopathy?</vt:lpstr>
      <vt:lpstr>Why do we care?</vt:lpstr>
      <vt:lpstr>How are we caring?</vt:lpstr>
      <vt:lpstr>Who is our product intended for?</vt:lpstr>
      <vt:lpstr>Technical Roadmap of the System</vt:lpstr>
      <vt:lpstr>Business Plans </vt:lpstr>
      <vt:lpstr>Future Directions: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Nischith T N</cp:lastModifiedBy>
  <cp:revision>2</cp:revision>
  <dcterms:modified xsi:type="dcterms:W3CDTF">2022-12-10T00:59:57Z</dcterms:modified>
</cp:coreProperties>
</file>