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60" r:id="rId3"/>
    <p:sldId id="261" r:id="rId4"/>
    <p:sldId id="257" r:id="rId5"/>
    <p:sldId id="258" r:id="rId6"/>
    <p:sldId id="259" r:id="rId7"/>
  </p:sldIdLst>
  <p:sldSz cx="12192000" cy="6858000"/>
  <p:notesSz cx="6858000" cy="9144000"/>
  <p:embeddedFontLst>
    <p:embeddedFont>
      <p:font typeface="Franklin Gothic" panose="020B0604020202020204" charset="0"/>
      <p:bold r:id="rId9"/>
    </p:embeddedFont>
    <p:embeddedFont>
      <p:font typeface="Calibri" panose="020F0502020204030204" pitchFamily="34" charset="0"/>
      <p:regular r:id="rId10"/>
      <p:bold r:id="rId11"/>
      <p:italic r:id="rId12"/>
      <p:boldItalic r:id="rId13"/>
    </p:embeddedFont>
    <p:embeddedFont>
      <p:font typeface="Libre Franklin"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444"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237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77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7269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250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29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3431570" y="1575621"/>
            <a:ext cx="8437876" cy="4989302"/>
          </a:xfrm>
          <a:prstGeom prst="rect">
            <a:avLst/>
          </a:prstGeom>
          <a:noFill/>
          <a:ln>
            <a:noFill/>
          </a:ln>
        </p:spPr>
        <p:txBody>
          <a:bodyPr spcFirstLastPara="1" wrap="square" lIns="0" tIns="0" rIns="0" bIns="0" anchor="t" anchorCtr="0">
            <a:noAutofit/>
          </a:bodyPr>
          <a:lstStyle/>
          <a:p>
            <a:pPr marL="0" indent="0">
              <a:spcBef>
                <a:spcPts val="0"/>
              </a:spcBef>
            </a:pPr>
            <a:r>
              <a:rPr lang="en-US" dirty="0" smtClean="0">
                <a:solidFill>
                  <a:schemeClr val="tx1"/>
                </a:solidFill>
                <a:latin typeface="Franklin Gothic"/>
                <a:ea typeface="Franklin Gothic"/>
                <a:cs typeface="Franklin Gothic"/>
                <a:sym typeface="Franklin Gothic"/>
              </a:rPr>
              <a:t>Ministry: Ministry of Electronics and Information Technology</a:t>
            </a:r>
            <a:endParaRPr lang="en-US" dirty="0" smtClean="0">
              <a:solidFill>
                <a:schemeClr val="tx1"/>
              </a:solidFill>
            </a:endParaRPr>
          </a:p>
          <a:p>
            <a:pPr marL="0" lvl="0" indent="0" algn="l" rtl="0">
              <a:lnSpc>
                <a:spcPct val="90000"/>
              </a:lnSpc>
              <a:spcBef>
                <a:spcPts val="0"/>
              </a:spcBef>
              <a:spcAft>
                <a:spcPts val="0"/>
              </a:spcAft>
              <a:buClr>
                <a:schemeClr val="lt2"/>
              </a:buClr>
              <a:buSzPts val="1800"/>
              <a:buNone/>
            </a:pPr>
            <a:endParaRPr dirty="0">
              <a:solidFill>
                <a:schemeClr val="tx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PS Code:</a:t>
            </a:r>
            <a:r>
              <a:rPr lang="en-IN" b="0" i="0" dirty="0">
                <a:solidFill>
                  <a:schemeClr val="tx1"/>
                </a:solidFill>
                <a:effectLst/>
                <a:latin typeface="montserratregular"/>
              </a:rPr>
              <a:t>PK860</a:t>
            </a: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   </a:t>
            </a:r>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Problem Statement Title: Sustainable and No contact Attendance System</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r>
              <a:rPr lang="en-IN" dirty="0">
                <a:solidFill>
                  <a:schemeClr val="tx1"/>
                </a:solidFill>
                <a:latin typeface="Franklin Gothic"/>
                <a:ea typeface="Franklin Gothic"/>
                <a:cs typeface="Franklin Gothic"/>
                <a:sym typeface="Franklin Gothic"/>
              </a:rPr>
              <a:t/>
            </a:r>
            <a:br>
              <a:rPr lang="en-IN" dirty="0">
                <a:solidFill>
                  <a:schemeClr val="tx1"/>
                </a:solidFill>
                <a:latin typeface="Franklin Gothic"/>
                <a:ea typeface="Franklin Gothic"/>
                <a:cs typeface="Franklin Gothic"/>
                <a:sym typeface="Franklin Gothic"/>
              </a:rPr>
            </a:br>
            <a:r>
              <a:rPr lang="en-IN" dirty="0">
                <a:solidFill>
                  <a:schemeClr val="tx1"/>
                </a:solidFill>
                <a:latin typeface="Franklin Gothic"/>
                <a:ea typeface="Franklin Gothic"/>
                <a:cs typeface="Franklin Gothic"/>
                <a:sym typeface="Franklin Gothic"/>
              </a:rPr>
              <a:t>Team Name: The Achievers</a:t>
            </a:r>
            <a:endParaRPr lang="en-IN"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
            </a:r>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Team Leader Name: Mohammed Mudassir </a:t>
            </a:r>
            <a:endParaRPr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
            </a:r>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Institute Code (AISHE</a:t>
            </a:r>
            <a:r>
              <a:rPr lang="en-US" dirty="0" smtClean="0">
                <a:solidFill>
                  <a:schemeClr val="tx1"/>
                </a:solidFill>
                <a:latin typeface="Franklin Gothic"/>
                <a:ea typeface="Franklin Gothic"/>
                <a:cs typeface="Franklin Gothic"/>
                <a:sym typeface="Franklin Gothic"/>
              </a:rPr>
              <a:t>): C-1395</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
            </a:r>
            <a:br>
              <a:rPr lang="en-US" dirty="0">
                <a:solidFill>
                  <a:schemeClr val="tx1"/>
                </a:solidFill>
                <a:latin typeface="Franklin Gothic"/>
                <a:ea typeface="Franklin Gothic"/>
                <a:cs typeface="Franklin Gothic"/>
                <a:sym typeface="Franklin Gothic"/>
              </a:rPr>
            </a:br>
            <a:r>
              <a:rPr lang="en-US" dirty="0">
                <a:solidFill>
                  <a:schemeClr val="tx1"/>
                </a:solidFill>
                <a:latin typeface="Franklin Gothic"/>
                <a:ea typeface="Franklin Gothic"/>
                <a:cs typeface="Franklin Gothic"/>
                <a:sym typeface="Franklin Gothic"/>
              </a:rPr>
              <a:t>Institute Name: HKBK College of Engineering</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endParaRPr lang="en-US" dirty="0">
              <a:solidFill>
                <a:schemeClr val="tx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solidFill>
                  <a:schemeClr val="tx1"/>
                </a:solidFill>
                <a:latin typeface="Franklin Gothic"/>
                <a:ea typeface="Franklin Gothic"/>
                <a:cs typeface="Franklin Gothic"/>
                <a:sym typeface="Franklin Gothic"/>
              </a:rPr>
              <a:t>Theme Name: Smart Touchless and Paperless Attendance System</a:t>
            </a:r>
            <a:endParaRPr dirty="0">
              <a:solidFill>
                <a:schemeClr val="tx1"/>
              </a:solidFill>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2</a:t>
            </a:fld>
            <a:endParaRPr lang="en-US">
              <a:latin typeface="Libre Franklin"/>
              <a:ea typeface="Libre Franklin"/>
              <a:cs typeface="Libre Franklin"/>
              <a:sym typeface="Libre Franklin"/>
            </a:endParaRPr>
          </a:p>
        </p:txBody>
      </p:sp>
      <p:sp>
        <p:nvSpPr>
          <p:cNvPr id="6" name="Google Shape;217;p2"/>
          <p:cNvSpPr txBox="1">
            <a:spLocks noGrp="1"/>
          </p:cNvSpPr>
          <p:nvPr>
            <p:ph type="title"/>
          </p:nvPr>
        </p:nvSpPr>
        <p:spPr>
          <a:xfrm>
            <a:off x="342921" y="835931"/>
            <a:ext cx="4941477"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7" name="Google Shape;218;p2"/>
          <p:cNvSpPr txBox="1">
            <a:spLocks noGrp="1"/>
          </p:cNvSpPr>
          <p:nvPr>
            <p:ph type="body" idx="1"/>
          </p:nvPr>
        </p:nvSpPr>
        <p:spPr>
          <a:xfrm>
            <a:off x="207034" y="2070340"/>
            <a:ext cx="11395494" cy="439062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lang="en-US" sz="1800" dirty="0">
              <a:solidFill>
                <a:schemeClr val="lt2"/>
              </a:solidFill>
              <a:latin typeface="Franklin Gothic"/>
              <a:ea typeface="Franklin Gothic"/>
              <a:cs typeface="Franklin Gothic"/>
              <a:sym typeface="Franklin Gothic"/>
            </a:endParaRPr>
          </a:p>
          <a:p>
            <a:pPr marL="0" lvl="0" indent="0" algn="just" rtl="0">
              <a:lnSpc>
                <a:spcPct val="100000"/>
              </a:lnSpc>
              <a:spcBef>
                <a:spcPts val="0"/>
              </a:spcBef>
              <a:spcAft>
                <a:spcPts val="0"/>
              </a:spcAft>
              <a:buClr>
                <a:schemeClr val="lt2"/>
              </a:buClr>
              <a:buSzPts val="1800"/>
              <a:buNone/>
            </a:pPr>
            <a:r>
              <a:rPr lang="en-US" dirty="0" smtClean="0">
                <a:solidFill>
                  <a:schemeClr val="lt2"/>
                </a:solidFill>
                <a:ea typeface="Franklin Gothic"/>
                <a:cs typeface="Franklin Gothic"/>
                <a:sym typeface="Franklin Gothic"/>
              </a:rPr>
              <a:t>Biometric </a:t>
            </a:r>
            <a:r>
              <a:rPr lang="en-US" dirty="0">
                <a:solidFill>
                  <a:schemeClr val="lt2"/>
                </a:solidFill>
                <a:ea typeface="Franklin Gothic"/>
                <a:cs typeface="Franklin Gothic"/>
                <a:sym typeface="Franklin Gothic"/>
              </a:rPr>
              <a:t>attendance induced a sense of fear as well as psychological unease  during the corona pandemic  since it spread very fast .  </a:t>
            </a:r>
          </a:p>
          <a:p>
            <a:pPr marL="0" lvl="0" indent="0" algn="just" rtl="0">
              <a:lnSpc>
                <a:spcPct val="100000"/>
              </a:lnSpc>
              <a:spcBef>
                <a:spcPts val="0"/>
              </a:spcBef>
              <a:spcAft>
                <a:spcPts val="0"/>
              </a:spcAft>
              <a:buClr>
                <a:schemeClr val="lt2"/>
              </a:buClr>
              <a:buSzPts val="1800"/>
              <a:buNone/>
            </a:pPr>
            <a:endParaRPr lang="en-US" sz="1800" dirty="0">
              <a:solidFill>
                <a:schemeClr val="lt2"/>
              </a:solidFill>
              <a:latin typeface="Calibri" panose="020F0502020204030204" pitchFamily="34" charset="0"/>
              <a:ea typeface="Calibri" panose="020F0502020204030204" pitchFamily="34" charset="0"/>
              <a:cs typeface="Times New Roman" panose="02020603050405020304" pitchFamily="18" charset="0"/>
              <a:sym typeface="Franklin Gothic"/>
            </a:endParaRPr>
          </a:p>
          <a:p>
            <a:pPr marL="0" lvl="0" indent="0" algn="just" rtl="0">
              <a:lnSpc>
                <a:spcPct val="100000"/>
              </a:lnSpc>
              <a:spcBef>
                <a:spcPts val="0"/>
              </a:spcBef>
              <a:spcAft>
                <a:spcPts val="0"/>
              </a:spcAft>
              <a:buClr>
                <a:schemeClr val="lt2"/>
              </a:buClr>
              <a:buSzPts val="1800"/>
              <a:buNone/>
            </a:pPr>
            <a:r>
              <a:rPr lang="en-IN" sz="1800" dirty="0">
                <a:latin typeface="Calibri" panose="020F0502020204030204" pitchFamily="34" charset="0"/>
                <a:ea typeface="Calibri" panose="020F0502020204030204" pitchFamily="34" charset="0"/>
                <a:cs typeface="Times New Roman" panose="02020603050405020304" pitchFamily="18" charset="0"/>
              </a:rPr>
              <a:t>	In this project, we</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propose a Smart Touchless and Paperless Attendance System based on Facial Recognition, Posture detection and Mobile app verification, thereby securing the way of taking attendance without causing any psychological unease and to avoid spread of viruses. By employing these techniques, we are able to overcome the drawbacks of the existing smart Attendance system which includes higher rate </a:t>
            </a:r>
            <a:r>
              <a:rPr lang="en-IN" sz="1800" dirty="0">
                <a:latin typeface="Calibri" panose="020F0502020204030204" pitchFamily="34" charset="0"/>
                <a:ea typeface="Calibri" panose="020F0502020204030204" pitchFamily="34" charset="0"/>
                <a:cs typeface="Times New Roman" panose="02020603050405020304" pitchFamily="18" charset="0"/>
              </a:rPr>
              <a:t>of error percentage, spread of infectious diseases through contact, difficulty and error in scanning.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3</a:t>
            </a:fld>
            <a:endParaRPr lang="en-US">
              <a:latin typeface="Libre Franklin"/>
              <a:ea typeface="Libre Franklin"/>
              <a:cs typeface="Libre Franklin"/>
              <a:sym typeface="Libre Franklin"/>
            </a:endParaRPr>
          </a:p>
        </p:txBody>
      </p:sp>
      <p:sp>
        <p:nvSpPr>
          <p:cNvPr id="6" name="Google Shape;222;p2"/>
          <p:cNvSpPr txBox="1">
            <a:spLocks noGrp="1"/>
          </p:cNvSpPr>
          <p:nvPr>
            <p:ph type="body" idx="1"/>
          </p:nvPr>
        </p:nvSpPr>
        <p:spPr>
          <a:xfrm>
            <a:off x="3540368" y="707366"/>
            <a:ext cx="7503213" cy="546914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smtClean="0">
                <a:solidFill>
                  <a:schemeClr val="dk1"/>
                </a:solidFill>
                <a:latin typeface="Libre Franklin"/>
                <a:ea typeface="Libre Franklin"/>
                <a:cs typeface="Libre Franklin"/>
                <a:sym typeface="Libre Franklin"/>
              </a:rPr>
              <a:t>Hardware </a:t>
            </a:r>
            <a:r>
              <a:rPr lang="en-US" sz="1600" b="0" i="0" dirty="0">
                <a:solidFill>
                  <a:schemeClr val="dk1"/>
                </a:solidFill>
                <a:latin typeface="Libre Franklin"/>
                <a:ea typeface="Libre Franklin"/>
                <a:cs typeface="Libre Franklin"/>
                <a:sym typeface="Libre Franklin"/>
              </a:rPr>
              <a:t>– Raspberry Pi Module, Bluetooth module, Camera</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Programming languages – </a:t>
            </a:r>
            <a:r>
              <a:rPr lang="en-US" sz="1600" dirty="0" smtClean="0">
                <a:solidFill>
                  <a:schemeClr val="dk1"/>
                </a:solidFill>
                <a:latin typeface="Libre Franklin"/>
                <a:ea typeface="Libre Franklin"/>
                <a:cs typeface="Libre Franklin"/>
                <a:sym typeface="Libre Franklin"/>
              </a:rPr>
              <a:t>Python, Java</a:t>
            </a:r>
            <a:endParaRPr lang="en-US" sz="160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API –OpenCV, </a:t>
            </a:r>
            <a:r>
              <a:rPr lang="en-US" sz="1600" dirty="0" err="1">
                <a:solidFill>
                  <a:schemeClr val="dk1"/>
                </a:solidFill>
                <a:latin typeface="Libre Franklin"/>
                <a:ea typeface="Libre Franklin"/>
                <a:cs typeface="Libre Franklin"/>
                <a:sym typeface="Libre Franklin"/>
              </a:rPr>
              <a:t>AndroidStudio</a:t>
            </a:r>
            <a:r>
              <a:rPr lang="en-US" sz="1600" dirty="0">
                <a:solidFill>
                  <a:schemeClr val="dk1"/>
                </a:solidFill>
                <a:latin typeface="Libre Franklin"/>
                <a:ea typeface="Libre Franklin"/>
                <a:cs typeface="Libre Franklin"/>
                <a:sym typeface="Libre Franklin"/>
              </a:rPr>
              <a:t>, Bluetooth Library</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Database – Firebase Library</a:t>
            </a:r>
          </a:p>
          <a:p>
            <a:pPr marR="0" lvl="0" algn="l" rtl="0">
              <a:lnSpc>
                <a:spcPct val="100000"/>
              </a:lnSpc>
              <a:spcBef>
                <a:spcPts val="1000"/>
              </a:spcBef>
              <a:spcAft>
                <a:spcPts val="0"/>
              </a:spcAft>
              <a:buClr>
                <a:schemeClr val="dk1"/>
              </a:buClr>
              <a:buSzPts val="1600"/>
            </a:pP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4</a:t>
            </a:fld>
            <a:endParaRPr/>
          </a:p>
        </p:txBody>
      </p:sp>
      <p:pic>
        <p:nvPicPr>
          <p:cNvPr id="1026" name="Picture 2" descr="C:\Users\nevin santhosh\Downloads\Person entering campus Posture detection is done using camera Check in is done with the help of an app Acknowledgement received Initiation of Facial recognition Verification of facial data After successful.jpg"/>
          <p:cNvPicPr>
            <a:picLocks noChangeAspect="1" noChangeArrowheads="1"/>
          </p:cNvPicPr>
          <p:nvPr/>
        </p:nvPicPr>
        <p:blipFill>
          <a:blip r:embed="rId3"/>
          <a:srcRect t="6818" b="4515"/>
          <a:stretch>
            <a:fillRect/>
          </a:stretch>
        </p:blipFill>
        <p:spPr bwMode="auto">
          <a:xfrm>
            <a:off x="3260785" y="0"/>
            <a:ext cx="6728604" cy="6878452"/>
          </a:xfrm>
          <a:prstGeom prst="rect">
            <a:avLst/>
          </a:prstGeom>
          <a:noFill/>
        </p:spPr>
      </p:pic>
      <p:sp>
        <p:nvSpPr>
          <p:cNvPr id="2" name="Rectangle 1"/>
          <p:cNvSpPr/>
          <p:nvPr/>
        </p:nvSpPr>
        <p:spPr>
          <a:xfrm>
            <a:off x="464443" y="162635"/>
            <a:ext cx="3826689" cy="369332"/>
          </a:xfrm>
          <a:prstGeom prst="rect">
            <a:avLst/>
          </a:prstGeom>
        </p:spPr>
        <p:txBody>
          <a:bodyPr wrap="none">
            <a:spAutoFit/>
          </a:bodyPr>
          <a:lstStyle/>
          <a:p>
            <a:r>
              <a:rPr lang="en-US" sz="1800" b="1" dirty="0"/>
              <a:t>Flowchart of the proposed </a:t>
            </a:r>
            <a:r>
              <a:rPr lang="en-US" sz="1800" b="1" dirty="0" smtClean="0"/>
              <a:t>work :</a:t>
            </a:r>
            <a:endParaRPr lang="en-US"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552091" y="2587924"/>
            <a:ext cx="5282242" cy="412996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400050" lvl="0" indent="-400050">
              <a:lnSpc>
                <a:spcPct val="100000"/>
              </a:lnSpc>
              <a:spcBef>
                <a:spcPts val="0"/>
              </a:spcBef>
              <a:buFont typeface="Arial" pitchFamily="34" charset="0"/>
              <a:buChar char="•"/>
            </a:pPr>
            <a:r>
              <a:rPr lang="en-US" sz="1500" dirty="0" smtClean="0"/>
              <a:t>In Schools and Colleges we can use this amazing technology for taking the attendance of both Students and staff and the attendance can be sorted according  to week or month.</a:t>
            </a:r>
          </a:p>
          <a:p>
            <a:pPr marL="400050" lvl="0" indent="-400050">
              <a:lnSpc>
                <a:spcPct val="100000"/>
              </a:lnSpc>
              <a:spcBef>
                <a:spcPts val="0"/>
              </a:spcBef>
              <a:buFont typeface="Arial" pitchFamily="34" charset="0"/>
              <a:buChar char="•"/>
            </a:pPr>
            <a:r>
              <a:rPr lang="en-US" sz="1500" dirty="0" smtClean="0"/>
              <a:t> In factories we can you this for taking  attendance  of workers/laborers. Their it would  be more useful  as some people won't be knowing  to read an derived and hence making  it far more easier to track them or take their attendance.</a:t>
            </a:r>
          </a:p>
          <a:p>
            <a:pPr marL="400050" lvl="0" indent="-400050">
              <a:lnSpc>
                <a:spcPct val="100000"/>
              </a:lnSpc>
              <a:spcBef>
                <a:spcPts val="0"/>
              </a:spcBef>
              <a:buFont typeface="Arial" pitchFamily="34" charset="0"/>
              <a:buChar char="•"/>
            </a:pPr>
            <a:r>
              <a:rPr lang="en-US" sz="1500" dirty="0" smtClean="0"/>
              <a:t> In Offices we can use this for tracking  the attendance  of the employees In Hospitals this is very useful as normally.</a:t>
            </a:r>
          </a:p>
          <a:p>
            <a:pPr marL="400050" lvl="0" indent="-400050">
              <a:lnSpc>
                <a:spcPct val="100000"/>
              </a:lnSpc>
              <a:spcBef>
                <a:spcPts val="0"/>
              </a:spcBef>
              <a:buFont typeface="Arial" pitchFamily="34" charset="0"/>
              <a:buChar char="•"/>
            </a:pPr>
            <a:r>
              <a:rPr lang="en-US" sz="1500" dirty="0" smtClean="0"/>
              <a:t> in hospitals their is a chance of infection/contamination so we can use this to take the attendance of Doctors  and Nurses without  touching  anything.</a:t>
            </a:r>
            <a:endParaRPr sz="1500"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nSpc>
                <a:spcPct val="90000"/>
              </a:lnSpc>
              <a:buClr>
                <a:schemeClr val="dk1"/>
              </a:buClr>
              <a:buSzPts val="1600"/>
              <a:buFont typeface="Noto Sans Symbols"/>
              <a:buChar char="⮚"/>
            </a:pPr>
            <a:r>
              <a:rPr lang="en-US" sz="1600" b="1" dirty="0" smtClean="0">
                <a:solidFill>
                  <a:schemeClr val="dk1"/>
                </a:solidFill>
                <a:latin typeface="Libre Franklin"/>
                <a:ea typeface="Libre Franklin"/>
                <a:cs typeface="Libre Franklin"/>
                <a:sym typeface="Libre Franklin"/>
              </a:rPr>
              <a:t>Light 	intensity</a:t>
            </a:r>
          </a:p>
          <a:p>
            <a:pPr marL="285750" lvl="0" indent="-285750">
              <a:lnSpc>
                <a:spcPct val="90000"/>
              </a:lnSpc>
              <a:buClr>
                <a:schemeClr val="dk1"/>
              </a:buClr>
              <a:buSzPts val="1600"/>
            </a:pPr>
            <a:r>
              <a:rPr lang="en-US" sz="1600" b="1" dirty="0" smtClean="0">
                <a:solidFill>
                  <a:schemeClr val="dk1"/>
                </a:solidFill>
                <a:latin typeface="Libre Franklin"/>
                <a:ea typeface="Libre Franklin"/>
                <a:cs typeface="Libre Franklin"/>
                <a:sym typeface="Libre Franklin"/>
              </a:rPr>
              <a:t> 	 </a:t>
            </a:r>
            <a:r>
              <a:rPr lang="en-US" dirty="0" smtClean="0">
                <a:solidFill>
                  <a:schemeClr val="dk1"/>
                </a:solidFill>
                <a:latin typeface="Libre Franklin"/>
                <a:ea typeface="Libre Franklin"/>
                <a:cs typeface="Libre Franklin"/>
                <a:sym typeface="Libre Franklin"/>
              </a:rPr>
              <a:t>as the attendance is taken in the morning and evening time the camera can easily recognize both posture and face but if it has to be taken during night times then we can use a separate light source in those cases  </a:t>
            </a:r>
          </a:p>
          <a:p>
            <a:pPr marL="285750" lvl="0" indent="-285750">
              <a:lnSpc>
                <a:spcPct val="90000"/>
              </a:lnSpc>
              <a:buClr>
                <a:schemeClr val="dk1"/>
              </a:buClr>
              <a:buSzPts val="1600"/>
              <a:buFont typeface="Wingdings" pitchFamily="2" charset="2"/>
              <a:buChar char="Ø"/>
            </a:pPr>
            <a:r>
              <a:rPr lang="en-US" sz="1600" b="1" dirty="0" smtClean="0"/>
              <a:t>Power cut</a:t>
            </a:r>
          </a:p>
          <a:p>
            <a:pPr marL="285750" lvl="0" indent="-285750">
              <a:lnSpc>
                <a:spcPct val="90000"/>
              </a:lnSpc>
              <a:buClr>
                <a:schemeClr val="dk1"/>
              </a:buClr>
              <a:buSzPts val="1600"/>
            </a:pPr>
            <a:r>
              <a:rPr lang="en-US" dirty="0" smtClean="0"/>
              <a:t>	If incase the power cut has occurred then noting down attendance would be an issue which can be rectified by connecting the system to the backup power supply like ups.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a:t>
            </a:r>
            <a:r>
              <a:rPr lang="en-US" sz="1200" b="1" dirty="0" smtClean="0">
                <a:solidFill>
                  <a:srgbClr val="5D7C3F"/>
                </a:solidFill>
              </a:rPr>
              <a:t>: </a:t>
            </a:r>
            <a:r>
              <a:rPr lang="en-US" sz="1200" b="1" dirty="0" smtClean="0">
                <a:solidFill>
                  <a:schemeClr val="tx1"/>
                </a:solidFill>
              </a:rPr>
              <a:t>Mohammed </a:t>
            </a:r>
            <a:r>
              <a:rPr lang="en-US" sz="1200" b="1" dirty="0" err="1" smtClean="0">
                <a:solidFill>
                  <a:schemeClr val="tx1"/>
                </a:solidFill>
              </a:rPr>
              <a:t>Mudassir</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smtClean="0"/>
              <a:t>Btech</a:t>
            </a:r>
            <a:r>
              <a:rPr lang="en-US" sz="1200" dirty="0"/>
              <a:t>		Stream (ECE, CSE </a:t>
            </a:r>
            <a:r>
              <a:rPr lang="en-US" sz="1200" dirty="0" err="1"/>
              <a:t>etc</a:t>
            </a:r>
            <a:r>
              <a:rPr lang="en-US" sz="1200" dirty="0"/>
              <a:t>):	</a:t>
            </a:r>
            <a:r>
              <a:rPr lang="en-US" sz="1200" dirty="0" smtClean="0"/>
              <a:t>ECE</a:t>
            </a:r>
            <a:r>
              <a:rPr lang="en-US" sz="1200" dirty="0"/>
              <a:t>		Year (I,II,III,IV): </a:t>
            </a:r>
            <a:r>
              <a:rPr lang="en-US" sz="1200" dirty="0" smtClean="0"/>
              <a:t> II</a:t>
            </a:r>
            <a:endParaRPr dirty="0"/>
          </a:p>
          <a:p>
            <a:pPr marL="0" indent="0">
              <a:buClr>
                <a:srgbClr val="5D7C3F"/>
              </a:buClr>
              <a:buSzPts val="1200"/>
            </a:pPr>
            <a:r>
              <a:rPr lang="en-US" sz="1200" b="1" dirty="0">
                <a:solidFill>
                  <a:srgbClr val="5D7C3F"/>
                </a:solidFill>
              </a:rPr>
              <a:t>Team Member 1 </a:t>
            </a:r>
            <a:r>
              <a:rPr lang="en-US" sz="1200" b="1" dirty="0" smtClean="0">
                <a:solidFill>
                  <a:srgbClr val="5D7C3F"/>
                </a:solidFill>
              </a:rPr>
              <a:t>Name: </a:t>
            </a:r>
            <a:r>
              <a:rPr lang="en-US" sz="1100" b="1" dirty="0" err="1"/>
              <a:t>Nevin</a:t>
            </a:r>
            <a:r>
              <a:rPr lang="en-US" sz="1100" b="1" dirty="0"/>
              <a:t> </a:t>
            </a:r>
            <a:r>
              <a:rPr lang="en-US" sz="1100" b="1" dirty="0" err="1" smtClean="0"/>
              <a:t>Santhosh</a:t>
            </a:r>
            <a:endParaRPr sz="1100" b="1" dirty="0"/>
          </a:p>
          <a:p>
            <a:pPr marL="0" lvl="0" indent="0">
              <a:buSzPts val="1200"/>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II</a:t>
            </a:r>
            <a:endParaRPr dirty="0"/>
          </a:p>
          <a:p>
            <a:pPr marL="0" indent="0">
              <a:buClr>
                <a:srgbClr val="5D7C3F"/>
              </a:buClr>
              <a:buSzPts val="1200"/>
            </a:pPr>
            <a:r>
              <a:rPr lang="en-US" sz="1200" b="1" dirty="0">
                <a:solidFill>
                  <a:srgbClr val="5D7C3F"/>
                </a:solidFill>
              </a:rPr>
              <a:t>Team Member 2 Name: </a:t>
            </a:r>
            <a:r>
              <a:rPr lang="en-US" sz="1200" b="1" dirty="0"/>
              <a:t>Ramesh G</a:t>
            </a:r>
          </a:p>
          <a:p>
            <a:pPr marL="0" lvl="0" indent="0" algn="l" rtl="0">
              <a:lnSpc>
                <a:spcPct val="90000"/>
              </a:lnSpc>
              <a:spcBef>
                <a:spcPts val="1000"/>
              </a:spcBef>
              <a:spcAft>
                <a:spcPts val="0"/>
              </a:spcAft>
              <a:buClr>
                <a:srgbClr val="5D7C3F"/>
              </a:buClr>
              <a:buSzPts val="1200"/>
              <a:buNone/>
            </a:pPr>
            <a:r>
              <a:rPr lang="en-US" sz="1200" dirty="0" smtClean="0"/>
              <a:t>Branch </a:t>
            </a:r>
            <a:r>
              <a:rPr lang="en-US" sz="1200" dirty="0"/>
              <a:t>(</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II</a:t>
            </a:r>
            <a:endParaRPr dirty="0"/>
          </a:p>
          <a:p>
            <a:pPr marL="0" indent="0">
              <a:buClr>
                <a:srgbClr val="5D7C3F"/>
              </a:buClr>
              <a:buSzPts val="1200"/>
            </a:pPr>
            <a:r>
              <a:rPr lang="en-US" sz="1200" b="1" dirty="0">
                <a:solidFill>
                  <a:srgbClr val="5D7C3F"/>
                </a:solidFill>
              </a:rPr>
              <a:t>Team Member 3 Name: </a:t>
            </a:r>
            <a:r>
              <a:rPr lang="en-US" sz="1200" b="1" dirty="0"/>
              <a:t>Mohammed </a:t>
            </a:r>
            <a:r>
              <a:rPr lang="en-US" sz="1200" b="1" dirty="0" err="1"/>
              <a:t>Shakir</a:t>
            </a:r>
            <a:r>
              <a:rPr lang="en-US" sz="1200" b="1" dirty="0"/>
              <a:t> </a:t>
            </a:r>
            <a:r>
              <a:rPr lang="en-US" sz="1200" b="1" dirty="0" err="1" smtClean="0"/>
              <a:t>Sayeed</a:t>
            </a:r>
            <a:endParaRPr b="1" dirty="0"/>
          </a:p>
          <a:p>
            <a:pPr marL="0" lvl="0" indent="0">
              <a:buSzPts val="1200"/>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II</a:t>
            </a:r>
            <a:endParaRPr dirty="0"/>
          </a:p>
          <a:p>
            <a:pPr marL="0" indent="0">
              <a:buClr>
                <a:srgbClr val="5D7C3F"/>
              </a:buClr>
              <a:buSzPts val="1200"/>
            </a:pPr>
            <a:r>
              <a:rPr lang="en-US" sz="1200" b="1" dirty="0">
                <a:solidFill>
                  <a:srgbClr val="5D7C3F"/>
                </a:solidFill>
              </a:rPr>
              <a:t>Team Member 4 Name: </a:t>
            </a:r>
            <a:r>
              <a:rPr lang="en-US" sz="1200" b="1" dirty="0" err="1"/>
              <a:t>Manfusa</a:t>
            </a:r>
            <a:r>
              <a:rPr lang="en-US" sz="1200" b="1" dirty="0"/>
              <a:t> </a:t>
            </a:r>
            <a:r>
              <a:rPr lang="en-US" sz="1200" b="1" dirty="0" err="1" smtClean="0"/>
              <a:t>Aiman</a:t>
            </a:r>
            <a:endParaRPr b="1" dirty="0"/>
          </a:p>
          <a:p>
            <a:pPr marL="0" lvl="0" indent="0">
              <a:buSzPts val="1200"/>
            </a:pPr>
            <a:r>
              <a:rPr lang="en-US" sz="1200" dirty="0"/>
              <a:t>Branch (</a:t>
            </a:r>
            <a:r>
              <a:rPr lang="en-US" sz="1200" dirty="0" err="1"/>
              <a:t>Btech</a:t>
            </a:r>
            <a:r>
              <a:rPr lang="en-US" sz="1200" dirty="0"/>
              <a:t>/</a:t>
            </a:r>
            <a:r>
              <a:rPr lang="en-US" sz="1200" dirty="0" err="1"/>
              <a:t>Mtech</a:t>
            </a:r>
            <a:r>
              <a:rPr lang="en-US" sz="1200" dirty="0"/>
              <a:t>/PhD etc):	 </a:t>
            </a:r>
            <a:r>
              <a:rPr lang="en-US" sz="1200" dirty="0" err="1"/>
              <a:t>Btech</a:t>
            </a:r>
            <a:r>
              <a:rPr lang="en-US" sz="1200" dirty="0"/>
              <a:t> 		Stream (ECE, CSE etc):	 ECE 		Year (I,II,III,IV): </a:t>
            </a:r>
            <a:r>
              <a:rPr lang="en-US" sz="1200" dirty="0" smtClean="0"/>
              <a:t>II</a:t>
            </a:r>
            <a:endParaRPr dirty="0"/>
          </a:p>
          <a:p>
            <a:pPr marL="0" indent="0">
              <a:buClr>
                <a:srgbClr val="5D7C3F"/>
              </a:buClr>
              <a:buSzPts val="1200"/>
            </a:pPr>
            <a:r>
              <a:rPr lang="en-US" sz="1200" b="1" dirty="0">
                <a:solidFill>
                  <a:srgbClr val="5D7C3F"/>
                </a:solidFill>
              </a:rPr>
              <a:t>Team Member 5 Name: </a:t>
            </a:r>
            <a:r>
              <a:rPr lang="en-US" sz="1200" b="1" dirty="0" err="1"/>
              <a:t>Krishan</a:t>
            </a:r>
            <a:r>
              <a:rPr lang="en-US" sz="1200" b="1" dirty="0"/>
              <a:t> Kumar </a:t>
            </a:r>
            <a:r>
              <a:rPr lang="en-US" sz="1200" b="1" dirty="0" err="1" smtClean="0"/>
              <a:t>Bhushan</a:t>
            </a:r>
            <a:endParaRPr b="1" dirty="0"/>
          </a:p>
          <a:p>
            <a:pPr marL="0" lvl="0" indent="0">
              <a:buSzPts val="1200"/>
            </a:pPr>
            <a:r>
              <a:rPr lang="en-US" sz="1200" dirty="0"/>
              <a:t>Branch (</a:t>
            </a:r>
            <a:r>
              <a:rPr lang="en-US" sz="1200" dirty="0" err="1"/>
              <a:t>Btech</a:t>
            </a:r>
            <a:r>
              <a:rPr lang="en-US" sz="1200" dirty="0"/>
              <a:t>/</a:t>
            </a:r>
            <a:r>
              <a:rPr lang="en-US" sz="1200" dirty="0" err="1"/>
              <a:t>Mtech</a:t>
            </a:r>
            <a:r>
              <a:rPr lang="en-US" sz="1200" dirty="0"/>
              <a:t>/PhD etc):	 </a:t>
            </a:r>
            <a:r>
              <a:rPr lang="en-US" sz="1200" dirty="0" err="1"/>
              <a:t>Btech</a:t>
            </a:r>
            <a:r>
              <a:rPr lang="en-US" sz="1200" dirty="0"/>
              <a:t> 		Stream (ECE, CSE etc):	</a:t>
            </a:r>
            <a:r>
              <a:rPr lang="en-US" sz="1200" dirty="0" smtClean="0"/>
              <a:t> ISE</a:t>
            </a:r>
            <a:r>
              <a:rPr lang="en-US" sz="1200" dirty="0"/>
              <a:t>		Year (I,II,III,IV): </a:t>
            </a:r>
            <a:r>
              <a:rPr lang="en-US" dirty="0" smtClean="0"/>
              <a:t>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a:t>
            </a:r>
            <a:r>
              <a:rPr lang="en-US" sz="1200" b="1" dirty="0" smtClean="0">
                <a:solidFill>
                  <a:srgbClr val="804160"/>
                </a:solidFill>
              </a:rPr>
              <a:t>Dr. </a:t>
            </a:r>
            <a:r>
              <a:rPr lang="en-US" sz="1200" b="1" dirty="0" err="1" smtClean="0">
                <a:solidFill>
                  <a:srgbClr val="804160"/>
                </a:solidFill>
              </a:rPr>
              <a:t>Sanjana</a:t>
            </a:r>
            <a:r>
              <a:rPr lang="en-US" sz="1200" b="1" dirty="0" smtClean="0">
                <a:solidFill>
                  <a:srgbClr val="804160"/>
                </a:solidFill>
              </a:rPr>
              <a:t> Prasad</a:t>
            </a:r>
            <a:endParaRPr dirty="0"/>
          </a:p>
          <a:p>
            <a:pPr marL="0" lvl="0" indent="0" algn="l" rtl="0">
              <a:lnSpc>
                <a:spcPct val="90000"/>
              </a:lnSpc>
              <a:spcBef>
                <a:spcPts val="1000"/>
              </a:spcBef>
              <a:spcAft>
                <a:spcPts val="0"/>
              </a:spcAft>
              <a:buClr>
                <a:schemeClr val="dk1"/>
              </a:buClr>
              <a:buSzPts val="1200"/>
              <a:buNone/>
            </a:pPr>
            <a:r>
              <a:rPr lang="en-US" sz="1200" dirty="0"/>
              <a:t>Category (Academic/Industry</a:t>
            </a:r>
            <a:r>
              <a:rPr lang="en-US" sz="1200" dirty="0" smtClean="0"/>
              <a:t>):Academic</a:t>
            </a:r>
            <a:r>
              <a:rPr lang="en-US" sz="1200" dirty="0"/>
              <a:t>	</a:t>
            </a:r>
            <a:r>
              <a:rPr lang="en-US" sz="1200" dirty="0" smtClean="0"/>
              <a:t>	Expertise : </a:t>
            </a:r>
            <a:r>
              <a:rPr lang="en-US" sz="1200" dirty="0" err="1" smtClean="0"/>
              <a:t>AI,ML,Embaded</a:t>
            </a:r>
            <a:r>
              <a:rPr lang="en-US" sz="1200" dirty="0" smtClean="0"/>
              <a:t>-system</a:t>
            </a:r>
            <a:r>
              <a:rPr lang="en-US" sz="1200" dirty="0"/>
              <a:t> </a:t>
            </a:r>
            <a:r>
              <a:rPr lang="en-US" sz="1200" dirty="0" smtClean="0"/>
              <a:t>Domain          Experience </a:t>
            </a:r>
            <a:r>
              <a:rPr lang="en-US" sz="1200" dirty="0"/>
              <a:t>(in years):   </a:t>
            </a:r>
            <a:r>
              <a:rPr lang="en-US" sz="1200" dirty="0" smtClean="0"/>
              <a:t>6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142</Words>
  <Application>Microsoft Office PowerPoint</Application>
  <PresentationFormat>Widescreen</PresentationFormat>
  <Paragraphs>51</Paragraphs>
  <Slides>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montserratregular</vt:lpstr>
      <vt:lpstr>Times New Roman</vt:lpstr>
      <vt:lpstr>Arial</vt:lpstr>
      <vt:lpstr>Wingdings</vt:lpstr>
      <vt:lpstr>Noto Sans Symbols</vt:lpstr>
      <vt:lpstr>Franklin Gothic</vt:lpstr>
      <vt:lpstr>Calibri</vt:lpstr>
      <vt:lpstr>Libre Franklin</vt:lpstr>
      <vt:lpstr>Theme1</vt:lpstr>
      <vt:lpstr>Basic Details of the Team and Problem Statement</vt:lpstr>
      <vt:lpstr>Idea/Approach Details</vt:lpstr>
      <vt:lpstr>PowerPoint Presentation</vt:lpstr>
      <vt:lpstr>PowerPoint Presentation</vt:lpstr>
      <vt:lpstr>Idea/Approach Details</vt:lpstr>
      <vt:lpstr>Team Member Details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Windows User</cp:lastModifiedBy>
  <cp:revision>15</cp:revision>
  <dcterms:created xsi:type="dcterms:W3CDTF">2022-02-11T07:14:46Z</dcterms:created>
  <dcterms:modified xsi:type="dcterms:W3CDTF">2022-04-15T06:57:23Z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