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70"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1D80C79-F3B3-4F6F-A471-9DBFF84ED52F}"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BAA2EA-FAB2-429E-96F6-6E5EF3EA6EBF}" type="slidenum">
              <a:rPr lang="en-US" smtClean="0"/>
              <a:t>‹#›</a:t>
            </a:fld>
            <a:endParaRPr lang="en-US"/>
          </a:p>
        </p:txBody>
      </p:sp>
    </p:spTree>
    <p:extLst>
      <p:ext uri="{BB962C8B-B14F-4D97-AF65-F5344CB8AC3E}">
        <p14:creationId xmlns:p14="http://schemas.microsoft.com/office/powerpoint/2010/main" val="4225208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D80C79-F3B3-4F6F-A471-9DBFF84ED52F}" type="datetimeFigureOut">
              <a:rPr lang="en-US" smtClean="0"/>
              <a:t>5/16/2020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BAA2EA-FAB2-429E-96F6-6E5EF3EA6EBF}" type="slidenum">
              <a:rPr lang="en-US" smtClean="0"/>
              <a:t>‹#›</a:t>
            </a:fld>
            <a:endParaRPr lang="en-US"/>
          </a:p>
        </p:txBody>
      </p:sp>
    </p:spTree>
    <p:extLst>
      <p:ext uri="{BB962C8B-B14F-4D97-AF65-F5344CB8AC3E}">
        <p14:creationId xmlns:p14="http://schemas.microsoft.com/office/powerpoint/2010/main" val="1770058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D80C79-F3B3-4F6F-A471-9DBFF84ED52F}"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BAA2EA-FAB2-429E-96F6-6E5EF3EA6EBF}" type="slidenum">
              <a:rPr lang="en-US" smtClean="0"/>
              <a:t>‹#›</a:t>
            </a:fld>
            <a:endParaRPr lang="en-US"/>
          </a:p>
        </p:txBody>
      </p:sp>
    </p:spTree>
    <p:extLst>
      <p:ext uri="{BB962C8B-B14F-4D97-AF65-F5344CB8AC3E}">
        <p14:creationId xmlns:p14="http://schemas.microsoft.com/office/powerpoint/2010/main" val="3535553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D80C79-F3B3-4F6F-A471-9DBFF84ED52F}"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BAA2EA-FAB2-429E-96F6-6E5EF3EA6EB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95284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D80C79-F3B3-4F6F-A471-9DBFF84ED52F}"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BAA2EA-FAB2-429E-96F6-6E5EF3EA6EBF}" type="slidenum">
              <a:rPr lang="en-US" smtClean="0"/>
              <a:t>‹#›</a:t>
            </a:fld>
            <a:endParaRPr lang="en-US"/>
          </a:p>
        </p:txBody>
      </p:sp>
    </p:spTree>
    <p:extLst>
      <p:ext uri="{BB962C8B-B14F-4D97-AF65-F5344CB8AC3E}">
        <p14:creationId xmlns:p14="http://schemas.microsoft.com/office/powerpoint/2010/main" val="1430327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1D80C79-F3B3-4F6F-A471-9DBFF84ED52F}" type="datetimeFigureOut">
              <a:rPr lang="en-US" smtClean="0"/>
              <a:t>5/16/2020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BAA2EA-FAB2-429E-96F6-6E5EF3EA6EBF}" type="slidenum">
              <a:rPr lang="en-US" smtClean="0"/>
              <a:t>‹#›</a:t>
            </a:fld>
            <a:endParaRPr lang="en-US"/>
          </a:p>
        </p:txBody>
      </p:sp>
    </p:spTree>
    <p:extLst>
      <p:ext uri="{BB962C8B-B14F-4D97-AF65-F5344CB8AC3E}">
        <p14:creationId xmlns:p14="http://schemas.microsoft.com/office/powerpoint/2010/main" val="685007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1D80C79-F3B3-4F6F-A471-9DBFF84ED52F}" type="datetimeFigureOut">
              <a:rPr lang="en-US" smtClean="0"/>
              <a:t>5/16/2020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BAA2EA-FAB2-429E-96F6-6E5EF3EA6EBF}" type="slidenum">
              <a:rPr lang="en-US" smtClean="0"/>
              <a:t>‹#›</a:t>
            </a:fld>
            <a:endParaRPr lang="en-US"/>
          </a:p>
        </p:txBody>
      </p:sp>
    </p:spTree>
    <p:extLst>
      <p:ext uri="{BB962C8B-B14F-4D97-AF65-F5344CB8AC3E}">
        <p14:creationId xmlns:p14="http://schemas.microsoft.com/office/powerpoint/2010/main" val="1149791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D80C79-F3B3-4F6F-A471-9DBFF84ED52F}"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BAA2EA-FAB2-429E-96F6-6E5EF3EA6EBF}" type="slidenum">
              <a:rPr lang="en-US" smtClean="0"/>
              <a:t>‹#›</a:t>
            </a:fld>
            <a:endParaRPr lang="en-US"/>
          </a:p>
        </p:txBody>
      </p:sp>
    </p:spTree>
    <p:extLst>
      <p:ext uri="{BB962C8B-B14F-4D97-AF65-F5344CB8AC3E}">
        <p14:creationId xmlns:p14="http://schemas.microsoft.com/office/powerpoint/2010/main" val="3474846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D80C79-F3B3-4F6F-A471-9DBFF84ED52F}"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BAA2EA-FAB2-429E-96F6-6E5EF3EA6EBF}" type="slidenum">
              <a:rPr lang="en-US" smtClean="0"/>
              <a:t>‹#›</a:t>
            </a:fld>
            <a:endParaRPr lang="en-US"/>
          </a:p>
        </p:txBody>
      </p:sp>
    </p:spTree>
    <p:extLst>
      <p:ext uri="{BB962C8B-B14F-4D97-AF65-F5344CB8AC3E}">
        <p14:creationId xmlns:p14="http://schemas.microsoft.com/office/powerpoint/2010/main" val="1665624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71D80C79-F3B3-4F6F-A471-9DBFF84ED52F}"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BAA2EA-FAB2-429E-96F6-6E5EF3EA6EBF}" type="slidenum">
              <a:rPr lang="en-US" smtClean="0"/>
              <a:t>‹#›</a:t>
            </a:fld>
            <a:endParaRPr lang="en-US"/>
          </a:p>
        </p:txBody>
      </p:sp>
    </p:spTree>
    <p:extLst>
      <p:ext uri="{BB962C8B-B14F-4D97-AF65-F5344CB8AC3E}">
        <p14:creationId xmlns:p14="http://schemas.microsoft.com/office/powerpoint/2010/main" val="2237687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D80C79-F3B3-4F6F-A471-9DBFF84ED52F}"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BAA2EA-FAB2-429E-96F6-6E5EF3EA6EBF}" type="slidenum">
              <a:rPr lang="en-US" smtClean="0"/>
              <a:t>‹#›</a:t>
            </a:fld>
            <a:endParaRPr lang="en-US"/>
          </a:p>
        </p:txBody>
      </p:sp>
    </p:spTree>
    <p:extLst>
      <p:ext uri="{BB962C8B-B14F-4D97-AF65-F5344CB8AC3E}">
        <p14:creationId xmlns:p14="http://schemas.microsoft.com/office/powerpoint/2010/main" val="3153139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1D80C79-F3B3-4F6F-A471-9DBFF84ED52F}" type="datetimeFigureOut">
              <a:rPr lang="en-US" smtClean="0"/>
              <a:t>5/16/2020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BAA2EA-FAB2-429E-96F6-6E5EF3EA6EBF}" type="slidenum">
              <a:rPr lang="en-US" smtClean="0"/>
              <a:t>‹#›</a:t>
            </a:fld>
            <a:endParaRPr lang="en-US"/>
          </a:p>
        </p:txBody>
      </p:sp>
    </p:spTree>
    <p:extLst>
      <p:ext uri="{BB962C8B-B14F-4D97-AF65-F5344CB8AC3E}">
        <p14:creationId xmlns:p14="http://schemas.microsoft.com/office/powerpoint/2010/main" val="1444218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1D80C79-F3B3-4F6F-A471-9DBFF84ED52F}" type="datetimeFigureOut">
              <a:rPr lang="en-US" smtClean="0"/>
              <a:t>5/16/2020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BAA2EA-FAB2-429E-96F6-6E5EF3EA6EBF}" type="slidenum">
              <a:rPr lang="en-US" smtClean="0"/>
              <a:t>‹#›</a:t>
            </a:fld>
            <a:endParaRPr lang="en-US"/>
          </a:p>
        </p:txBody>
      </p:sp>
    </p:spTree>
    <p:extLst>
      <p:ext uri="{BB962C8B-B14F-4D97-AF65-F5344CB8AC3E}">
        <p14:creationId xmlns:p14="http://schemas.microsoft.com/office/powerpoint/2010/main" val="1066282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1D80C79-F3B3-4F6F-A471-9DBFF84ED52F}" type="datetimeFigureOut">
              <a:rPr lang="en-US" smtClean="0"/>
              <a:t>5/16/2020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5BAA2EA-FAB2-429E-96F6-6E5EF3EA6EBF}" type="slidenum">
              <a:rPr lang="en-US" smtClean="0"/>
              <a:t>‹#›</a:t>
            </a:fld>
            <a:endParaRPr lang="en-US"/>
          </a:p>
        </p:txBody>
      </p:sp>
    </p:spTree>
    <p:extLst>
      <p:ext uri="{BB962C8B-B14F-4D97-AF65-F5344CB8AC3E}">
        <p14:creationId xmlns:p14="http://schemas.microsoft.com/office/powerpoint/2010/main" val="3626522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1D80C79-F3B3-4F6F-A471-9DBFF84ED52F}" type="datetimeFigureOut">
              <a:rPr lang="en-US" smtClean="0"/>
              <a:t>5/16/2020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5BAA2EA-FAB2-429E-96F6-6E5EF3EA6EBF}" type="slidenum">
              <a:rPr lang="en-US" smtClean="0"/>
              <a:t>‹#›</a:t>
            </a:fld>
            <a:endParaRPr lang="en-US"/>
          </a:p>
        </p:txBody>
      </p:sp>
    </p:spTree>
    <p:extLst>
      <p:ext uri="{BB962C8B-B14F-4D97-AF65-F5344CB8AC3E}">
        <p14:creationId xmlns:p14="http://schemas.microsoft.com/office/powerpoint/2010/main" val="669068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71D80C79-F3B3-4F6F-A471-9DBFF84ED52F}" type="datetimeFigureOut">
              <a:rPr lang="en-US" smtClean="0"/>
              <a:t>5/16/2020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5BAA2EA-FAB2-429E-96F6-6E5EF3EA6EBF}" type="slidenum">
              <a:rPr lang="en-US" smtClean="0"/>
              <a:t>‹#›</a:t>
            </a:fld>
            <a:endParaRPr lang="en-US"/>
          </a:p>
        </p:txBody>
      </p:sp>
    </p:spTree>
    <p:extLst>
      <p:ext uri="{BB962C8B-B14F-4D97-AF65-F5344CB8AC3E}">
        <p14:creationId xmlns:p14="http://schemas.microsoft.com/office/powerpoint/2010/main" val="1195069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D80C79-F3B3-4F6F-A471-9DBFF84ED52F}" type="datetimeFigureOut">
              <a:rPr lang="en-US" smtClean="0"/>
              <a:t>5/16/2020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BAA2EA-FAB2-429E-96F6-6E5EF3EA6EBF}" type="slidenum">
              <a:rPr lang="en-US" smtClean="0"/>
              <a:t>‹#›</a:t>
            </a:fld>
            <a:endParaRPr lang="en-US"/>
          </a:p>
        </p:txBody>
      </p:sp>
    </p:spTree>
    <p:extLst>
      <p:ext uri="{BB962C8B-B14F-4D97-AF65-F5344CB8AC3E}">
        <p14:creationId xmlns:p14="http://schemas.microsoft.com/office/powerpoint/2010/main" val="1157545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1D80C79-F3B3-4F6F-A471-9DBFF84ED52F}" type="datetimeFigureOut">
              <a:rPr lang="en-US" smtClean="0"/>
              <a:t>5/16/2020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5BAA2EA-FAB2-429E-96F6-6E5EF3EA6EBF}" type="slidenum">
              <a:rPr lang="en-US" smtClean="0"/>
              <a:t>‹#›</a:t>
            </a:fld>
            <a:endParaRPr lang="en-US"/>
          </a:p>
        </p:txBody>
      </p:sp>
    </p:spTree>
    <p:extLst>
      <p:ext uri="{BB962C8B-B14F-4D97-AF65-F5344CB8AC3E}">
        <p14:creationId xmlns:p14="http://schemas.microsoft.com/office/powerpoint/2010/main" val="177980625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3" name="Subtitle 2"/>
          <p:cNvSpPr>
            <a:spLocks noGrp="1"/>
          </p:cNvSpPr>
          <p:nvPr>
            <p:ph type="subTitle" idx="1"/>
          </p:nvPr>
        </p:nvSpPr>
        <p:spPr>
          <a:xfrm>
            <a:off x="1154955" y="2756079"/>
            <a:ext cx="8825658" cy="2882721"/>
          </a:xfrm>
        </p:spPr>
        <p:txBody>
          <a:bodyPr>
            <a:normAutofit lnSpcReduction="10000"/>
          </a:bodyPr>
          <a:lstStyle/>
          <a:p>
            <a:pPr algn="ctr"/>
            <a:r>
              <a:rPr lang="en-US" sz="9600" b="1" dirty="0" smtClean="0">
                <a:latin typeface="Times New Roman" pitchFamily="18" charset="0"/>
                <a:cs typeface="Times New Roman" pitchFamily="18" charset="0"/>
              </a:rPr>
              <a:t>CULTURE </a:t>
            </a:r>
            <a:r>
              <a:rPr lang="en-US" sz="9600" b="1" smtClean="0">
                <a:latin typeface="Times New Roman" pitchFamily="18" charset="0"/>
                <a:cs typeface="Times New Roman" pitchFamily="18" charset="0"/>
              </a:rPr>
              <a:t>&amp; society</a:t>
            </a:r>
            <a:endParaRPr lang="en-US" dirty="0"/>
          </a:p>
        </p:txBody>
      </p:sp>
    </p:spTree>
    <p:extLst>
      <p:ext uri="{BB962C8B-B14F-4D97-AF65-F5344CB8AC3E}">
        <p14:creationId xmlns:p14="http://schemas.microsoft.com/office/powerpoint/2010/main" val="738076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Culture is universal</a:t>
            </a:r>
            <a:endParaRPr lang="en-US" dirty="0"/>
          </a:p>
        </p:txBody>
      </p:sp>
      <p:sp>
        <p:nvSpPr>
          <p:cNvPr id="3" name="Content Placeholder 2"/>
          <p:cNvSpPr>
            <a:spLocks noGrp="1"/>
          </p:cNvSpPr>
          <p:nvPr>
            <p:ph idx="1"/>
          </p:nvPr>
        </p:nvSpPr>
        <p:spPr>
          <a:xfrm>
            <a:off x="1103312" y="1442434"/>
            <a:ext cx="8946541" cy="4805965"/>
          </a:xfrm>
        </p:spPr>
        <p:txBody>
          <a:bodyPr>
            <a:noAutofit/>
          </a:bodyPr>
          <a:lstStyle/>
          <a:p>
            <a:r>
              <a:rPr lang="en-US" sz="3000" dirty="0" smtClean="0">
                <a:latin typeface="Times New Roman" pitchFamily="18" charset="0"/>
                <a:cs typeface="Times New Roman" pitchFamily="18" charset="0"/>
              </a:rPr>
              <a:t>Culture is universal.</a:t>
            </a:r>
          </a:p>
          <a:p>
            <a:r>
              <a:rPr lang="en-US" sz="3000" dirty="0" smtClean="0">
                <a:latin typeface="Times New Roman" pitchFamily="18" charset="0"/>
                <a:cs typeface="Times New Roman" pitchFamily="18" charset="0"/>
              </a:rPr>
              <a:t>There is no society without culture. As part of the cultures there are many aspects that are found in almost all the societies. </a:t>
            </a:r>
          </a:p>
          <a:p>
            <a:r>
              <a:rPr lang="en-US" sz="3000" dirty="0" smtClean="0">
                <a:latin typeface="Times New Roman" pitchFamily="18" charset="0"/>
                <a:cs typeface="Times New Roman" pitchFamily="18" charset="0"/>
              </a:rPr>
              <a:t>For example the institutions like marriage and family, religion, education, polity, economy, and sports are found all over the world. </a:t>
            </a:r>
          </a:p>
          <a:p>
            <a:r>
              <a:rPr lang="en-US" sz="3000" dirty="0" smtClean="0">
                <a:latin typeface="Times New Roman" pitchFamily="18" charset="0"/>
                <a:cs typeface="Times New Roman" pitchFamily="18" charset="0"/>
              </a:rPr>
              <a:t>Societies have developed values, norms, beliefs, and other patterns of behavior that govern the system of marriage and family. </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2264704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Culture is Learned</a:t>
            </a:r>
            <a:endParaRPr lang="en-US" dirty="0"/>
          </a:p>
        </p:txBody>
      </p:sp>
      <p:sp>
        <p:nvSpPr>
          <p:cNvPr id="3" name="Content Placeholder 2"/>
          <p:cNvSpPr>
            <a:spLocks noGrp="1"/>
          </p:cNvSpPr>
          <p:nvPr>
            <p:ph idx="1"/>
          </p:nvPr>
        </p:nvSpPr>
        <p:spPr>
          <a:xfrm>
            <a:off x="515155" y="1300766"/>
            <a:ext cx="9968247" cy="4947633"/>
          </a:xfrm>
        </p:spPr>
        <p:txBody>
          <a:bodyPr>
            <a:noAutofit/>
          </a:bodyPr>
          <a:lstStyle/>
          <a:p>
            <a:pPr>
              <a:defRPr/>
            </a:pPr>
            <a:r>
              <a:rPr lang="en-US" sz="2800" dirty="0" smtClean="0">
                <a:latin typeface="Times New Roman" pitchFamily="18" charset="0"/>
                <a:cs typeface="Times New Roman" pitchFamily="18" charset="0"/>
              </a:rPr>
              <a:t>Culture is not </a:t>
            </a:r>
            <a:r>
              <a:rPr lang="en-US" sz="2800" dirty="0">
                <a:latin typeface="Times New Roman" pitchFamily="18" charset="0"/>
                <a:cs typeface="Times New Roman" pitchFamily="18" charset="0"/>
              </a:rPr>
              <a:t>something natural to the person.</a:t>
            </a:r>
          </a:p>
          <a:p>
            <a:pPr>
              <a:defRPr/>
            </a:pPr>
            <a:r>
              <a:rPr lang="en-US" sz="2800" dirty="0" smtClean="0">
                <a:latin typeface="Times New Roman" pitchFamily="18" charset="0"/>
                <a:cs typeface="Times New Roman" pitchFamily="18" charset="0"/>
              </a:rPr>
              <a:t>It </a:t>
            </a:r>
            <a:r>
              <a:rPr lang="en-US" sz="2800" dirty="0">
                <a:latin typeface="Times New Roman" pitchFamily="18" charset="0"/>
                <a:cs typeface="Times New Roman" pitchFamily="18" charset="0"/>
              </a:rPr>
              <a:t>is acquired through education, training and experience.</a:t>
            </a:r>
          </a:p>
          <a:p>
            <a:pPr>
              <a:defRPr/>
            </a:pPr>
            <a:r>
              <a:rPr lang="en-US" sz="2800" dirty="0">
                <a:latin typeface="Times New Roman" pitchFamily="18" charset="0"/>
                <a:cs typeface="Times New Roman" pitchFamily="18" charset="0"/>
              </a:rPr>
              <a:t>Culture is socially transmitted through language</a:t>
            </a:r>
          </a:p>
          <a:p>
            <a:pPr>
              <a:defRPr/>
            </a:pPr>
            <a:r>
              <a:rPr lang="en-US" sz="2800" dirty="0">
                <a:latin typeface="Times New Roman" pitchFamily="18" charset="0"/>
                <a:cs typeface="Times New Roman" pitchFamily="18" charset="0"/>
              </a:rPr>
              <a:t>It is transmitted from one generation to another through the medium of language, verbal or non-verbal through the gestures or signs, orally or in writing.</a:t>
            </a:r>
          </a:p>
          <a:p>
            <a:pPr>
              <a:defRPr/>
            </a:pPr>
            <a:r>
              <a:rPr lang="en-US" sz="2800" dirty="0">
                <a:latin typeface="Times New Roman" pitchFamily="18" charset="0"/>
                <a:cs typeface="Times New Roman" pitchFamily="18" charset="0"/>
              </a:rPr>
              <a:t>Most of the behavior is learned in society. Culture is something learnt and acquired e.g. wearing clothes or dancing. </a:t>
            </a:r>
          </a:p>
          <a:p>
            <a:pPr>
              <a:defRPr/>
            </a:pPr>
            <a:r>
              <a:rPr lang="en-US" sz="2800" dirty="0">
                <a:latin typeface="Times New Roman" pitchFamily="18" charset="0"/>
                <a:cs typeface="Times New Roman" pitchFamily="18" charset="0"/>
              </a:rPr>
              <a:t>This learning might be conscious or unconscious but no body can deny the process of learning. </a:t>
            </a:r>
          </a:p>
          <a:p>
            <a:pPr marL="0" indent="0">
              <a:buNone/>
            </a:pPr>
            <a:endParaRPr lang="en-US" sz="2800" dirty="0"/>
          </a:p>
        </p:txBody>
      </p:sp>
    </p:spTree>
    <p:extLst>
      <p:ext uri="{BB962C8B-B14F-4D97-AF65-F5344CB8AC3E}">
        <p14:creationId xmlns:p14="http://schemas.microsoft.com/office/powerpoint/2010/main" val="1214159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Culture is Shared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103312" y="1300766"/>
            <a:ext cx="8946541" cy="4947634"/>
          </a:xfrm>
        </p:spPr>
        <p:txBody>
          <a:bodyPr>
            <a:noAutofit/>
          </a:bodyPr>
          <a:lstStyle/>
          <a:p>
            <a:r>
              <a:rPr lang="en-US" sz="3000" dirty="0" smtClean="0">
                <a:latin typeface="Times New Roman" pitchFamily="18" charset="0"/>
                <a:cs typeface="Times New Roman" pitchFamily="18" charset="0"/>
              </a:rPr>
              <a:t>All the traits, attitudes, ideas, knowledge and material objects like radio, television and automobiles is actually shared by members of society.</a:t>
            </a:r>
          </a:p>
          <a:p>
            <a:r>
              <a:rPr lang="en-US" sz="3000" dirty="0" smtClean="0">
                <a:latin typeface="Times New Roman" pitchFamily="18" charset="0"/>
                <a:cs typeface="Times New Roman" pitchFamily="18" charset="0"/>
              </a:rPr>
              <a:t>Culture  is shared in the sense that a group of people have similar beliefs, values and norms.</a:t>
            </a:r>
          </a:p>
          <a:p>
            <a:r>
              <a:rPr lang="en-US" sz="3000" dirty="0" smtClean="0">
                <a:latin typeface="Times New Roman" pitchFamily="18" charset="0"/>
                <a:cs typeface="Times New Roman" pitchFamily="18" charset="0"/>
              </a:rPr>
              <a:t>For example, You </a:t>
            </a:r>
            <a:r>
              <a:rPr lang="en-US" sz="3000" dirty="0">
                <a:latin typeface="Times New Roman" pitchFamily="18" charset="0"/>
                <a:cs typeface="Times New Roman" pitchFamily="18" charset="0"/>
              </a:rPr>
              <a:t>are sharing T V transmission with others, sharing a classroom with others, sharing the road with others, and sharing the knowledge with others. You are sharing culture with others because you are a social being.</a:t>
            </a:r>
          </a:p>
          <a:p>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3119648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Culture is Transmitted</a:t>
            </a:r>
            <a:endParaRPr lang="en-US" dirty="0"/>
          </a:p>
        </p:txBody>
      </p:sp>
      <p:sp>
        <p:nvSpPr>
          <p:cNvPr id="3" name="Content Placeholder 2"/>
          <p:cNvSpPr>
            <a:spLocks noGrp="1"/>
          </p:cNvSpPr>
          <p:nvPr>
            <p:ph idx="1"/>
          </p:nvPr>
        </p:nvSpPr>
        <p:spPr>
          <a:xfrm>
            <a:off x="850006" y="1210614"/>
            <a:ext cx="10341735" cy="5434885"/>
          </a:xfrm>
        </p:spPr>
        <p:txBody>
          <a:bodyPr>
            <a:noAutofit/>
          </a:bodyPr>
          <a:lstStyle/>
          <a:p>
            <a:r>
              <a:rPr lang="en-US" sz="2800" dirty="0" smtClean="0">
                <a:latin typeface="Times New Roman" pitchFamily="18" charset="0"/>
                <a:cs typeface="Times New Roman" pitchFamily="18" charset="0"/>
              </a:rPr>
              <a:t>Culture is transmissive as it passed on or transmitted from one generation to another.</a:t>
            </a:r>
          </a:p>
          <a:p>
            <a:r>
              <a:rPr lang="en-US" sz="2800" dirty="0" smtClean="0">
                <a:latin typeface="Times New Roman" pitchFamily="18" charset="0"/>
                <a:cs typeface="Times New Roman" pitchFamily="18" charset="0"/>
              </a:rPr>
              <a:t>Most of the cultural traits and material objects are transmitted to the members of the society from their forefathers. </a:t>
            </a:r>
          </a:p>
          <a:p>
            <a:r>
              <a:rPr lang="en-US" sz="2800" dirty="0" smtClean="0">
                <a:latin typeface="Times New Roman" pitchFamily="18" charset="0"/>
                <a:cs typeface="Times New Roman" pitchFamily="18" charset="0"/>
              </a:rPr>
              <a:t>This </a:t>
            </a:r>
            <a:r>
              <a:rPr lang="en-US" sz="2800" dirty="0">
                <a:latin typeface="Times New Roman" panose="02020603050405020304" pitchFamily="18" charset="0"/>
                <a:cs typeface="Times New Roman" panose="02020603050405020304" pitchFamily="18" charset="0"/>
              </a:rPr>
              <a:t>transmission is a continuous and spontaneous process. It never remains constant</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Language is considered the most dominant channel for cultural transmission as majority of the cultural traits that we posses have reached us through verbal tradition.</a:t>
            </a:r>
          </a:p>
          <a:p>
            <a:r>
              <a:rPr lang="en-US" sz="2800" dirty="0" smtClean="0">
                <a:latin typeface="Times New Roman" pitchFamily="18" charset="0"/>
                <a:cs typeface="Times New Roman" pitchFamily="18" charset="0"/>
              </a:rPr>
              <a:t>We learn new fashion, how to move in society and how to behave in a particular social situation.</a:t>
            </a:r>
          </a:p>
          <a:p>
            <a:endParaRPr lang="en-US" sz="2800" dirty="0" smtClean="0">
              <a:latin typeface="Times New Roman" pitchFamily="18" charset="0"/>
              <a:cs typeface="Times New Roman"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1295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Culture is changing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103312" y="1339404"/>
            <a:ext cx="8946541" cy="4908996"/>
          </a:xfrm>
        </p:spPr>
        <p:txBody>
          <a:bodyPr>
            <a:noAutofit/>
          </a:bodyPr>
          <a:lstStyle/>
          <a:p>
            <a:r>
              <a:rPr lang="en-US" sz="3000" dirty="0" smtClean="0">
                <a:latin typeface="Times New Roman" pitchFamily="18" charset="0"/>
                <a:cs typeface="Times New Roman" pitchFamily="18" charset="0"/>
              </a:rPr>
              <a:t>Culture never remains static.</a:t>
            </a:r>
          </a:p>
          <a:p>
            <a:r>
              <a:rPr lang="en-US" sz="3000" dirty="0" smtClean="0">
                <a:latin typeface="Times New Roman" pitchFamily="18" charset="0"/>
                <a:cs typeface="Times New Roman" pitchFamily="18" charset="0"/>
              </a:rPr>
              <a:t>Culture is continuously changing. </a:t>
            </a:r>
          </a:p>
          <a:p>
            <a:r>
              <a:rPr lang="en-US" sz="3000" dirty="0" smtClean="0">
                <a:latin typeface="Times New Roman" pitchFamily="18" charset="0"/>
                <a:cs typeface="Times New Roman" pitchFamily="18" charset="0"/>
              </a:rPr>
              <a:t>It is changing in every society, but with different speed and causes. </a:t>
            </a:r>
          </a:p>
          <a:p>
            <a:r>
              <a:rPr lang="en-US" sz="3000" dirty="0" smtClean="0">
                <a:latin typeface="Times New Roman" pitchFamily="18" charset="0"/>
                <a:cs typeface="Times New Roman" pitchFamily="18" charset="0"/>
              </a:rPr>
              <a:t>It constantly under goes change and adapts itself to the environments.</a:t>
            </a:r>
          </a:p>
          <a:p>
            <a:r>
              <a:rPr lang="en-US" sz="3000" dirty="0" smtClean="0">
                <a:latin typeface="Times New Roman" pitchFamily="18" charset="0"/>
                <a:cs typeface="Times New Roman" pitchFamily="18" charset="0"/>
              </a:rPr>
              <a:t>With the increase in the contact between different societies the cultures are changing very fast and may be moving toward some kind of global culture.</a:t>
            </a:r>
          </a:p>
          <a:p>
            <a:endParaRPr lang="en-US" sz="3000" dirty="0" smtClean="0">
              <a:latin typeface="Times New Roman" pitchFamily="18" charset="0"/>
              <a:cs typeface="Times New Roman" pitchFamily="18" charset="0"/>
            </a:endParaRPr>
          </a:p>
          <a:p>
            <a:endParaRPr lang="en-US" sz="3000" dirty="0"/>
          </a:p>
        </p:txBody>
      </p:sp>
    </p:spTree>
    <p:extLst>
      <p:ext uri="{BB962C8B-B14F-4D97-AF65-F5344CB8AC3E}">
        <p14:creationId xmlns:p14="http://schemas.microsoft.com/office/powerpoint/2010/main" val="4293380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Times New Roman" pitchFamily="18" charset="0"/>
                <a:cs typeface="Times New Roman" pitchFamily="18" charset="0"/>
              </a:rPr>
              <a:t>Introduction of Culture</a:t>
            </a:r>
            <a:endParaRPr lang="en-US" b="1" u="sng" dirty="0">
              <a:latin typeface="Times New Roman" pitchFamily="18" charset="0"/>
              <a:cs typeface="Times New Roman" pitchFamily="18" charset="0"/>
            </a:endParaRPr>
          </a:p>
        </p:txBody>
      </p:sp>
      <p:sp>
        <p:nvSpPr>
          <p:cNvPr id="3" name="Content Placeholder 2"/>
          <p:cNvSpPr>
            <a:spLocks noGrp="1"/>
          </p:cNvSpPr>
          <p:nvPr>
            <p:ph idx="1"/>
          </p:nvPr>
        </p:nvSpPr>
        <p:spPr>
          <a:xfrm>
            <a:off x="1103312" y="1159100"/>
            <a:ext cx="9508880" cy="5089300"/>
          </a:xfrm>
        </p:spPr>
        <p:txBody>
          <a:bodyPr>
            <a:noAutofit/>
          </a:bodyPr>
          <a:lstStyle/>
          <a:p>
            <a:r>
              <a:rPr lang="en-US" sz="3000" dirty="0" smtClean="0">
                <a:latin typeface="Times New Roman" pitchFamily="18" charset="0"/>
                <a:cs typeface="Times New Roman" pitchFamily="18" charset="0"/>
              </a:rPr>
              <a:t>Culture is the shared way of life.</a:t>
            </a:r>
          </a:p>
          <a:p>
            <a:pPr>
              <a:defRPr/>
            </a:pPr>
            <a:r>
              <a:rPr lang="en-US" sz="3000" dirty="0" smtClean="0">
                <a:latin typeface="Times New Roman" pitchFamily="18" charset="0"/>
                <a:cs typeface="Times New Roman" pitchFamily="18" charset="0"/>
              </a:rPr>
              <a:t>No human society can exist and develop without its culture. </a:t>
            </a:r>
          </a:p>
          <a:p>
            <a:pPr>
              <a:defRPr/>
            </a:pPr>
            <a:r>
              <a:rPr lang="en-US" sz="3000" dirty="0" smtClean="0">
                <a:latin typeface="Times New Roman" pitchFamily="18" charset="0"/>
                <a:cs typeface="Times New Roman" pitchFamily="18" charset="0"/>
              </a:rPr>
              <a:t>The main difference between the animal and human societies is of culture only. </a:t>
            </a:r>
          </a:p>
          <a:p>
            <a:pPr>
              <a:defRPr/>
            </a:pPr>
            <a:r>
              <a:rPr lang="en-US" sz="3000" dirty="0" smtClean="0">
                <a:latin typeface="Times New Roman" pitchFamily="18" charset="0"/>
                <a:cs typeface="Times New Roman" pitchFamily="18" charset="0"/>
              </a:rPr>
              <a:t>Animal societies have no culture because they do not have systems of learning and transmitting social experiences. </a:t>
            </a:r>
          </a:p>
          <a:p>
            <a:pPr>
              <a:defRPr/>
            </a:pPr>
            <a:r>
              <a:rPr lang="en-US" sz="3000" dirty="0" smtClean="0">
                <a:latin typeface="Times New Roman" pitchFamily="18" charset="0"/>
                <a:cs typeface="Times New Roman" pitchFamily="18" charset="0"/>
              </a:rPr>
              <a:t>Sociologists are keenly interested in the study of culture because the study of human society is incomplete without it.</a:t>
            </a:r>
          </a:p>
          <a:p>
            <a:endParaRPr lang="en-US" sz="3000" dirty="0"/>
          </a:p>
        </p:txBody>
      </p:sp>
    </p:spTree>
    <p:extLst>
      <p:ext uri="{BB962C8B-B14F-4D97-AF65-F5344CB8AC3E}">
        <p14:creationId xmlns:p14="http://schemas.microsoft.com/office/powerpoint/2010/main" val="3544789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Definitions of Culture According to Different Sociologists</a:t>
            </a:r>
            <a:endParaRPr lang="en-US" b="1" dirty="0"/>
          </a:p>
        </p:txBody>
      </p:sp>
      <p:sp>
        <p:nvSpPr>
          <p:cNvPr id="3" name="Content Placeholder 2"/>
          <p:cNvSpPr>
            <a:spLocks noGrp="1"/>
          </p:cNvSpPr>
          <p:nvPr>
            <p:ph idx="1"/>
          </p:nvPr>
        </p:nvSpPr>
        <p:spPr>
          <a:xfrm>
            <a:off x="798490" y="2052918"/>
            <a:ext cx="9697792" cy="4553944"/>
          </a:xfrm>
        </p:spPr>
        <p:txBody>
          <a:bodyPr>
            <a:noAutofit/>
          </a:bodyPr>
          <a:lstStyle/>
          <a:p>
            <a:pPr>
              <a:defRPr/>
            </a:pPr>
            <a:r>
              <a:rPr lang="en-US" sz="3000" b="1" u="sng" dirty="0">
                <a:latin typeface="Times New Roman" pitchFamily="18" charset="0"/>
                <a:cs typeface="Times New Roman" pitchFamily="18" charset="0"/>
              </a:rPr>
              <a:t>Taylor</a:t>
            </a:r>
            <a:r>
              <a:rPr lang="en-US" sz="3000" u="sng" dirty="0">
                <a:latin typeface="Times New Roman" pitchFamily="18" charset="0"/>
                <a:cs typeface="Times New Roman" pitchFamily="18" charset="0"/>
              </a:rPr>
              <a:t>: </a:t>
            </a:r>
            <a:r>
              <a:rPr lang="en-US" sz="3000" dirty="0">
                <a:latin typeface="Times New Roman" pitchFamily="18" charset="0"/>
                <a:cs typeface="Times New Roman" pitchFamily="18" charset="0"/>
              </a:rPr>
              <a:t>“Culture is the complex whole which includes knowledge, belief, art, morals, law, customs and habits and any capabilities acquired by man as a member of society”</a:t>
            </a:r>
          </a:p>
          <a:p>
            <a:pPr>
              <a:defRPr/>
            </a:pPr>
            <a:r>
              <a:rPr lang="en-US" sz="3000" b="1" u="sng" dirty="0">
                <a:latin typeface="Times New Roman" pitchFamily="18" charset="0"/>
                <a:cs typeface="Times New Roman" pitchFamily="18" charset="0"/>
              </a:rPr>
              <a:t>Linton: </a:t>
            </a:r>
            <a:r>
              <a:rPr lang="en-US" sz="3000" dirty="0">
                <a:latin typeface="Times New Roman" pitchFamily="18" charset="0"/>
                <a:cs typeface="Times New Roman" pitchFamily="18" charset="0"/>
              </a:rPr>
              <a:t>“Culture is social heredity, which is transmitted from one generation to another with the accumulation of individual experiences”.</a:t>
            </a:r>
          </a:p>
          <a:p>
            <a:pPr>
              <a:defRPr/>
            </a:pPr>
            <a:r>
              <a:rPr lang="en-US" sz="3000" b="1" u="sng" dirty="0">
                <a:latin typeface="Times New Roman" pitchFamily="18" charset="0"/>
                <a:cs typeface="Times New Roman" pitchFamily="18" charset="0"/>
              </a:rPr>
              <a:t>John Beattee</a:t>
            </a:r>
            <a:r>
              <a:rPr lang="en-US" sz="3000" dirty="0">
                <a:latin typeface="Times New Roman" pitchFamily="18" charset="0"/>
                <a:cs typeface="Times New Roman" pitchFamily="18" charset="0"/>
              </a:rPr>
              <a:t>: “Culture is the way of life which is transmitted from generation to generation”.</a:t>
            </a:r>
            <a:endParaRPr lang="en-US" sz="3000" dirty="0"/>
          </a:p>
        </p:txBody>
      </p:sp>
    </p:spTree>
    <p:extLst>
      <p:ext uri="{BB962C8B-B14F-4D97-AF65-F5344CB8AC3E}">
        <p14:creationId xmlns:p14="http://schemas.microsoft.com/office/powerpoint/2010/main" val="2240240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Types Of Culture</a:t>
            </a:r>
            <a:endParaRPr lang="en-US" b="1" dirty="0"/>
          </a:p>
        </p:txBody>
      </p:sp>
      <p:sp>
        <p:nvSpPr>
          <p:cNvPr id="3" name="Content Placeholder 2"/>
          <p:cNvSpPr>
            <a:spLocks noGrp="1"/>
          </p:cNvSpPr>
          <p:nvPr>
            <p:ph idx="1"/>
          </p:nvPr>
        </p:nvSpPr>
        <p:spPr/>
        <p:txBody>
          <a:bodyPr>
            <a:normAutofit/>
          </a:bodyPr>
          <a:lstStyle/>
          <a:p>
            <a:r>
              <a:rPr lang="en-US" sz="3400" dirty="0">
                <a:latin typeface="Times New Roman" pitchFamily="18" charset="0"/>
                <a:cs typeface="Times New Roman" pitchFamily="18" charset="0"/>
              </a:rPr>
              <a:t>Material Culture</a:t>
            </a:r>
          </a:p>
          <a:p>
            <a:r>
              <a:rPr lang="en-US" sz="3400" dirty="0">
                <a:latin typeface="Times New Roman" pitchFamily="18" charset="0"/>
                <a:cs typeface="Times New Roman" pitchFamily="18" charset="0"/>
              </a:rPr>
              <a:t>Non-material </a:t>
            </a:r>
            <a:r>
              <a:rPr lang="en-US" sz="3400" dirty="0" smtClean="0">
                <a:latin typeface="Times New Roman" pitchFamily="18" charset="0"/>
                <a:cs typeface="Times New Roman" pitchFamily="18" charset="0"/>
              </a:rPr>
              <a:t>Culture</a:t>
            </a:r>
          </a:p>
          <a:p>
            <a:r>
              <a:rPr lang="en-US" sz="3400" dirty="0">
                <a:latin typeface="Times New Roman" pitchFamily="18" charset="0"/>
                <a:cs typeface="Times New Roman" pitchFamily="18" charset="0"/>
              </a:rPr>
              <a:t>Ideal culture </a:t>
            </a:r>
            <a:endParaRPr lang="en-US" sz="3400" dirty="0" smtClean="0">
              <a:latin typeface="Times New Roman" pitchFamily="18" charset="0"/>
              <a:cs typeface="Times New Roman" pitchFamily="18" charset="0"/>
            </a:endParaRPr>
          </a:p>
          <a:p>
            <a:r>
              <a:rPr lang="en-US" sz="3400" dirty="0" smtClean="0">
                <a:latin typeface="Times New Roman" pitchFamily="18" charset="0"/>
                <a:cs typeface="Times New Roman" pitchFamily="18" charset="0"/>
              </a:rPr>
              <a:t>Real </a:t>
            </a:r>
            <a:r>
              <a:rPr lang="en-US" sz="3400" dirty="0">
                <a:latin typeface="Times New Roman" pitchFamily="18" charset="0"/>
                <a:cs typeface="Times New Roman" pitchFamily="18" charset="0"/>
              </a:rPr>
              <a:t>culture</a:t>
            </a:r>
          </a:p>
          <a:p>
            <a:endParaRPr lang="en-US" sz="3200" dirty="0">
              <a:latin typeface="Times New Roman" pitchFamily="18" charset="0"/>
              <a:cs typeface="Times New Roman" pitchFamily="18" charset="0"/>
            </a:endParaRPr>
          </a:p>
          <a:p>
            <a:pPr marL="0" indent="0">
              <a:buNone/>
            </a:pPr>
            <a:endParaRPr lang="en-US" sz="3200" dirty="0"/>
          </a:p>
        </p:txBody>
      </p:sp>
    </p:spTree>
    <p:extLst>
      <p:ext uri="{BB962C8B-B14F-4D97-AF65-F5344CB8AC3E}">
        <p14:creationId xmlns:p14="http://schemas.microsoft.com/office/powerpoint/2010/main" val="3794667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u="sng" dirty="0">
                <a:latin typeface="Times New Roman" pitchFamily="18" charset="0"/>
                <a:cs typeface="Times New Roman" pitchFamily="18" charset="0"/>
              </a:rPr>
              <a:t>Material Culture</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1103312" y="1725770"/>
            <a:ext cx="8946541" cy="4522630"/>
          </a:xfrm>
        </p:spPr>
        <p:txBody>
          <a:bodyPr>
            <a:noAutofit/>
          </a:bodyPr>
          <a:lstStyle/>
          <a:p>
            <a:r>
              <a:rPr lang="en-US" sz="3600" dirty="0" smtClean="0">
                <a:latin typeface="Times New Roman" pitchFamily="18" charset="0"/>
                <a:cs typeface="Times New Roman" pitchFamily="18" charset="0"/>
              </a:rPr>
              <a:t>The touchable, concrete and physical aspect of a culture are known as material culture.</a:t>
            </a:r>
          </a:p>
          <a:p>
            <a:r>
              <a:rPr lang="en-US" sz="3600" dirty="0">
                <a:latin typeface="Times New Roman" pitchFamily="18" charset="0"/>
                <a:cs typeface="Times New Roman" pitchFamily="18" charset="0"/>
              </a:rPr>
              <a:t>For instance, house, road, vehicles, pen, table, radio set, book etc. </a:t>
            </a:r>
          </a:p>
          <a:p>
            <a:r>
              <a:rPr lang="en-US" sz="3600" dirty="0">
                <a:latin typeface="Times New Roman" pitchFamily="18" charset="0"/>
                <a:cs typeface="Times New Roman" pitchFamily="18" charset="0"/>
              </a:rPr>
              <a:t>These are the products of human efforts to control his environment and make his life </a:t>
            </a:r>
            <a:r>
              <a:rPr lang="en-US" sz="3600" dirty="0" smtClean="0">
                <a:latin typeface="Times New Roman" pitchFamily="18" charset="0"/>
                <a:cs typeface="Times New Roman" pitchFamily="18" charset="0"/>
              </a:rPr>
              <a:t>comfortable </a:t>
            </a:r>
            <a:r>
              <a:rPr lang="en-US" sz="3600" dirty="0">
                <a:latin typeface="Times New Roman" pitchFamily="18" charset="0"/>
                <a:cs typeface="Times New Roman" pitchFamily="18" charset="0"/>
              </a:rPr>
              <a:t>and safe.</a:t>
            </a:r>
          </a:p>
          <a:p>
            <a:pPr marL="0" indent="0">
              <a:buNone/>
            </a:pPr>
            <a:r>
              <a:rPr lang="en-US" sz="3600" dirty="0" smtClean="0">
                <a:latin typeface="Times New Roman" pitchFamily="18" charset="0"/>
                <a:cs typeface="Times New Roman" pitchFamily="18" charset="0"/>
              </a:rPr>
              <a:t> </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3593281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80304"/>
            <a:ext cx="9404723" cy="1672944"/>
          </a:xfrm>
        </p:spPr>
        <p:txBody>
          <a:bodyPr>
            <a:normAutofit fontScale="90000"/>
          </a:bodyPr>
          <a:lstStyle/>
          <a:p>
            <a:r>
              <a:rPr lang="en-US" dirty="0"/>
              <a:t/>
            </a:r>
            <a:br>
              <a:rPr lang="en-US" dirty="0"/>
            </a:br>
            <a:r>
              <a:rPr lang="en-US" sz="4800" b="1" u="sng" dirty="0" smtClean="0">
                <a:latin typeface="Times New Roman" pitchFamily="18" charset="0"/>
                <a:cs typeface="Times New Roman" pitchFamily="18" charset="0"/>
              </a:rPr>
              <a:t>Non-Material </a:t>
            </a:r>
            <a:r>
              <a:rPr lang="en-US" sz="4800" b="1" u="sng" dirty="0">
                <a:latin typeface="Times New Roman" pitchFamily="18" charset="0"/>
                <a:cs typeface="Times New Roman" pitchFamily="18" charset="0"/>
              </a:rPr>
              <a:t>Culture</a:t>
            </a:r>
            <a:r>
              <a:rPr lang="en-US" sz="4600" dirty="0">
                <a:latin typeface="Times New Roman" pitchFamily="18" charset="0"/>
                <a:cs typeface="Times New Roman" pitchFamily="18" charset="0"/>
              </a:rPr>
              <a:t/>
            </a:r>
            <a:br>
              <a:rPr lang="en-US" sz="4600" dirty="0">
                <a:latin typeface="Times New Roman" pitchFamily="18" charset="0"/>
                <a:cs typeface="Times New Roman" pitchFamily="18" charset="0"/>
              </a:rPr>
            </a:br>
            <a:r>
              <a:rPr lang="en-US" sz="4600" dirty="0">
                <a:latin typeface="Times New Roman" pitchFamily="18" charset="0"/>
                <a:cs typeface="Times New Roman" pitchFamily="18" charset="0"/>
              </a:rPr>
              <a:t/>
            </a:r>
            <a:br>
              <a:rPr lang="en-US" sz="4600" dirty="0">
                <a:latin typeface="Times New Roman" pitchFamily="18" charset="0"/>
                <a:cs typeface="Times New Roman" pitchFamily="18" charset="0"/>
              </a:rPr>
            </a:br>
            <a:endParaRPr lang="en-US" sz="4600" dirty="0">
              <a:latin typeface="Times New Roman" pitchFamily="18" charset="0"/>
              <a:cs typeface="Times New Roman" pitchFamily="18" charset="0"/>
            </a:endParaRPr>
          </a:p>
        </p:txBody>
      </p:sp>
      <p:sp>
        <p:nvSpPr>
          <p:cNvPr id="3" name="Content Placeholder 2"/>
          <p:cNvSpPr>
            <a:spLocks noGrp="1"/>
          </p:cNvSpPr>
          <p:nvPr>
            <p:ph idx="1"/>
          </p:nvPr>
        </p:nvSpPr>
        <p:spPr>
          <a:xfrm>
            <a:off x="824248" y="1853248"/>
            <a:ext cx="9890975" cy="4395151"/>
          </a:xfrm>
        </p:spPr>
        <p:txBody>
          <a:bodyPr>
            <a:noAutofit/>
          </a:bodyPr>
          <a:lstStyle/>
          <a:p>
            <a:r>
              <a:rPr lang="en-US" sz="3600" dirty="0" smtClean="0">
                <a:latin typeface="Times New Roman" pitchFamily="18" charset="0"/>
                <a:cs typeface="Times New Roman" pitchFamily="18" charset="0"/>
              </a:rPr>
              <a:t>The untouchable, abstract, and nonphysical aspects of a culture are known as non material culture.</a:t>
            </a:r>
          </a:p>
          <a:p>
            <a:r>
              <a:rPr lang="en-US" sz="3600" dirty="0">
                <a:latin typeface="Times New Roman" pitchFamily="18" charset="0"/>
                <a:cs typeface="Times New Roman" pitchFamily="18" charset="0"/>
              </a:rPr>
              <a:t>It does not have physical shape.</a:t>
            </a:r>
            <a:endParaRPr lang="en-US" sz="3600" dirty="0" smtClean="0">
              <a:latin typeface="Times New Roman" pitchFamily="18" charset="0"/>
              <a:cs typeface="Times New Roman" pitchFamily="18" charset="0"/>
            </a:endParaRPr>
          </a:p>
          <a:p>
            <a:r>
              <a:rPr lang="en-US" sz="3600" dirty="0">
                <a:latin typeface="Times New Roman" pitchFamily="18" charset="0"/>
                <a:cs typeface="Times New Roman" pitchFamily="18" charset="0"/>
              </a:rPr>
              <a:t>For example religion, art, ideas, customs, values system, attitudes, knowledge etc. </a:t>
            </a:r>
          </a:p>
          <a:p>
            <a:r>
              <a:rPr lang="en-US" sz="3600" dirty="0">
                <a:latin typeface="Times New Roman" pitchFamily="18" charset="0"/>
                <a:cs typeface="Times New Roman" pitchFamily="18" charset="0"/>
              </a:rPr>
              <a:t>It is very important in determining human behavior and has strong hold on an individual.</a:t>
            </a:r>
          </a:p>
        </p:txBody>
      </p:sp>
    </p:spTree>
    <p:extLst>
      <p:ext uri="{BB962C8B-B14F-4D97-AF65-F5344CB8AC3E}">
        <p14:creationId xmlns:p14="http://schemas.microsoft.com/office/powerpoint/2010/main" val="3809321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4700" b="1" u="sng" dirty="0" smtClean="0">
                <a:latin typeface="Times New Roman" pitchFamily="18" charset="0"/>
                <a:cs typeface="Times New Roman" pitchFamily="18" charset="0"/>
              </a:rPr>
              <a:t>Ideal culture:</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103312" y="1996225"/>
            <a:ext cx="10139944" cy="4252174"/>
          </a:xfrm>
        </p:spPr>
        <p:txBody>
          <a:bodyPr>
            <a:noAutofit/>
          </a:bodyPr>
          <a:lstStyle/>
          <a:p>
            <a:r>
              <a:rPr lang="en-US" sz="3600" b="1" dirty="0" smtClean="0">
                <a:latin typeface="Times New Roman" pitchFamily="18" charset="0"/>
                <a:cs typeface="Times New Roman" pitchFamily="18" charset="0"/>
              </a:rPr>
              <a:t>Ideal culture </a:t>
            </a:r>
            <a:r>
              <a:rPr lang="en-US" sz="3600" dirty="0" smtClean="0">
                <a:latin typeface="Times New Roman" pitchFamily="18" charset="0"/>
                <a:cs typeface="Times New Roman" pitchFamily="18" charset="0"/>
              </a:rPr>
              <a:t>refers to those cultural patterns which are set as a standard having formal appreciation by the society.</a:t>
            </a:r>
          </a:p>
          <a:p>
            <a:r>
              <a:rPr lang="en-US" sz="3600" dirty="0">
                <a:latin typeface="Times New Roman" pitchFamily="18" charset="0"/>
                <a:cs typeface="Times New Roman" pitchFamily="18" charset="0"/>
              </a:rPr>
              <a:t>Social patterns that are </a:t>
            </a:r>
            <a:r>
              <a:rPr lang="en-US" sz="3600" dirty="0" smtClean="0">
                <a:latin typeface="Times New Roman" pitchFamily="18" charset="0"/>
                <a:cs typeface="Times New Roman" pitchFamily="18" charset="0"/>
              </a:rPr>
              <a:t>directed </a:t>
            </a:r>
            <a:r>
              <a:rPr lang="en-US" sz="3600" dirty="0">
                <a:latin typeface="Times New Roman" pitchFamily="18" charset="0"/>
                <a:cs typeface="Times New Roman" pitchFamily="18" charset="0"/>
              </a:rPr>
              <a:t>by cultural values and norms. </a:t>
            </a:r>
            <a:endParaRPr lang="en-US" sz="3600" dirty="0" smtClean="0">
              <a:latin typeface="Times New Roman" pitchFamily="18" charset="0"/>
              <a:cs typeface="Times New Roman" pitchFamily="18" charset="0"/>
            </a:endParaRPr>
          </a:p>
          <a:p>
            <a:r>
              <a:rPr lang="en-US" sz="3600" dirty="0" smtClean="0">
                <a:latin typeface="Times New Roman" pitchFamily="18" charset="0"/>
                <a:cs typeface="Times New Roman" pitchFamily="18" charset="0"/>
              </a:rPr>
              <a:t>Like </a:t>
            </a:r>
            <a:r>
              <a:rPr lang="en-US" sz="3600" dirty="0">
                <a:latin typeface="Times New Roman" pitchFamily="18" charset="0"/>
                <a:cs typeface="Times New Roman" pitchFamily="18" charset="0"/>
              </a:rPr>
              <a:t>ideal values and norms, which </a:t>
            </a:r>
            <a:r>
              <a:rPr lang="en-US" sz="3600" dirty="0" smtClean="0">
                <a:latin typeface="Times New Roman" pitchFamily="18" charset="0"/>
                <a:cs typeface="Times New Roman" pitchFamily="18" charset="0"/>
              </a:rPr>
              <a:t>are expected to be </a:t>
            </a:r>
            <a:r>
              <a:rPr lang="en-US" sz="3600" dirty="0">
                <a:latin typeface="Times New Roman" pitchFamily="18" charset="0"/>
                <a:cs typeface="Times New Roman" pitchFamily="18" charset="0"/>
              </a:rPr>
              <a:t>prevalent in the society. </a:t>
            </a:r>
            <a:endParaRPr lang="en-US" sz="3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64516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Real Culture:</a:t>
            </a:r>
            <a:endParaRPr lang="en-US" b="1" u="sng" dirty="0"/>
          </a:p>
        </p:txBody>
      </p:sp>
      <p:sp>
        <p:nvSpPr>
          <p:cNvPr id="3" name="Content Placeholder 2"/>
          <p:cNvSpPr>
            <a:spLocks noGrp="1"/>
          </p:cNvSpPr>
          <p:nvPr>
            <p:ph idx="1"/>
          </p:nvPr>
        </p:nvSpPr>
        <p:spPr>
          <a:xfrm>
            <a:off x="785612" y="1197736"/>
            <a:ext cx="10547796" cy="5660264"/>
          </a:xfrm>
        </p:spPr>
        <p:txBody>
          <a:bodyPr>
            <a:noAutofit/>
          </a:bodyPr>
          <a:lstStyle/>
          <a:p>
            <a:r>
              <a:rPr lang="en-US" sz="2800" b="1" dirty="0">
                <a:latin typeface="Times New Roman" panose="02020603050405020304" pitchFamily="18" charset="0"/>
                <a:cs typeface="Times New Roman" pitchFamily="18" charset="0"/>
              </a:rPr>
              <a:t>Real culture</a:t>
            </a:r>
            <a:r>
              <a:rPr lang="en-US" sz="2800" dirty="0">
                <a:latin typeface="Times New Roman" pitchFamily="18" charset="0"/>
                <a:cs typeface="Times New Roman" pitchFamily="18" charset="0"/>
              </a:rPr>
              <a:t> refers to those cultural patterns which people in fact follow.</a:t>
            </a:r>
          </a:p>
          <a:p>
            <a:r>
              <a:rPr lang="en-US" sz="2800" dirty="0">
                <a:latin typeface="Times New Roman" pitchFamily="18" charset="0"/>
                <a:cs typeface="Times New Roman" pitchFamily="18" charset="0"/>
              </a:rPr>
              <a:t>The norms and value that people actually follow.</a:t>
            </a:r>
          </a:p>
          <a:p>
            <a:r>
              <a:rPr lang="en-US" sz="2800" dirty="0">
                <a:latin typeface="Times New Roman" pitchFamily="18" charset="0"/>
                <a:cs typeface="Times New Roman" pitchFamily="18" charset="0"/>
              </a:rPr>
              <a:t>For example, dowry is considered a social evil in Pakistani society and is often criticized by many segments of society. So the ideal culture would be not accepting dowry. However, the real cultural pattern is that people not only accept it but defend it as well</a:t>
            </a:r>
            <a:r>
              <a:rPr lang="en-US" sz="2800" dirty="0" smtClean="0">
                <a:latin typeface="Times New Roman" panose="02020603050405020304" pitchFamily="18" charset="0"/>
                <a:cs typeface="Times New Roman" panose="02020603050405020304" pitchFamily="18" charset="0"/>
              </a:rPr>
              <a:t>.</a:t>
            </a:r>
          </a:p>
          <a:p>
            <a:r>
              <a:rPr lang="en-US" sz="2800" dirty="0">
                <a:latin typeface="Times New Roman" pitchFamily="18" charset="0"/>
                <a:cs typeface="Times New Roman" pitchFamily="18" charset="0"/>
              </a:rPr>
              <a:t>In an Ideal Culture there would be no homeless people, or abused children, there would be food for everyone, no murders. However, in a real culture, there is homelessness and our children are being beaten and abused, there is not enough food to go around to feed everybody and unfortunately there are murders</a:t>
            </a:r>
          </a:p>
          <a:p>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194826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Times New Roman" pitchFamily="18" charset="0"/>
                <a:cs typeface="Times New Roman" pitchFamily="18" charset="0"/>
              </a:rPr>
              <a:t>Characteristics Of Culture</a:t>
            </a:r>
            <a:endParaRPr lang="en-US" b="1" u="sng" dirty="0"/>
          </a:p>
        </p:txBody>
      </p:sp>
      <p:sp>
        <p:nvSpPr>
          <p:cNvPr id="3" name="Content Placeholder 2"/>
          <p:cNvSpPr>
            <a:spLocks noGrp="1"/>
          </p:cNvSpPr>
          <p:nvPr>
            <p:ph idx="1"/>
          </p:nvPr>
        </p:nvSpPr>
        <p:spPr>
          <a:xfrm>
            <a:off x="824248" y="1442434"/>
            <a:ext cx="9225605" cy="4805965"/>
          </a:xfrm>
        </p:spPr>
        <p:txBody>
          <a:bodyPr>
            <a:noAutofit/>
          </a:bodyPr>
          <a:lstStyle/>
          <a:p>
            <a:pPr marL="0" indent="0">
              <a:buFont typeface="Arial" charset="0"/>
              <a:buNone/>
              <a:defRPr/>
            </a:pPr>
            <a:r>
              <a:rPr lang="en-US" sz="3400" dirty="0">
                <a:latin typeface="Times New Roman" pitchFamily="18" charset="0"/>
                <a:cs typeface="Times New Roman" pitchFamily="18" charset="0"/>
              </a:rPr>
              <a:t>Some of the salient characteristics of culture are as under:</a:t>
            </a:r>
          </a:p>
          <a:p>
            <a:pPr>
              <a:defRPr/>
            </a:pPr>
            <a:r>
              <a:rPr lang="en-US" sz="3400" dirty="0">
                <a:latin typeface="Times New Roman" pitchFamily="18" charset="0"/>
                <a:cs typeface="Times New Roman" pitchFamily="18" charset="0"/>
              </a:rPr>
              <a:t>Culture </a:t>
            </a:r>
            <a:r>
              <a:rPr lang="en-US" sz="3400" dirty="0" smtClean="0">
                <a:latin typeface="Times New Roman" pitchFamily="18" charset="0"/>
                <a:cs typeface="Times New Roman" pitchFamily="18" charset="0"/>
              </a:rPr>
              <a:t>is universal</a:t>
            </a:r>
          </a:p>
          <a:p>
            <a:pPr>
              <a:defRPr/>
            </a:pPr>
            <a:r>
              <a:rPr lang="en-US" sz="3400" dirty="0" smtClean="0">
                <a:latin typeface="Times New Roman" pitchFamily="18" charset="0"/>
                <a:cs typeface="Times New Roman" pitchFamily="18" charset="0"/>
              </a:rPr>
              <a:t>Culture </a:t>
            </a:r>
            <a:r>
              <a:rPr lang="en-US" sz="3400" dirty="0">
                <a:latin typeface="Times New Roman" pitchFamily="18" charset="0"/>
                <a:cs typeface="Times New Roman" pitchFamily="18" charset="0"/>
              </a:rPr>
              <a:t>is learned</a:t>
            </a:r>
            <a:r>
              <a:rPr lang="en-US" sz="3400" dirty="0" smtClean="0">
                <a:latin typeface="Times New Roman" pitchFamily="18" charset="0"/>
                <a:cs typeface="Times New Roman" pitchFamily="18" charset="0"/>
              </a:rPr>
              <a:t>.</a:t>
            </a:r>
          </a:p>
          <a:p>
            <a:pPr>
              <a:defRPr/>
            </a:pPr>
            <a:r>
              <a:rPr lang="en-US" sz="3400" dirty="0" smtClean="0">
                <a:latin typeface="Times New Roman" pitchFamily="18" charset="0"/>
                <a:cs typeface="Times New Roman" pitchFamily="18" charset="0"/>
              </a:rPr>
              <a:t>Culture </a:t>
            </a:r>
            <a:r>
              <a:rPr lang="en-US" sz="3400" dirty="0">
                <a:latin typeface="Times New Roman" pitchFamily="18" charset="0"/>
                <a:cs typeface="Times New Roman" pitchFamily="18" charset="0"/>
              </a:rPr>
              <a:t>is shared.</a:t>
            </a:r>
          </a:p>
          <a:p>
            <a:pPr>
              <a:defRPr/>
            </a:pPr>
            <a:r>
              <a:rPr lang="en-US" sz="3400" dirty="0">
                <a:latin typeface="Times New Roman" pitchFamily="18" charset="0"/>
                <a:cs typeface="Times New Roman" pitchFamily="18" charset="0"/>
              </a:rPr>
              <a:t>Culture is transmitted.</a:t>
            </a:r>
          </a:p>
          <a:p>
            <a:pPr>
              <a:defRPr/>
            </a:pPr>
            <a:r>
              <a:rPr lang="en-US" sz="3400" dirty="0">
                <a:latin typeface="Times New Roman" pitchFamily="18" charset="0"/>
                <a:cs typeface="Times New Roman" pitchFamily="18" charset="0"/>
              </a:rPr>
              <a:t>Culture is changing.</a:t>
            </a:r>
          </a:p>
          <a:p>
            <a:endParaRPr lang="en-US" sz="3400" dirty="0"/>
          </a:p>
        </p:txBody>
      </p:sp>
    </p:spTree>
    <p:extLst>
      <p:ext uri="{BB962C8B-B14F-4D97-AF65-F5344CB8AC3E}">
        <p14:creationId xmlns:p14="http://schemas.microsoft.com/office/powerpoint/2010/main" val="3198925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34</TotalTime>
  <Words>933</Words>
  <Application>Microsoft Office PowerPoint</Application>
  <PresentationFormat>Widescreen</PresentationFormat>
  <Paragraphs>71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Times New Roman</vt:lpstr>
      <vt:lpstr>Wingdings 3</vt:lpstr>
      <vt:lpstr>Ion</vt:lpstr>
      <vt:lpstr>  </vt:lpstr>
      <vt:lpstr>Introduction of Culture</vt:lpstr>
      <vt:lpstr>Definitions of Culture According to Different Sociologists</vt:lpstr>
      <vt:lpstr>Types Of Culture</vt:lpstr>
      <vt:lpstr>Material Culture </vt:lpstr>
      <vt:lpstr> Non-Material Culture  </vt:lpstr>
      <vt:lpstr> Ideal culture: </vt:lpstr>
      <vt:lpstr>Real Culture:</vt:lpstr>
      <vt:lpstr>Characteristics Of Culture</vt:lpstr>
      <vt:lpstr>Culture is universal</vt:lpstr>
      <vt:lpstr>Culture is Learned</vt:lpstr>
      <vt:lpstr>Culture is Shared</vt:lpstr>
      <vt:lpstr>Culture is Transmitted</vt:lpstr>
      <vt:lpstr>Culture is changing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No 2  </dc:title>
  <dc:creator>Home</dc:creator>
  <cp:lastModifiedBy>Home</cp:lastModifiedBy>
  <cp:revision>7</cp:revision>
  <dcterms:created xsi:type="dcterms:W3CDTF">2020-05-14T17:13:29Z</dcterms:created>
  <dcterms:modified xsi:type="dcterms:W3CDTF">2020-05-16T07:16:24Z</dcterms:modified>
</cp:coreProperties>
</file>