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73" r:id="rId10"/>
    <p:sldId id="261" r:id="rId11"/>
    <p:sldId id="272" r:id="rId12"/>
    <p:sldId id="271" r:id="rId13"/>
    <p:sldId id="262" r:id="rId14"/>
    <p:sldId id="274" r:id="rId15"/>
    <p:sldId id="263" r:id="rId16"/>
    <p:sldId id="264" r:id="rId17"/>
    <p:sldId id="27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41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154-B09A-46EC-9941-E8BF48B8476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B458-BDE0-4419-A4FB-F4047768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359130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2. Elements of Culture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685800"/>
          </a:xfrm>
        </p:spPr>
        <p:txBody>
          <a:bodyPr/>
          <a:lstStyle/>
          <a:p>
            <a:r>
              <a:rPr lang="en-US" dirty="0" smtClean="0"/>
              <a:t>Also called components of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35110"/>
          </a:xfrm>
        </p:spPr>
        <p:txBody>
          <a:bodyPr>
            <a:noAutofit/>
          </a:bodyPr>
          <a:lstStyle/>
          <a:p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MoRes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dirty="0" smtClean="0">
                <a:latin typeface="Times New Roman" pitchFamily="18" charset="0"/>
                <a:cs typeface="Times New Roman" pitchFamily="18" charset="0"/>
              </a:rPr>
            </a:b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1635617"/>
            <a:ext cx="10520582" cy="4971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itchFamily="18" charset="0"/>
              </a:rPr>
              <a:t>. Mores (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mor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ays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norms that are highly significant and breakdown of such norms can result in severe response from society e.g. Abusing a woman in the public place can be an example of violation of mores.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Mores includes taboos which can be defined as those acts or behavior that are socio-religiously forbidden, for example incest taboo (marriage with certain relatives)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Folkways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696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Folkways: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orms that are not significant rather they represent rules related to practices  of everyday interaction.</a:t>
            </a: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detailed and minor instructions, traditions or rules for day-to-day life that help us function effectively and smoothly as members of a group.</a:t>
            </a: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less morally binding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 can be: proper dress, appropriate greetings, and common courtesy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Laws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formal, standardized norms that have been enacted by legislatures and are enforced by formal sanctions. 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strongest norms are regarded as the formal laws of a society or a group. 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laws are written and codified social norm. 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Theft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murder, and trespassing are all examples of laws.</a:t>
            </a:r>
            <a:r>
              <a:rPr lang="en-US" sz="3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4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3336"/>
            <a:ext cx="10353761" cy="115909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081825"/>
            <a:ext cx="11256135" cy="5776175"/>
          </a:xfrm>
        </p:spPr>
        <p:txBody>
          <a:bodyPr numCol="1">
            <a:no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itchFamily="18" charset="0"/>
              </a:rPr>
              <a:t>Macionis defines values as “culturally defined standards that people use to decide what is desirable, good and beautiful and that serve as a broad guideline for social living”</a:t>
            </a:r>
          </a:p>
          <a:p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do not dictate which behaviors are appropriate and which ones are not, but they provide us with criteria by which we evaluate people, objects, and events.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shared and are learned in group. </a:t>
            </a:r>
            <a:endParaRPr lang="en-US" sz="27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positive or negative. For example, honesty, truth – telling, respect for others, hospitality, helping those in need, bravery, hard work </a:t>
            </a:r>
            <a:r>
              <a:rPr lang="en-US" sz="2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values. Examples of negative values include theft, indecency, disrespect, dishonesty, coward, lazy, </a:t>
            </a:r>
            <a:r>
              <a:rPr lang="en-US" sz="27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5894231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itchFamily="18" charset="0"/>
              </a:rPr>
              <a:t>Values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of particular society are consistent but there 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possibility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that one value may be in contradiction with other.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For example, people prefer making wealth so that they could afford luxuries but on the other hand, people tend to value simplicity as well.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also diversified, meaning they vary from place to place and culture to culture. 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universal. For example, dislike for killing people, concepts and practices of disease management, cleanliness, personal hygiene, cosmetics, incest taboo, etc.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7577"/>
            <a:ext cx="10353761" cy="127501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Beliefs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39403"/>
            <a:ext cx="10921890" cy="579549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Specific statements that people hold to be true.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Definition:“specific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ideas or thoughts that people hold to be true”.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Beliefs can be social as well as religious.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 every given proposition, every person either has or lacks the mental attitude that it is true </a:t>
            </a:r>
            <a:r>
              <a:rPr lang="en-US" sz="2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no middle ground between the presence or absence of a belief.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it is our belief that one should always speak truth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 of beliefs can be that people who work hard become successful. </a:t>
            </a:r>
          </a:p>
        </p:txBody>
      </p:sp>
    </p:spTree>
    <p:extLst>
      <p:ext uri="{BB962C8B-B14F-4D97-AF65-F5344CB8AC3E}">
        <p14:creationId xmlns:p14="http://schemas.microsoft.com/office/powerpoint/2010/main" val="367139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74254"/>
            <a:ext cx="10831737" cy="5061396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Definition: “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he rewards or punishments used to establish social control – that is, to enforce the norms in a society”.</a:t>
            </a: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Macionis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defines social control as “ attempts by society to regulate people’s thought and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Sanctions can be of two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Formal sanctions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Informal sanction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59854"/>
            <a:ext cx="10353762" cy="503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u="sng" dirty="0" smtClean="0">
                <a:latin typeface="Times New Roman" panose="02020603050405020304" pitchFamily="18" charset="0"/>
                <a:cs typeface="Times New Roman" pitchFamily="18" charset="0"/>
              </a:rPr>
              <a:t>Formal sanctions: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Sanctions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implemented through rules and laws are formal sanctions and can be of two types.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Positive formal sanctions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Negative formal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sanction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example of positive formal sanction can be giving promotion to an honest government clerk and negative formal sanction can be sending a government employee to jail for corruption.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4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0101"/>
          </a:xfrm>
        </p:spPr>
        <p:txBody>
          <a:bodyPr>
            <a:normAutofit fontScale="9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9701"/>
            <a:ext cx="10353762" cy="51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Informal sanctions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Sanctions that are applicable without rules and laws by a group, community or society are informal sanctions they are also two types.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Positive informal sanction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Negative informal sanction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positive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informal sanctions can be appreciating someone in community for his social work and negative informal sanctions can be attaching a stigma to someone e.g. calling out a man as a beast.</a:t>
            </a:r>
          </a:p>
          <a:p>
            <a:pPr marL="13716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0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Customs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Customs can be defined as regular or patterned way of behaving or appearing because of their ancient nature.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itchFamily="18" charset="0"/>
              </a:rPr>
              <a:t>Can also be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as repeated practices.</a:t>
            </a:r>
            <a:endParaRPr lang="en-US" sz="36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Muslims have a custom that whenever they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they say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Assalam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Alaikum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Elements of Culture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61375"/>
            <a:ext cx="10353762" cy="50742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Symbols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Language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Norms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Beliefs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Sanctions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Customs</a:t>
            </a:r>
          </a:p>
          <a:p>
            <a:pPr marL="65151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80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Symbols 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387606"/>
          </a:xfrm>
        </p:spPr>
        <p:txBody>
          <a:bodyPr>
            <a:noAutofit/>
          </a:bodyPr>
          <a:lstStyle/>
          <a:p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 marL="0" indent="0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Macionis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defines symbols as “ a symbol is anything that carries a particular meaning recognized by people who share a common culture.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Whistle, flashing light, thumbs up are all symbols.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Human beings have the capacity to create symbols with different meanings associated with each.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75763"/>
            <a:ext cx="10353762" cy="515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u="sng" dirty="0" smtClean="0"/>
              <a:t>Examples: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flag, and a type of color may be taken as symbols indicating some aspect of human behavior as well as society’s outlook.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blue color indicates baby boy and pink color for baby girl.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Flag as having various meanings filtered through their own cultural lenses (e.g., as a symbol of democracy, as a symbol of repression).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 color is for bride.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2601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5617"/>
            <a:ext cx="10353762" cy="4597757"/>
          </a:xfrm>
        </p:spPr>
        <p:txBody>
          <a:bodyPr>
            <a:noAutofit/>
          </a:bodyPr>
          <a:lstStyle/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is a set of symbols that express ideas and enables people to think and communicate with one </a:t>
            </a:r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Humans have created many alphabets to express the hundreds of language we speak.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Verbal (spoken) language and non-verbal (written and gestured) language help us describe reality. </a:t>
            </a:r>
            <a:endParaRPr lang="en-US" sz="3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7735"/>
            <a:ext cx="10353762" cy="4593465"/>
          </a:xfrm>
        </p:spPr>
        <p:txBody>
          <a:bodyPr>
            <a:noAutofit/>
          </a:bodyPr>
          <a:lstStyle/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our most important attributes is the ability to use language to share our experiences, feelings, and knowledge with others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can create visual images in our head, such as “the kitten look like little cotton balls”.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not only allows communication but is also the key to cultural transmission, the process by which one generation passes culture to </a:t>
            </a:r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51775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Norms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751527"/>
            <a:ext cx="10959921" cy="4816697"/>
          </a:xfrm>
        </p:spPr>
        <p:txBody>
          <a:bodyPr>
            <a:noAutofit/>
          </a:bodyPr>
          <a:lstStyle/>
          <a:p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Norms are also essential elements of </a:t>
            </a:r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Every society presents certain expectations with respect to behaviour that should be followed. These expectations are known as norms.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Macionis defines norms as “ rules and expectations  by which a society guides the behaviour of its members.”</a:t>
            </a: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“Norms 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established rules of behavior or standards of conduct” </a:t>
            </a:r>
            <a:endParaRPr lang="en-US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violation of norms is called deviance</a:t>
            </a:r>
            <a:endParaRPr lang="en-US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27279"/>
            <a:ext cx="10353762" cy="486392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Norms can either be prescriptive or proscriptive</a:t>
            </a:r>
          </a:p>
          <a:p>
            <a:r>
              <a:rPr lang="en-US" sz="3000" u="sng" dirty="0">
                <a:latin typeface="Times New Roman" pitchFamily="18" charset="0"/>
                <a:cs typeface="Times New Roman" pitchFamily="18" charset="0"/>
              </a:rPr>
              <a:t>Proscriptive norms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Mandating what we should not do. recommended abstaining from some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u="sng" dirty="0">
                <a:latin typeface="Times New Roman" pitchFamily="18" charset="0"/>
                <a:cs typeface="Times New Roman" pitchFamily="18" charset="0"/>
              </a:rPr>
              <a:t>Prescriptive norms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What we should do or recommended following some behavior.</a:t>
            </a:r>
          </a:p>
          <a:p>
            <a:r>
              <a:rPr lang="en-US" sz="3000" i="1" dirty="0">
                <a:latin typeface="Times New Roman" pitchFamily="18" charset="0"/>
                <a:cs typeface="Times New Roman" pitchFamily="18" charset="0"/>
              </a:rPr>
              <a:t>For example, to take your exams honestly would be prescriptive norm and to avoid cheating in exams would be a proscriptive norm.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80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Types of Norms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Mores</a:t>
            </a:r>
          </a:p>
          <a:p>
            <a:r>
              <a:rPr lang="en-US" sz="3800" dirty="0" smtClean="0"/>
              <a:t>Folkways</a:t>
            </a:r>
          </a:p>
          <a:p>
            <a:r>
              <a:rPr lang="en-US" sz="3800" dirty="0" smtClean="0"/>
              <a:t>Laws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9784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</TotalTime>
  <Words>1134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Rockwell</vt:lpstr>
      <vt:lpstr>Times New Roman</vt:lpstr>
      <vt:lpstr>Wingdings</vt:lpstr>
      <vt:lpstr>Damask</vt:lpstr>
      <vt:lpstr>2. Elements of Culture</vt:lpstr>
      <vt:lpstr>Elements of Culture</vt:lpstr>
      <vt:lpstr>Symbols </vt:lpstr>
      <vt:lpstr>PowerPoint Presentation</vt:lpstr>
      <vt:lpstr>Language </vt:lpstr>
      <vt:lpstr>PowerPoint Presentation</vt:lpstr>
      <vt:lpstr>Norms</vt:lpstr>
      <vt:lpstr>PowerPoint Presentation</vt:lpstr>
      <vt:lpstr>Types of Norms</vt:lpstr>
      <vt:lpstr>MoRes </vt:lpstr>
      <vt:lpstr>Folkways</vt:lpstr>
      <vt:lpstr>LAWS</vt:lpstr>
      <vt:lpstr>Values</vt:lpstr>
      <vt:lpstr>PowerPoint Presentation</vt:lpstr>
      <vt:lpstr>Beliefs </vt:lpstr>
      <vt:lpstr>Sanctions</vt:lpstr>
      <vt:lpstr>PowerPoint Presentation</vt:lpstr>
      <vt:lpstr>PowerPoint Presentation</vt:lpstr>
      <vt:lpstr>Customs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Culture</dc:title>
  <dc:creator>Home</dc:creator>
  <cp:lastModifiedBy>Home</cp:lastModifiedBy>
  <cp:revision>11</cp:revision>
  <dcterms:created xsi:type="dcterms:W3CDTF">2020-05-14T17:48:40Z</dcterms:created>
  <dcterms:modified xsi:type="dcterms:W3CDTF">2020-05-19T06:36:59Z</dcterms:modified>
</cp:coreProperties>
</file>