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2" r:id="rId6"/>
    <p:sldId id="277" r:id="rId7"/>
    <p:sldId id="280" r:id="rId8"/>
    <p:sldId id="264" r:id="rId9"/>
    <p:sldId id="281" r:id="rId10"/>
    <p:sldId id="265" r:id="rId11"/>
    <p:sldId id="268" r:id="rId12"/>
    <p:sldId id="282" r:id="rId13"/>
    <p:sldId id="283" r:id="rId14"/>
    <p:sldId id="269" r:id="rId15"/>
    <p:sldId id="270" r:id="rId16"/>
    <p:sldId id="271" r:id="rId17"/>
    <p:sldId id="284" r:id="rId18"/>
    <p:sldId id="272"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68925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50731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013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1049811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012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2731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1127711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423547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247642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AC4332-B078-4B22-B922-FC9B5F72887D}"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70886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AC4332-B078-4B22-B922-FC9B5F72887D}"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28080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AC4332-B078-4B22-B922-FC9B5F72887D}"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253435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AC4332-B078-4B22-B922-FC9B5F72887D}"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410486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C4332-B078-4B22-B922-FC9B5F72887D}"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208322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C4332-B078-4B22-B922-FC9B5F72887D}"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347858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C4332-B078-4B22-B922-FC9B5F72887D}"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36E1F-EAB1-4975-8165-6EB21F6157FE}" type="slidenum">
              <a:rPr lang="en-US" smtClean="0"/>
              <a:t>‹#›</a:t>
            </a:fld>
            <a:endParaRPr lang="en-US"/>
          </a:p>
        </p:txBody>
      </p:sp>
    </p:spTree>
    <p:extLst>
      <p:ext uri="{BB962C8B-B14F-4D97-AF65-F5344CB8AC3E}">
        <p14:creationId xmlns:p14="http://schemas.microsoft.com/office/powerpoint/2010/main" val="227923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AC4332-B078-4B22-B922-FC9B5F72887D}" type="datetimeFigureOut">
              <a:rPr lang="en-US" smtClean="0"/>
              <a:t>5/5/2020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136E1F-EAB1-4975-8165-6EB21F6157FE}" type="slidenum">
              <a:rPr lang="en-US" smtClean="0"/>
              <a:t>‹#›</a:t>
            </a:fld>
            <a:endParaRPr lang="en-US"/>
          </a:p>
        </p:txBody>
      </p:sp>
    </p:spTree>
    <p:extLst>
      <p:ext uri="{BB962C8B-B14F-4D97-AF65-F5344CB8AC3E}">
        <p14:creationId xmlns:p14="http://schemas.microsoft.com/office/powerpoint/2010/main" val="3308092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ciology.about.com/od/Profiles/p/Emile-Durkheim.htm" TargetMode="External"/><Relationship Id="rId2" Type="http://schemas.openxmlformats.org/officeDocument/2006/relationships/hyperlink" Target="http://sociology.about.com/od/Profiles/p/Karl-Marx.htm" TargetMode="External"/><Relationship Id="rId1" Type="http://schemas.openxmlformats.org/officeDocument/2006/relationships/slideLayout" Target="../slideLayouts/slideLayout2.xml"/><Relationship Id="rId6" Type="http://schemas.openxmlformats.org/officeDocument/2006/relationships/hyperlink" Target="http://sociology.about.com/od/Profiles/fl/Harriet-Martineau.htm" TargetMode="External"/><Relationship Id="rId5" Type="http://schemas.openxmlformats.org/officeDocument/2006/relationships/hyperlink" Target="http://sociology.about.com/od/Profiles/p/WEB-DuBois.htm" TargetMode="External"/><Relationship Id="rId4" Type="http://schemas.openxmlformats.org/officeDocument/2006/relationships/hyperlink" Target="http://sociology.about.com/od/Profiles/p/Max-Weber.ht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University_of_Bordeau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u="sng" dirty="0" smtClean="0"/>
              <a:t>INTRODUCTION TO SOCIOLOGY</a:t>
            </a:r>
            <a:endParaRPr lang="en-US" b="1" u="sng"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4024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9555" y="1184856"/>
            <a:ext cx="6310648" cy="1323439"/>
          </a:xfrm>
          <a:prstGeom prst="rect">
            <a:avLst/>
          </a:prstGeom>
          <a:noFill/>
        </p:spPr>
        <p:txBody>
          <a:bodyPr wrap="square" rtlCol="0">
            <a:spAutoFit/>
          </a:bodyPr>
          <a:lstStyle/>
          <a:p>
            <a:pPr algn="ctr"/>
            <a:r>
              <a:rPr lang="en-US" sz="4000" b="1" dirty="0" smtClean="0"/>
              <a:t>THE SCIENTIFIC METHOD: </a:t>
            </a:r>
            <a:r>
              <a:rPr lang="en-US" sz="2000" b="1" dirty="0" smtClean="0"/>
              <a:t>Sociologist employs scientific method to reach conclusion.</a:t>
            </a:r>
            <a:endParaRPr lang="en-US" sz="2000" b="1" dirty="0"/>
          </a:p>
        </p:txBody>
      </p:sp>
      <p:sp>
        <p:nvSpPr>
          <p:cNvPr id="3" name="TextBox 2"/>
          <p:cNvSpPr txBox="1"/>
          <p:nvPr/>
        </p:nvSpPr>
        <p:spPr>
          <a:xfrm>
            <a:off x="1468192" y="2472744"/>
            <a:ext cx="6349284" cy="4062651"/>
          </a:xfrm>
          <a:prstGeom prst="rect">
            <a:avLst/>
          </a:prstGeom>
          <a:noFill/>
        </p:spPr>
        <p:txBody>
          <a:bodyPr wrap="square" rtlCol="0">
            <a:spAutoFit/>
          </a:bodyPr>
          <a:lstStyle/>
          <a:p>
            <a:pPr marL="285750" indent="-285750">
              <a:buFont typeface="Wingdings" panose="05000000000000000000" pitchFamily="2" charset="2"/>
              <a:buChar char="ü"/>
            </a:pPr>
            <a:r>
              <a:rPr lang="en-US" sz="2400" dirty="0" smtClean="0"/>
              <a:t>Define the problem</a:t>
            </a:r>
          </a:p>
          <a:p>
            <a:pPr marL="285750" indent="-285750">
              <a:buFont typeface="Wingdings" panose="05000000000000000000" pitchFamily="2" charset="2"/>
              <a:buChar char="ü"/>
            </a:pPr>
            <a:r>
              <a:rPr lang="en-US" sz="2400" dirty="0" smtClean="0"/>
              <a:t>Literature Review</a:t>
            </a:r>
          </a:p>
          <a:p>
            <a:pPr marL="285750" indent="-285750">
              <a:buFont typeface="Wingdings" panose="05000000000000000000" pitchFamily="2" charset="2"/>
              <a:buChar char="ü"/>
            </a:pPr>
            <a:r>
              <a:rPr lang="en-US" sz="2400" dirty="0" smtClean="0"/>
              <a:t>Formulate Hypothesis</a:t>
            </a:r>
          </a:p>
          <a:p>
            <a:pPr marL="285750" indent="-285750">
              <a:buFont typeface="Wingdings" panose="05000000000000000000" pitchFamily="2" charset="2"/>
              <a:buChar char="ü"/>
            </a:pPr>
            <a:r>
              <a:rPr lang="en-US" sz="2400" dirty="0" smtClean="0"/>
              <a:t>Design Research Methodology</a:t>
            </a:r>
          </a:p>
          <a:p>
            <a:pPr marL="285750" indent="-285750">
              <a:buFont typeface="Wingdings" panose="05000000000000000000" pitchFamily="2" charset="2"/>
              <a:buChar char="ü"/>
            </a:pPr>
            <a:r>
              <a:rPr lang="en-US" sz="2400" dirty="0" smtClean="0"/>
              <a:t>Tools formation</a:t>
            </a:r>
          </a:p>
          <a:p>
            <a:pPr marL="285750" indent="-285750">
              <a:buFont typeface="Wingdings" panose="05000000000000000000" pitchFamily="2" charset="2"/>
              <a:buChar char="ü"/>
            </a:pPr>
            <a:r>
              <a:rPr lang="en-US" sz="2400" dirty="0" smtClean="0"/>
              <a:t>Collection of data</a:t>
            </a:r>
          </a:p>
          <a:p>
            <a:pPr marL="285750" indent="-285750">
              <a:buFont typeface="Wingdings" panose="05000000000000000000" pitchFamily="2" charset="2"/>
              <a:buChar char="ü"/>
            </a:pPr>
            <a:r>
              <a:rPr lang="en-US" sz="2400" dirty="0" smtClean="0"/>
              <a:t>Analysis of data</a:t>
            </a:r>
          </a:p>
          <a:p>
            <a:pPr marL="285750" indent="-285750">
              <a:buFont typeface="Wingdings" panose="05000000000000000000" pitchFamily="2" charset="2"/>
              <a:buChar char="ü"/>
            </a:pPr>
            <a:r>
              <a:rPr lang="en-US" sz="2400" dirty="0" smtClean="0"/>
              <a:t>Conclusion</a:t>
            </a:r>
          </a:p>
          <a:p>
            <a:pPr marL="285750" indent="-285750">
              <a:buFont typeface="Wingdings" panose="05000000000000000000" pitchFamily="2" charset="2"/>
              <a:buChar char="ü"/>
            </a:pPr>
            <a:r>
              <a:rPr lang="en-US" sz="2400" dirty="0" smtClean="0"/>
              <a:t>Publication</a:t>
            </a:r>
          </a:p>
          <a:p>
            <a:endParaRPr lang="en-US" sz="2400" dirty="0" smtClean="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1601813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SOCIOLOGY AS A SOCIAL SCIENCE</a:t>
            </a:r>
            <a:endParaRPr lang="en-US" sz="4000" b="1" u="sng" dirty="0"/>
          </a:p>
        </p:txBody>
      </p:sp>
      <p:sp>
        <p:nvSpPr>
          <p:cNvPr id="3" name="Content Placeholder 2"/>
          <p:cNvSpPr>
            <a:spLocks noGrp="1"/>
          </p:cNvSpPr>
          <p:nvPr>
            <p:ph idx="1"/>
          </p:nvPr>
        </p:nvSpPr>
        <p:spPr>
          <a:xfrm>
            <a:off x="677334" y="1429555"/>
            <a:ext cx="8878790" cy="5074276"/>
          </a:xfrm>
        </p:spPr>
        <p:txBody>
          <a:bodyPr>
            <a:normAutofit fontScale="92500"/>
          </a:bodyPr>
          <a:lstStyle/>
          <a:p>
            <a:pPr algn="just"/>
            <a:r>
              <a:rPr lang="en-US" sz="2000" u="sng" dirty="0" smtClean="0"/>
              <a:t>Social Science:</a:t>
            </a:r>
            <a:r>
              <a:rPr lang="en-US" sz="2000" dirty="0" smtClean="0"/>
              <a:t> Social science is an academic principle concerned with society and relationships among individual within a society. It includes anthropology, economics, political science, psychology, social work and sociology.</a:t>
            </a:r>
          </a:p>
          <a:p>
            <a:pPr algn="just"/>
            <a:r>
              <a:rPr lang="en-US" sz="2000" dirty="0" smtClean="0"/>
              <a:t>Sociology plays a leading role in social sciences.</a:t>
            </a:r>
          </a:p>
          <a:p>
            <a:pPr algn="just"/>
            <a:r>
              <a:rPr lang="en-US" sz="2000" dirty="0" smtClean="0"/>
              <a:t>Sociology is defined as a social science that studies such kind of phenomena as:</a:t>
            </a:r>
          </a:p>
          <a:p>
            <a:pPr lvl="2" algn="just">
              <a:buFont typeface="Courier New" panose="02070309020205020404" pitchFamily="49" charset="0"/>
              <a:buChar char="o"/>
            </a:pPr>
            <a:r>
              <a:rPr lang="en-US" sz="2100" dirty="0" smtClean="0"/>
              <a:t>The structure and function of society as a system.</a:t>
            </a:r>
          </a:p>
          <a:p>
            <a:pPr lvl="2" algn="just">
              <a:buFont typeface="Courier New" panose="02070309020205020404" pitchFamily="49" charset="0"/>
              <a:buChar char="o"/>
            </a:pPr>
            <a:r>
              <a:rPr lang="en-US" sz="2100" dirty="0" smtClean="0"/>
              <a:t>The nature, complexity and contents of human social behavior.</a:t>
            </a:r>
          </a:p>
          <a:p>
            <a:pPr lvl="2" algn="just">
              <a:buFont typeface="Courier New" panose="02070309020205020404" pitchFamily="49" charset="0"/>
              <a:buChar char="o"/>
            </a:pPr>
            <a:r>
              <a:rPr lang="en-US" sz="2100" dirty="0" smtClean="0"/>
              <a:t>The fundamentals of human social life.</a:t>
            </a:r>
          </a:p>
          <a:p>
            <a:pPr lvl="2" algn="just">
              <a:buFont typeface="Courier New" panose="02070309020205020404" pitchFamily="49" charset="0"/>
              <a:buChar char="o"/>
            </a:pPr>
            <a:r>
              <a:rPr lang="en-US" sz="2100" dirty="0" smtClean="0"/>
              <a:t>Interaction of human beings with their external environment.</a:t>
            </a:r>
          </a:p>
          <a:p>
            <a:pPr lvl="2" algn="just">
              <a:buFont typeface="Courier New" panose="02070309020205020404" pitchFamily="49" charset="0"/>
              <a:buChar char="o"/>
            </a:pPr>
            <a:r>
              <a:rPr lang="en-US" sz="2100" dirty="0" smtClean="0"/>
              <a:t>The indispensability of social interactions for human development.</a:t>
            </a:r>
          </a:p>
          <a:p>
            <a:pPr lvl="2" algn="just">
              <a:buFont typeface="Courier New" panose="02070309020205020404" pitchFamily="49" charset="0"/>
              <a:buChar char="o"/>
            </a:pPr>
            <a:r>
              <a:rPr lang="en-US" sz="2100" dirty="0" smtClean="0"/>
              <a:t>How the social world affects us.</a:t>
            </a:r>
            <a:endParaRPr lang="en-US" sz="2100" dirty="0"/>
          </a:p>
        </p:txBody>
      </p:sp>
    </p:spTree>
    <p:extLst>
      <p:ext uri="{BB962C8B-B14F-4D97-AF65-F5344CB8AC3E}">
        <p14:creationId xmlns:p14="http://schemas.microsoft.com/office/powerpoint/2010/main" val="1610136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HISTORY OF SOCIOLOGY</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111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lstStyle/>
          <a:p>
            <a:r>
              <a:rPr lang="en-US" dirty="0" smtClean="0"/>
              <a:t>Origin of Sociology</a:t>
            </a:r>
            <a:endParaRPr lang="en-US" dirty="0"/>
          </a:p>
        </p:txBody>
      </p:sp>
      <p:sp>
        <p:nvSpPr>
          <p:cNvPr id="3" name="Content Placeholder 2"/>
          <p:cNvSpPr>
            <a:spLocks noGrp="1"/>
          </p:cNvSpPr>
          <p:nvPr>
            <p:ph idx="1"/>
          </p:nvPr>
        </p:nvSpPr>
        <p:spPr>
          <a:xfrm>
            <a:off x="677334" y="1545465"/>
            <a:ext cx="8596668" cy="4495897"/>
          </a:xfrm>
        </p:spPr>
        <p:txBody>
          <a:bodyPr>
            <a:noAutofit/>
          </a:bodyPr>
          <a:lstStyle/>
          <a:p>
            <a:r>
              <a:rPr lang="en-US" sz="2800" dirty="0"/>
              <a:t>Sociology came to be established as an independent and a separate social science in the middle of the 19th century. </a:t>
            </a:r>
          </a:p>
          <a:p>
            <a:r>
              <a:rPr lang="en-US" sz="2800" dirty="0"/>
              <a:t>Various factors paved the way for its emergence. </a:t>
            </a:r>
            <a:endParaRPr lang="en-US" sz="2800" dirty="0" smtClean="0"/>
          </a:p>
          <a:p>
            <a:pPr marL="400050" indent="-400050">
              <a:buAutoNum type="romanLcParenBoth"/>
            </a:pPr>
            <a:r>
              <a:rPr lang="en-US" sz="2800" b="1" i="1" dirty="0" smtClean="0"/>
              <a:t>Industrial </a:t>
            </a:r>
            <a:r>
              <a:rPr lang="en-US" sz="2800" b="1" i="1" dirty="0"/>
              <a:t>Revolution and </a:t>
            </a:r>
            <a:r>
              <a:rPr lang="en-US" sz="2800" b="1" i="1" dirty="0" smtClean="0"/>
              <a:t>Industrialization</a:t>
            </a:r>
            <a:endParaRPr lang="en-US" sz="2800" b="1" i="1" dirty="0"/>
          </a:p>
          <a:p>
            <a:pPr marL="400050" indent="-400050">
              <a:buAutoNum type="romanLcParenBoth"/>
            </a:pPr>
            <a:r>
              <a:rPr lang="en-US" sz="2800" b="1" i="1" dirty="0" smtClean="0"/>
              <a:t>Inspiration </a:t>
            </a:r>
            <a:r>
              <a:rPr lang="en-US" sz="2800" b="1" i="1" dirty="0"/>
              <a:t>from the Growth of Natural </a:t>
            </a:r>
            <a:r>
              <a:rPr lang="en-US" sz="2800" b="1" i="1" dirty="0" smtClean="0"/>
              <a:t>Sciences</a:t>
            </a:r>
            <a:endParaRPr lang="en-US" sz="2800" b="1" i="1" dirty="0"/>
          </a:p>
          <a:p>
            <a:pPr marL="400050" indent="-400050">
              <a:buFont typeface="Wingdings 3" charset="2"/>
              <a:buAutoNum type="romanLcParenBoth"/>
            </a:pPr>
            <a:r>
              <a:rPr lang="en-US" sz="2800" b="1" i="1" dirty="0"/>
              <a:t>Inspiration provided by the radically diverse societies and cultures of the colonial empires: </a:t>
            </a:r>
            <a:endParaRPr lang="en-US" sz="2800" i="1" dirty="0"/>
          </a:p>
          <a:p>
            <a:pPr marL="400050" indent="-400050">
              <a:buAutoNum type="romanLcParenBoth"/>
            </a:pPr>
            <a:endParaRPr lang="en-US" sz="2800" i="1" dirty="0"/>
          </a:p>
        </p:txBody>
      </p:sp>
    </p:spTree>
    <p:extLst>
      <p:ext uri="{BB962C8B-B14F-4D97-AF65-F5344CB8AC3E}">
        <p14:creationId xmlns:p14="http://schemas.microsoft.com/office/powerpoint/2010/main" val="54267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HISTORY OF SOCIOLOGY:</a:t>
            </a:r>
            <a:endParaRPr lang="en-US" b="1" u="sng" dirty="0"/>
          </a:p>
        </p:txBody>
      </p:sp>
      <p:sp>
        <p:nvSpPr>
          <p:cNvPr id="3" name="Content Placeholder 2"/>
          <p:cNvSpPr>
            <a:spLocks noGrp="1"/>
          </p:cNvSpPr>
          <p:nvPr>
            <p:ph idx="1"/>
          </p:nvPr>
        </p:nvSpPr>
        <p:spPr>
          <a:xfrm>
            <a:off x="677334" y="1545464"/>
            <a:ext cx="9355308" cy="5312535"/>
          </a:xfrm>
        </p:spPr>
        <p:txBody>
          <a:bodyPr>
            <a:noAutofit/>
          </a:bodyPr>
          <a:lstStyle/>
          <a:p>
            <a:pPr algn="just"/>
            <a:r>
              <a:rPr lang="en-US" sz="2600" dirty="0"/>
              <a:t>The study of society, however, can be traced to the Greek philosophers, Plato and Aristotle</a:t>
            </a:r>
            <a:r>
              <a:rPr lang="en-US" sz="2600" dirty="0" smtClean="0"/>
              <a:t>.</a:t>
            </a:r>
          </a:p>
          <a:p>
            <a:pPr algn="just"/>
            <a:r>
              <a:rPr lang="en-US" sz="2600" dirty="0" smtClean="0"/>
              <a:t>Sociology emerged as a result of interest in the nature of human social behavior in society.</a:t>
            </a:r>
          </a:p>
          <a:p>
            <a:pPr algn="just"/>
            <a:r>
              <a:rPr lang="en-US" sz="2600" dirty="0" smtClean="0"/>
              <a:t>Emerged in early 19</a:t>
            </a:r>
            <a:r>
              <a:rPr lang="en-US" sz="2600" baseline="30000" dirty="0" smtClean="0"/>
              <a:t>th</a:t>
            </a:r>
            <a:r>
              <a:rPr lang="en-US" sz="2600" dirty="0" smtClean="0"/>
              <a:t> century in response to challenges of modernity.</a:t>
            </a:r>
          </a:p>
          <a:p>
            <a:pPr algn="just"/>
            <a:r>
              <a:rPr lang="en-US" sz="2600" dirty="0"/>
              <a:t>Increasing mobility and technological advances resulted in the increasing exposure of people to cultures and </a:t>
            </a:r>
            <a:r>
              <a:rPr lang="en-US" sz="2600" dirty="0" smtClean="0"/>
              <a:t>societies which in turn create demand of revised understanding of how the world works, what holds social group together, and what are the solutions to breakdown of social solidarity.</a:t>
            </a:r>
          </a:p>
          <a:p>
            <a:pPr marL="0" indent="0" algn="just">
              <a:buNone/>
            </a:pPr>
            <a:endParaRPr lang="en-US" sz="2600" dirty="0" smtClean="0"/>
          </a:p>
        </p:txBody>
      </p:sp>
    </p:spTree>
    <p:extLst>
      <p:ext uri="{BB962C8B-B14F-4D97-AF65-F5344CB8AC3E}">
        <p14:creationId xmlns:p14="http://schemas.microsoft.com/office/powerpoint/2010/main" val="3612388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914401"/>
            <a:ext cx="8596668" cy="5126962"/>
          </a:xfrm>
        </p:spPr>
        <p:txBody>
          <a:bodyPr>
            <a:normAutofit/>
          </a:bodyPr>
          <a:lstStyle/>
          <a:p>
            <a:pPr algn="just"/>
            <a:r>
              <a:rPr lang="en-US" sz="2800" dirty="0"/>
              <a:t>In response to such questions, sociology as a science emerged.</a:t>
            </a:r>
          </a:p>
          <a:p>
            <a:pPr algn="just"/>
            <a:r>
              <a:rPr lang="en-US" sz="2800" dirty="0"/>
              <a:t>The term sociology was coined by French philosopher </a:t>
            </a:r>
            <a:r>
              <a:rPr lang="en-US" sz="2800" dirty="0" err="1"/>
              <a:t>Auguste</a:t>
            </a:r>
            <a:r>
              <a:rPr lang="en-US" sz="2800" dirty="0"/>
              <a:t> Comte in 1838, who for this reason is known as the “Father of Sociology Comte </a:t>
            </a:r>
            <a:r>
              <a:rPr lang="en-US" sz="2800" dirty="0"/>
              <a:t>felt that science could be used to study and discover the laws governing our social lives. </a:t>
            </a:r>
          </a:p>
          <a:p>
            <a:r>
              <a:rPr lang="en-US" sz="2800" dirty="0"/>
              <a:t>Comte introduced the concept of positivism to sociology—a way to understand the social world based on scientific facts.</a:t>
            </a:r>
          </a:p>
          <a:p>
            <a:endParaRPr lang="en-US" sz="2800" u="sng" dirty="0" smtClean="0"/>
          </a:p>
          <a:p>
            <a:endParaRPr lang="en-US" sz="2800" dirty="0"/>
          </a:p>
        </p:txBody>
      </p:sp>
    </p:spTree>
    <p:extLst>
      <p:ext uri="{BB962C8B-B14F-4D97-AF65-F5344CB8AC3E}">
        <p14:creationId xmlns:p14="http://schemas.microsoft.com/office/powerpoint/2010/main" val="685386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7882"/>
            <a:ext cx="8596668" cy="1492518"/>
          </a:xfrm>
        </p:spPr>
        <p:txBody>
          <a:bodyPr/>
          <a:lstStyle/>
          <a:p>
            <a:endParaRPr lang="en-US" dirty="0"/>
          </a:p>
        </p:txBody>
      </p:sp>
      <p:sp>
        <p:nvSpPr>
          <p:cNvPr id="3" name="Content Placeholder 2"/>
          <p:cNvSpPr>
            <a:spLocks noGrp="1"/>
          </p:cNvSpPr>
          <p:nvPr>
            <p:ph idx="1"/>
          </p:nvPr>
        </p:nvSpPr>
        <p:spPr>
          <a:xfrm>
            <a:off x="677334" y="589935"/>
            <a:ext cx="8596668" cy="5451428"/>
          </a:xfrm>
        </p:spPr>
        <p:txBody>
          <a:bodyPr>
            <a:normAutofit/>
          </a:bodyPr>
          <a:lstStyle/>
          <a:p>
            <a:r>
              <a:rPr lang="en-US" sz="2800" dirty="0" smtClean="0"/>
              <a:t>Other </a:t>
            </a:r>
            <a:r>
              <a:rPr lang="en-US" sz="2800" dirty="0"/>
              <a:t>classical theorists of sociology from the late nineteenth and early twentieth centuries include </a:t>
            </a:r>
            <a:r>
              <a:rPr lang="en-US" sz="2800" u="sng" dirty="0">
                <a:hlinkClick r:id="rId2"/>
              </a:rPr>
              <a:t>Karl Marx</a:t>
            </a:r>
            <a:r>
              <a:rPr lang="en-US" sz="2800" dirty="0"/>
              <a:t>, </a:t>
            </a:r>
            <a:r>
              <a:rPr lang="en-US" sz="2800" u="sng" dirty="0">
                <a:hlinkClick r:id="rId3"/>
              </a:rPr>
              <a:t>Emile Durkheim</a:t>
            </a:r>
            <a:r>
              <a:rPr lang="en-US" sz="2800" dirty="0"/>
              <a:t>, </a:t>
            </a:r>
            <a:r>
              <a:rPr lang="en-US" sz="2800" u="sng" dirty="0">
                <a:hlinkClick r:id="rId4"/>
              </a:rPr>
              <a:t>Max Weber</a:t>
            </a:r>
            <a:r>
              <a:rPr lang="en-US" sz="2800" dirty="0"/>
              <a:t>, </a:t>
            </a:r>
            <a:r>
              <a:rPr lang="en-US" sz="2800" u="sng" dirty="0">
                <a:hlinkClick r:id="rId5"/>
              </a:rPr>
              <a:t>W.E.B. DuBois</a:t>
            </a:r>
            <a:r>
              <a:rPr lang="en-US" sz="2800" dirty="0"/>
              <a:t>, and </a:t>
            </a:r>
            <a:r>
              <a:rPr lang="en-US" sz="2800" u="sng" dirty="0">
                <a:hlinkClick r:id="rId6"/>
              </a:rPr>
              <a:t>Harriet Martineau</a:t>
            </a:r>
            <a:r>
              <a:rPr lang="en-US" sz="2800" u="sng" dirty="0"/>
              <a:t>.</a:t>
            </a:r>
          </a:p>
          <a:p>
            <a:r>
              <a:rPr lang="en-US" sz="2800" dirty="0"/>
              <a:t>They all had a vision of using sociology to call attention to social concerns and bring about social change.</a:t>
            </a:r>
          </a:p>
          <a:p>
            <a:r>
              <a:rPr lang="en-US" sz="2800" dirty="0"/>
              <a:t>E.g. Marx worked on social Inequality, </a:t>
            </a:r>
            <a:r>
              <a:rPr lang="en-US" sz="2800" dirty="0" err="1"/>
              <a:t>Martinaeu</a:t>
            </a:r>
            <a:r>
              <a:rPr lang="en-US" sz="2800" dirty="0"/>
              <a:t> advocated for the rights of girls and women.</a:t>
            </a:r>
          </a:p>
          <a:p>
            <a:pPr>
              <a:buFont typeface="Wingdings" panose="05000000000000000000" pitchFamily="2" charset="2"/>
              <a:buChar char="q"/>
            </a:pPr>
            <a:endParaRPr lang="en-US" sz="2400" dirty="0"/>
          </a:p>
          <a:p>
            <a:pPr marL="0" indent="0">
              <a:buNone/>
            </a:pPr>
            <a:endParaRPr lang="en-US" sz="2400" b="1" u="sng" dirty="0">
              <a:solidFill>
                <a:schemeClr val="accent2">
                  <a:lumMod val="60000"/>
                  <a:lumOff val="40000"/>
                </a:schemeClr>
              </a:solidFill>
            </a:endParaRPr>
          </a:p>
        </p:txBody>
      </p:sp>
    </p:spTree>
    <p:extLst>
      <p:ext uri="{BB962C8B-B14F-4D97-AF65-F5344CB8AC3E}">
        <p14:creationId xmlns:p14="http://schemas.microsoft.com/office/powerpoint/2010/main" val="616785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normAutofit fontScale="90000"/>
          </a:bodyPr>
          <a:lstStyle/>
          <a:p>
            <a:r>
              <a:rPr lang="en-US" b="1" u="sng" dirty="0">
                <a:solidFill>
                  <a:schemeClr val="accent2">
                    <a:lumMod val="60000"/>
                    <a:lumOff val="40000"/>
                  </a:schemeClr>
                </a:solidFill>
              </a:rPr>
              <a:t>Sociology As a Discipline:</a:t>
            </a:r>
            <a:br>
              <a:rPr lang="en-US" b="1" u="sng" dirty="0">
                <a:solidFill>
                  <a:schemeClr val="accent2">
                    <a:lumMod val="60000"/>
                    <a:lumOff val="40000"/>
                  </a:schemeClr>
                </a:solidFill>
              </a:rPr>
            </a:br>
            <a:endParaRPr lang="en-US" dirty="0"/>
          </a:p>
        </p:txBody>
      </p:sp>
      <p:sp>
        <p:nvSpPr>
          <p:cNvPr id="3" name="Content Placeholder 2"/>
          <p:cNvSpPr>
            <a:spLocks noGrp="1"/>
          </p:cNvSpPr>
          <p:nvPr>
            <p:ph idx="1"/>
          </p:nvPr>
        </p:nvSpPr>
        <p:spPr>
          <a:xfrm>
            <a:off x="677333" y="1223494"/>
            <a:ext cx="9226521" cy="5112912"/>
          </a:xfrm>
        </p:spPr>
        <p:txBody>
          <a:bodyPr>
            <a:noAutofit/>
          </a:bodyPr>
          <a:lstStyle/>
          <a:p>
            <a:pPr>
              <a:buFont typeface="Wingdings" panose="05000000000000000000" pitchFamily="2" charset="2"/>
              <a:buChar char="q"/>
            </a:pPr>
            <a:r>
              <a:rPr lang="en-US" sz="2400" dirty="0"/>
              <a:t>Sociology was taught by that name for the first time at the University of Kansas in 1890 by Frank </a:t>
            </a:r>
            <a:r>
              <a:rPr lang="en-US" sz="2400" dirty="0" err="1"/>
              <a:t>Blackmar</a:t>
            </a:r>
            <a:r>
              <a:rPr lang="en-US" sz="2400" dirty="0"/>
              <a:t>, under the course title Elements of Sociology</a:t>
            </a:r>
          </a:p>
          <a:p>
            <a:pPr>
              <a:buFont typeface="Wingdings" panose="05000000000000000000" pitchFamily="2" charset="2"/>
              <a:buChar char="q"/>
            </a:pPr>
            <a:r>
              <a:rPr lang="en-US" sz="2400" dirty="0"/>
              <a:t>Formal institutionalization of sociology as an academic discipline began when Emile Durkheim founded the first French department of sociology at the </a:t>
            </a:r>
            <a:r>
              <a:rPr lang="en-US" sz="2400" u="sng" dirty="0">
                <a:hlinkClick r:id="rId2" tooltip="University of Bordeaux"/>
              </a:rPr>
              <a:t>University of Bordeaux</a:t>
            </a:r>
            <a:r>
              <a:rPr lang="en-US" sz="2400" dirty="0"/>
              <a:t> in 1895. </a:t>
            </a:r>
          </a:p>
          <a:p>
            <a:pPr>
              <a:buFont typeface="Wingdings" panose="05000000000000000000" pitchFamily="2" charset="2"/>
              <a:buChar char="q"/>
            </a:pPr>
            <a:r>
              <a:rPr lang="en-US" sz="2400" dirty="0"/>
              <a:t> In 1876, Yale University’s William Graham Summer taught the first course identified as “sociology” in the United States. </a:t>
            </a:r>
          </a:p>
          <a:p>
            <a:pPr>
              <a:buFont typeface="Wingdings" panose="05000000000000000000" pitchFamily="2" charset="2"/>
              <a:buChar char="q"/>
            </a:pPr>
            <a:r>
              <a:rPr lang="en-US" sz="2400" dirty="0"/>
              <a:t>The University of Chicago established the first graduate department of sociology in the United States in 1892 and by 1910, most colleges and universities were offering sociology courses. </a:t>
            </a:r>
          </a:p>
          <a:p>
            <a:endParaRPr lang="en-US" sz="2400" dirty="0"/>
          </a:p>
        </p:txBody>
      </p:sp>
    </p:spTree>
    <p:extLst>
      <p:ext uri="{BB962C8B-B14F-4D97-AF65-F5344CB8AC3E}">
        <p14:creationId xmlns:p14="http://schemas.microsoft.com/office/powerpoint/2010/main" val="1451870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599"/>
            <a:ext cx="9020458" cy="5829837"/>
          </a:xfrm>
        </p:spPr>
        <p:txBody>
          <a:bodyPr>
            <a:noAutofit/>
          </a:bodyPr>
          <a:lstStyle/>
          <a:p>
            <a:pPr>
              <a:buFont typeface="Wingdings" panose="05000000000000000000" pitchFamily="2" charset="2"/>
              <a:buChar char="q"/>
            </a:pPr>
            <a:r>
              <a:rPr lang="en-US" sz="2400" dirty="0"/>
              <a:t>Sociology was first taught in high schools in 1911. </a:t>
            </a:r>
          </a:p>
          <a:p>
            <a:pPr>
              <a:buFont typeface="Wingdings" panose="05000000000000000000" pitchFamily="2" charset="2"/>
              <a:buChar char="q"/>
            </a:pPr>
            <a:r>
              <a:rPr lang="en-US" sz="2400" dirty="0"/>
              <a:t>Although, in Europe, the discipline suffered great setbacks as a result of World Wars I and II.</a:t>
            </a:r>
          </a:p>
          <a:p>
            <a:pPr>
              <a:buFont typeface="Wingdings" panose="05000000000000000000" pitchFamily="2" charset="2"/>
              <a:buChar char="q"/>
            </a:pPr>
            <a:r>
              <a:rPr lang="en-US" sz="2400" dirty="0" smtClean="0"/>
              <a:t>The </a:t>
            </a:r>
            <a:r>
              <a:rPr lang="en-US" sz="2400" dirty="0"/>
              <a:t>American Sociological Association (ASA) was formed in 1905 with 115 members. </a:t>
            </a:r>
            <a:endParaRPr lang="en-US" sz="2400" dirty="0" smtClean="0"/>
          </a:p>
          <a:p>
            <a:pPr>
              <a:buFont typeface="Wingdings" panose="05000000000000000000" pitchFamily="2" charset="2"/>
              <a:buChar char="q"/>
            </a:pPr>
            <a:r>
              <a:rPr lang="en-US" sz="2400" dirty="0"/>
              <a:t>By the end of 2004, it had grown to almost 14,000 members and more than 40 “sections” covering specific areas of </a:t>
            </a:r>
            <a:r>
              <a:rPr lang="en-US" sz="2400" dirty="0" smtClean="0"/>
              <a:t>interest.</a:t>
            </a:r>
          </a:p>
          <a:p>
            <a:pPr>
              <a:buFont typeface="Wingdings" panose="05000000000000000000" pitchFamily="2" charset="2"/>
              <a:buChar char="q"/>
            </a:pPr>
            <a:r>
              <a:rPr lang="en-US" sz="2400" dirty="0" smtClean="0"/>
              <a:t>The </a:t>
            </a:r>
            <a:r>
              <a:rPr lang="en-US" sz="2400" dirty="0"/>
              <a:t>mission of the ASA is to advance sociology as a </a:t>
            </a:r>
            <a:r>
              <a:rPr lang="en-US" sz="2400" dirty="0" smtClean="0"/>
              <a:t>scientific discipline and </a:t>
            </a:r>
            <a:r>
              <a:rPr lang="en-US" sz="2400" dirty="0"/>
              <a:t>as a profession serving the public good</a:t>
            </a:r>
            <a:r>
              <a:rPr lang="en-US" sz="2400" dirty="0" smtClean="0"/>
              <a:t>.</a:t>
            </a:r>
            <a:endParaRPr lang="en-US" sz="2400" dirty="0"/>
          </a:p>
          <a:p>
            <a:pPr>
              <a:buFont typeface="Wingdings" panose="05000000000000000000" pitchFamily="2" charset="2"/>
              <a:buChar char="q"/>
            </a:pPr>
            <a:r>
              <a:rPr lang="en-US" sz="2400" dirty="0"/>
              <a:t>The International Sociological Association (ISA) boasted more than 3,300 members in 2004 from 91 different </a:t>
            </a:r>
            <a:r>
              <a:rPr lang="en-US" sz="2400" dirty="0" smtClean="0"/>
              <a:t>countries</a:t>
            </a:r>
            <a:r>
              <a:rPr lang="en-US" sz="2400" dirty="0" smtClean="0"/>
              <a:t>.</a:t>
            </a:r>
            <a:endParaRPr lang="en-US" sz="2400" dirty="0" smtClean="0"/>
          </a:p>
        </p:txBody>
      </p:sp>
    </p:spTree>
    <p:extLst>
      <p:ext uri="{BB962C8B-B14F-4D97-AF65-F5344CB8AC3E}">
        <p14:creationId xmlns:p14="http://schemas.microsoft.com/office/powerpoint/2010/main" val="3248838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In Pakistan, the full academic recognition of the subject came in 1955 when Punjab University inaugurated the first department of sociology in the country. </a:t>
            </a:r>
          </a:p>
          <a:p>
            <a:endParaRPr lang="en-US" sz="2600" dirty="0"/>
          </a:p>
        </p:txBody>
      </p:sp>
    </p:spTree>
    <p:extLst>
      <p:ext uri="{BB962C8B-B14F-4D97-AF65-F5344CB8AC3E}">
        <p14:creationId xmlns:p14="http://schemas.microsoft.com/office/powerpoint/2010/main" val="36582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01"/>
          </a:xfrm>
        </p:spPr>
        <p:txBody>
          <a:bodyPr>
            <a:normAutofit fontScale="90000"/>
          </a:bodyPr>
          <a:lstStyle/>
          <a:p>
            <a:endParaRPr lang="en-US" dirty="0"/>
          </a:p>
        </p:txBody>
      </p:sp>
      <p:sp>
        <p:nvSpPr>
          <p:cNvPr id="3" name="Content Placeholder 2"/>
          <p:cNvSpPr>
            <a:spLocks noGrp="1"/>
          </p:cNvSpPr>
          <p:nvPr>
            <p:ph idx="1"/>
          </p:nvPr>
        </p:nvSpPr>
        <p:spPr>
          <a:xfrm>
            <a:off x="677334" y="609601"/>
            <a:ext cx="8596668" cy="5431762"/>
          </a:xfrm>
        </p:spPr>
        <p:txBody>
          <a:bodyPr>
            <a:noAutofit/>
          </a:bodyPr>
          <a:lstStyle/>
          <a:p>
            <a:pPr algn="just">
              <a:buFont typeface="Wingdings" panose="05000000000000000000" pitchFamily="2" charset="2"/>
              <a:buChar char="v"/>
            </a:pPr>
            <a:r>
              <a:rPr lang="en-US" sz="2600" dirty="0" smtClean="0"/>
              <a:t>The term sociology was coined by AUGUSTE COMTE who is called father of sociology in 1839.</a:t>
            </a:r>
          </a:p>
          <a:p>
            <a:pPr algn="just">
              <a:buFont typeface="Wingdings" panose="05000000000000000000" pitchFamily="2" charset="2"/>
              <a:buChar char="v"/>
            </a:pPr>
            <a:r>
              <a:rPr lang="en-US" sz="2600" dirty="0" smtClean="0"/>
              <a:t>The word Sociology is derived from </a:t>
            </a:r>
            <a:r>
              <a:rPr lang="en-US" sz="2600" dirty="0"/>
              <a:t>L</a:t>
            </a:r>
            <a:r>
              <a:rPr lang="en-US" sz="2600" dirty="0" smtClean="0"/>
              <a:t>atin word SOCIUS which means associate or companion and LOGOS means study or science.</a:t>
            </a:r>
          </a:p>
          <a:p>
            <a:pPr algn="just">
              <a:buFont typeface="Wingdings" panose="05000000000000000000" pitchFamily="2" charset="2"/>
              <a:buChar char="v"/>
            </a:pPr>
            <a:r>
              <a:rPr lang="en-US" sz="2600" dirty="0" smtClean="0"/>
              <a:t>So, Sociology means study or science of society.</a:t>
            </a:r>
          </a:p>
          <a:p>
            <a:pPr algn="just">
              <a:buFont typeface="Wingdings" panose="05000000000000000000" pitchFamily="2" charset="2"/>
              <a:buChar char="v"/>
            </a:pPr>
            <a:r>
              <a:rPr lang="en-US" sz="2600" dirty="0" smtClean="0"/>
              <a:t>Generally, sociology is systematic (organized and manner) study of society including human groups, social institutions( how they operate and relate to one another) social relationships, culture and development of social life in modern societies. It is also concerned with describing and explaining the patterns of inequality, deprivation and conflict.</a:t>
            </a:r>
            <a:endParaRPr lang="en-US" sz="2600" dirty="0"/>
          </a:p>
        </p:txBody>
      </p:sp>
    </p:spTree>
    <p:extLst>
      <p:ext uri="{BB962C8B-B14F-4D97-AF65-F5344CB8AC3E}">
        <p14:creationId xmlns:p14="http://schemas.microsoft.com/office/powerpoint/2010/main" val="3820335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DEFINITIONS OF SOCIOLOGY :</a:t>
            </a:r>
            <a:endParaRPr lang="en-US" u="sng" dirty="0"/>
          </a:p>
        </p:txBody>
      </p:sp>
      <p:sp>
        <p:nvSpPr>
          <p:cNvPr id="3" name="Content Placeholder 2"/>
          <p:cNvSpPr>
            <a:spLocks noGrp="1"/>
          </p:cNvSpPr>
          <p:nvPr>
            <p:ph idx="1"/>
          </p:nvPr>
        </p:nvSpPr>
        <p:spPr>
          <a:xfrm>
            <a:off x="677334" y="1725769"/>
            <a:ext cx="8596668" cy="4315593"/>
          </a:xfrm>
        </p:spPr>
        <p:txBody>
          <a:bodyPr>
            <a:normAutofit/>
          </a:bodyPr>
          <a:lstStyle/>
          <a:p>
            <a:pPr algn="just"/>
            <a:r>
              <a:rPr lang="en-US" sz="2600" u="sng" dirty="0" smtClean="0"/>
              <a:t>Kingsley </a:t>
            </a:r>
            <a:r>
              <a:rPr lang="en-US" sz="2600" u="sng" dirty="0"/>
              <a:t>D</a:t>
            </a:r>
            <a:r>
              <a:rPr lang="en-US" sz="2600" u="sng" dirty="0" smtClean="0"/>
              <a:t>avis</a:t>
            </a:r>
            <a:r>
              <a:rPr lang="en-US" sz="2600" dirty="0" smtClean="0"/>
              <a:t>: Sociology is a general science of society.</a:t>
            </a:r>
          </a:p>
          <a:p>
            <a:pPr algn="just"/>
            <a:r>
              <a:rPr lang="en-US" sz="2600" u="sng" dirty="0" smtClean="0"/>
              <a:t>Harry M. Johnson</a:t>
            </a:r>
            <a:r>
              <a:rPr lang="en-US" sz="2600" dirty="0" smtClean="0"/>
              <a:t>: Sociology is the science that deals with social group.</a:t>
            </a:r>
          </a:p>
          <a:p>
            <a:pPr algn="just"/>
            <a:r>
              <a:rPr lang="en-US" sz="2600" u="sng" dirty="0" smtClean="0"/>
              <a:t>Emile Durkheim</a:t>
            </a:r>
            <a:r>
              <a:rPr lang="en-US" sz="2600" dirty="0" smtClean="0"/>
              <a:t>: Science of social institutions.</a:t>
            </a:r>
          </a:p>
          <a:p>
            <a:pPr algn="just"/>
            <a:r>
              <a:rPr lang="en-US" sz="2600" u="sng" dirty="0" smtClean="0"/>
              <a:t>Park</a:t>
            </a:r>
            <a:r>
              <a:rPr lang="en-US" sz="2600" dirty="0" smtClean="0"/>
              <a:t> : Science of collective behavior.</a:t>
            </a:r>
          </a:p>
          <a:p>
            <a:pPr algn="just"/>
            <a:r>
              <a:rPr lang="en-US" sz="2600" u="sng" dirty="0" smtClean="0"/>
              <a:t>Albion W. Small </a:t>
            </a:r>
            <a:r>
              <a:rPr lang="en-US" sz="2600" dirty="0" smtClean="0"/>
              <a:t>: Science of social relationship.</a:t>
            </a:r>
          </a:p>
          <a:p>
            <a:pPr algn="just"/>
            <a:r>
              <a:rPr lang="en-US" sz="2600" u="sng" dirty="0" smtClean="0"/>
              <a:t>Anderson and Taylor </a:t>
            </a:r>
            <a:r>
              <a:rPr lang="en-US" sz="2600" dirty="0" smtClean="0"/>
              <a:t>: Sociology is the study of human behavior in society.</a:t>
            </a:r>
          </a:p>
        </p:txBody>
      </p:sp>
    </p:spTree>
    <p:extLst>
      <p:ext uri="{BB962C8B-B14F-4D97-AF65-F5344CB8AC3E}">
        <p14:creationId xmlns:p14="http://schemas.microsoft.com/office/powerpoint/2010/main" val="869268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081825"/>
            <a:ext cx="8596668" cy="4959537"/>
          </a:xfrm>
        </p:spPr>
        <p:txBody>
          <a:bodyPr>
            <a:noAutofit/>
          </a:bodyPr>
          <a:lstStyle/>
          <a:p>
            <a:endParaRPr lang="en-US" sz="2600" dirty="0" smtClean="0"/>
          </a:p>
          <a:p>
            <a:pPr algn="just"/>
            <a:r>
              <a:rPr lang="en-US" sz="2600" u="sng" dirty="0" err="1"/>
              <a:t>Ogburn</a:t>
            </a:r>
            <a:r>
              <a:rPr lang="en-US" sz="2600" u="sng" dirty="0"/>
              <a:t> and </a:t>
            </a:r>
            <a:r>
              <a:rPr lang="en-US" sz="2600" u="sng" dirty="0" err="1"/>
              <a:t>Nimkoff</a:t>
            </a:r>
            <a:r>
              <a:rPr lang="en-US" sz="2600" dirty="0"/>
              <a:t>: Sociology is the scientific study of social life.</a:t>
            </a:r>
          </a:p>
          <a:p>
            <a:pPr algn="just"/>
            <a:r>
              <a:rPr lang="en-US" sz="2600" u="sng" dirty="0"/>
              <a:t>Henry Fairchild</a:t>
            </a:r>
            <a:r>
              <a:rPr lang="en-US" sz="2600" dirty="0"/>
              <a:t>: Sociology is the study of man and its human environment in their relation to each other.</a:t>
            </a:r>
          </a:p>
          <a:p>
            <a:pPr algn="just"/>
            <a:r>
              <a:rPr lang="en-US" sz="2600" u="sng" dirty="0"/>
              <a:t>Max Weber</a:t>
            </a:r>
            <a:r>
              <a:rPr lang="en-US" sz="2600" dirty="0"/>
              <a:t>: the science which attempts the interpretative understanding of social action in order thereby to arrive at a casual explanation of its course and effects.</a:t>
            </a:r>
          </a:p>
          <a:p>
            <a:pPr algn="just"/>
            <a:r>
              <a:rPr lang="en-US" sz="2600" u="sng" dirty="0" smtClean="0"/>
              <a:t>Morris Ginsberg</a:t>
            </a:r>
            <a:r>
              <a:rPr lang="en-US" sz="2600" dirty="0" smtClean="0"/>
              <a:t>: Sociology is the study of human interactions and inter- relations, their conditions and consequences.</a:t>
            </a:r>
            <a:endParaRPr lang="en-US" sz="2600" dirty="0"/>
          </a:p>
        </p:txBody>
      </p:sp>
    </p:spTree>
    <p:extLst>
      <p:ext uri="{BB962C8B-B14F-4D97-AF65-F5344CB8AC3E}">
        <p14:creationId xmlns:p14="http://schemas.microsoft.com/office/powerpoint/2010/main" val="903663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9"/>
          </a:xfrm>
        </p:spPr>
        <p:txBody>
          <a:bodyPr>
            <a:noAutofit/>
          </a:bodyPr>
          <a:lstStyle/>
          <a:p>
            <a:r>
              <a:rPr lang="en-US" b="1" u="sng" dirty="0" smtClean="0"/>
              <a:t>IMPORTANCE/ADVANTAGES </a:t>
            </a:r>
            <a:r>
              <a:rPr lang="en-US" b="1" u="sng" dirty="0" smtClean="0"/>
              <a:t>OF SOCIOLOGY</a:t>
            </a:r>
            <a:r>
              <a:rPr lang="en-US" b="1" dirty="0" smtClean="0"/>
              <a:t/>
            </a:r>
            <a:br>
              <a:rPr lang="en-US" b="1" dirty="0" smtClean="0"/>
            </a:br>
            <a:endParaRPr lang="en-US" b="1" dirty="0"/>
          </a:p>
        </p:txBody>
      </p:sp>
      <p:sp>
        <p:nvSpPr>
          <p:cNvPr id="3" name="Content Placeholder 2"/>
          <p:cNvSpPr>
            <a:spLocks noGrp="1"/>
          </p:cNvSpPr>
          <p:nvPr>
            <p:ph idx="1"/>
          </p:nvPr>
        </p:nvSpPr>
        <p:spPr>
          <a:xfrm>
            <a:off x="677334" y="1622739"/>
            <a:ext cx="8596668" cy="4418624"/>
          </a:xfrm>
        </p:spPr>
        <p:txBody>
          <a:bodyPr>
            <a:noAutofit/>
          </a:bodyPr>
          <a:lstStyle/>
          <a:p>
            <a:pPr algn="just">
              <a:buFont typeface="Wingdings" panose="05000000000000000000" pitchFamily="2" charset="2"/>
              <a:buChar char="q"/>
            </a:pPr>
            <a:r>
              <a:rPr lang="en-US" sz="2600" dirty="0" smtClean="0"/>
              <a:t>Sociology is the scientific study of social behavior of humans.</a:t>
            </a:r>
          </a:p>
          <a:p>
            <a:pPr algn="just">
              <a:buFont typeface="Wingdings" panose="05000000000000000000" pitchFamily="2" charset="2"/>
              <a:buChar char="q"/>
            </a:pPr>
            <a:r>
              <a:rPr lang="en-US" sz="2600" dirty="0" smtClean="0"/>
              <a:t>Sociology enables us to see the connection between our personal experiences and the social forces in the bigger social world daily which influences life.</a:t>
            </a:r>
          </a:p>
          <a:p>
            <a:pPr algn="just">
              <a:buFont typeface="Wingdings" panose="05000000000000000000" pitchFamily="2" charset="2"/>
              <a:buChar char="q"/>
            </a:pPr>
            <a:r>
              <a:rPr lang="en-US" sz="2600" dirty="0" smtClean="0"/>
              <a:t>It helps to access both opportunities and constraints that are determining our lives</a:t>
            </a:r>
          </a:p>
          <a:p>
            <a:pPr algn="just">
              <a:buFont typeface="Wingdings" panose="05000000000000000000" pitchFamily="2" charset="2"/>
              <a:buChar char="q"/>
            </a:pPr>
            <a:r>
              <a:rPr lang="en-US" sz="2600" dirty="0" smtClean="0"/>
              <a:t>It helps individual to understand his participation in everyday life (</a:t>
            </a:r>
            <a:r>
              <a:rPr lang="en-US" sz="2600" dirty="0"/>
              <a:t>R</a:t>
            </a:r>
            <a:r>
              <a:rPr lang="en-US" sz="2600" dirty="0" smtClean="0"/>
              <a:t>ole, Status)</a:t>
            </a:r>
          </a:p>
          <a:p>
            <a:pPr algn="just">
              <a:buFont typeface="Wingdings" panose="05000000000000000000" pitchFamily="2" charset="2"/>
              <a:buChar char="q"/>
            </a:pPr>
            <a:r>
              <a:rPr lang="en-US" sz="2600" dirty="0" smtClean="0"/>
              <a:t>It helps in understanding human variety and empowers to live in a diverse world.</a:t>
            </a:r>
          </a:p>
          <a:p>
            <a:pPr>
              <a:buFont typeface="Wingdings" panose="05000000000000000000" pitchFamily="2" charset="2"/>
              <a:buChar char="q"/>
            </a:pPr>
            <a:endParaRPr lang="en-US" sz="2600" dirty="0" smtClean="0"/>
          </a:p>
        </p:txBody>
      </p:sp>
    </p:spTree>
    <p:extLst>
      <p:ext uri="{BB962C8B-B14F-4D97-AF65-F5344CB8AC3E}">
        <p14:creationId xmlns:p14="http://schemas.microsoft.com/office/powerpoint/2010/main" val="4056628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719"/>
          </a:xfrm>
        </p:spPr>
        <p:txBody>
          <a:bodyPr>
            <a:normAutofit fontScale="90000"/>
          </a:bodyPr>
          <a:lstStyle/>
          <a:p>
            <a:endParaRPr lang="en-US" dirty="0"/>
          </a:p>
        </p:txBody>
      </p:sp>
      <p:sp>
        <p:nvSpPr>
          <p:cNvPr id="3" name="Content Placeholder 2"/>
          <p:cNvSpPr>
            <a:spLocks noGrp="1"/>
          </p:cNvSpPr>
          <p:nvPr>
            <p:ph idx="1"/>
          </p:nvPr>
        </p:nvSpPr>
        <p:spPr>
          <a:xfrm>
            <a:off x="677334" y="670067"/>
            <a:ext cx="8596668" cy="5981455"/>
          </a:xfrm>
        </p:spPr>
        <p:txBody>
          <a:bodyPr>
            <a:noAutofit/>
          </a:bodyPr>
          <a:lstStyle/>
          <a:p>
            <a:pPr algn="just">
              <a:buFont typeface="Wingdings" panose="05000000000000000000" pitchFamily="2" charset="2"/>
              <a:buChar char="q"/>
            </a:pPr>
            <a:r>
              <a:rPr lang="en-US" sz="2800" dirty="0"/>
              <a:t>It provides insights into interrelationship of human beings within the group so that we may live in harmony with others.</a:t>
            </a:r>
          </a:p>
          <a:p>
            <a:pPr algn="just">
              <a:buFont typeface="Wingdings" panose="05000000000000000000" pitchFamily="2" charset="2"/>
              <a:buChar char="q"/>
            </a:pPr>
            <a:r>
              <a:rPr lang="en-US" sz="2800" dirty="0"/>
              <a:t>The results of sociological investigations provide a better background for solving problems.</a:t>
            </a:r>
          </a:p>
          <a:p>
            <a:pPr algn="just">
              <a:buFont typeface="Wingdings" panose="05000000000000000000" pitchFamily="2" charset="2"/>
              <a:buChar char="q"/>
            </a:pPr>
            <a:r>
              <a:rPr lang="en-US" sz="2800" dirty="0"/>
              <a:t>Sociology tries to tell the truth of commonly believed things.</a:t>
            </a:r>
          </a:p>
          <a:p>
            <a:pPr algn="just">
              <a:buFont typeface="Wingdings" panose="05000000000000000000" pitchFamily="2" charset="2"/>
              <a:buChar char="q"/>
            </a:pPr>
            <a:r>
              <a:rPr lang="en-US" sz="2800" dirty="0"/>
              <a:t>The results of investigation can help dispel popular myths, superstitions and stereotypes with accurate knowledge about human behavior and human societies. </a:t>
            </a:r>
          </a:p>
          <a:p>
            <a:pPr algn="just">
              <a:buFont typeface="Wingdings" panose="05000000000000000000" pitchFamily="2" charset="2"/>
              <a:buChar char="q"/>
            </a:pPr>
            <a:r>
              <a:rPr lang="en-US" sz="2800" dirty="0"/>
              <a:t>It helps us to gain a better understanding of ourselves and our social world.</a:t>
            </a:r>
          </a:p>
          <a:p>
            <a:pPr algn="just">
              <a:buFont typeface="Wingdings" panose="05000000000000000000" pitchFamily="2" charset="2"/>
              <a:buChar char="q"/>
            </a:pPr>
            <a:endParaRPr lang="en-US" sz="2800" dirty="0"/>
          </a:p>
        </p:txBody>
      </p:sp>
    </p:spTree>
    <p:extLst>
      <p:ext uri="{BB962C8B-B14F-4D97-AF65-F5344CB8AC3E}">
        <p14:creationId xmlns:p14="http://schemas.microsoft.com/office/powerpoint/2010/main" val="1666486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3" y="609600"/>
            <a:ext cx="9071973" cy="5431763"/>
          </a:xfrm>
        </p:spPr>
        <p:txBody>
          <a:bodyPr>
            <a:noAutofit/>
          </a:bodyPr>
          <a:lstStyle/>
          <a:p>
            <a:pPr>
              <a:buFont typeface="Wingdings" panose="05000000000000000000" pitchFamily="2" charset="2"/>
              <a:buChar char="q"/>
            </a:pPr>
            <a:r>
              <a:rPr lang="en-US" sz="2600" dirty="0"/>
              <a:t>It provides awareness of cultural differences.  </a:t>
            </a:r>
          </a:p>
          <a:p>
            <a:pPr>
              <a:buFont typeface="Wingdings" panose="05000000000000000000" pitchFamily="2" charset="2"/>
              <a:buChar char="q"/>
            </a:pPr>
            <a:r>
              <a:rPr lang="en-US" sz="2600" dirty="0"/>
              <a:t>It broadens our experience as we learn to discard our prejudices and biases as we become more understanding and tolerant of the customs of other people.</a:t>
            </a:r>
          </a:p>
          <a:p>
            <a:pPr>
              <a:buFont typeface="Wingdings" panose="05000000000000000000" pitchFamily="2" charset="2"/>
              <a:buChar char="q"/>
            </a:pPr>
            <a:r>
              <a:rPr lang="en-US" sz="2600" dirty="0"/>
              <a:t>Results of sociological investigations are useful to government officials, community leaders, entrepreneurs, businessmen, etc.</a:t>
            </a:r>
          </a:p>
          <a:p>
            <a:pPr>
              <a:buFont typeface="Wingdings" panose="05000000000000000000" pitchFamily="2" charset="2"/>
              <a:buChar char="q"/>
            </a:pPr>
            <a:r>
              <a:rPr lang="en-US" sz="2600" dirty="0"/>
              <a:t>It helps in making and accessing policies through proper research.</a:t>
            </a:r>
          </a:p>
          <a:p>
            <a:pPr>
              <a:buFont typeface="Wingdings" panose="05000000000000000000" pitchFamily="2" charset="2"/>
              <a:buChar char="q"/>
            </a:pPr>
            <a:r>
              <a:rPr lang="en-US" sz="2600" dirty="0"/>
              <a:t>It helps to understand the motivations behind others decisions and feelings</a:t>
            </a:r>
            <a:r>
              <a:rPr lang="en-US" sz="2600" dirty="0" smtClean="0"/>
              <a:t>.</a:t>
            </a:r>
          </a:p>
          <a:p>
            <a:pPr>
              <a:buFont typeface="Wingdings" panose="05000000000000000000" pitchFamily="2" charset="2"/>
              <a:buChar char="q"/>
            </a:pPr>
            <a:r>
              <a:rPr lang="en-US" sz="2600" dirty="0" smtClean="0"/>
              <a:t>Careers: Professors, Policy advisors, Researchers.</a:t>
            </a:r>
            <a:endParaRPr lang="en-US" sz="2600" dirty="0"/>
          </a:p>
          <a:p>
            <a:pPr>
              <a:buFont typeface="Wingdings" panose="05000000000000000000" pitchFamily="2" charset="2"/>
              <a:buChar char="q"/>
            </a:pPr>
            <a:endParaRPr lang="en-US" sz="2600" dirty="0"/>
          </a:p>
        </p:txBody>
      </p:sp>
    </p:spTree>
    <p:extLst>
      <p:ext uri="{BB962C8B-B14F-4D97-AF65-F5344CB8AC3E}">
        <p14:creationId xmlns:p14="http://schemas.microsoft.com/office/powerpoint/2010/main" val="1618465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3234"/>
            <a:ext cx="8596668" cy="1320800"/>
          </a:xfrm>
        </p:spPr>
        <p:txBody>
          <a:bodyPr>
            <a:normAutofit/>
          </a:bodyPr>
          <a:lstStyle/>
          <a:p>
            <a:r>
              <a:rPr lang="en-US" sz="4000" dirty="0" smtClean="0"/>
              <a:t>WHAT MAKES SOCIOLOGY</a:t>
            </a:r>
            <a:br>
              <a:rPr lang="en-US" sz="4000" dirty="0" smtClean="0"/>
            </a:br>
            <a:r>
              <a:rPr lang="en-US" sz="4000" dirty="0" smtClean="0"/>
              <a:t>“A SCIENCE”?</a:t>
            </a:r>
            <a:endParaRPr lang="en-US" sz="4000" dirty="0"/>
          </a:p>
        </p:txBody>
      </p:sp>
      <p:sp>
        <p:nvSpPr>
          <p:cNvPr id="3" name="Content Placeholder 2"/>
          <p:cNvSpPr>
            <a:spLocks noGrp="1"/>
          </p:cNvSpPr>
          <p:nvPr>
            <p:ph idx="1"/>
          </p:nvPr>
        </p:nvSpPr>
        <p:spPr>
          <a:xfrm>
            <a:off x="677334" y="1854558"/>
            <a:ext cx="8737122" cy="4494727"/>
          </a:xfrm>
        </p:spPr>
        <p:txBody>
          <a:bodyPr>
            <a:noAutofit/>
          </a:bodyPr>
          <a:lstStyle/>
          <a:p>
            <a:pPr algn="just">
              <a:buFont typeface="Wingdings" panose="05000000000000000000" pitchFamily="2" charset="2"/>
              <a:buChar char="v"/>
            </a:pPr>
            <a:r>
              <a:rPr lang="en-US" sz="2400" dirty="0" smtClean="0"/>
              <a:t>Science is “body of systematically arranged knowledge that relies on specific research values and methods</a:t>
            </a:r>
            <a:r>
              <a:rPr lang="en-US" sz="2400" dirty="0" smtClean="0"/>
              <a:t>”.</a:t>
            </a:r>
          </a:p>
          <a:p>
            <a:r>
              <a:rPr lang="en-US" sz="2400" dirty="0" smtClean="0"/>
              <a:t>August Comte laid the ground  rules for the new “science” of sociology, based on empirical evidence in the same way as the natural sciences in his view called Positivism</a:t>
            </a:r>
            <a:endParaRPr lang="en-US" sz="2400" dirty="0" smtClean="0"/>
          </a:p>
          <a:p>
            <a:pPr algn="just">
              <a:buFont typeface="Wingdings" panose="05000000000000000000" pitchFamily="2" charset="2"/>
              <a:buChar char="v"/>
            </a:pPr>
            <a:r>
              <a:rPr lang="en-US" sz="2400" dirty="0" smtClean="0"/>
              <a:t>Like scientists, sociologists follow five basic principles for establishing and explaining </a:t>
            </a:r>
            <a:r>
              <a:rPr lang="en-US" sz="2400" dirty="0" smtClean="0"/>
              <a:t>facts.</a:t>
            </a:r>
          </a:p>
          <a:p>
            <a:pPr lvl="2">
              <a:buFont typeface="Wingdings" panose="05000000000000000000" pitchFamily="2" charset="2"/>
              <a:buChar char="ü"/>
            </a:pPr>
            <a:endParaRPr lang="en-US" sz="2600" dirty="0"/>
          </a:p>
        </p:txBody>
      </p:sp>
    </p:spTree>
    <p:extLst>
      <p:ext uri="{BB962C8B-B14F-4D97-AF65-F5344CB8AC3E}">
        <p14:creationId xmlns:p14="http://schemas.microsoft.com/office/powerpoint/2010/main" val="2100067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094705"/>
            <a:ext cx="8596668" cy="4946658"/>
          </a:xfrm>
        </p:spPr>
        <p:txBody>
          <a:bodyPr>
            <a:normAutofit/>
          </a:bodyPr>
          <a:lstStyle/>
          <a:p>
            <a:pPr algn="just"/>
            <a:r>
              <a:rPr lang="en-US" sz="2400" dirty="0"/>
              <a:t>Sociology relies in evidence. It demands proof.(experiments, research)</a:t>
            </a:r>
          </a:p>
          <a:p>
            <a:pPr algn="just"/>
            <a:r>
              <a:rPr lang="en-US" sz="2400" dirty="0"/>
              <a:t>Sociology minimizes error and bias by following many techniques.(subjectivity, pilot testing</a:t>
            </a:r>
            <a:r>
              <a:rPr lang="en-US" sz="2400" dirty="0" smtClean="0"/>
              <a:t>)</a:t>
            </a:r>
          </a:p>
          <a:p>
            <a:pPr algn="just"/>
            <a:r>
              <a:rPr lang="en-US" sz="2400" dirty="0" smtClean="0"/>
              <a:t>Sociology </a:t>
            </a:r>
            <a:r>
              <a:rPr lang="en-US" sz="2400" dirty="0"/>
              <a:t>is concerned with generalizations.(from sample to population</a:t>
            </a:r>
            <a:r>
              <a:rPr lang="en-US" sz="2400" dirty="0" smtClean="0"/>
              <a:t>)</a:t>
            </a:r>
          </a:p>
          <a:p>
            <a:pPr algn="just"/>
            <a:r>
              <a:rPr lang="en-US" sz="2400" dirty="0" smtClean="0"/>
              <a:t>Sociology </a:t>
            </a:r>
            <a:r>
              <a:rPr lang="en-US" sz="2400" dirty="0"/>
              <a:t>seeks to relate facts with one another and to underlying principles in order to produce </a:t>
            </a:r>
            <a:r>
              <a:rPr lang="en-US" sz="2400" dirty="0" smtClean="0"/>
              <a:t>theory.</a:t>
            </a:r>
          </a:p>
          <a:p>
            <a:pPr algn="just"/>
            <a:r>
              <a:rPr lang="en-US" sz="2400" dirty="0" smtClean="0"/>
              <a:t>Sociology </a:t>
            </a:r>
            <a:r>
              <a:rPr lang="en-US" sz="2400" dirty="0"/>
              <a:t>is a public venture. Open discussion and examination of research gives sociology a self-correcting mechanism.</a:t>
            </a:r>
          </a:p>
        </p:txBody>
      </p:sp>
    </p:spTree>
    <p:extLst>
      <p:ext uri="{BB962C8B-B14F-4D97-AF65-F5344CB8AC3E}">
        <p14:creationId xmlns:p14="http://schemas.microsoft.com/office/powerpoint/2010/main" val="40823429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2959</TotalTime>
  <Words>1305</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Trebuchet MS</vt:lpstr>
      <vt:lpstr>Wingdings</vt:lpstr>
      <vt:lpstr>Wingdings 3</vt:lpstr>
      <vt:lpstr>Facet</vt:lpstr>
      <vt:lpstr>INTRODUCTION TO SOCIOLOGY</vt:lpstr>
      <vt:lpstr>PowerPoint Presentation</vt:lpstr>
      <vt:lpstr>DEFINITIONS OF SOCIOLOGY :</vt:lpstr>
      <vt:lpstr>PowerPoint Presentation</vt:lpstr>
      <vt:lpstr>IMPORTANCE/ADVANTAGES OF SOCIOLOGY </vt:lpstr>
      <vt:lpstr>PowerPoint Presentation</vt:lpstr>
      <vt:lpstr>PowerPoint Presentation</vt:lpstr>
      <vt:lpstr>WHAT MAKES SOCIOLOGY “A SCIENCE”?</vt:lpstr>
      <vt:lpstr>PowerPoint Presentation</vt:lpstr>
      <vt:lpstr>PowerPoint Presentation</vt:lpstr>
      <vt:lpstr>SOCIOLOGY AS A SOCIAL SCIENCE</vt:lpstr>
      <vt:lpstr>HISTORY OF SOCIOLOGY </vt:lpstr>
      <vt:lpstr>Origin of Sociology</vt:lpstr>
      <vt:lpstr>HISTORY OF SOCIOLOGY:</vt:lpstr>
      <vt:lpstr>PowerPoint Presentation</vt:lpstr>
      <vt:lpstr>PowerPoint Presentation</vt:lpstr>
      <vt:lpstr>Sociology As a Discipline: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SOCIOLOGY</dc:title>
  <dc:creator>fatima</dc:creator>
  <cp:lastModifiedBy>Home</cp:lastModifiedBy>
  <cp:revision>59</cp:revision>
  <dcterms:created xsi:type="dcterms:W3CDTF">2014-10-12T07:01:39Z</dcterms:created>
  <dcterms:modified xsi:type="dcterms:W3CDTF">2020-05-05T15:54:34Z</dcterms:modified>
</cp:coreProperties>
</file>