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1" r:id="rId5"/>
    <p:sldId id="258" r:id="rId6"/>
    <p:sldId id="267" r:id="rId7"/>
    <p:sldId id="270" r:id="rId8"/>
    <p:sldId id="259" r:id="rId9"/>
    <p:sldId id="260" r:id="rId10"/>
    <p:sldId id="261" r:id="rId11"/>
    <p:sldId id="262" r:id="rId12"/>
    <p:sldId id="263" r:id="rId13"/>
    <p:sldId id="264" r:id="rId14"/>
    <p:sldId id="268"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342566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25259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114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2204059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996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1083227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71915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405312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101959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9B1BC-3F29-492C-BCE7-C8E81F18D03F}"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189937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19B1BC-3F29-492C-BCE7-C8E81F18D03F}"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32833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19B1BC-3F29-492C-BCE7-C8E81F18D03F}"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67767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19B1BC-3F29-492C-BCE7-C8E81F18D03F}"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30997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9B1BC-3F29-492C-BCE7-C8E81F18D03F}"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347719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9B1BC-3F29-492C-BCE7-C8E81F18D03F}"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218913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9B1BC-3F29-492C-BCE7-C8E81F18D03F}"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9C94E-315F-4DDB-B9E8-2A854614796C}" type="slidenum">
              <a:rPr lang="en-US" smtClean="0"/>
              <a:t>‹#›</a:t>
            </a:fld>
            <a:endParaRPr lang="en-US"/>
          </a:p>
        </p:txBody>
      </p:sp>
    </p:spTree>
    <p:extLst>
      <p:ext uri="{BB962C8B-B14F-4D97-AF65-F5344CB8AC3E}">
        <p14:creationId xmlns:p14="http://schemas.microsoft.com/office/powerpoint/2010/main" val="38045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19B1BC-3F29-492C-BCE7-C8E81F18D03F}" type="datetimeFigureOut">
              <a:rPr lang="en-US" smtClean="0"/>
              <a:t>5/10/2020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99C94E-315F-4DDB-B9E8-2A854614796C}" type="slidenum">
              <a:rPr lang="en-US" smtClean="0"/>
              <a:t>‹#›</a:t>
            </a:fld>
            <a:endParaRPr lang="en-US"/>
          </a:p>
        </p:txBody>
      </p:sp>
    </p:spTree>
    <p:extLst>
      <p:ext uri="{BB962C8B-B14F-4D97-AF65-F5344CB8AC3E}">
        <p14:creationId xmlns:p14="http://schemas.microsoft.com/office/powerpoint/2010/main" val="3250475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oundless.com/definition/conte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MAJOR </a:t>
            </a:r>
            <a:r>
              <a:rPr lang="en-US" dirty="0" smtClean="0"/>
              <a:t>PERSPECTIVES </a:t>
            </a:r>
            <a:r>
              <a:rPr lang="en-US" dirty="0" smtClean="0"/>
              <a:t>IN SOCIOLOGY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0320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798490"/>
            <a:ext cx="8596668" cy="5576551"/>
          </a:xfrm>
        </p:spPr>
        <p:txBody>
          <a:bodyPr>
            <a:noAutofit/>
          </a:bodyPr>
          <a:lstStyle/>
          <a:p>
            <a:pPr marL="914400" lvl="2" indent="0">
              <a:buNone/>
            </a:pPr>
            <a:r>
              <a:rPr lang="en-US" sz="2600" dirty="0" smtClean="0"/>
              <a:t>From</a:t>
            </a:r>
            <a:r>
              <a:rPr lang="en-US" sz="2600" i="1" dirty="0" smtClean="0"/>
              <a:t> </a:t>
            </a:r>
            <a:r>
              <a:rPr lang="en-US" sz="2600" i="1" dirty="0"/>
              <a:t>Parsons </a:t>
            </a:r>
            <a:r>
              <a:rPr lang="en-US" sz="2600" dirty="0"/>
              <a:t>view, all parts of a social system are interrelated performing four basic functions.</a:t>
            </a:r>
          </a:p>
          <a:p>
            <a:pPr lvl="2"/>
            <a:r>
              <a:rPr lang="en-US" sz="2600" dirty="0"/>
              <a:t>Adaptation to the environment</a:t>
            </a:r>
          </a:p>
          <a:p>
            <a:pPr lvl="2"/>
            <a:r>
              <a:rPr lang="en-US" sz="2600" dirty="0"/>
              <a:t>Goal attainment</a:t>
            </a:r>
          </a:p>
          <a:p>
            <a:pPr lvl="2"/>
            <a:r>
              <a:rPr lang="en-US" sz="2600" dirty="0"/>
              <a:t>Integrating members into harmonious units</a:t>
            </a:r>
          </a:p>
          <a:p>
            <a:pPr lvl="2"/>
            <a:r>
              <a:rPr lang="en-US" sz="2600" dirty="0"/>
              <a:t>Maintaining basic cultural </a:t>
            </a:r>
            <a:r>
              <a:rPr lang="en-US" sz="2600" dirty="0" smtClean="0"/>
              <a:t>patterns.</a:t>
            </a:r>
          </a:p>
          <a:p>
            <a:pPr marL="914400" lvl="2" indent="0">
              <a:buNone/>
            </a:pPr>
            <a:r>
              <a:rPr lang="en-US" sz="2600" b="1" u="sng" dirty="0" smtClean="0">
                <a:solidFill>
                  <a:srgbClr val="92D050"/>
                </a:solidFill>
              </a:rPr>
              <a:t>Critical Review:</a:t>
            </a:r>
          </a:p>
          <a:p>
            <a:pPr lvl="2">
              <a:buFont typeface="Wingdings" panose="05000000000000000000" pitchFamily="2" charset="2"/>
              <a:buChar char="§"/>
            </a:pPr>
            <a:r>
              <a:rPr lang="en-US" sz="2600" dirty="0" smtClean="0">
                <a:solidFill>
                  <a:schemeClr val="tx1"/>
                </a:solidFill>
              </a:rPr>
              <a:t>Structural Functionalism ignores inequalities of social class, race and gender, which cause tension and conflict.</a:t>
            </a:r>
          </a:p>
          <a:p>
            <a:pPr lvl="2">
              <a:buFont typeface="Wingdings" panose="05000000000000000000" pitchFamily="2" charset="2"/>
              <a:buChar char="§"/>
            </a:pPr>
            <a:r>
              <a:rPr lang="en-US" sz="2600" dirty="0" smtClean="0">
                <a:solidFill>
                  <a:schemeClr val="tx1"/>
                </a:solidFill>
              </a:rPr>
              <a:t>Focus on stability at the expense of conflict.</a:t>
            </a:r>
            <a:endParaRPr lang="en-US" sz="2600" dirty="0">
              <a:solidFill>
                <a:schemeClr val="tx1"/>
              </a:solidFill>
            </a:endParaRPr>
          </a:p>
        </p:txBody>
      </p:sp>
    </p:spTree>
    <p:extLst>
      <p:ext uri="{BB962C8B-B14F-4D97-AF65-F5344CB8AC3E}">
        <p14:creationId xmlns:p14="http://schemas.microsoft.com/office/powerpoint/2010/main" val="630020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r>
              <a:rPr lang="en-US" dirty="0" smtClean="0"/>
              <a:t>ii. Social </a:t>
            </a:r>
            <a:r>
              <a:rPr lang="en-US" dirty="0"/>
              <a:t>C</a:t>
            </a:r>
            <a:r>
              <a:rPr lang="en-US" dirty="0" smtClean="0"/>
              <a:t>onflict Approach:</a:t>
            </a:r>
            <a:endParaRPr lang="en-US" dirty="0"/>
          </a:p>
        </p:txBody>
      </p:sp>
      <p:sp>
        <p:nvSpPr>
          <p:cNvPr id="3" name="Content Placeholder 2"/>
          <p:cNvSpPr>
            <a:spLocks noGrp="1"/>
          </p:cNvSpPr>
          <p:nvPr>
            <p:ph idx="1"/>
          </p:nvPr>
        </p:nvSpPr>
        <p:spPr>
          <a:xfrm>
            <a:off x="677334" y="1120463"/>
            <a:ext cx="8596668" cy="5499278"/>
          </a:xfrm>
        </p:spPr>
        <p:txBody>
          <a:bodyPr>
            <a:noAutofit/>
          </a:bodyPr>
          <a:lstStyle/>
          <a:p>
            <a:r>
              <a:rPr lang="en-US" sz="2800" dirty="0" smtClean="0"/>
              <a:t>It is a macro-oriented paradigm</a:t>
            </a:r>
          </a:p>
          <a:p>
            <a:r>
              <a:rPr lang="en-US" sz="2800" dirty="0" smtClean="0"/>
              <a:t>“Sees </a:t>
            </a:r>
            <a:r>
              <a:rPr lang="en-US" sz="2800" dirty="0" smtClean="0"/>
              <a:t>society as an arena of inequality that generates conflict and </a:t>
            </a:r>
            <a:r>
              <a:rPr lang="en-US" sz="2800" dirty="0" smtClean="0"/>
              <a:t>change”.</a:t>
            </a:r>
            <a:endParaRPr lang="en-US" sz="2800" dirty="0" smtClean="0"/>
          </a:p>
          <a:p>
            <a:r>
              <a:rPr lang="en-US" sz="2800" dirty="0" smtClean="0"/>
              <a:t>This approach highlights inequality and change.</a:t>
            </a:r>
          </a:p>
          <a:p>
            <a:r>
              <a:rPr lang="en-US" sz="2800" dirty="0" smtClean="0"/>
              <a:t>Factors like social class, race, ethnicity, gender and age are linked to a society’s unequal distribution of money, power, education and social prestige.</a:t>
            </a:r>
          </a:p>
          <a:p>
            <a:r>
              <a:rPr lang="en-US" sz="2800" dirty="0" smtClean="0"/>
              <a:t>According to conflict perspective, groups in society are engaged in a continuous struggle for control of scarce resources.</a:t>
            </a:r>
          </a:p>
        </p:txBody>
      </p:sp>
    </p:spTree>
    <p:extLst>
      <p:ext uri="{BB962C8B-B14F-4D97-AF65-F5344CB8AC3E}">
        <p14:creationId xmlns:p14="http://schemas.microsoft.com/office/powerpoint/2010/main" val="2714715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9522734" cy="5984382"/>
          </a:xfrm>
        </p:spPr>
        <p:txBody>
          <a:bodyPr>
            <a:noAutofit/>
          </a:bodyPr>
          <a:lstStyle/>
          <a:p>
            <a:pPr algn="just"/>
            <a:r>
              <a:rPr lang="en-US" sz="2400" i="1" dirty="0"/>
              <a:t>Karl Marx </a:t>
            </a:r>
            <a:r>
              <a:rPr lang="en-US" sz="2400" dirty="0"/>
              <a:t>was the main proponent of this perspective. Others were c. </a:t>
            </a:r>
            <a:r>
              <a:rPr lang="en-US" sz="2400" dirty="0" smtClean="0"/>
              <a:t>Wright </a:t>
            </a:r>
            <a:r>
              <a:rPr lang="en-US" sz="2400" dirty="0"/>
              <a:t>Mills, Ralph </a:t>
            </a:r>
            <a:r>
              <a:rPr lang="en-US" sz="2400" dirty="0" err="1"/>
              <a:t>Dharendorf</a:t>
            </a:r>
            <a:r>
              <a:rPr lang="en-US" sz="2400" dirty="0"/>
              <a:t>.</a:t>
            </a:r>
          </a:p>
          <a:p>
            <a:pPr algn="just"/>
            <a:r>
              <a:rPr lang="en-US" sz="2400" dirty="0"/>
              <a:t>Marx argued that there are two classes in Capitalist Industrial society i.e. Bourgeois(owners of means of production) and proletariat(working class</a:t>
            </a:r>
            <a:r>
              <a:rPr lang="en-US" sz="2400" dirty="0" smtClean="0"/>
              <a:t>).</a:t>
            </a:r>
          </a:p>
          <a:p>
            <a:pPr algn="just"/>
            <a:r>
              <a:rPr lang="en-US" sz="2400" dirty="0" smtClean="0"/>
              <a:t>The capitalist exploited the working class, by making profits out of them by keeping wages as low as possible.</a:t>
            </a:r>
          </a:p>
          <a:p>
            <a:pPr algn="just"/>
            <a:r>
              <a:rPr lang="en-US" sz="2400" dirty="0" smtClean="0"/>
              <a:t>This exploitation created conflict between two classes as they have opposing interests.</a:t>
            </a:r>
          </a:p>
          <a:p>
            <a:pPr algn="just"/>
            <a:r>
              <a:rPr lang="en-US" sz="2400" dirty="0" smtClean="0"/>
              <a:t>Owning class was also a ruling class. As decisions are made by ruling class like location of factories, be opened or closed down, hiring or firing.</a:t>
            </a:r>
          </a:p>
          <a:p>
            <a:pPr algn="just"/>
            <a:r>
              <a:rPr lang="en-US" sz="2400" dirty="0" smtClean="0"/>
              <a:t>Elected Gov.t could not afford to ignore this power otherwise they might face rising unemployment if bourgeois stop to invest.</a:t>
            </a:r>
          </a:p>
        </p:txBody>
      </p:sp>
    </p:spTree>
    <p:extLst>
      <p:ext uri="{BB962C8B-B14F-4D97-AF65-F5344CB8AC3E}">
        <p14:creationId xmlns:p14="http://schemas.microsoft.com/office/powerpoint/2010/main" val="3786076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888642"/>
            <a:ext cx="8596668" cy="5666703"/>
          </a:xfrm>
        </p:spPr>
        <p:txBody>
          <a:bodyPr>
            <a:noAutofit/>
          </a:bodyPr>
          <a:lstStyle/>
          <a:p>
            <a:r>
              <a:rPr lang="en-US" sz="2400" b="1" u="sng" dirty="0"/>
              <a:t>False Consciousness</a:t>
            </a:r>
            <a:r>
              <a:rPr lang="en-US" sz="2400" dirty="0"/>
              <a:t>: lack of awareness of their own interests in working class.</a:t>
            </a:r>
          </a:p>
          <a:p>
            <a:r>
              <a:rPr lang="en-US" sz="2400" b="1" u="sng" dirty="0" smtClean="0"/>
              <a:t>Class </a:t>
            </a:r>
            <a:r>
              <a:rPr lang="en-US" sz="2400" b="1" u="sng" dirty="0"/>
              <a:t>Consciousness</a:t>
            </a:r>
            <a:r>
              <a:rPr lang="en-US" sz="2400" dirty="0"/>
              <a:t>: Awareness in members of a social class of their real interests and their exploitation</a:t>
            </a:r>
            <a:r>
              <a:rPr lang="en-US" sz="2400" dirty="0" smtClean="0"/>
              <a:t>.</a:t>
            </a:r>
          </a:p>
          <a:p>
            <a:r>
              <a:rPr lang="en-US" sz="2400" dirty="0" smtClean="0"/>
              <a:t>Then</a:t>
            </a:r>
            <a:r>
              <a:rPr lang="en-US" sz="2400" dirty="0"/>
              <a:t>, communism would be created which would </a:t>
            </a:r>
            <a:r>
              <a:rPr lang="en-US" sz="2400" dirty="0" smtClean="0"/>
              <a:t>be </a:t>
            </a:r>
            <a:r>
              <a:rPr lang="en-US" sz="2400" dirty="0"/>
              <a:t>without exploitation, classes and without class conflict.</a:t>
            </a:r>
          </a:p>
          <a:p>
            <a:pPr marL="0" indent="0">
              <a:buNone/>
            </a:pPr>
            <a:r>
              <a:rPr lang="en-US" sz="2400" b="1" u="sng" dirty="0" smtClean="0">
                <a:solidFill>
                  <a:srgbClr val="92D050"/>
                </a:solidFill>
              </a:rPr>
              <a:t>Critical </a:t>
            </a:r>
            <a:r>
              <a:rPr lang="en-US" sz="2400" b="1" u="sng" dirty="0" smtClean="0">
                <a:solidFill>
                  <a:srgbClr val="92D050"/>
                </a:solidFill>
              </a:rPr>
              <a:t>Review/Criticism: </a:t>
            </a:r>
            <a:endParaRPr lang="en-US" sz="2400" b="1" u="sng" dirty="0" smtClean="0">
              <a:solidFill>
                <a:srgbClr val="92D050"/>
              </a:solidFill>
            </a:endParaRPr>
          </a:p>
          <a:p>
            <a:r>
              <a:rPr lang="en-US" sz="2400" dirty="0" smtClean="0"/>
              <a:t>It largely ignores how shared values and interdependence can generate unity among members of a society.</a:t>
            </a:r>
          </a:p>
          <a:p>
            <a:r>
              <a:rPr lang="en-US" sz="2400" dirty="0" smtClean="0"/>
              <a:t>Critics say, this approach pursue political goals, they cannot claim scientific objectivity.</a:t>
            </a:r>
          </a:p>
          <a:p>
            <a:r>
              <a:rPr lang="en-US" sz="2400" dirty="0" smtClean="0"/>
              <a:t>They paint society in broad strokes-in terms of family, social class, race and so on.</a:t>
            </a:r>
            <a:endParaRPr lang="en-US" sz="2400" dirty="0"/>
          </a:p>
        </p:txBody>
      </p:sp>
    </p:spTree>
    <p:extLst>
      <p:ext uri="{BB962C8B-B14F-4D97-AF65-F5344CB8AC3E}">
        <p14:creationId xmlns:p14="http://schemas.microsoft.com/office/powerpoint/2010/main" val="327736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SOCIAL </a:t>
            </a:r>
            <a:r>
              <a:rPr lang="en-US" dirty="0" smtClean="0"/>
              <a:t>ACTION/ INTERPRETIVIST</a:t>
            </a:r>
            <a:endParaRPr lang="en-US" dirty="0"/>
          </a:p>
        </p:txBody>
      </p:sp>
      <p:sp>
        <p:nvSpPr>
          <p:cNvPr id="3" name="Content Placeholder 2"/>
          <p:cNvSpPr>
            <a:spLocks noGrp="1"/>
          </p:cNvSpPr>
          <p:nvPr>
            <p:ph idx="1"/>
          </p:nvPr>
        </p:nvSpPr>
        <p:spPr>
          <a:xfrm>
            <a:off x="677334" y="1236372"/>
            <a:ext cx="8596668" cy="5306095"/>
          </a:xfrm>
        </p:spPr>
        <p:txBody>
          <a:bodyPr>
            <a:noAutofit/>
          </a:bodyPr>
          <a:lstStyle/>
          <a:p>
            <a:pPr algn="just"/>
            <a:r>
              <a:rPr lang="en-US" sz="2600" dirty="0" smtClean="0"/>
              <a:t>Individual behavior is the focus of this approach.</a:t>
            </a:r>
          </a:p>
          <a:p>
            <a:pPr algn="just"/>
            <a:r>
              <a:rPr lang="en-US" sz="2600" dirty="0" smtClean="0"/>
              <a:t>Concerned with discovering and understanding the process by which interactions between people take place, how people come to interpret and see things as they do, and how the reactions of others can affect their views of things.</a:t>
            </a:r>
          </a:p>
          <a:p>
            <a:pPr algn="just"/>
            <a:r>
              <a:rPr lang="en-US" sz="2600" dirty="0" smtClean="0"/>
              <a:t>Society and social institutions are seen as the creation of individuals.</a:t>
            </a:r>
          </a:p>
          <a:p>
            <a:pPr algn="just"/>
            <a:r>
              <a:rPr lang="en-US" sz="2600" dirty="0" smtClean="0"/>
              <a:t>People’s behavior is viewed as being driven by the meanings they give to situations: their definitions of a situation or the way they see things. Therefore, behavior become important.</a:t>
            </a:r>
            <a:endParaRPr lang="en-US" sz="2600" dirty="0"/>
          </a:p>
        </p:txBody>
      </p:sp>
    </p:spTree>
    <p:extLst>
      <p:ext uri="{BB962C8B-B14F-4D97-AF65-F5344CB8AC3E}">
        <p14:creationId xmlns:p14="http://schemas.microsoft.com/office/powerpoint/2010/main" val="3281107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9245"/>
            <a:ext cx="8596668" cy="669701"/>
          </a:xfrm>
        </p:spPr>
        <p:txBody>
          <a:bodyPr/>
          <a:lstStyle/>
          <a:p>
            <a:r>
              <a:rPr lang="en-US" dirty="0" err="1" smtClean="0"/>
              <a:t>i</a:t>
            </a:r>
            <a:r>
              <a:rPr lang="en-US" dirty="0" smtClean="0"/>
              <a:t>. Symbolic </a:t>
            </a:r>
            <a:r>
              <a:rPr lang="en-US" dirty="0" smtClean="0"/>
              <a:t>Interactionism:</a:t>
            </a:r>
            <a:endParaRPr lang="en-US" dirty="0"/>
          </a:p>
        </p:txBody>
      </p:sp>
      <p:sp>
        <p:nvSpPr>
          <p:cNvPr id="3" name="Content Placeholder 2"/>
          <p:cNvSpPr>
            <a:spLocks noGrp="1"/>
          </p:cNvSpPr>
          <p:nvPr>
            <p:ph idx="1"/>
          </p:nvPr>
        </p:nvSpPr>
        <p:spPr>
          <a:xfrm>
            <a:off x="463639" y="1068946"/>
            <a:ext cx="8810363" cy="5789053"/>
          </a:xfrm>
        </p:spPr>
        <p:txBody>
          <a:bodyPr>
            <a:noAutofit/>
          </a:bodyPr>
          <a:lstStyle/>
          <a:p>
            <a:r>
              <a:rPr lang="en-US" sz="2800" dirty="0" smtClean="0"/>
              <a:t>A micro-oriented paradigm. </a:t>
            </a:r>
            <a:r>
              <a:rPr lang="en-US" sz="2800" dirty="0"/>
              <a:t>C</a:t>
            </a:r>
            <a:r>
              <a:rPr lang="en-US" sz="2800" dirty="0" smtClean="0"/>
              <a:t>lose up focus on social interaction in specific situation. </a:t>
            </a:r>
          </a:p>
          <a:p>
            <a:r>
              <a:rPr lang="en-US" sz="2800" dirty="0" smtClean="0"/>
              <a:t>“Sees </a:t>
            </a:r>
            <a:r>
              <a:rPr lang="en-US" sz="2800" dirty="0" smtClean="0"/>
              <a:t>society as the product of the everyday interactions of </a:t>
            </a:r>
            <a:r>
              <a:rPr lang="en-US" sz="2800" dirty="0" smtClean="0"/>
              <a:t>individuals”.</a:t>
            </a:r>
            <a:endParaRPr lang="en-US" sz="2800" dirty="0" smtClean="0"/>
          </a:p>
          <a:p>
            <a:r>
              <a:rPr lang="en-US" sz="2800" dirty="0" smtClean="0"/>
              <a:t>Society is nothing more than the shared reality that people construct as they interact with one another.</a:t>
            </a:r>
          </a:p>
          <a:p>
            <a:r>
              <a:rPr lang="en-US" sz="2800" dirty="0" smtClean="0"/>
              <a:t>Reality is constructed by how we define our surroundings, our obligations towards others, and even our identities.</a:t>
            </a:r>
          </a:p>
          <a:p>
            <a:r>
              <a:rPr lang="en-US" sz="2800" dirty="0"/>
              <a:t>emphasized the need to understand any social setting from the point of view of the people in it.</a:t>
            </a:r>
          </a:p>
          <a:p>
            <a:endParaRPr lang="en-US" sz="2800" dirty="0" smtClean="0"/>
          </a:p>
          <a:p>
            <a:endParaRPr lang="en-US" sz="2800" dirty="0"/>
          </a:p>
        </p:txBody>
      </p:sp>
    </p:spTree>
    <p:extLst>
      <p:ext uri="{BB962C8B-B14F-4D97-AF65-F5344CB8AC3E}">
        <p14:creationId xmlns:p14="http://schemas.microsoft.com/office/powerpoint/2010/main" val="117012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759855"/>
            <a:ext cx="8596668" cy="5281508"/>
          </a:xfrm>
        </p:spPr>
        <p:txBody>
          <a:bodyPr>
            <a:noAutofit/>
          </a:bodyPr>
          <a:lstStyle/>
          <a:p>
            <a:r>
              <a:rPr lang="en-US" sz="2800" dirty="0"/>
              <a:t>Human beings live in the world of symbols. Focuses on symbols as the basis of human behavior—the sign, gestures and language by which people communicate with one another.</a:t>
            </a:r>
          </a:p>
          <a:p>
            <a:r>
              <a:rPr lang="en-US" sz="2800" dirty="0" smtClean="0"/>
              <a:t>Meanings </a:t>
            </a:r>
            <a:r>
              <a:rPr lang="en-US" sz="2800" dirty="0"/>
              <a:t>attached to symbol</a:t>
            </a:r>
            <a:r>
              <a:rPr lang="en-US" sz="2800" dirty="0" smtClean="0"/>
              <a:t>.</a:t>
            </a:r>
          </a:p>
          <a:p>
            <a:r>
              <a:rPr lang="en-US" sz="2800" dirty="0" smtClean="0"/>
              <a:t>George Herbert Mead, Horton Cooley, William, Max Weber were main theorists. </a:t>
            </a:r>
          </a:p>
          <a:p>
            <a:pPr marL="0" indent="0">
              <a:buNone/>
            </a:pPr>
            <a:r>
              <a:rPr lang="en-US" sz="2800" b="1" u="sng" dirty="0" smtClean="0">
                <a:solidFill>
                  <a:srgbClr val="92D050"/>
                </a:solidFill>
              </a:rPr>
              <a:t>Critical Review:</a:t>
            </a:r>
          </a:p>
          <a:p>
            <a:pPr marL="0" indent="0">
              <a:buNone/>
            </a:pPr>
            <a:r>
              <a:rPr lang="en-US" sz="2800" dirty="0" smtClean="0">
                <a:solidFill>
                  <a:schemeClr val="tx1"/>
                </a:solidFill>
              </a:rPr>
              <a:t>This approach ignores the widespread effects of culture as well as factors like social class, gender, and race.</a:t>
            </a:r>
          </a:p>
        </p:txBody>
      </p:sp>
    </p:spTree>
    <p:extLst>
      <p:ext uri="{BB962C8B-B14F-4D97-AF65-F5344CB8AC3E}">
        <p14:creationId xmlns:p14="http://schemas.microsoft.com/office/powerpoint/2010/main" val="167778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smtClean="0"/>
              <a:t>The Sociological Perspective:</a:t>
            </a:r>
            <a:endParaRPr lang="en-US" dirty="0"/>
          </a:p>
        </p:txBody>
      </p:sp>
      <p:sp>
        <p:nvSpPr>
          <p:cNvPr id="3" name="Content Placeholder 2"/>
          <p:cNvSpPr>
            <a:spLocks noGrp="1"/>
          </p:cNvSpPr>
          <p:nvPr>
            <p:ph idx="1"/>
          </p:nvPr>
        </p:nvSpPr>
        <p:spPr>
          <a:xfrm>
            <a:off x="677333" y="1455313"/>
            <a:ext cx="9123489" cy="5177307"/>
          </a:xfrm>
        </p:spPr>
        <p:txBody>
          <a:bodyPr>
            <a:normAutofit/>
          </a:bodyPr>
          <a:lstStyle/>
          <a:p>
            <a:pPr algn="just"/>
            <a:r>
              <a:rPr lang="en-US" sz="2600" dirty="0" smtClean="0"/>
              <a:t>A sociological perspective is simply a way of looking at society and understanding the society.</a:t>
            </a:r>
          </a:p>
          <a:p>
            <a:pPr marL="0" indent="0" algn="just">
              <a:buNone/>
            </a:pPr>
            <a:r>
              <a:rPr lang="en-US" sz="2800" b="1" u="sng" dirty="0" smtClean="0"/>
              <a:t>Seeing the General in Particular:</a:t>
            </a:r>
          </a:p>
          <a:p>
            <a:pPr algn="just"/>
            <a:r>
              <a:rPr lang="en-US" sz="2600" dirty="0" smtClean="0"/>
              <a:t>A concept by Peter Berger as seeing the general in the particular. By this he meant that sociologists look for general patterns in the behavior of particular people.</a:t>
            </a:r>
          </a:p>
          <a:p>
            <a:pPr algn="just"/>
            <a:r>
              <a:rPr lang="en-US" sz="2600" dirty="0"/>
              <a:t>To be able to see the strange in the familiar is to think sociologically about what is really going on during simple situations. </a:t>
            </a:r>
            <a:endParaRPr lang="en-US" sz="2600" dirty="0" smtClean="0"/>
          </a:p>
        </p:txBody>
      </p:sp>
    </p:spTree>
    <p:extLst>
      <p:ext uri="{BB962C8B-B14F-4D97-AF65-F5344CB8AC3E}">
        <p14:creationId xmlns:p14="http://schemas.microsoft.com/office/powerpoint/2010/main" val="494105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u="sng" dirty="0"/>
              <a:t>Sociological Imagination:</a:t>
            </a:r>
            <a:endParaRPr lang="en-US" u="sng" dirty="0"/>
          </a:p>
        </p:txBody>
      </p:sp>
      <p:sp>
        <p:nvSpPr>
          <p:cNvPr id="3" name="Content Placeholder 2"/>
          <p:cNvSpPr>
            <a:spLocks noGrp="1"/>
          </p:cNvSpPr>
          <p:nvPr>
            <p:ph idx="1"/>
          </p:nvPr>
        </p:nvSpPr>
        <p:spPr>
          <a:xfrm>
            <a:off x="677334" y="1596981"/>
            <a:ext cx="8596668" cy="4444382"/>
          </a:xfrm>
        </p:spPr>
        <p:txBody>
          <a:bodyPr>
            <a:normAutofit fontScale="92500" lnSpcReduction="10000"/>
          </a:bodyPr>
          <a:lstStyle/>
          <a:p>
            <a:pPr algn="just"/>
            <a:r>
              <a:rPr lang="en-US" sz="2600" dirty="0" smtClean="0"/>
              <a:t>A </a:t>
            </a:r>
            <a:r>
              <a:rPr lang="en-US" sz="2600" dirty="0"/>
              <a:t>concept by C. Wright Mills.</a:t>
            </a:r>
          </a:p>
          <a:p>
            <a:pPr algn="just"/>
            <a:r>
              <a:rPr lang="en-US" sz="2600" dirty="0" smtClean="0"/>
              <a:t>“The </a:t>
            </a:r>
            <a:r>
              <a:rPr lang="en-US" sz="2600" dirty="0"/>
              <a:t>vivid awareness of relationship between experience and wider society</a:t>
            </a:r>
            <a:r>
              <a:rPr lang="en-US" sz="2600" dirty="0" smtClean="0"/>
              <a:t>.”</a:t>
            </a:r>
            <a:endParaRPr lang="en-US" sz="2600" dirty="0"/>
          </a:p>
          <a:p>
            <a:pPr algn="just"/>
            <a:r>
              <a:rPr lang="en-US" sz="2800" dirty="0"/>
              <a:t>The sociological imagination is the ability to see things socially and how they interact and influence each </a:t>
            </a:r>
            <a:r>
              <a:rPr lang="en-US" sz="2800" dirty="0" smtClean="0"/>
              <a:t>other.</a:t>
            </a:r>
          </a:p>
          <a:p>
            <a:pPr algn="just"/>
            <a:r>
              <a:rPr lang="en-US" sz="2600" dirty="0" smtClean="0"/>
              <a:t>The </a:t>
            </a:r>
            <a:r>
              <a:rPr lang="en-US" sz="2600" dirty="0"/>
              <a:t>type of insight offered by sociology and its relevance in daily life.</a:t>
            </a:r>
          </a:p>
          <a:p>
            <a:pPr algn="just"/>
            <a:r>
              <a:rPr lang="en-US" sz="2600" dirty="0"/>
              <a:t>Sociological imagination is the understanding that social outcomes are shaped by social </a:t>
            </a:r>
            <a:r>
              <a:rPr lang="en-US" sz="2600" dirty="0">
                <a:hlinkClick r:id="rId2"/>
              </a:rPr>
              <a:t>context</a:t>
            </a:r>
            <a:r>
              <a:rPr lang="en-US" sz="2600" dirty="0"/>
              <a:t>, actors, and social actions.</a:t>
            </a:r>
          </a:p>
          <a:p>
            <a:endParaRPr lang="en-US" sz="2600" dirty="0"/>
          </a:p>
        </p:txBody>
      </p:sp>
    </p:spTree>
    <p:extLst>
      <p:ext uri="{BB962C8B-B14F-4D97-AF65-F5344CB8AC3E}">
        <p14:creationId xmlns:p14="http://schemas.microsoft.com/office/powerpoint/2010/main" val="3764845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0"/>
            <a:ext cx="8596668" cy="6113171"/>
          </a:xfrm>
        </p:spPr>
        <p:txBody>
          <a:bodyPr>
            <a:noAutofit/>
          </a:bodyPr>
          <a:lstStyle/>
          <a:p>
            <a:r>
              <a:rPr lang="en-US" sz="2400" dirty="0" smtClean="0"/>
              <a:t>Example: An individual facing unemployment might feel defeated, depleted, and discouraged. That person is likely to look in the mirror and say, "You didn't work hard enough. You didn't try hard enough…" You, you, you.</a:t>
            </a:r>
          </a:p>
          <a:p>
            <a:r>
              <a:rPr lang="en-US" sz="2400" dirty="0" smtClean="0"/>
              <a:t>If Mills were around, he'd say, "Not you. The world around you." Mills believed things only worked when you saw "the vivid awareness of the relationship between experience and the wider society." He encouraged people to stop focusing on themselves alone and to look at the wider landscape of society.</a:t>
            </a:r>
          </a:p>
          <a:p>
            <a:r>
              <a:rPr lang="en-US" sz="2400" dirty="0" smtClean="0"/>
              <a:t>If you take Mills' stance, you'll start to believe that every problem faced by an individual has roots in society as a whole and is faced by many others. </a:t>
            </a:r>
          </a:p>
          <a:p>
            <a:endParaRPr lang="en-US" sz="2400" dirty="0"/>
          </a:p>
        </p:txBody>
      </p:sp>
    </p:spTree>
    <p:extLst>
      <p:ext uri="{BB962C8B-B14F-4D97-AF65-F5344CB8AC3E}">
        <p14:creationId xmlns:p14="http://schemas.microsoft.com/office/powerpoint/2010/main" val="3053951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Major Paradigms in Sociology:</a:t>
            </a:r>
            <a:endParaRPr lang="en-US" b="1" dirty="0"/>
          </a:p>
        </p:txBody>
      </p:sp>
      <p:sp>
        <p:nvSpPr>
          <p:cNvPr id="3" name="Content Placeholder 2"/>
          <p:cNvSpPr>
            <a:spLocks noGrp="1"/>
          </p:cNvSpPr>
          <p:nvPr>
            <p:ph idx="1"/>
          </p:nvPr>
        </p:nvSpPr>
        <p:spPr>
          <a:xfrm>
            <a:off x="677334" y="1815921"/>
            <a:ext cx="8596668" cy="4314423"/>
          </a:xfrm>
        </p:spPr>
        <p:txBody>
          <a:bodyPr>
            <a:normAutofit/>
          </a:bodyPr>
          <a:lstStyle/>
          <a:p>
            <a:pPr marL="0" indent="0">
              <a:buNone/>
            </a:pPr>
            <a:r>
              <a:rPr lang="en-US" sz="3200" dirty="0" smtClean="0"/>
              <a:t>1) </a:t>
            </a:r>
            <a:r>
              <a:rPr lang="en-US" sz="3200" dirty="0" smtClean="0"/>
              <a:t>Structuralism (Macro)</a:t>
            </a:r>
            <a:endParaRPr lang="en-US" sz="3200" dirty="0" smtClean="0"/>
          </a:p>
          <a:p>
            <a:pPr marL="0" indent="0">
              <a:buNone/>
            </a:pPr>
            <a:r>
              <a:rPr lang="en-US" sz="3200" dirty="0"/>
              <a:t> </a:t>
            </a:r>
            <a:r>
              <a:rPr lang="en-US" sz="3200" dirty="0" smtClean="0"/>
              <a:t>   </a:t>
            </a:r>
            <a:r>
              <a:rPr lang="en-US" sz="3200" dirty="0" err="1" smtClean="0"/>
              <a:t>i</a:t>
            </a:r>
            <a:r>
              <a:rPr lang="en-US" sz="3200" dirty="0" smtClean="0"/>
              <a:t>) Structural Functionalism perspective.</a:t>
            </a:r>
          </a:p>
          <a:p>
            <a:pPr marL="0" indent="0">
              <a:buNone/>
            </a:pPr>
            <a:r>
              <a:rPr lang="en-US" sz="3200" dirty="0"/>
              <a:t>	</a:t>
            </a:r>
            <a:r>
              <a:rPr lang="en-US" sz="3200" dirty="0" smtClean="0"/>
              <a:t>ii) Social conflict perspective/Marxism.</a:t>
            </a:r>
          </a:p>
          <a:p>
            <a:pPr marL="0" indent="0">
              <a:buNone/>
            </a:pPr>
            <a:r>
              <a:rPr lang="en-US" sz="3200" dirty="0" smtClean="0"/>
              <a:t>2) Social Action/ </a:t>
            </a:r>
            <a:r>
              <a:rPr lang="en-US" sz="3200" dirty="0" err="1" smtClean="0"/>
              <a:t>Interpretivist</a:t>
            </a:r>
            <a:r>
              <a:rPr lang="en-US" sz="3200" dirty="0" smtClean="0"/>
              <a:t> </a:t>
            </a:r>
            <a:r>
              <a:rPr lang="en-US" sz="3200" dirty="0" smtClean="0"/>
              <a:t>theories (Micro)</a:t>
            </a:r>
            <a:endParaRPr lang="en-US" sz="3200" dirty="0" smtClean="0"/>
          </a:p>
          <a:p>
            <a:pPr marL="0" indent="0">
              <a:buNone/>
            </a:pPr>
            <a:r>
              <a:rPr lang="en-US" sz="3200" dirty="0"/>
              <a:t>	</a:t>
            </a:r>
            <a:r>
              <a:rPr lang="en-US" sz="3200" dirty="0" err="1" smtClean="0"/>
              <a:t>i</a:t>
            </a:r>
            <a:r>
              <a:rPr lang="en-US" sz="3200" dirty="0" smtClean="0"/>
              <a:t>) </a:t>
            </a:r>
            <a:r>
              <a:rPr lang="en-US" sz="3200" dirty="0"/>
              <a:t>Symbolic </a:t>
            </a:r>
            <a:r>
              <a:rPr lang="en-US" sz="3200" dirty="0" smtClean="0"/>
              <a:t>interactionism</a:t>
            </a:r>
            <a:endParaRPr lang="en-US" sz="3200" dirty="0" smtClean="0"/>
          </a:p>
        </p:txBody>
      </p:sp>
    </p:spTree>
    <p:extLst>
      <p:ext uri="{BB962C8B-B14F-4D97-AF65-F5344CB8AC3E}">
        <p14:creationId xmlns:p14="http://schemas.microsoft.com/office/powerpoint/2010/main" val="318122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744"/>
          </a:xfrm>
        </p:spPr>
        <p:txBody>
          <a:bodyPr/>
          <a:lstStyle/>
          <a:p>
            <a:pPr algn="ctr"/>
            <a:r>
              <a:rPr lang="en-US" dirty="0" smtClean="0"/>
              <a:t>1. STRUCTURALISM</a:t>
            </a:r>
            <a:endParaRPr lang="en-US" dirty="0"/>
          </a:p>
        </p:txBody>
      </p:sp>
      <p:sp>
        <p:nvSpPr>
          <p:cNvPr id="3" name="Content Placeholder 2"/>
          <p:cNvSpPr>
            <a:spLocks noGrp="1"/>
          </p:cNvSpPr>
          <p:nvPr>
            <p:ph idx="1"/>
          </p:nvPr>
        </p:nvSpPr>
        <p:spPr>
          <a:xfrm>
            <a:off x="677334" y="1223492"/>
            <a:ext cx="8596668" cy="5151549"/>
          </a:xfrm>
        </p:spPr>
        <p:txBody>
          <a:bodyPr>
            <a:noAutofit/>
          </a:bodyPr>
          <a:lstStyle/>
          <a:p>
            <a:r>
              <a:rPr lang="en-US" sz="2800" dirty="0" smtClean="0"/>
              <a:t>Structuralism is concerned with the overall structure of society, and the way social institutions like the family, the education system, the mass media and work, act as a constraint or limit and control individual behavior.</a:t>
            </a:r>
          </a:p>
          <a:p>
            <a:r>
              <a:rPr lang="en-US" sz="2800" dirty="0" smtClean="0"/>
              <a:t>Behavior of individuals is a result of social forces which are external to individual.</a:t>
            </a:r>
          </a:p>
          <a:p>
            <a:r>
              <a:rPr lang="en-US" sz="2800" dirty="0" smtClean="0"/>
              <a:t>The individual is molded, shaped and constrained by society through socialization, positive and negative sanctions and material resources like income, jobs.</a:t>
            </a:r>
          </a:p>
          <a:p>
            <a:endParaRPr lang="en-US" sz="2800" dirty="0"/>
          </a:p>
        </p:txBody>
      </p:sp>
    </p:spTree>
    <p:extLst>
      <p:ext uri="{BB962C8B-B14F-4D97-AF65-F5344CB8AC3E}">
        <p14:creationId xmlns:p14="http://schemas.microsoft.com/office/powerpoint/2010/main" val="257985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smtClean="0"/>
              <a:t>Structuralism is further divided into:</a:t>
            </a:r>
            <a:endParaRPr lang="en-US" sz="3200" dirty="0"/>
          </a:p>
          <a:p>
            <a:pPr marL="0" indent="0">
              <a:buNone/>
            </a:pPr>
            <a:r>
              <a:rPr lang="en-US" sz="3200" dirty="0"/>
              <a:t>    </a:t>
            </a:r>
            <a:r>
              <a:rPr lang="en-US" sz="3200" dirty="0" err="1"/>
              <a:t>i</a:t>
            </a:r>
            <a:r>
              <a:rPr lang="en-US" sz="3200" dirty="0"/>
              <a:t>) Structural Functionalism perspective.</a:t>
            </a:r>
          </a:p>
          <a:p>
            <a:pPr marL="0" indent="0">
              <a:buNone/>
            </a:pPr>
            <a:r>
              <a:rPr lang="en-US" sz="3200" dirty="0"/>
              <a:t>	ii) Social conflict perspective/Marxism.</a:t>
            </a:r>
          </a:p>
          <a:p>
            <a:endParaRPr lang="en-US" sz="3200" dirty="0"/>
          </a:p>
        </p:txBody>
      </p:sp>
    </p:spTree>
    <p:extLst>
      <p:ext uri="{BB962C8B-B14F-4D97-AF65-F5344CB8AC3E}">
        <p14:creationId xmlns:p14="http://schemas.microsoft.com/office/powerpoint/2010/main" val="3016339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 Structural </a:t>
            </a:r>
            <a:r>
              <a:rPr lang="en-US" dirty="0" smtClean="0"/>
              <a:t>Functionalism:</a:t>
            </a:r>
            <a:endParaRPr lang="en-US" dirty="0"/>
          </a:p>
        </p:txBody>
      </p:sp>
      <p:sp>
        <p:nvSpPr>
          <p:cNvPr id="3" name="Content Placeholder 2"/>
          <p:cNvSpPr>
            <a:spLocks noGrp="1"/>
          </p:cNvSpPr>
          <p:nvPr>
            <p:ph idx="1"/>
          </p:nvPr>
        </p:nvSpPr>
        <p:spPr>
          <a:xfrm>
            <a:off x="677334" y="1558344"/>
            <a:ext cx="8596668" cy="4687909"/>
          </a:xfrm>
        </p:spPr>
        <p:txBody>
          <a:bodyPr>
            <a:noAutofit/>
          </a:bodyPr>
          <a:lstStyle/>
          <a:p>
            <a:r>
              <a:rPr lang="en-US" sz="2600" dirty="0" smtClean="0"/>
              <a:t>A macro-oriented (large scale) paradigm.</a:t>
            </a:r>
          </a:p>
          <a:p>
            <a:r>
              <a:rPr lang="en-US" sz="2600" dirty="0" smtClean="0"/>
              <a:t>Major theorists are August </a:t>
            </a:r>
            <a:r>
              <a:rPr lang="en-US" sz="2600" dirty="0"/>
              <a:t>C</a:t>
            </a:r>
            <a:r>
              <a:rPr lang="en-US" sz="2600" dirty="0" smtClean="0"/>
              <a:t>omte, Emile Durkheim, Talcott Parson, Robert Merton, Herbert Spencer.</a:t>
            </a:r>
          </a:p>
          <a:p>
            <a:r>
              <a:rPr lang="en-US" sz="2600" dirty="0" err="1" smtClean="0"/>
              <a:t>Def</a:t>
            </a:r>
            <a:r>
              <a:rPr lang="en-US" sz="2600" dirty="0" smtClean="0"/>
              <a:t>: “A </a:t>
            </a:r>
            <a:r>
              <a:rPr lang="en-US" sz="2600" dirty="0" smtClean="0"/>
              <a:t>framework for building theory that sees society as a complex system whose parts work together to promote solidarity and </a:t>
            </a:r>
            <a:r>
              <a:rPr lang="en-US" sz="2600" dirty="0" smtClean="0"/>
              <a:t>stability”</a:t>
            </a:r>
            <a:endParaRPr lang="en-US" sz="2600" dirty="0" smtClean="0"/>
          </a:p>
          <a:p>
            <a:r>
              <a:rPr lang="en-US" sz="2600" b="1" dirty="0" smtClean="0"/>
              <a:t>Social Structure</a:t>
            </a:r>
            <a:r>
              <a:rPr lang="en-US" sz="2600" dirty="0" smtClean="0"/>
              <a:t>: Any relatively stable patterns of social behavior. Social structure gives our live shape.</a:t>
            </a:r>
          </a:p>
          <a:p>
            <a:r>
              <a:rPr lang="en-US" sz="2600" b="1" dirty="0" smtClean="0"/>
              <a:t>Social Functions</a:t>
            </a:r>
            <a:r>
              <a:rPr lang="en-US" sz="2600" dirty="0" smtClean="0"/>
              <a:t>: The consequences of any social pattern for the operation of society as a whole.</a:t>
            </a:r>
          </a:p>
        </p:txBody>
      </p:sp>
    </p:spTree>
    <p:extLst>
      <p:ext uri="{BB962C8B-B14F-4D97-AF65-F5344CB8AC3E}">
        <p14:creationId xmlns:p14="http://schemas.microsoft.com/office/powerpoint/2010/main" val="3826388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360608"/>
            <a:ext cx="9033336" cy="6497391"/>
          </a:xfrm>
        </p:spPr>
        <p:txBody>
          <a:bodyPr>
            <a:noAutofit/>
          </a:bodyPr>
          <a:lstStyle/>
          <a:p>
            <a:r>
              <a:rPr lang="en-US" sz="2600" dirty="0"/>
              <a:t>All social structures, from a simple handshake to complex religious </a:t>
            </a:r>
            <a:r>
              <a:rPr lang="en-US" sz="2600" dirty="0" smtClean="0"/>
              <a:t>rituals, functions </a:t>
            </a:r>
            <a:r>
              <a:rPr lang="en-US" sz="2600" dirty="0"/>
              <a:t>to keep society going, at least In its present form</a:t>
            </a:r>
            <a:r>
              <a:rPr lang="en-US" sz="2600" dirty="0" smtClean="0"/>
              <a:t>.</a:t>
            </a:r>
          </a:p>
          <a:p>
            <a:r>
              <a:rPr lang="en-US" sz="2600" i="1" dirty="0" smtClean="0"/>
              <a:t>Herbert Spencer </a:t>
            </a:r>
            <a:r>
              <a:rPr lang="en-US" sz="2600" dirty="0" smtClean="0"/>
              <a:t>compared society to the human body i.e. social structures work together like parts of human body to preserve society.</a:t>
            </a:r>
          </a:p>
          <a:p>
            <a:r>
              <a:rPr lang="en-US" sz="2600" i="1" dirty="0" smtClean="0"/>
              <a:t>Merton</a:t>
            </a:r>
            <a:r>
              <a:rPr lang="en-US" sz="2600" dirty="0" smtClean="0"/>
              <a:t> distinguished between manifest and latent functions.</a:t>
            </a:r>
          </a:p>
          <a:p>
            <a:r>
              <a:rPr lang="en-US" sz="2600" b="1" dirty="0" smtClean="0"/>
              <a:t>Manifest functions</a:t>
            </a:r>
            <a:r>
              <a:rPr lang="en-US" sz="2600" dirty="0" smtClean="0"/>
              <a:t>: The recognized and intended consequences of any social patterns.</a:t>
            </a:r>
          </a:p>
          <a:p>
            <a:r>
              <a:rPr lang="en-US" sz="2600" b="1" dirty="0" smtClean="0"/>
              <a:t>Latent functions</a:t>
            </a:r>
            <a:r>
              <a:rPr lang="en-US" sz="2600" dirty="0" smtClean="0"/>
              <a:t>: The unrecognized and unintended </a:t>
            </a:r>
            <a:r>
              <a:rPr lang="en-US" sz="2600" dirty="0"/>
              <a:t>c</a:t>
            </a:r>
            <a:r>
              <a:rPr lang="en-US" sz="2600" dirty="0" smtClean="0"/>
              <a:t>onsequences of any social pattern.</a:t>
            </a:r>
          </a:p>
          <a:p>
            <a:r>
              <a:rPr lang="en-US" sz="2600" dirty="0" smtClean="0"/>
              <a:t>Disorganization in the system leads to change because societal components must adjust to achieve stability.</a:t>
            </a:r>
          </a:p>
        </p:txBody>
      </p:sp>
    </p:spTree>
    <p:extLst>
      <p:ext uri="{BB962C8B-B14F-4D97-AF65-F5344CB8AC3E}">
        <p14:creationId xmlns:p14="http://schemas.microsoft.com/office/powerpoint/2010/main" val="3953381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608</TotalTime>
  <Words>1240</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MAJOR PERSPECTIVES IN SOCIOLOGY</vt:lpstr>
      <vt:lpstr>The Sociological Perspective:</vt:lpstr>
      <vt:lpstr>Sociological Imagination:</vt:lpstr>
      <vt:lpstr>PowerPoint Presentation</vt:lpstr>
      <vt:lpstr>Major Paradigms in Sociology:</vt:lpstr>
      <vt:lpstr>1. STRUCTURALISM</vt:lpstr>
      <vt:lpstr>PowerPoint Presentation</vt:lpstr>
      <vt:lpstr>i. Structural Functionalism:</vt:lpstr>
      <vt:lpstr>PowerPoint Presentation</vt:lpstr>
      <vt:lpstr>PowerPoint Presentation</vt:lpstr>
      <vt:lpstr>ii. Social Conflict Approach:</vt:lpstr>
      <vt:lpstr>PowerPoint Presentation</vt:lpstr>
      <vt:lpstr>PowerPoint Presentation</vt:lpstr>
      <vt:lpstr>2. SOCIAL ACTION/ INTERPRETIVIST</vt:lpstr>
      <vt:lpstr>i. Symbolic Interactionism: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PERSPECTIVE IN SOCIOLOGY</dc:title>
  <dc:creator>fatima</dc:creator>
  <cp:lastModifiedBy>Home</cp:lastModifiedBy>
  <cp:revision>33</cp:revision>
  <dcterms:created xsi:type="dcterms:W3CDTF">2014-10-19T04:43:08Z</dcterms:created>
  <dcterms:modified xsi:type="dcterms:W3CDTF">2020-05-10T17:25:57Z</dcterms:modified>
</cp:coreProperties>
</file>