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351843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316336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49643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2950163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5389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945744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3497171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82759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73622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C5BB5-B4F5-4230-92EB-5B3FCEFB2F3C}"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371654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FC5BB5-B4F5-4230-92EB-5B3FCEFB2F3C}"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70995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FC5BB5-B4F5-4230-92EB-5B3FCEFB2F3C}"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104866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FC5BB5-B4F5-4230-92EB-5B3FCEFB2F3C}"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247202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C5BB5-B4F5-4230-92EB-5B3FCEFB2F3C}"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66657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C5BB5-B4F5-4230-92EB-5B3FCEFB2F3C}"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97109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C5BB5-B4F5-4230-92EB-5B3FCEFB2F3C}"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6C2FB-A481-4656-BF61-E79F1C21E6D9}" type="slidenum">
              <a:rPr lang="en-US" smtClean="0"/>
              <a:t>‹#›</a:t>
            </a:fld>
            <a:endParaRPr lang="en-US"/>
          </a:p>
        </p:txBody>
      </p:sp>
    </p:spTree>
    <p:extLst>
      <p:ext uri="{BB962C8B-B14F-4D97-AF65-F5344CB8AC3E}">
        <p14:creationId xmlns:p14="http://schemas.microsoft.com/office/powerpoint/2010/main" val="99656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FC5BB5-B4F5-4230-92EB-5B3FCEFB2F3C}" type="datetimeFigureOut">
              <a:rPr lang="en-US" smtClean="0"/>
              <a:t>5/30/2020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E6C2FB-A481-4656-BF61-E79F1C21E6D9}" type="slidenum">
              <a:rPr lang="en-US" smtClean="0"/>
              <a:t>‹#›</a:t>
            </a:fld>
            <a:endParaRPr lang="en-US"/>
          </a:p>
        </p:txBody>
      </p:sp>
    </p:spTree>
    <p:extLst>
      <p:ext uri="{BB962C8B-B14F-4D97-AF65-F5344CB8AC3E}">
        <p14:creationId xmlns:p14="http://schemas.microsoft.com/office/powerpoint/2010/main" val="38209887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68192"/>
            <a:ext cx="8825658" cy="2279559"/>
          </a:xfrm>
        </p:spPr>
        <p:txBody>
          <a:bodyPr/>
          <a:lstStyle/>
          <a:p>
            <a:pPr algn="ctr"/>
            <a:r>
              <a:rPr lang="en-US" sz="6500" dirty="0" smtClean="0"/>
              <a:t>Process of Socialization</a:t>
            </a:r>
            <a:endParaRPr lang="en-US" sz="6500" dirty="0"/>
          </a:p>
        </p:txBody>
      </p:sp>
      <p:sp>
        <p:nvSpPr>
          <p:cNvPr id="3" name="Subtitle 2"/>
          <p:cNvSpPr>
            <a:spLocks noGrp="1"/>
          </p:cNvSpPr>
          <p:nvPr>
            <p:ph type="subTitle" idx="1"/>
          </p:nvPr>
        </p:nvSpPr>
        <p:spPr>
          <a:xfrm>
            <a:off x="1154955" y="4095482"/>
            <a:ext cx="8825658" cy="1543318"/>
          </a:xfrm>
        </p:spPr>
        <p:txBody>
          <a:bodyPr>
            <a:normAutofit/>
          </a:bodyPr>
          <a:lstStyle/>
          <a:p>
            <a:pPr algn="ctr"/>
            <a:r>
              <a:rPr lang="en-US" sz="4000" dirty="0" smtClean="0"/>
              <a:t>Socialization and Life course</a:t>
            </a:r>
            <a:endParaRPr lang="en-US" sz="4000" dirty="0"/>
          </a:p>
        </p:txBody>
      </p:sp>
    </p:spTree>
    <p:extLst>
      <p:ext uri="{BB962C8B-B14F-4D97-AF65-F5344CB8AC3E}">
        <p14:creationId xmlns:p14="http://schemas.microsoft.com/office/powerpoint/2010/main" val="3163221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734097"/>
            <a:ext cx="8596668" cy="5307266"/>
          </a:xfrm>
        </p:spPr>
        <p:txBody>
          <a:bodyPr>
            <a:normAutofit/>
          </a:bodyPr>
          <a:lstStyle/>
          <a:p>
            <a:pPr marL="0" indent="0">
              <a:buNone/>
            </a:pPr>
            <a:r>
              <a:rPr lang="en-US" sz="3000" i="1" u="sng" dirty="0" err="1" smtClean="0"/>
              <a:t>i</a:t>
            </a:r>
            <a:r>
              <a:rPr lang="en-US" sz="3000" i="1" u="sng" dirty="0" smtClean="0"/>
              <a:t>.</a:t>
            </a:r>
            <a:r>
              <a:rPr lang="en-US" sz="3000" b="1" i="1" u="sng" dirty="0" smtClean="0"/>
              <a:t> Early Adulthood:</a:t>
            </a:r>
            <a:endParaRPr lang="en-US" sz="3000" b="1" i="1" u="sng" dirty="0"/>
          </a:p>
          <a:p>
            <a:r>
              <a:rPr lang="en-US" sz="2700" dirty="0"/>
              <a:t>It covers the period from 20 to about 40 years, and during this period personalities are formed. </a:t>
            </a:r>
            <a:endParaRPr lang="en-US" sz="2700" dirty="0" smtClean="0"/>
          </a:p>
          <a:p>
            <a:r>
              <a:rPr lang="en-US" sz="2700" dirty="0" smtClean="0"/>
              <a:t>They </a:t>
            </a:r>
            <a:r>
              <a:rPr lang="en-US" sz="2700" dirty="0"/>
              <a:t>learn to manage the day-to-day responsibilities personally. </a:t>
            </a:r>
            <a:endParaRPr lang="en-US" sz="2700" dirty="0" smtClean="0"/>
          </a:p>
          <a:p>
            <a:r>
              <a:rPr lang="en-US" sz="2700" dirty="0" smtClean="0"/>
              <a:t>They </a:t>
            </a:r>
            <a:r>
              <a:rPr lang="en-US" sz="2700" dirty="0"/>
              <a:t>try to make an adjustment with spouse, and bring up their children in their own </a:t>
            </a:r>
            <a:r>
              <a:rPr lang="en-US" sz="2700" dirty="0" smtClean="0"/>
              <a:t>way.</a:t>
            </a:r>
          </a:p>
          <a:p>
            <a:r>
              <a:rPr lang="en-US" sz="2700" dirty="0" smtClean="0"/>
              <a:t>They </a:t>
            </a:r>
            <a:r>
              <a:rPr lang="en-US" sz="2700" dirty="0"/>
              <a:t>often have many conflicting priorities: parents, partner, children, schooling, and work.</a:t>
            </a:r>
            <a:endParaRPr lang="en-US" sz="2700" i="1" u="sng" dirty="0"/>
          </a:p>
        </p:txBody>
      </p:sp>
    </p:spTree>
    <p:extLst>
      <p:ext uri="{BB962C8B-B14F-4D97-AF65-F5344CB8AC3E}">
        <p14:creationId xmlns:p14="http://schemas.microsoft.com/office/powerpoint/2010/main" val="52400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sp>
        <p:nvSpPr>
          <p:cNvPr id="3" name="Content Placeholder 2"/>
          <p:cNvSpPr>
            <a:spLocks noGrp="1"/>
          </p:cNvSpPr>
          <p:nvPr>
            <p:ph idx="1"/>
          </p:nvPr>
        </p:nvSpPr>
        <p:spPr>
          <a:xfrm>
            <a:off x="677334" y="609601"/>
            <a:ext cx="8994700" cy="6035898"/>
          </a:xfrm>
        </p:spPr>
        <p:txBody>
          <a:bodyPr>
            <a:normAutofit lnSpcReduction="10000"/>
          </a:bodyPr>
          <a:lstStyle/>
          <a:p>
            <a:r>
              <a:rPr lang="en-US" sz="3000" b="1" i="1" u="sng" dirty="0" smtClean="0"/>
              <a:t>ii. Middle Adulthood</a:t>
            </a:r>
            <a:r>
              <a:rPr lang="en-US" sz="3200" dirty="0"/>
              <a:t> </a:t>
            </a:r>
            <a:endParaRPr lang="en-US" sz="3200" dirty="0" smtClean="0"/>
          </a:p>
          <a:p>
            <a:r>
              <a:rPr lang="en-US" sz="2800" dirty="0" smtClean="0"/>
              <a:t>Roughly </a:t>
            </a:r>
            <a:r>
              <a:rPr lang="en-US" sz="2800" dirty="0"/>
              <a:t>covers the period from 40 to 60 yrs. </a:t>
            </a:r>
            <a:endParaRPr lang="en-US" sz="2800" dirty="0" smtClean="0"/>
          </a:p>
          <a:p>
            <a:r>
              <a:rPr lang="en-US" sz="2800" dirty="0" smtClean="0"/>
              <a:t>During </a:t>
            </a:r>
            <a:r>
              <a:rPr lang="en-US" sz="2800" dirty="0"/>
              <a:t>this period the individuals assess actual achievements in view of their earlier </a:t>
            </a:r>
            <a:r>
              <a:rPr lang="en-US" sz="2800" dirty="0" smtClean="0"/>
              <a:t>expectations</a:t>
            </a:r>
          </a:p>
          <a:p>
            <a:r>
              <a:rPr lang="en-US" sz="2800" dirty="0" smtClean="0"/>
              <a:t>Children </a:t>
            </a:r>
            <a:r>
              <a:rPr lang="en-US" sz="2800" dirty="0"/>
              <a:t>are grown up. </a:t>
            </a:r>
            <a:endParaRPr lang="en-US" sz="2800" dirty="0" smtClean="0"/>
          </a:p>
          <a:p>
            <a:r>
              <a:rPr lang="en-US" sz="2800" dirty="0" smtClean="0"/>
              <a:t>Growing </a:t>
            </a:r>
            <a:r>
              <a:rPr lang="en-US" sz="2800" dirty="0"/>
              <a:t>older means facing physical decline. </a:t>
            </a:r>
          </a:p>
          <a:p>
            <a:r>
              <a:rPr lang="en-US" sz="2800" dirty="0"/>
              <a:t>During this time of life, many people find themselves caring for their own children and also their aging parents. </a:t>
            </a:r>
            <a:endParaRPr lang="en-US" sz="2800" dirty="0" smtClean="0"/>
          </a:p>
          <a:p>
            <a:r>
              <a:rPr lang="en-US" sz="2800" dirty="0" smtClean="0"/>
              <a:t>Health </a:t>
            </a:r>
            <a:r>
              <a:rPr lang="en-US" sz="2800" dirty="0"/>
              <a:t>and mortality also begin to loom large. </a:t>
            </a:r>
            <a:endParaRPr lang="en-US" sz="2800" dirty="0" smtClean="0"/>
          </a:p>
          <a:p>
            <a:r>
              <a:rPr lang="en-US" sz="2800" dirty="0" smtClean="0"/>
              <a:t>People </a:t>
            </a:r>
            <a:r>
              <a:rPr lang="en-US" sz="2800" dirty="0"/>
              <a:t>feel physical changes in their bodies, and they may watch their parents become frail, ill and die.</a:t>
            </a:r>
          </a:p>
          <a:p>
            <a:pPr marL="0" indent="0">
              <a:buNone/>
            </a:pPr>
            <a:endParaRPr lang="en-US" sz="3000" b="1" i="1" u="sng" dirty="0"/>
          </a:p>
        </p:txBody>
      </p:sp>
    </p:spTree>
    <p:extLst>
      <p:ext uri="{BB962C8B-B14F-4D97-AF65-F5344CB8AC3E}">
        <p14:creationId xmlns:p14="http://schemas.microsoft.com/office/powerpoint/2010/main" val="135057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OLD AGE</a:t>
            </a:r>
            <a:endParaRPr lang="en-US" sz="4000" b="1" dirty="0"/>
          </a:p>
        </p:txBody>
      </p:sp>
      <p:sp>
        <p:nvSpPr>
          <p:cNvPr id="3" name="Content Placeholder 2"/>
          <p:cNvSpPr>
            <a:spLocks noGrp="1"/>
          </p:cNvSpPr>
          <p:nvPr>
            <p:ph idx="1"/>
          </p:nvPr>
        </p:nvSpPr>
        <p:spPr>
          <a:xfrm>
            <a:off x="677334" y="1558343"/>
            <a:ext cx="8621212" cy="4687911"/>
          </a:xfrm>
        </p:spPr>
        <p:txBody>
          <a:bodyPr>
            <a:noAutofit/>
          </a:bodyPr>
          <a:lstStyle/>
          <a:p>
            <a:r>
              <a:rPr lang="en-US" sz="2800" i="1" dirty="0"/>
              <a:t>Old age </a:t>
            </a:r>
            <a:r>
              <a:rPr lang="en-US" sz="2800" dirty="0"/>
              <a:t>­ the later years of adulthood and the final stage of life itself ­ begins about the mid-sixties. </a:t>
            </a:r>
            <a:endParaRPr lang="en-US" sz="2800" dirty="0" smtClean="0"/>
          </a:p>
          <a:p>
            <a:r>
              <a:rPr lang="en-US" sz="2800" dirty="0" smtClean="0"/>
              <a:t>The </a:t>
            </a:r>
            <a:r>
              <a:rPr lang="en-US" sz="2800" dirty="0"/>
              <a:t>societies attach different meaning to this stage of life. </a:t>
            </a:r>
            <a:endParaRPr lang="en-US" sz="2800" dirty="0" smtClean="0"/>
          </a:p>
          <a:p>
            <a:r>
              <a:rPr lang="en-US" sz="2800" dirty="0" smtClean="0"/>
              <a:t>Pakistani </a:t>
            </a:r>
            <a:r>
              <a:rPr lang="en-US" sz="2800" dirty="0"/>
              <a:t>society often gives older people control over most of the land and other wealth. </a:t>
            </a:r>
            <a:endParaRPr lang="en-US" sz="2800" dirty="0" smtClean="0"/>
          </a:p>
          <a:p>
            <a:r>
              <a:rPr lang="en-US" sz="2800" dirty="0" smtClean="0"/>
              <a:t>Since </a:t>
            </a:r>
            <a:r>
              <a:rPr lang="en-US" sz="2800" dirty="0"/>
              <a:t>the rate of change in Pakistani society is not very fast, older people </a:t>
            </a:r>
            <a:r>
              <a:rPr lang="en-US" sz="2800" dirty="0" smtClean="0"/>
              <a:t>assemble </a:t>
            </a:r>
            <a:r>
              <a:rPr lang="en-US" sz="2800" dirty="0"/>
              <a:t>great wisdom during their lifetime, which earns them much </a:t>
            </a:r>
            <a:r>
              <a:rPr lang="en-US" sz="2800" dirty="0" smtClean="0"/>
              <a:t>respect.</a:t>
            </a:r>
          </a:p>
          <a:p>
            <a:endParaRPr lang="en-US" sz="2800" dirty="0"/>
          </a:p>
        </p:txBody>
      </p:sp>
    </p:spTree>
    <p:extLst>
      <p:ext uri="{BB962C8B-B14F-4D97-AF65-F5344CB8AC3E}">
        <p14:creationId xmlns:p14="http://schemas.microsoft.com/office/powerpoint/2010/main" val="116891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12125" y="609600"/>
            <a:ext cx="9337182" cy="5997261"/>
          </a:xfrm>
        </p:spPr>
        <p:txBody>
          <a:bodyPr>
            <a:noAutofit/>
          </a:bodyPr>
          <a:lstStyle/>
          <a:p>
            <a:pPr algn="just"/>
            <a:r>
              <a:rPr lang="en-US" sz="2600" dirty="0"/>
              <a:t>On the other hand in industrial societies old are considered as conservative, unimportant, and obsolete. In a fast changing society their knowledge appears to be irrelevant.</a:t>
            </a:r>
          </a:p>
          <a:p>
            <a:pPr algn="just"/>
            <a:r>
              <a:rPr lang="en-US" sz="2600" dirty="0" smtClean="0"/>
              <a:t>Old </a:t>
            </a:r>
            <a:r>
              <a:rPr lang="en-US" sz="2600" dirty="0"/>
              <a:t>age differs in an important way from earlier stages in life course. </a:t>
            </a:r>
            <a:endParaRPr lang="en-US" sz="2600" dirty="0" smtClean="0"/>
          </a:p>
          <a:p>
            <a:pPr algn="just"/>
            <a:r>
              <a:rPr lang="en-US" sz="2600" dirty="0" smtClean="0"/>
              <a:t>Growing </a:t>
            </a:r>
            <a:r>
              <a:rPr lang="en-US" sz="2600" dirty="0"/>
              <a:t>up typically means entering new roles and assuming new responsibilities; growing old, by contrast, is the opposite experience ­leaving roles that provided both satisfaction and social identity.  </a:t>
            </a:r>
            <a:endParaRPr lang="en-US" sz="2600" dirty="0" smtClean="0"/>
          </a:p>
          <a:p>
            <a:pPr algn="just"/>
            <a:r>
              <a:rPr lang="en-US" sz="2600" dirty="0" smtClean="0"/>
              <a:t>Like </a:t>
            </a:r>
            <a:r>
              <a:rPr lang="en-US" sz="2600" dirty="0"/>
              <a:t>any life transition, retirement from employment or even the handing over of the personal business to one's heirs, demands learning new, different patterns while at the same time unlearning familiar habits from the past</a:t>
            </a:r>
            <a:r>
              <a:rPr lang="en-US" sz="2600" dirty="0" smtClean="0"/>
              <a:t>.</a:t>
            </a:r>
            <a:r>
              <a:rPr lang="en-US" sz="2600" dirty="0"/>
              <a:t> </a:t>
            </a:r>
          </a:p>
          <a:p>
            <a:pPr algn="just"/>
            <a:endParaRPr lang="en-US" sz="2600" dirty="0"/>
          </a:p>
        </p:txBody>
      </p:sp>
    </p:spTree>
    <p:extLst>
      <p:ext uri="{BB962C8B-B14F-4D97-AF65-F5344CB8AC3E}">
        <p14:creationId xmlns:p14="http://schemas.microsoft.com/office/powerpoint/2010/main" val="42208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Life course?</a:t>
            </a:r>
            <a:endParaRPr lang="en-US" dirty="0"/>
          </a:p>
        </p:txBody>
      </p:sp>
      <p:sp>
        <p:nvSpPr>
          <p:cNvPr id="3" name="Content Placeholder 2"/>
          <p:cNvSpPr>
            <a:spLocks noGrp="1"/>
          </p:cNvSpPr>
          <p:nvPr>
            <p:ph idx="1"/>
          </p:nvPr>
        </p:nvSpPr>
        <p:spPr>
          <a:xfrm>
            <a:off x="677334" y="1545465"/>
            <a:ext cx="9033336" cy="5061397"/>
          </a:xfrm>
        </p:spPr>
        <p:txBody>
          <a:bodyPr>
            <a:noAutofit/>
          </a:bodyPr>
          <a:lstStyle/>
          <a:p>
            <a:pPr algn="just"/>
            <a:r>
              <a:rPr lang="en-US" sz="2800" b="1" dirty="0" smtClean="0"/>
              <a:t>“</a:t>
            </a:r>
            <a:r>
              <a:rPr lang="en-US" sz="2800" b="1" dirty="0"/>
              <a:t>Sequence of socially defined roles that an individual enacts over the course of their lifetimes</a:t>
            </a:r>
            <a:r>
              <a:rPr lang="en-US" sz="2800" b="1" dirty="0" smtClean="0"/>
              <a:t>”</a:t>
            </a:r>
          </a:p>
          <a:p>
            <a:pPr algn="just"/>
            <a:r>
              <a:rPr lang="en-US" sz="2800" b="1" dirty="0" smtClean="0"/>
              <a:t>“The </a:t>
            </a:r>
            <a:r>
              <a:rPr lang="en-US" sz="2800" b="1" dirty="0"/>
              <a:t>series of major events, the stages of our lives from birth to death, may be called life course</a:t>
            </a:r>
            <a:r>
              <a:rPr lang="en-US" sz="2800" b="1" dirty="0" smtClean="0"/>
              <a:t>.” </a:t>
            </a:r>
          </a:p>
          <a:p>
            <a:pPr algn="just"/>
            <a:r>
              <a:rPr lang="en-US" sz="2800" dirty="0" smtClean="0"/>
              <a:t>In </a:t>
            </a:r>
            <a:r>
              <a:rPr lang="en-US" sz="2800" dirty="0"/>
              <a:t>this process there is a personal change from infancy through old age and death brought about as a result of the interaction between biographical events and social events</a:t>
            </a:r>
            <a:r>
              <a:rPr lang="en-US" sz="2800" dirty="0" smtClean="0"/>
              <a:t>.</a:t>
            </a:r>
          </a:p>
        </p:txBody>
      </p:sp>
    </p:spTree>
    <p:extLst>
      <p:ext uri="{BB962C8B-B14F-4D97-AF65-F5344CB8AC3E}">
        <p14:creationId xmlns:p14="http://schemas.microsoft.com/office/powerpoint/2010/main" val="2172977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0"/>
            <a:ext cx="9187883" cy="6023020"/>
          </a:xfrm>
        </p:spPr>
        <p:txBody>
          <a:bodyPr>
            <a:noAutofit/>
          </a:bodyPr>
          <a:lstStyle/>
          <a:p>
            <a:r>
              <a:rPr lang="en-US" sz="2800" dirty="0">
                <a:solidFill>
                  <a:schemeClr val="tx1"/>
                </a:solidFill>
              </a:rPr>
              <a:t>L</a:t>
            </a:r>
            <a:r>
              <a:rPr lang="en-US" sz="2800" dirty="0" smtClean="0">
                <a:solidFill>
                  <a:schemeClr val="tx1"/>
                </a:solidFill>
              </a:rPr>
              <a:t>ife </a:t>
            </a:r>
            <a:r>
              <a:rPr lang="en-US" sz="2800" dirty="0">
                <a:solidFill>
                  <a:schemeClr val="tx1"/>
                </a:solidFill>
              </a:rPr>
              <a:t>course is biological process, which has been divided into four distinct stages: childhood, adolescence, adulthood, and old age</a:t>
            </a:r>
            <a:r>
              <a:rPr lang="en-US" sz="2800" dirty="0" smtClean="0">
                <a:solidFill>
                  <a:schemeClr val="tx1"/>
                </a:solidFill>
              </a:rPr>
              <a:t>.</a:t>
            </a:r>
          </a:p>
          <a:p>
            <a:r>
              <a:rPr lang="en-US" sz="2800" dirty="0" smtClean="0">
                <a:solidFill>
                  <a:schemeClr val="tx1"/>
                </a:solidFill>
              </a:rPr>
              <a:t>Life </a:t>
            </a:r>
            <a:r>
              <a:rPr lang="en-US" sz="2800" dirty="0">
                <a:solidFill>
                  <a:schemeClr val="tx1"/>
                </a:solidFill>
              </a:rPr>
              <a:t>course stages present characteristic problems and transitions that require learning new and unlearning familiar routines. </a:t>
            </a:r>
            <a:endParaRPr lang="en-US" sz="2800" dirty="0" smtClean="0">
              <a:solidFill>
                <a:schemeClr val="tx1"/>
              </a:solidFill>
            </a:endParaRPr>
          </a:p>
          <a:p>
            <a:r>
              <a:rPr lang="en-US" sz="2800" dirty="0" smtClean="0">
                <a:solidFill>
                  <a:schemeClr val="tx1"/>
                </a:solidFill>
              </a:rPr>
              <a:t>Through </a:t>
            </a:r>
            <a:r>
              <a:rPr lang="en-US" sz="2800" dirty="0">
                <a:solidFill>
                  <a:schemeClr val="tx1"/>
                </a:solidFill>
              </a:rPr>
              <a:t>the process of socialization society tries to prepare its members for taking up the roles and statuses associated with life course stages. </a:t>
            </a:r>
            <a:endParaRPr lang="en-US" sz="2800" dirty="0" smtClean="0">
              <a:solidFill>
                <a:schemeClr val="tx1"/>
              </a:solidFill>
            </a:endParaRPr>
          </a:p>
          <a:p>
            <a:r>
              <a:rPr lang="en-US" sz="2800" dirty="0" smtClean="0">
                <a:solidFill>
                  <a:schemeClr val="tx1"/>
                </a:solidFill>
              </a:rPr>
              <a:t>Each </a:t>
            </a:r>
            <a:r>
              <a:rPr lang="en-US" sz="2800" dirty="0">
                <a:solidFill>
                  <a:schemeClr val="tx1"/>
                </a:solidFill>
              </a:rPr>
              <a:t>life course stage by age is also affected by other factors like social class, gender, ethnicity and human experience.</a:t>
            </a:r>
          </a:p>
        </p:txBody>
      </p:sp>
    </p:spTree>
    <p:extLst>
      <p:ext uri="{BB962C8B-B14F-4D97-AF65-F5344CB8AC3E}">
        <p14:creationId xmlns:p14="http://schemas.microsoft.com/office/powerpoint/2010/main" val="853485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CHILDHOOD</a:t>
            </a:r>
            <a:endParaRPr lang="en-US" sz="4000" b="1" dirty="0"/>
          </a:p>
        </p:txBody>
      </p:sp>
      <p:sp>
        <p:nvSpPr>
          <p:cNvPr id="3" name="Content Placeholder 2"/>
          <p:cNvSpPr>
            <a:spLocks noGrp="1"/>
          </p:cNvSpPr>
          <p:nvPr>
            <p:ph idx="1"/>
          </p:nvPr>
        </p:nvSpPr>
        <p:spPr>
          <a:xfrm>
            <a:off x="553792" y="1468193"/>
            <a:ext cx="9453093" cy="5389808"/>
          </a:xfrm>
        </p:spPr>
        <p:txBody>
          <a:bodyPr>
            <a:noAutofit/>
          </a:bodyPr>
          <a:lstStyle/>
          <a:p>
            <a:r>
              <a:rPr lang="en-US" sz="2800" dirty="0"/>
              <a:t>C</a:t>
            </a:r>
            <a:r>
              <a:rPr lang="en-US" sz="2800" dirty="0" smtClean="0"/>
              <a:t>hildhood </a:t>
            </a:r>
            <a:r>
              <a:rPr lang="en-US" sz="2800" dirty="0"/>
              <a:t>(including </a:t>
            </a:r>
            <a:r>
              <a:rPr lang="en-US" sz="2800" dirty="0" smtClean="0"/>
              <a:t>infancy)is the </a:t>
            </a:r>
            <a:r>
              <a:rPr lang="en-US" sz="2800" dirty="0"/>
              <a:t>most important stage of most people’s lives for socialization and for the cognitive, emotional, and physiological </a:t>
            </a:r>
            <a:r>
              <a:rPr lang="en-US" sz="2800" dirty="0" smtClean="0"/>
              <a:t>development</a:t>
            </a:r>
          </a:p>
          <a:p>
            <a:r>
              <a:rPr lang="en-US" sz="2800" dirty="0" smtClean="0"/>
              <a:t>Childhood </a:t>
            </a:r>
            <a:r>
              <a:rPr lang="en-US" sz="2800" dirty="0"/>
              <a:t>usually covers the first 12 years of </a:t>
            </a:r>
            <a:r>
              <a:rPr lang="en-US" sz="2800" dirty="0" smtClean="0"/>
              <a:t>life</a:t>
            </a:r>
          </a:p>
          <a:p>
            <a:r>
              <a:rPr lang="en-US" sz="2800" dirty="0"/>
              <a:t>T</a:t>
            </a:r>
            <a:r>
              <a:rPr lang="en-US" sz="2800" dirty="0" smtClean="0"/>
              <a:t>ime </a:t>
            </a:r>
            <a:r>
              <a:rPr lang="en-US" sz="2800" dirty="0"/>
              <a:t>for learning and carefree play</a:t>
            </a:r>
            <a:r>
              <a:rPr lang="en-US" sz="2800" dirty="0" smtClean="0"/>
              <a:t>.</a:t>
            </a:r>
          </a:p>
          <a:p>
            <a:r>
              <a:rPr lang="en-US" sz="2800" dirty="0" smtClean="0"/>
              <a:t>What </a:t>
            </a:r>
            <a:r>
              <a:rPr lang="en-US" sz="2800" dirty="0"/>
              <a:t>a </a:t>
            </a:r>
            <a:r>
              <a:rPr lang="en-US" sz="2800" dirty="0" smtClean="0"/>
              <a:t>child "is" differs from one culture to another. </a:t>
            </a:r>
          </a:p>
          <a:p>
            <a:r>
              <a:rPr lang="en-US" sz="2800" dirty="0"/>
              <a:t>In childhood an individual is made to learn the skills needed in adult life.</a:t>
            </a:r>
          </a:p>
          <a:p>
            <a:endParaRPr lang="en-US" sz="2800" dirty="0" smtClean="0"/>
          </a:p>
        </p:txBody>
      </p:sp>
    </p:spTree>
    <p:extLst>
      <p:ext uri="{BB962C8B-B14F-4D97-AF65-F5344CB8AC3E}">
        <p14:creationId xmlns:p14="http://schemas.microsoft.com/office/powerpoint/2010/main" val="740236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31066" y="609601"/>
            <a:ext cx="9826579" cy="6048776"/>
          </a:xfrm>
        </p:spPr>
        <p:txBody>
          <a:bodyPr>
            <a:noAutofit/>
          </a:bodyPr>
          <a:lstStyle/>
          <a:p>
            <a:r>
              <a:rPr lang="en-US" sz="2600" dirty="0"/>
              <a:t>What happens during childhood can have lifelong consequences. </a:t>
            </a:r>
          </a:p>
          <a:p>
            <a:r>
              <a:rPr lang="en-US" sz="2600" dirty="0" smtClean="0">
                <a:solidFill>
                  <a:schemeClr val="tx1"/>
                </a:solidFill>
              </a:rPr>
              <a:t>Traumatic </a:t>
            </a:r>
            <a:r>
              <a:rPr lang="en-US" sz="2600" dirty="0">
                <a:solidFill>
                  <a:schemeClr val="tx1"/>
                </a:solidFill>
              </a:rPr>
              <a:t>experiences during childhood—being neglected or abused, witnessing violence, being seriously injured, and so forth—put youngsters at much greater risk for many negative outcomes.</a:t>
            </a:r>
          </a:p>
          <a:p>
            <a:r>
              <a:rPr lang="en-US" sz="2600" dirty="0" smtClean="0">
                <a:solidFill>
                  <a:schemeClr val="tx1"/>
                </a:solidFill>
              </a:rPr>
              <a:t>The </a:t>
            </a:r>
            <a:r>
              <a:rPr lang="en-US" sz="2600" dirty="0">
                <a:solidFill>
                  <a:schemeClr val="tx1"/>
                </a:solidFill>
              </a:rPr>
              <a:t>concept of childhood appears to be more pronounced in the developed countries compared with the developing countries. </a:t>
            </a:r>
          </a:p>
          <a:p>
            <a:r>
              <a:rPr lang="en-US" sz="2600" dirty="0">
                <a:solidFill>
                  <a:schemeClr val="tx1"/>
                </a:solidFill>
              </a:rPr>
              <a:t>A century back, children in USA, Canada, and Europe had much the same life as children in poor countries. </a:t>
            </a:r>
            <a:endParaRPr lang="en-US" sz="2600" dirty="0" smtClean="0">
              <a:solidFill>
                <a:schemeClr val="tx1"/>
              </a:solidFill>
            </a:endParaRPr>
          </a:p>
          <a:p>
            <a:r>
              <a:rPr lang="en-US" sz="2600" dirty="0" smtClean="0">
                <a:solidFill>
                  <a:schemeClr val="tx1"/>
                </a:solidFill>
              </a:rPr>
              <a:t>That </a:t>
            </a:r>
            <a:r>
              <a:rPr lang="en-US" sz="2600" dirty="0">
                <a:solidFill>
                  <a:schemeClr val="tx1"/>
                </a:solidFill>
              </a:rPr>
              <a:t>is how we come across the issue of child labor, which is associated with the developing </a:t>
            </a:r>
            <a:r>
              <a:rPr lang="en-US" sz="2600" dirty="0" smtClean="0">
                <a:solidFill>
                  <a:schemeClr val="tx1"/>
                </a:solidFill>
              </a:rPr>
              <a:t>countries</a:t>
            </a:r>
            <a:endParaRPr lang="en-US" sz="2600" dirty="0">
              <a:solidFill>
                <a:schemeClr val="tx1"/>
              </a:solidFill>
            </a:endParaRPr>
          </a:p>
          <a:p>
            <a:endParaRPr lang="en-US" sz="2600" dirty="0">
              <a:solidFill>
                <a:schemeClr val="tx1"/>
              </a:solidFill>
            </a:endParaRPr>
          </a:p>
        </p:txBody>
      </p:sp>
    </p:spTree>
    <p:extLst>
      <p:ext uri="{BB962C8B-B14F-4D97-AF65-F5344CB8AC3E}">
        <p14:creationId xmlns:p14="http://schemas.microsoft.com/office/powerpoint/2010/main" val="3057762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solidFill>
                  <a:schemeClr val="tx1"/>
                </a:solidFill>
              </a:rPr>
              <a:t>Similarly, Children in lower class have always assumed adult responsibilities sooner and start earning earlier than their other class counterparts. </a:t>
            </a:r>
          </a:p>
          <a:p>
            <a:r>
              <a:rPr lang="en-US" sz="2800" dirty="0">
                <a:solidFill>
                  <a:schemeClr val="tx1"/>
                </a:solidFill>
              </a:rPr>
              <a:t>Their childhood finishes too quickly and may be their childhood remains invisible.</a:t>
            </a:r>
          </a:p>
        </p:txBody>
      </p:sp>
    </p:spTree>
    <p:extLst>
      <p:ext uri="{BB962C8B-B14F-4D97-AF65-F5344CB8AC3E}">
        <p14:creationId xmlns:p14="http://schemas.microsoft.com/office/powerpoint/2010/main" val="3479500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normAutofit/>
          </a:bodyPr>
          <a:lstStyle/>
          <a:p>
            <a:pPr algn="ctr"/>
            <a:r>
              <a:rPr lang="en-US" sz="4000" dirty="0" smtClean="0"/>
              <a:t>ADOLESCENSE</a:t>
            </a:r>
            <a:endParaRPr lang="en-US" sz="4000" dirty="0"/>
          </a:p>
        </p:txBody>
      </p:sp>
      <p:sp>
        <p:nvSpPr>
          <p:cNvPr id="3" name="Content Placeholder 2"/>
          <p:cNvSpPr>
            <a:spLocks noGrp="1"/>
          </p:cNvSpPr>
          <p:nvPr>
            <p:ph idx="1"/>
          </p:nvPr>
        </p:nvSpPr>
        <p:spPr>
          <a:xfrm>
            <a:off x="677333" y="1339403"/>
            <a:ext cx="9097731" cy="5215943"/>
          </a:xfrm>
        </p:spPr>
        <p:txBody>
          <a:bodyPr>
            <a:noAutofit/>
          </a:bodyPr>
          <a:lstStyle/>
          <a:p>
            <a:pPr algn="just"/>
            <a:r>
              <a:rPr lang="en-US" sz="2800" dirty="0"/>
              <a:t>A</a:t>
            </a:r>
            <a:r>
              <a:rPr lang="en-US" sz="2800" dirty="0" smtClean="0"/>
              <a:t>dolescence emerges </a:t>
            </a:r>
            <a:r>
              <a:rPr lang="en-US" sz="2800" dirty="0"/>
              <a:t>as a buffer between childhood and adulthood</a:t>
            </a:r>
            <a:r>
              <a:rPr lang="en-US" sz="2800" dirty="0" smtClean="0"/>
              <a:t>.</a:t>
            </a:r>
          </a:p>
          <a:p>
            <a:pPr algn="just"/>
            <a:r>
              <a:rPr lang="en-US" sz="2800" dirty="0" smtClean="0"/>
              <a:t>Mostly </a:t>
            </a:r>
            <a:r>
              <a:rPr lang="en-US" sz="2800" dirty="0"/>
              <a:t>societies did not mark out adolescence as distinct time of life. </a:t>
            </a:r>
            <a:endParaRPr lang="en-US" sz="2800" dirty="0" smtClean="0"/>
          </a:p>
          <a:p>
            <a:pPr algn="just"/>
            <a:r>
              <a:rPr lang="en-US" sz="2800" dirty="0" smtClean="0"/>
              <a:t>People </a:t>
            </a:r>
            <a:r>
              <a:rPr lang="en-US" sz="2800" dirty="0"/>
              <a:t>simply moved from childhood into young adulthood with no stopover in between. </a:t>
            </a:r>
            <a:endParaRPr lang="en-US" sz="2800" dirty="0" smtClean="0"/>
          </a:p>
          <a:p>
            <a:pPr algn="just"/>
            <a:r>
              <a:rPr lang="en-US" sz="2800" dirty="0" smtClean="0"/>
              <a:t>Adolescence </a:t>
            </a:r>
            <a:r>
              <a:rPr lang="en-US" sz="2800" dirty="0"/>
              <a:t>usually overlaps teen age though it is also a social </a:t>
            </a:r>
            <a:r>
              <a:rPr lang="en-US" sz="2800" dirty="0" smtClean="0"/>
              <a:t>construction.</a:t>
            </a:r>
          </a:p>
          <a:p>
            <a:pPr algn="just"/>
            <a:r>
              <a:rPr lang="en-US" sz="2800" dirty="0" smtClean="0"/>
              <a:t>We </a:t>
            </a:r>
            <a:r>
              <a:rPr lang="en-US" sz="2800" dirty="0"/>
              <a:t>generally link adolescence, or teenage years, to emotional and social turmoil, when the youth try to develop their own individual identities. </a:t>
            </a:r>
            <a:endParaRPr lang="en-US" sz="2800" dirty="0" smtClean="0"/>
          </a:p>
          <a:p>
            <a:pPr algn="just"/>
            <a:endParaRPr lang="en-US" sz="2800" dirty="0"/>
          </a:p>
        </p:txBody>
      </p:sp>
    </p:spTree>
    <p:extLst>
      <p:ext uri="{BB962C8B-B14F-4D97-AF65-F5344CB8AC3E}">
        <p14:creationId xmlns:p14="http://schemas.microsoft.com/office/powerpoint/2010/main" val="367471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39911" y="609600"/>
            <a:ext cx="9727582" cy="6138930"/>
          </a:xfrm>
        </p:spPr>
        <p:txBody>
          <a:bodyPr>
            <a:noAutofit/>
          </a:bodyPr>
          <a:lstStyle/>
          <a:p>
            <a:r>
              <a:rPr lang="en-US" sz="2800" dirty="0"/>
              <a:t>As they try to carve out an identity distinct from both the "younger" world being left behind and the "older" world still be out of their range, adolescents develop a subculture of their own</a:t>
            </a:r>
            <a:r>
              <a:rPr lang="en-US" sz="2800" dirty="0" smtClean="0"/>
              <a:t>.</a:t>
            </a:r>
          </a:p>
          <a:p>
            <a:r>
              <a:rPr lang="en-US" sz="2800" dirty="0"/>
              <a:t>In these emotional and social spheres the young people appear to be in conflict with their parents.</a:t>
            </a:r>
          </a:p>
          <a:p>
            <a:r>
              <a:rPr lang="en-US" sz="2800" dirty="0"/>
              <a:t>Establishing some independence and learning specialized skills for adult life. </a:t>
            </a:r>
            <a:endParaRPr lang="en-US" sz="2800" dirty="0" smtClean="0"/>
          </a:p>
          <a:p>
            <a:r>
              <a:rPr lang="en-US" sz="2800" dirty="0" smtClean="0"/>
              <a:t>This stage also varies from culture to culture.</a:t>
            </a:r>
          </a:p>
          <a:p>
            <a:r>
              <a:rPr lang="en-US" sz="2800" dirty="0" smtClean="0"/>
              <a:t> </a:t>
            </a:r>
            <a:r>
              <a:rPr lang="en-US" sz="2800" dirty="0"/>
              <a:t>The 18 years old may have different statuses and roles in Pakistani society. They have the voting rights, they can get an ID card, they can get a driving lenience, and they work in offices.</a:t>
            </a:r>
            <a:endParaRPr lang="en-US" sz="2800" b="1" dirty="0"/>
          </a:p>
        </p:txBody>
      </p:sp>
    </p:spTree>
    <p:extLst>
      <p:ext uri="{BB962C8B-B14F-4D97-AF65-F5344CB8AC3E}">
        <p14:creationId xmlns:p14="http://schemas.microsoft.com/office/powerpoint/2010/main" val="1079169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normAutofit/>
          </a:bodyPr>
          <a:lstStyle/>
          <a:p>
            <a:pPr algn="ctr"/>
            <a:r>
              <a:rPr lang="en-US" sz="4000" b="1" dirty="0" smtClean="0"/>
              <a:t>ADULTHOOD</a:t>
            </a:r>
            <a:endParaRPr lang="en-US" sz="4000" b="1" dirty="0"/>
          </a:p>
        </p:txBody>
      </p:sp>
      <p:sp>
        <p:nvSpPr>
          <p:cNvPr id="3" name="Content Placeholder 2"/>
          <p:cNvSpPr>
            <a:spLocks noGrp="1"/>
          </p:cNvSpPr>
          <p:nvPr>
            <p:ph idx="1"/>
          </p:nvPr>
        </p:nvSpPr>
        <p:spPr>
          <a:xfrm>
            <a:off x="677334" y="1648497"/>
            <a:ext cx="8596668" cy="4392866"/>
          </a:xfrm>
        </p:spPr>
        <p:txBody>
          <a:bodyPr>
            <a:normAutofit/>
          </a:bodyPr>
          <a:lstStyle/>
          <a:p>
            <a:r>
              <a:rPr lang="en-US" sz="2600" dirty="0" smtClean="0"/>
              <a:t>This stage begins </a:t>
            </a:r>
            <a:r>
              <a:rPr lang="en-US" sz="2600" dirty="0"/>
              <a:t>between the late teens and the early thirties, depending on the social background, is a time for accomplishment. </a:t>
            </a:r>
            <a:endParaRPr lang="en-US" sz="2600" dirty="0" smtClean="0"/>
          </a:p>
          <a:p>
            <a:r>
              <a:rPr lang="en-US" sz="2600" dirty="0" smtClean="0"/>
              <a:t>They </a:t>
            </a:r>
            <a:r>
              <a:rPr lang="en-US" sz="2600" dirty="0"/>
              <a:t>pursue careers and raise families. These youth embark on careers and raise families of their own. </a:t>
            </a:r>
            <a:endParaRPr lang="en-US" sz="2600" dirty="0" smtClean="0"/>
          </a:p>
          <a:p>
            <a:r>
              <a:rPr lang="en-US" sz="2600" dirty="0" smtClean="0"/>
              <a:t>They </a:t>
            </a:r>
            <a:r>
              <a:rPr lang="en-US" sz="2600" dirty="0"/>
              <a:t>reflect on their own achievements---Did the dreams come true?</a:t>
            </a:r>
          </a:p>
          <a:p>
            <a:r>
              <a:rPr lang="en-US" sz="2600" dirty="0" smtClean="0"/>
              <a:t>This stage is further divided into 2 stages i.e. Early Adulthood and Middle adulthood</a:t>
            </a:r>
            <a:endParaRPr lang="en-US" sz="2600" dirty="0"/>
          </a:p>
        </p:txBody>
      </p:sp>
    </p:spTree>
    <p:extLst>
      <p:ext uri="{BB962C8B-B14F-4D97-AF65-F5344CB8AC3E}">
        <p14:creationId xmlns:p14="http://schemas.microsoft.com/office/powerpoint/2010/main" val="2659433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957</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Process of Socialization</vt:lpstr>
      <vt:lpstr>What is Life course?</vt:lpstr>
      <vt:lpstr>PowerPoint Presentation</vt:lpstr>
      <vt:lpstr>CHILDHOOD</vt:lpstr>
      <vt:lpstr>PowerPoint Presentation</vt:lpstr>
      <vt:lpstr>PowerPoint Presentation</vt:lpstr>
      <vt:lpstr>ADOLESCENSE</vt:lpstr>
      <vt:lpstr>PowerPoint Presentation</vt:lpstr>
      <vt:lpstr>ADULTHOOD</vt:lpstr>
      <vt:lpstr>PowerPoint Presentation</vt:lpstr>
      <vt:lpstr> </vt:lpstr>
      <vt:lpstr>OLD AGE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of Socialization</dc:title>
  <dc:creator>Home</dc:creator>
  <cp:lastModifiedBy>Home</cp:lastModifiedBy>
  <cp:revision>7</cp:revision>
  <dcterms:created xsi:type="dcterms:W3CDTF">2020-05-30T10:24:21Z</dcterms:created>
  <dcterms:modified xsi:type="dcterms:W3CDTF">2020-05-30T11:32:05Z</dcterms:modified>
</cp:coreProperties>
</file>