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302" r:id="rId23"/>
    <p:sldId id="303" r:id="rId24"/>
    <p:sldId id="304" r:id="rId25"/>
    <p:sldId id="305" r:id="rId26"/>
    <p:sldId id="276" r:id="rId27"/>
    <p:sldId id="277" r:id="rId28"/>
    <p:sldId id="306" r:id="rId29"/>
    <p:sldId id="307" r:id="rId30"/>
    <p:sldId id="308" r:id="rId31"/>
    <p:sldId id="309" r:id="rId32"/>
    <p:sldId id="310" r:id="rId33"/>
    <p:sldId id="311" r:id="rId34"/>
    <p:sldId id="278" r:id="rId35"/>
    <p:sldId id="279" r:id="rId36"/>
    <p:sldId id="312" r:id="rId37"/>
    <p:sldId id="313" r:id="rId38"/>
    <p:sldId id="314" r:id="rId39"/>
    <p:sldId id="315" r:id="rId40"/>
    <p:sldId id="280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281" r:id="rId50"/>
    <p:sldId id="282" r:id="rId51"/>
    <p:sldId id="283" r:id="rId52"/>
    <p:sldId id="284" r:id="rId53"/>
    <p:sldId id="33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34" r:id="rId79"/>
    <p:sldId id="335" r:id="rId80"/>
    <p:sldId id="336" r:id="rId81"/>
    <p:sldId id="337" r:id="rId82"/>
    <p:sldId id="338" r:id="rId8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25" autoAdjust="0"/>
  </p:normalViewPr>
  <p:slideViewPr>
    <p:cSldViewPr>
      <p:cViewPr varScale="1">
        <p:scale>
          <a:sx n="44" d="100"/>
          <a:sy n="44" d="100"/>
        </p:scale>
        <p:origin x="21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B65A-C1F6-4CDD-AD62-DCBCF7006785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4231-B74F-498C-AACD-0AB32F8C7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5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Last Pulse</a:t>
            </a:r>
            <a:r>
              <a:rPr lang="en-GB" baseline="0" dirty="0" smtClean="0"/>
              <a:t> +ve:000+-0-+</a:t>
            </a:r>
          </a:p>
          <a:p>
            <a:r>
              <a:rPr lang="en-GB" baseline="0" dirty="0" smtClean="0"/>
              <a:t>Last Pulse –ve:000-+0+-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A4231-B74F-498C-AACD-0AB32F8C7D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3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9F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289" y="248920"/>
            <a:ext cx="8821420" cy="58166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2244090"/>
            <a:ext cx="7772400" cy="30734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8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object 1"/>
          <p:cNvSpPr/>
          <p:nvPr/>
        </p:nvSpPr>
        <p:spPr>
          <a:xfrm>
            <a:off x="419100" y="24765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006144" y="672056"/>
            <a:ext cx="497707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 smtClean="0">
                <a:latin typeface="Arial Black"/>
                <a:cs typeface="Arial Black"/>
              </a:rPr>
              <a:t>Data and </a:t>
            </a:r>
            <a:r>
              <a:rPr sz="3600" b="1" spc="10" dirty="0">
                <a:latin typeface="Arial Black"/>
                <a:cs typeface="Arial Black"/>
              </a:rPr>
              <a:t>Computer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1220361"/>
            <a:ext cx="4343550" cy="2304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Communications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018368"/>
            <a:ext cx="554722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 Black"/>
                <a:cs typeface="Arial Black"/>
              </a:rPr>
              <a:t>Signal </a:t>
            </a:r>
            <a:r>
              <a:rPr sz="2800" b="1" spc="10">
                <a:latin typeface="Arial Black"/>
                <a:cs typeface="Arial Black"/>
              </a:rPr>
              <a:t>Encoding </a:t>
            </a:r>
            <a:r>
              <a:rPr sz="2800" b="1" spc="10" smtClean="0">
                <a:latin typeface="Arial Black"/>
                <a:cs typeface="Arial Black"/>
              </a:rPr>
              <a:t>Techniques</a:t>
            </a:r>
            <a:endParaRPr lang="en-GB" sz="2800" b="1" spc="10" dirty="0" smtClean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24840" y="1377950"/>
            <a:ext cx="141751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NRZ-L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36092" y="1890395"/>
            <a:ext cx="453772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0=High Level. 1= Low Level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24840" y="2402459"/>
            <a:ext cx="124371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NRZI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24840" y="2914523"/>
            <a:ext cx="727701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0= No Transition at beginning. 1= Transition.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24840" y="3426840"/>
            <a:ext cx="227753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Bipolar-AMI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24840" y="3938905"/>
            <a:ext cx="222604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0= No 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4840" y="4450664"/>
            <a:ext cx="7972065" cy="345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1=Positive or negative level, altering successively.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24840" y="4963414"/>
            <a:ext cx="270634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Pseudoternary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24840" y="5475427"/>
            <a:ext cx="459663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0=Positive or Negative Level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24840" y="5987186"/>
            <a:ext cx="2266527" cy="3451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1= No Signal.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480048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41050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Differential Encoding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791838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Data represented by changes rather than levels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790134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More reliable detection of transition rather than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844" y="2355215"/>
            <a:ext cx="82416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level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867279"/>
            <a:ext cx="739888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In complex transmission layouts it is easy 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844" y="3294253"/>
            <a:ext cx="342131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lose sense of polarity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416050"/>
            <a:ext cx="225466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Manchester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928495"/>
            <a:ext cx="689946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0= Transition from high to low in middle of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844" y="2355215"/>
            <a:ext cx="137598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interval.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867279"/>
            <a:ext cx="689981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1= Transition from low to high in middle of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844" y="3294253"/>
            <a:ext cx="137598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interval.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806317"/>
            <a:ext cx="419062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Differential Manchester.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4318381"/>
            <a:ext cx="471633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Always a transition in middle.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4830826"/>
            <a:ext cx="609269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0= Transition at beginning of interval.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5342839"/>
            <a:ext cx="663527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1= No Transition at beginning of interval.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562752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Manchester Encoding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1636"/>
            <a:ext cx="8305800" cy="29123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77107"/>
            <a:ext cx="6043182" cy="230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Differential Manchester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246430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Encoding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58796"/>
            <a:ext cx="8839200" cy="30998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892852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Biphase Pros and Cons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105871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Con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732307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At least one transition per bit time and possibly two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565124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Maximum modulation rate is twice NRZ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794127"/>
            <a:ext cx="3832199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Requires more bandwidth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245485"/>
            <a:ext cx="112902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Pros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745357"/>
            <a:ext cx="726729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Synchronization on mid bit transition (self clocking)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147416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B8ZS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373378"/>
            <a:ext cx="561525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Bipolar With 8 Zeros Substitution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843151"/>
            <a:ext cx="382020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Based on bipolar-AMI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154843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HDB3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491505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High Density Bipolar 3 Zeros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382020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Based on bipolar-AMI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440559"/>
            <a:ext cx="749759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String of four zeros replaced with one or two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844" y="2867279"/>
            <a:ext cx="109048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pulses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4089450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B8ZS and HDB3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2642"/>
            <a:ext cx="7924800" cy="5474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551291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Encoding Techniques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1416050"/>
            <a:ext cx="441717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Digital data, digital signal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1928495"/>
            <a:ext cx="450062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Analog data, digital signal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2440559"/>
            <a:ext cx="451944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Digital data, analog signal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2952623"/>
            <a:ext cx="460146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Analog data, analog signal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6833311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Digital Data, Analog Signal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423962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Public telephone system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2686227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300Hz to 3400Hz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548454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Use modem (modulator-demodulator)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806319"/>
            <a:ext cx="493845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Amplitude shift keying (ASK)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318637"/>
            <a:ext cx="496330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Frequency shift keying (FSK)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830701"/>
            <a:ext cx="407877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Phase shift keying (PK)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01854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124459"/>
            <a:ext cx="279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Digital-to-analog</a:t>
            </a:r>
            <a:r>
              <a:rPr sz="1800" b="1" i="1" spc="-6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modulation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94640" y="2667000"/>
            <a:ext cx="839216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36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01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124459"/>
            <a:ext cx="359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Types of digital-to-analog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modulation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82879" y="2047239"/>
            <a:ext cx="8884920" cy="3280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100045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4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48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736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977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1231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47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172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96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222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246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271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295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321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345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370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6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394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4203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444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469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4940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5194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543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568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E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593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18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426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6680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692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17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16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70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791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8166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C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8407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8661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8902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9156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939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965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9893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10147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10388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10642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A5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10883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11137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95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11379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1270" y="11633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1187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-1270" y="1212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12369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-1270" y="12623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12865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-1270" y="13119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85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13360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-1270" y="13614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75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13855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-1270" y="14109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1435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-1270" y="1460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E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14846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-1270" y="15100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15341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-1270" y="15595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64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15836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-1270" y="16090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54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16332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-1270" y="16586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1682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-1270" y="1708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17322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-1270" y="17576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17818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-1270" y="18072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18313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-1270" y="18567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3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18808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-1270" y="19062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19304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-1270" y="19558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19799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-1270" y="20053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24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20294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-1270" y="20548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20789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-1270" y="21043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1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21285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-1270" y="21539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21780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0" y="22034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22034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82000" y="22275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22275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2000" y="22529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22529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82000" y="22771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22771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82000" y="23025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23025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2000" y="23266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23266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0" y="23520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23520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82000" y="23761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23761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2000" y="24015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24015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2000" y="24257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24257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82000" y="24511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24511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82000" y="24752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24752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82000" y="25006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-1270" y="25006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82000" y="25247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-1270" y="25247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82000" y="25501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-1270" y="25501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25742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-1270" y="25742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82000" y="25996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-1270" y="25996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26238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-1270" y="26238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82000" y="26492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-1270" y="26492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82000" y="26733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-1270" y="26733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2000" y="26987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-1270" y="26987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82000" y="27228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-1270" y="27228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82000" y="27482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-1270" y="27482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82000" y="27724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-1270" y="27724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82000" y="27978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-1270" y="27978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82000" y="28219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-1270" y="28219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82000" y="28473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-1270" y="28473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82000" y="28714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-1270" y="28714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82000" y="28968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-1270" y="28968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82000" y="29210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-1270" y="29210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82000" y="29464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-1270" y="29464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82000" y="29705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-1270" y="29705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2000" y="29959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-1270" y="29959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82000" y="30200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-1270" y="30200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82000" y="30454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-1270" y="30454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82000" y="30695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-1270" y="30695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82000" y="30949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-1270" y="30949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82000" y="31191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-1270" y="31191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82000" y="31445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-1270" y="31445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82000" y="31686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-1270" y="31686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82000" y="31940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-1270" y="31940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82000" y="32181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-1270" y="32181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82000" y="32435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-1270" y="32435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82000" y="32677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-1270" y="32677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82000" y="32931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-1270" y="32931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82000" y="33172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-1270" y="33172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82000" y="33426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-1270" y="33426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2000" y="33667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-1270" y="33667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82000" y="33921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-1270" y="33921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82000" y="34163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-1270" y="34163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82000" y="34417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-1270" y="34417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82000" y="34658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-1270" y="34658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2000" y="34912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-1270" y="34912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82000" y="35153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-1270" y="35153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82000" y="35407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-1270" y="35407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82000" y="35648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-1270" y="35648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82000" y="35902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-1270" y="35902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2000" y="36144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-1270" y="36144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82000" y="36398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-1270" y="36398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2000" y="36639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-1270" y="36639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2000" y="36893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-1270" y="36893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82000" y="37134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-1270" y="37134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2000" y="37388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-1270" y="37388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82000" y="37630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-1270" y="37630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82000" y="37884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-1270" y="37884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82000" y="38125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-1270" y="38125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82000" y="38379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-1270" y="38379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82000" y="38620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-1270" y="38620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82000" y="38874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-1270" y="38874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82000" y="39116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-1270" y="39116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82000" y="39370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-1270" y="39370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82000" y="39611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-1270" y="39611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82000" y="39865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-1270" y="39865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2000" y="40106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-1270" y="40106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82000" y="40360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-1270" y="40360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82000" y="40601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-1270" y="40601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82000" y="40855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-1270" y="40855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82000" y="41097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-1270" y="41097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82000" y="41351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-1270" y="41351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82000" y="41592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-1270" y="41592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82000" y="41846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-1270" y="41846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2000" y="42087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-1270" y="42087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82000" y="42341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-1270" y="42341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82000" y="42583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-1270" y="42583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82000" y="42837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-1270" y="42837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82000" y="43078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-1270" y="43078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82000" y="43332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-1270" y="43332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382000" y="43573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-1270" y="43573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82000" y="43827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-1270" y="43827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82000" y="44069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-1270" y="44069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82000" y="44323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-1270" y="44323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82000" y="44564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-1270" y="44564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-1270" y="44818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-1270" y="45059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-1270" y="45313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-1270" y="45554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-1270" y="45808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-1270" y="46050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-1270" y="46304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-1270" y="46545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-1270" y="46799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-1270" y="47040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-1270" y="47294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-1270" y="47536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-1270" y="47790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-1270" y="48031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-1270" y="48285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-1270" y="48526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-1270" y="48780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-1270" y="49022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-1270" y="49276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-1270" y="49517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-1270" y="4977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-1270" y="5001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-1270" y="50266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-1270" y="50507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-1270" y="50761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-1270" y="5100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34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-1270" y="5125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-1270" y="5149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-1270" y="5175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-1270" y="5199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-1270" y="5224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-1270" y="5248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4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-1270" y="5274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-1270" y="5298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-1270" y="5323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-1270" y="5347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54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-1270" y="53733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-1270" y="5397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-1270" y="5422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-1270" y="54470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-1270" y="54724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-1270" y="5496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6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-1270" y="5521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-1270" y="5546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-1270" y="5571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-1270" y="55956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75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-1270" y="56210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-1270" y="5645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-1270" y="5670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-1270" y="56946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-1270" y="57200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-1270" y="5744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8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-1270" y="57696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-1270" y="57937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-1270" y="58191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-1270" y="58432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95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-1270" y="58686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-1270" y="5892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-1270" y="5918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-1270" y="59423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-1270" y="59677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-1270" y="59918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A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-1270" y="60172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-1270" y="60413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-1270" y="60667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-1270" y="60909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B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-1270" y="61163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-1270" y="6140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-1270" y="6165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-1270" y="61899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-1270" y="62153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-1270" y="62395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C5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-1270" y="62649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-1270" y="62890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-1270" y="63144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-1270" y="63385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D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-1270" y="63639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-1270" y="6388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-1270" y="6413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-1270" y="64376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-1270" y="64630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-1270" y="64871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E5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-1270" y="65125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-1270" y="65366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5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-1270" y="65620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-1270" y="65862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-1270" y="66116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-1270" y="6635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-1270" y="6661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06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-1270" y="66852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-1270" y="67106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-1270" y="67348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-1270" y="67602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-1270" y="67843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-1270" y="68097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1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-1270" y="68338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38200" y="2195829"/>
            <a:ext cx="7543800" cy="2288540"/>
          </a:xfrm>
          <a:custGeom>
            <a:avLst/>
            <a:gdLst/>
            <a:ahLst/>
            <a:cxnLst/>
            <a:rect l="l" t="t" r="r" b="b"/>
            <a:pathLst>
              <a:path w="7543800" h="2288540">
                <a:moveTo>
                  <a:pt x="3770629" y="2288540"/>
                </a:moveTo>
                <a:lnTo>
                  <a:pt x="0" y="2288540"/>
                </a:lnTo>
                <a:lnTo>
                  <a:pt x="0" y="0"/>
                </a:lnTo>
                <a:lnTo>
                  <a:pt x="7543800" y="0"/>
                </a:lnTo>
                <a:lnTo>
                  <a:pt x="7543800" y="2288540"/>
                </a:lnTo>
                <a:lnTo>
                  <a:pt x="3770629" y="2288540"/>
                </a:lnTo>
                <a:close/>
              </a:path>
            </a:pathLst>
          </a:custGeom>
          <a:ln w="57146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33527" y="985927"/>
            <a:ext cx="2828744" cy="12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1173480" y="1177290"/>
            <a:ext cx="6873240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Note: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3600" b="1" i="1" spc="-5" dirty="0">
                <a:latin typeface="Times New Roman"/>
                <a:cs typeface="Times New Roman"/>
              </a:rPr>
              <a:t>Bit rate </a:t>
            </a:r>
            <a:r>
              <a:rPr sz="3600" b="1" i="1" spc="-10" dirty="0">
                <a:latin typeface="Times New Roman"/>
                <a:cs typeface="Times New Roman"/>
              </a:rPr>
              <a:t>is </a:t>
            </a:r>
            <a:r>
              <a:rPr sz="3600" b="1" i="1" spc="-5" dirty="0">
                <a:latin typeface="Times New Roman"/>
                <a:cs typeface="Times New Roman"/>
              </a:rPr>
              <a:t>the number </a:t>
            </a:r>
            <a:r>
              <a:rPr sz="3600" b="1" i="1" dirty="0">
                <a:latin typeface="Times New Roman"/>
                <a:cs typeface="Times New Roman"/>
              </a:rPr>
              <a:t>of </a:t>
            </a:r>
            <a:r>
              <a:rPr sz="3600" b="1" i="1" spc="-5" dirty="0">
                <a:latin typeface="Times New Roman"/>
                <a:cs typeface="Times New Roman"/>
              </a:rPr>
              <a:t>bits </a:t>
            </a:r>
            <a:r>
              <a:rPr sz="3600" b="1" i="1" dirty="0">
                <a:latin typeface="Times New Roman"/>
                <a:cs typeface="Times New Roman"/>
              </a:rPr>
              <a:t>per  </a:t>
            </a:r>
            <a:r>
              <a:rPr sz="3600" b="1" i="1" spc="-5" dirty="0">
                <a:latin typeface="Times New Roman"/>
                <a:cs typeface="Times New Roman"/>
              </a:rPr>
              <a:t>second. </a:t>
            </a:r>
            <a:r>
              <a:rPr sz="3600" b="1" i="1" dirty="0">
                <a:latin typeface="Times New Roman"/>
                <a:cs typeface="Times New Roman"/>
              </a:rPr>
              <a:t>Baud rate is </a:t>
            </a:r>
            <a:r>
              <a:rPr sz="3600" b="1" i="1" spc="-5" dirty="0">
                <a:latin typeface="Times New Roman"/>
                <a:cs typeface="Times New Roman"/>
              </a:rPr>
              <a:t>the number </a:t>
            </a:r>
            <a:r>
              <a:rPr sz="3600" b="1" i="1" dirty="0">
                <a:latin typeface="Times New Roman"/>
                <a:cs typeface="Times New Roman"/>
              </a:rPr>
              <a:t>of  signal </a:t>
            </a:r>
            <a:r>
              <a:rPr sz="3600" b="1" i="1" spc="-5" dirty="0">
                <a:latin typeface="Times New Roman"/>
                <a:cs typeface="Times New Roman"/>
              </a:rPr>
              <a:t>units </a:t>
            </a:r>
            <a:r>
              <a:rPr sz="3600" b="1" i="1" dirty="0">
                <a:latin typeface="Times New Roman"/>
                <a:cs typeface="Times New Roman"/>
              </a:rPr>
              <a:t>per second. Baud </a:t>
            </a:r>
            <a:r>
              <a:rPr sz="3600" b="1" i="1" spc="-5" dirty="0">
                <a:latin typeface="Times New Roman"/>
                <a:cs typeface="Times New Roman"/>
              </a:rPr>
              <a:t>rate</a:t>
            </a:r>
            <a:r>
              <a:rPr sz="3600" b="1" i="1" spc="-10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is  </a:t>
            </a:r>
            <a:r>
              <a:rPr sz="3600" b="1" i="1" spc="-5" dirty="0">
                <a:latin typeface="Times New Roman"/>
                <a:cs typeface="Times New Roman"/>
              </a:rPr>
              <a:t>less than </a:t>
            </a:r>
            <a:r>
              <a:rPr sz="3600" b="1" i="1" dirty="0">
                <a:latin typeface="Times New Roman"/>
                <a:cs typeface="Times New Roman"/>
              </a:rPr>
              <a:t>or </a:t>
            </a:r>
            <a:r>
              <a:rPr sz="3600" b="1" i="1" spc="-5" dirty="0">
                <a:latin typeface="Times New Roman"/>
                <a:cs typeface="Times New Roman"/>
              </a:rPr>
              <a:t>equal </a:t>
            </a:r>
            <a:r>
              <a:rPr sz="3600" b="1" i="1" dirty="0">
                <a:latin typeface="Times New Roman"/>
                <a:cs typeface="Times New Roman"/>
              </a:rPr>
              <a:t>to </a:t>
            </a:r>
            <a:r>
              <a:rPr sz="3600" b="1" i="1" spc="-5" dirty="0">
                <a:latin typeface="Times New Roman"/>
                <a:cs typeface="Times New Roman"/>
              </a:rPr>
              <a:t>the bit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rate.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4" name="object 374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5" name="object 375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214827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2600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analog </a:t>
            </a:r>
            <a:r>
              <a:rPr sz="2800" spc="-5" dirty="0">
                <a:latin typeface="Times New Roman"/>
                <a:cs typeface="Times New Roman"/>
              </a:rPr>
              <a:t>signal carries </a:t>
            </a:r>
            <a:r>
              <a:rPr sz="2800" dirty="0">
                <a:latin typeface="Times New Roman"/>
                <a:cs typeface="Times New Roman"/>
              </a:rPr>
              <a:t>4 bits in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signal unit.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1000  </a:t>
            </a:r>
            <a:r>
              <a:rPr sz="2800" spc="-5" dirty="0">
                <a:latin typeface="Times New Roman"/>
                <a:cs typeface="Times New Roman"/>
              </a:rPr>
              <a:t>signal </a:t>
            </a:r>
            <a:r>
              <a:rPr sz="2800" dirty="0">
                <a:latin typeface="Times New Roman"/>
                <a:cs typeface="Times New Roman"/>
              </a:rPr>
              <a:t>units </a:t>
            </a:r>
            <a:r>
              <a:rPr sz="2800" spc="-5" dirty="0">
                <a:latin typeface="Times New Roman"/>
                <a:cs typeface="Times New Roman"/>
              </a:rPr>
              <a:t>are sent per </a:t>
            </a:r>
            <a:r>
              <a:rPr sz="2800" dirty="0">
                <a:latin typeface="Times New Roman"/>
                <a:cs typeface="Times New Roman"/>
              </a:rPr>
              <a:t>second, find the baud </a:t>
            </a:r>
            <a:r>
              <a:rPr sz="2800" spc="-5" dirty="0">
                <a:latin typeface="Times New Roman"/>
                <a:cs typeface="Times New Roman"/>
              </a:rPr>
              <a:t>rate and </a:t>
            </a:r>
            <a:r>
              <a:rPr sz="2800" dirty="0">
                <a:latin typeface="Times New Roman"/>
                <a:cs typeface="Times New Roman"/>
              </a:rPr>
              <a:t>the  bit</a:t>
            </a:r>
            <a:r>
              <a:rPr sz="2800" spc="-5" dirty="0">
                <a:latin typeface="Times New Roman"/>
                <a:cs typeface="Times New Roman"/>
              </a:rPr>
              <a:t> rate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304800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810000"/>
            <a:ext cx="8382000" cy="946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 marR="20320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Baud rate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1000 bauds per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</a:t>
            </a:r>
            <a:r>
              <a:rPr sz="28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(baud/s)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Bit rate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1000 x 4 = 4000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bps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871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1286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 signal is 3000. If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signal </a:t>
            </a:r>
            <a:r>
              <a:rPr sz="2800" dirty="0">
                <a:latin typeface="Times New Roman"/>
                <a:cs typeface="Times New Roman"/>
              </a:rPr>
              <a:t>unit </a:t>
            </a:r>
            <a:r>
              <a:rPr sz="2800" spc="-5" dirty="0">
                <a:latin typeface="Times New Roman"/>
                <a:cs typeface="Times New Roman"/>
              </a:rPr>
              <a:t>carries  </a:t>
            </a:r>
            <a:r>
              <a:rPr sz="2800" dirty="0">
                <a:latin typeface="Times New Roman"/>
                <a:cs typeface="Times New Roman"/>
              </a:rPr>
              <a:t>6 bits, </a:t>
            </a: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is the baud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74955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595370"/>
            <a:ext cx="5181600" cy="52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Baud rate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3000 / 6 = 500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baud/s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95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969660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Modulation Techniques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7315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891479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Amplitude Shift Keying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761832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Values represented by different amplitudes of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844" y="1843151"/>
            <a:ext cx="111285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carrier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355215"/>
            <a:ext cx="515470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Usually, one amplitude is zero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855087"/>
            <a:ext cx="622792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i.e. presence and absence of carrier is used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306445"/>
            <a:ext cx="606799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Susceptible to sudden gain changes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818509"/>
            <a:ext cx="202740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Inefficient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4330573"/>
            <a:ext cx="598736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Up to 1200bps on voice grade lines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4843018"/>
            <a:ext cx="397721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Used over optical fiber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7615" algn="l"/>
              </a:tabLst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5.3	</a:t>
            </a:r>
            <a:r>
              <a:rPr sz="1800" b="1" i="1" spc="-15" dirty="0">
                <a:latin typeface="Times New Roman"/>
                <a:cs typeface="Times New Roman"/>
              </a:rPr>
              <a:t>A</a:t>
            </a:r>
            <a:r>
              <a:rPr sz="1800" b="1" i="1" spc="-5" dirty="0">
                <a:latin typeface="Times New Roman"/>
                <a:cs typeface="Times New Roman"/>
              </a:rPr>
              <a:t>SK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92101" y="1681359"/>
            <a:ext cx="7776306" cy="393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8" name="object 378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287340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01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124459"/>
            <a:ext cx="519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Relationship </a:t>
            </a:r>
            <a:r>
              <a:rPr sz="1800" b="1" i="1" dirty="0">
                <a:latin typeface="Times New Roman"/>
                <a:cs typeface="Times New Roman"/>
              </a:rPr>
              <a:t>between </a:t>
            </a:r>
            <a:r>
              <a:rPr sz="1800" b="1" i="1" spc="-5" dirty="0">
                <a:latin typeface="Times New Roman"/>
                <a:cs typeface="Times New Roman"/>
              </a:rPr>
              <a:t>baud rate </a:t>
            </a:r>
            <a:r>
              <a:rPr sz="1800" b="1" i="1" dirty="0">
                <a:latin typeface="Times New Roman"/>
                <a:cs typeface="Times New Roman"/>
              </a:rPr>
              <a:t>and bandwidth in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ASK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31345" y="1874397"/>
            <a:ext cx="7918749" cy="3723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200752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673089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Digital Data, Digital Signal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416050"/>
            <a:ext cx="245493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Digital signal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1916303"/>
            <a:ext cx="5496407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Discrete, discontinuous voltage pulses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2355215"/>
            <a:ext cx="442503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Each pulse is a signal 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2794127"/>
            <a:ext cx="591733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Binary data encoded into signal elements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0568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minimum </a:t>
            </a:r>
            <a:r>
              <a:rPr sz="2800" dirty="0">
                <a:latin typeface="Times New Roman"/>
                <a:cs typeface="Times New Roman"/>
              </a:rPr>
              <a:t>bandwidth for </a:t>
            </a:r>
            <a:r>
              <a:rPr sz="2800" spc="-5" dirty="0">
                <a:latin typeface="Times New Roman"/>
                <a:cs typeface="Times New Roman"/>
              </a:rPr>
              <a:t>an ASK </a:t>
            </a:r>
            <a:r>
              <a:rPr sz="2800" dirty="0">
                <a:latin typeface="Times New Roman"/>
                <a:cs typeface="Times New Roman"/>
              </a:rPr>
              <a:t>signal  </a:t>
            </a:r>
            <a:r>
              <a:rPr sz="2800" spc="-5" dirty="0">
                <a:latin typeface="Times New Roman"/>
                <a:cs typeface="Times New Roman"/>
              </a:rPr>
              <a:t>transmitting at </a:t>
            </a:r>
            <a:r>
              <a:rPr sz="2800" dirty="0">
                <a:latin typeface="Times New Roman"/>
                <a:cs typeface="Times New Roman"/>
              </a:rPr>
              <a:t>2000 bps.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transmission mode is </a:t>
            </a:r>
            <a:r>
              <a:rPr sz="2800" spc="-5" dirty="0">
                <a:latin typeface="Times New Roman"/>
                <a:cs typeface="Times New Roman"/>
              </a:rPr>
              <a:t>half-  </a:t>
            </a:r>
            <a:r>
              <a:rPr sz="2800" dirty="0">
                <a:latin typeface="Times New Roman"/>
                <a:cs typeface="Times New Roman"/>
              </a:rPr>
              <a:t>duplex.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321437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976370"/>
            <a:ext cx="8382000" cy="179958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208279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ASK </a:t>
            </a:r>
            <a:r>
              <a:rPr sz="2800" dirty="0">
                <a:latin typeface="Times New Roman"/>
                <a:cs typeface="Times New Roman"/>
              </a:rPr>
              <a:t>the baud rate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rate 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same. The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baud 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therefore 2000.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ASK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requires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minimum </a:t>
            </a:r>
            <a:r>
              <a:rPr sz="2800" dirty="0">
                <a:latin typeface="Times New Roman"/>
                <a:cs typeface="Times New Roman"/>
              </a:rPr>
              <a:t>bandwidth </a:t>
            </a:r>
            <a:r>
              <a:rPr sz="2800" spc="-5" dirty="0">
                <a:latin typeface="Times New Roman"/>
                <a:cs typeface="Times New Roman"/>
              </a:rPr>
              <a:t>equal </a:t>
            </a:r>
            <a:r>
              <a:rPr sz="2800" dirty="0">
                <a:latin typeface="Times New Roman"/>
                <a:cs typeface="Times New Roman"/>
              </a:rPr>
              <a:t>to its baud </a:t>
            </a:r>
            <a:r>
              <a:rPr sz="2800" spc="-5" dirty="0">
                <a:latin typeface="Times New Roman"/>
                <a:cs typeface="Times New Roman"/>
              </a:rPr>
              <a:t>rate. Therefore,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minimum </a:t>
            </a:r>
            <a:r>
              <a:rPr sz="2800" dirty="0">
                <a:latin typeface="Times New Roman"/>
                <a:cs typeface="Times New Roman"/>
              </a:rPr>
              <a:t>bandwidth is 2000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Hz.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755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79521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Given </a:t>
            </a:r>
            <a:r>
              <a:rPr sz="2800" dirty="0">
                <a:latin typeface="Times New Roman"/>
                <a:cs typeface="Times New Roman"/>
              </a:rPr>
              <a:t>a bandwidth of 5000 </a:t>
            </a:r>
            <a:r>
              <a:rPr sz="2800" spc="-5" dirty="0">
                <a:latin typeface="Times New Roman"/>
                <a:cs typeface="Times New Roman"/>
              </a:rPr>
              <a:t>Hz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 ASK signal, what  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baud </a:t>
            </a:r>
            <a:r>
              <a:rPr sz="2800" dirty="0">
                <a:latin typeface="Times New Roman"/>
                <a:cs typeface="Times New Roman"/>
              </a:rPr>
              <a:t>rate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741929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502659"/>
            <a:ext cx="8382000" cy="1800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164465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latin typeface="Times New Roman"/>
                <a:cs typeface="Times New Roman"/>
              </a:rPr>
              <a:t>In ASK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5" dirty="0">
                <a:latin typeface="Times New Roman"/>
                <a:cs typeface="Times New Roman"/>
              </a:rPr>
              <a:t>same as </a:t>
            </a:r>
            <a:r>
              <a:rPr sz="2800" dirty="0">
                <a:latin typeface="Times New Roman"/>
                <a:cs typeface="Times New Roman"/>
              </a:rPr>
              <a:t>the bandwidth, 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5000. </a:t>
            </a:r>
            <a:r>
              <a:rPr sz="2800" spc="-5" dirty="0">
                <a:latin typeface="Times New Roman"/>
                <a:cs typeface="Times New Roman"/>
              </a:rPr>
              <a:t>But because </a:t>
            </a:r>
            <a:r>
              <a:rPr sz="2800" dirty="0">
                <a:latin typeface="Times New Roman"/>
                <a:cs typeface="Times New Roman"/>
              </a:rPr>
              <a:t>the baud  </a:t>
            </a:r>
            <a:r>
              <a:rPr sz="2800" spc="-5" dirty="0">
                <a:latin typeface="Times New Roman"/>
                <a:cs typeface="Times New Roman"/>
              </a:rPr>
              <a:t>rate and </a:t>
            </a:r>
            <a:r>
              <a:rPr sz="2800" dirty="0">
                <a:latin typeface="Times New Roman"/>
                <a:cs typeface="Times New Roman"/>
              </a:rPr>
              <a:t>the bit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ASK, </a:t>
            </a:r>
            <a:r>
              <a:rPr sz="2800" dirty="0">
                <a:latin typeface="Times New Roman"/>
                <a:cs typeface="Times New Roman"/>
              </a:rPr>
              <a:t>the bit 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5000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3829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24674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Given </a:t>
            </a:r>
            <a:r>
              <a:rPr sz="2800" dirty="0">
                <a:latin typeface="Times New Roman"/>
                <a:cs typeface="Times New Roman"/>
              </a:rPr>
              <a:t>a bandwidth of 10,000 </a:t>
            </a:r>
            <a:r>
              <a:rPr sz="2800" spc="-5" dirty="0">
                <a:latin typeface="Times New Roman"/>
                <a:cs typeface="Times New Roman"/>
              </a:rPr>
              <a:t>Hz </a:t>
            </a:r>
            <a:r>
              <a:rPr sz="2800" dirty="0">
                <a:latin typeface="Times New Roman"/>
                <a:cs typeface="Times New Roman"/>
              </a:rPr>
              <a:t>(1000 to 11,000 </a:t>
            </a:r>
            <a:r>
              <a:rPr sz="2800" spc="-5" dirty="0">
                <a:latin typeface="Times New Roman"/>
                <a:cs typeface="Times New Roman"/>
              </a:rPr>
              <a:t>Hz),  </a:t>
            </a:r>
            <a:r>
              <a:rPr sz="2800" dirty="0">
                <a:latin typeface="Times New Roman"/>
                <a:cs typeface="Times New Roman"/>
              </a:rPr>
              <a:t>draw the full-duplex </a:t>
            </a:r>
            <a:r>
              <a:rPr sz="2800" spc="-5" dirty="0">
                <a:latin typeface="Times New Roman"/>
                <a:cs typeface="Times New Roman"/>
              </a:rPr>
              <a:t>ASK diagram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system. </a:t>
            </a:r>
            <a:r>
              <a:rPr sz="2800" dirty="0">
                <a:latin typeface="Times New Roman"/>
                <a:cs typeface="Times New Roman"/>
              </a:rPr>
              <a:t>Find  the </a:t>
            </a:r>
            <a:r>
              <a:rPr sz="2800" spc="-5" dirty="0">
                <a:latin typeface="Times New Roman"/>
                <a:cs typeface="Times New Roman"/>
              </a:rPr>
              <a:t>carriers and </a:t>
            </a:r>
            <a:r>
              <a:rPr sz="2800" dirty="0">
                <a:latin typeface="Times New Roman"/>
                <a:cs typeface="Times New Roman"/>
              </a:rPr>
              <a:t>the bandwidths in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direction. Assume  </a:t>
            </a:r>
            <a:r>
              <a:rPr sz="2800" dirty="0">
                <a:latin typeface="Times New Roman"/>
                <a:cs typeface="Times New Roman"/>
              </a:rPr>
              <a:t>there is </a:t>
            </a:r>
            <a:r>
              <a:rPr sz="2800" spc="5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gap between </a:t>
            </a:r>
            <a:r>
              <a:rPr sz="2800" dirty="0">
                <a:latin typeface="Times New Roman"/>
                <a:cs typeface="Times New Roman"/>
              </a:rPr>
              <a:t>the bands in the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309245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854450"/>
            <a:ext cx="8382000" cy="2653030"/>
          </a:xfrm>
          <a:custGeom>
            <a:avLst/>
            <a:gdLst/>
            <a:ahLst/>
            <a:cxnLst/>
            <a:rect l="l" t="t" r="r" b="b"/>
            <a:pathLst>
              <a:path w="8382000" h="2653029">
                <a:moveTo>
                  <a:pt x="8382000" y="0"/>
                </a:moveTo>
                <a:lnTo>
                  <a:pt x="0" y="0"/>
                </a:lnTo>
                <a:lnTo>
                  <a:pt x="0" y="2653030"/>
                </a:lnTo>
                <a:lnTo>
                  <a:pt x="8382000" y="265303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270" y="3888740"/>
            <a:ext cx="8115300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For full-duplex </a:t>
            </a:r>
            <a:r>
              <a:rPr sz="2800" spc="-5" dirty="0">
                <a:latin typeface="Times New Roman"/>
                <a:cs typeface="Times New Roman"/>
              </a:rPr>
              <a:t>ASK, </a:t>
            </a:r>
            <a:r>
              <a:rPr sz="2800" dirty="0">
                <a:latin typeface="Times New Roman"/>
                <a:cs typeface="Times New Roman"/>
              </a:rPr>
              <a:t>the bandwidth 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direction </a:t>
            </a:r>
            <a:r>
              <a:rPr sz="2800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BW </a:t>
            </a:r>
            <a:r>
              <a:rPr sz="2800" dirty="0">
                <a:latin typeface="Times New Roman"/>
                <a:cs typeface="Times New Roman"/>
              </a:rPr>
              <a:t>= 10000 / 2 = </a:t>
            </a:r>
            <a:r>
              <a:rPr sz="2800" spc="5" dirty="0">
                <a:latin typeface="Times New Roman"/>
                <a:cs typeface="Times New Roman"/>
              </a:rPr>
              <a:t>5000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Hz</a:t>
            </a:r>
            <a:endParaRPr sz="2800">
              <a:latin typeface="Times New Roman"/>
              <a:cs typeface="Times New Roman"/>
            </a:endParaRPr>
          </a:p>
          <a:p>
            <a:pPr marL="12700" marR="393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 carrier frequencies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chosen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middle of 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band </a:t>
            </a:r>
            <a:r>
              <a:rPr sz="2800" spc="-5" dirty="0">
                <a:latin typeface="Times New Roman"/>
                <a:cs typeface="Times New Roman"/>
              </a:rPr>
              <a:t>(see </a:t>
            </a:r>
            <a:r>
              <a:rPr sz="2800" dirty="0">
                <a:latin typeface="Times New Roman"/>
                <a:cs typeface="Times New Roman"/>
              </a:rPr>
              <a:t>Fig.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5.5).</a:t>
            </a:r>
            <a:endParaRPr sz="2800">
              <a:latin typeface="Times New Roman"/>
              <a:cs typeface="Times New Roman"/>
            </a:endParaRPr>
          </a:p>
          <a:p>
            <a:pPr marL="927100" marR="961390">
              <a:lnSpc>
                <a:spcPct val="100000"/>
              </a:lnSpc>
              <a:tabLst>
                <a:tab pos="3007995" algn="l"/>
                <a:tab pos="5642610" algn="l"/>
              </a:tabLst>
            </a:pPr>
            <a:r>
              <a:rPr sz="2800" dirty="0">
                <a:latin typeface="Times New Roman"/>
                <a:cs typeface="Times New Roman"/>
              </a:rPr>
              <a:t>fc</a:t>
            </a:r>
            <a:r>
              <a:rPr sz="2800" spc="-5" dirty="0">
                <a:latin typeface="Times New Roman"/>
                <a:cs typeface="Times New Roman"/>
              </a:rPr>
              <a:t> (forward)	</a:t>
            </a:r>
            <a:r>
              <a:rPr sz="2800" dirty="0">
                <a:latin typeface="Times New Roman"/>
                <a:cs typeface="Times New Roman"/>
              </a:rPr>
              <a:t>= 1000 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5000/2	= 3500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Hz  </a:t>
            </a:r>
            <a:r>
              <a:rPr sz="2800" dirty="0">
                <a:latin typeface="Times New Roman"/>
                <a:cs typeface="Times New Roman"/>
              </a:rPr>
              <a:t>fc </a:t>
            </a:r>
            <a:r>
              <a:rPr sz="2800" spc="-5" dirty="0">
                <a:latin typeface="Times New Roman"/>
                <a:cs typeface="Times New Roman"/>
              </a:rPr>
              <a:t>(backward) </a:t>
            </a:r>
            <a:r>
              <a:rPr sz="2800" dirty="0">
                <a:latin typeface="Times New Roman"/>
                <a:cs typeface="Times New Roman"/>
              </a:rPr>
              <a:t>= 11000 – 5000/2 = </a:t>
            </a:r>
            <a:r>
              <a:rPr sz="2800" spc="5" dirty="0">
                <a:latin typeface="Times New Roman"/>
                <a:cs typeface="Times New Roman"/>
              </a:rPr>
              <a:t>8500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077781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01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124459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Solution </a:t>
            </a:r>
            <a:r>
              <a:rPr sz="1800" b="1" i="1" dirty="0">
                <a:latin typeface="Times New Roman"/>
                <a:cs typeface="Times New Roman"/>
              </a:rPr>
              <a:t>to Example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63502" y="2214758"/>
            <a:ext cx="8124284" cy="2403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31348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7721193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Binary Frequency Shift Keying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682079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Most common form is binary FSK (BFSK)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789423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Two binary values represented by two different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844" y="2355215"/>
            <a:ext cx="410876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frequencies (near carrier)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867279"/>
            <a:ext cx="582050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Less susceptible to error than ASK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379597"/>
            <a:ext cx="598736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Up to 1200bps on voice grade lines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891661"/>
            <a:ext cx="372687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High frequency radio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4403725"/>
            <a:ext cx="728692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Even higher frequency on LANs using co-ax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3327501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Multiple FSK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549985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More than two frequencies used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433976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More bandwidth efficient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440559"/>
            <a:ext cx="355181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More prone to error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952623"/>
            <a:ext cx="763502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Each signalling element represents more than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91844" y="3379597"/>
            <a:ext cx="119737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one bit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7615" algn="l"/>
              </a:tabLst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5.6	</a:t>
            </a:r>
            <a:r>
              <a:rPr sz="1800" b="1" i="1" spc="-15" dirty="0">
                <a:latin typeface="Times New Roman"/>
                <a:cs typeface="Times New Roman"/>
              </a:rPr>
              <a:t>F</a:t>
            </a:r>
            <a:r>
              <a:rPr sz="1800" b="1" i="1" spc="-5" dirty="0">
                <a:latin typeface="Times New Roman"/>
                <a:cs typeface="Times New Roman"/>
              </a:rPr>
              <a:t>SK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27991" y="1528959"/>
            <a:ext cx="7776306" cy="3933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8" name="object 378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100815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01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124459"/>
            <a:ext cx="519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Relationship </a:t>
            </a:r>
            <a:r>
              <a:rPr sz="1800" b="1" i="1" dirty="0">
                <a:latin typeface="Times New Roman"/>
                <a:cs typeface="Times New Roman"/>
              </a:rPr>
              <a:t>between </a:t>
            </a:r>
            <a:r>
              <a:rPr sz="1800" b="1" i="1" spc="-5" dirty="0">
                <a:latin typeface="Times New Roman"/>
                <a:cs typeface="Times New Roman"/>
              </a:rPr>
              <a:t>baud rate </a:t>
            </a:r>
            <a:r>
              <a:rPr sz="1800" b="1" i="1" dirty="0">
                <a:latin typeface="Times New Roman"/>
                <a:cs typeface="Times New Roman"/>
              </a:rPr>
              <a:t>and bandwidth in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FSK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63501" y="2333656"/>
            <a:ext cx="8217045" cy="2812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835782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79927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minimum </a:t>
            </a:r>
            <a:r>
              <a:rPr sz="2800" dirty="0">
                <a:latin typeface="Times New Roman"/>
                <a:cs typeface="Times New Roman"/>
              </a:rPr>
              <a:t>bandwidth for </a:t>
            </a:r>
            <a:r>
              <a:rPr sz="2800" spc="-5" dirty="0">
                <a:latin typeface="Times New Roman"/>
                <a:cs typeface="Times New Roman"/>
              </a:rPr>
              <a:t>an FSK signal  transmitting at </a:t>
            </a:r>
            <a:r>
              <a:rPr sz="2800" dirty="0">
                <a:latin typeface="Times New Roman"/>
                <a:cs typeface="Times New Roman"/>
              </a:rPr>
              <a:t>2000 bps. </a:t>
            </a:r>
            <a:r>
              <a:rPr sz="2800" spc="-5" dirty="0">
                <a:latin typeface="Times New Roman"/>
                <a:cs typeface="Times New Roman"/>
              </a:rPr>
              <a:t>Transmission </a:t>
            </a:r>
            <a:r>
              <a:rPr sz="2800" dirty="0">
                <a:latin typeface="Times New Roman"/>
                <a:cs typeface="Times New Roman"/>
              </a:rPr>
              <a:t>is in half-duplex  </a:t>
            </a:r>
            <a:r>
              <a:rPr sz="2800" spc="-5" dirty="0">
                <a:latin typeface="Times New Roman"/>
                <a:cs typeface="Times New Roman"/>
              </a:rPr>
              <a:t>mode,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carriers are separated </a:t>
            </a:r>
            <a:r>
              <a:rPr sz="2800" dirty="0">
                <a:latin typeface="Times New Roman"/>
                <a:cs typeface="Times New Roman"/>
              </a:rPr>
              <a:t>by 3000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Hz.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09" y="281940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3581400"/>
            <a:ext cx="8382000" cy="1432560"/>
          </a:xfrm>
          <a:custGeom>
            <a:avLst/>
            <a:gdLst/>
            <a:ahLst/>
            <a:cxnLst/>
            <a:rect l="l" t="t" r="r" b="b"/>
            <a:pathLst>
              <a:path w="8382000" h="1432560">
                <a:moveTo>
                  <a:pt x="8382000" y="0"/>
                </a:moveTo>
                <a:lnTo>
                  <a:pt x="0" y="0"/>
                </a:lnTo>
                <a:lnTo>
                  <a:pt x="0" y="1432560"/>
                </a:lnTo>
                <a:lnTo>
                  <a:pt x="8382000" y="143256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169" y="3615690"/>
            <a:ext cx="37109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FSK</a:t>
            </a:r>
            <a:endParaRPr sz="280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BW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baud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07609" y="4131309"/>
            <a:ext cx="106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200" spc="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c1 </a:t>
            </a:r>
            <a:r>
              <a:rPr sz="4200" baseline="13888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4200" spc="-27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spc="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c0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169" y="4527550"/>
            <a:ext cx="756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9745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BW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bit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+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fc1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fc0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2000 + 3000 =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5000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Hz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35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27759"/>
            <a:ext cx="8239759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maximum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rates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FSK signal if the  bandwidth of the </a:t>
            </a:r>
            <a:r>
              <a:rPr sz="2800" spc="-5" dirty="0">
                <a:latin typeface="Times New Roman"/>
                <a:cs typeface="Times New Roman"/>
              </a:rPr>
              <a:t>medium </a:t>
            </a:r>
            <a:r>
              <a:rPr sz="2800" dirty="0">
                <a:latin typeface="Times New Roman"/>
                <a:cs typeface="Times New Roman"/>
              </a:rPr>
              <a:t>is 12,000 </a:t>
            </a:r>
            <a:r>
              <a:rPr sz="2800" spc="-5" dirty="0">
                <a:latin typeface="Times New Roman"/>
                <a:cs typeface="Times New Roman"/>
              </a:rPr>
              <a:t>Hz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difference  between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two carriers </a:t>
            </a:r>
            <a:r>
              <a:rPr sz="2800" dirty="0">
                <a:latin typeface="Times New Roman"/>
                <a:cs typeface="Times New Roman"/>
              </a:rPr>
              <a:t>is 2000 </a:t>
            </a:r>
            <a:r>
              <a:rPr sz="2800" spc="-10" dirty="0">
                <a:latin typeface="Times New Roman"/>
                <a:cs typeface="Times New Roman"/>
              </a:rPr>
              <a:t>Hz. </a:t>
            </a:r>
            <a:r>
              <a:rPr sz="2800" spc="-5" dirty="0">
                <a:latin typeface="Times New Roman"/>
                <a:cs typeface="Times New Roman"/>
              </a:rPr>
              <a:t>Transmission </a:t>
            </a:r>
            <a:r>
              <a:rPr sz="2800" dirty="0">
                <a:latin typeface="Times New Roman"/>
                <a:cs typeface="Times New Roman"/>
              </a:rPr>
              <a:t>is in  full-duplex</a:t>
            </a:r>
            <a:r>
              <a:rPr sz="2800" spc="-5" dirty="0">
                <a:latin typeface="Times New Roman"/>
                <a:cs typeface="Times New Roman"/>
              </a:rPr>
              <a:t> mode.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304800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810000"/>
            <a:ext cx="8382000" cy="2653030"/>
          </a:xfrm>
          <a:custGeom>
            <a:avLst/>
            <a:gdLst/>
            <a:ahLst/>
            <a:cxnLst/>
            <a:rect l="l" t="t" r="r" b="b"/>
            <a:pathLst>
              <a:path w="8382000" h="2653029">
                <a:moveTo>
                  <a:pt x="8382000" y="0"/>
                </a:moveTo>
                <a:lnTo>
                  <a:pt x="0" y="0"/>
                </a:lnTo>
                <a:lnTo>
                  <a:pt x="0" y="2653030"/>
                </a:lnTo>
                <a:lnTo>
                  <a:pt x="8382000" y="2653030"/>
                </a:lnTo>
                <a:lnTo>
                  <a:pt x="838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270" y="3843020"/>
            <a:ext cx="8025130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Because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transmission </a:t>
            </a:r>
            <a:r>
              <a:rPr sz="2800" dirty="0">
                <a:latin typeface="Times New Roman"/>
                <a:cs typeface="Times New Roman"/>
              </a:rPr>
              <a:t>is full duplex, only 6000 </a:t>
            </a:r>
            <a:r>
              <a:rPr sz="2800" spc="-10" dirty="0">
                <a:latin typeface="Times New Roman"/>
                <a:cs typeface="Times New Roman"/>
              </a:rPr>
              <a:t>Hz </a:t>
            </a:r>
            <a:r>
              <a:rPr sz="2800" spc="5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allocated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direction.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BW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baud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fc1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fc0</a:t>
            </a:r>
            <a:endParaRPr sz="2800">
              <a:latin typeface="Times New Roman"/>
              <a:cs typeface="Times New Roman"/>
            </a:endParaRPr>
          </a:p>
          <a:p>
            <a:pPr marL="12700" marR="84455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Baud rate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BW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(fc1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fc0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 = 6000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2000 =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4000  </a:t>
            </a:r>
            <a:r>
              <a:rPr sz="2800" spc="-5" dirty="0">
                <a:latin typeface="Times New Roman"/>
                <a:cs typeface="Times New Roman"/>
              </a:rPr>
              <a:t>But because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5" dirty="0">
                <a:latin typeface="Times New Roman"/>
                <a:cs typeface="Times New Roman"/>
              </a:rPr>
              <a:t>same as </a:t>
            </a:r>
            <a:r>
              <a:rPr sz="2800" dirty="0">
                <a:latin typeface="Times New Roman"/>
                <a:cs typeface="Times New Roman"/>
              </a:rPr>
              <a:t>the bit </a:t>
            </a:r>
            <a:r>
              <a:rPr sz="2800" spc="-5" dirty="0">
                <a:latin typeface="Times New Roman"/>
                <a:cs typeface="Times New Roman"/>
              </a:rPr>
              <a:t>rate,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bit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4000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199979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2540203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Terms (1)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175149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Unipolar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1916303"/>
            <a:ext cx="506999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All signal elements have same sign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367407"/>
            <a:ext cx="123839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Polar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2867278"/>
            <a:ext cx="722584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One logic state represented by positive voltage 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92606" y="3232734"/>
            <a:ext cx="3529758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other by negative voltage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3684397"/>
            <a:ext cx="191945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Data rate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6144" y="4184269"/>
            <a:ext cx="628675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Rate of data transmission in bits per second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48640" y="4635068"/>
            <a:ext cx="4549681" cy="345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Duration or length of a bit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06144" y="5135626"/>
            <a:ext cx="593105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Time taken for transmitter to emit the bit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487649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Phase Shift Keying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746741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Phase of carrier signal is shifted to represent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844" y="1843151"/>
            <a:ext cx="79895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355215"/>
            <a:ext cx="215062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Binary PSK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855087"/>
            <a:ext cx="5675020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Two phases represent two binary digits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306445"/>
            <a:ext cx="288495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Differential PSK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806317"/>
            <a:ext cx="752667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Phase shifted relative to previous transmission rather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92606" y="4172077"/>
            <a:ext cx="374233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than some reference signal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61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9195" algn="l"/>
              </a:tabLst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5.8	</a:t>
            </a:r>
            <a:r>
              <a:rPr sz="1800" b="1" i="1" spc="10" dirty="0">
                <a:latin typeface="Times New Roman"/>
                <a:cs typeface="Times New Roman"/>
              </a:rPr>
              <a:t>P</a:t>
            </a:r>
            <a:r>
              <a:rPr sz="1800" b="1" i="1" spc="-15" dirty="0">
                <a:latin typeface="Times New Roman"/>
                <a:cs typeface="Times New Roman"/>
              </a:rPr>
              <a:t>S</a:t>
            </a:r>
            <a:r>
              <a:rPr sz="1800" b="1" i="1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24461" y="1407039"/>
            <a:ext cx="7776306" cy="393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8" name="object 378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1157396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01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20" y="124459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PSK</a:t>
            </a:r>
            <a:r>
              <a:rPr sz="1800" b="1" i="1" spc="-6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constellation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09600" y="2491739"/>
            <a:ext cx="7467600" cy="2073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326574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The 4-PSK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4929" y="1499746"/>
            <a:ext cx="7748371" cy="39866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900846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249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The 4-PSK</a:t>
            </a:r>
            <a:r>
              <a:rPr sz="1800" b="1" i="1" spc="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characteristics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143000" y="1757679"/>
            <a:ext cx="6849000" cy="3332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1493836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2583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The 8-PSK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characteristics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111250" y="1657350"/>
            <a:ext cx="6912499" cy="4032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904927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518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Relationship </a:t>
            </a:r>
            <a:r>
              <a:rPr sz="1800" b="1" i="1" dirty="0">
                <a:latin typeface="Times New Roman"/>
                <a:cs typeface="Times New Roman"/>
              </a:rPr>
              <a:t>between baud </a:t>
            </a:r>
            <a:r>
              <a:rPr sz="1800" b="1" i="1" spc="-5" dirty="0">
                <a:latin typeface="Times New Roman"/>
                <a:cs typeface="Times New Roman"/>
              </a:rPr>
              <a:t>rate </a:t>
            </a:r>
            <a:r>
              <a:rPr sz="1800" b="1" i="1" dirty="0">
                <a:latin typeface="Times New Roman"/>
                <a:cs typeface="Times New Roman"/>
              </a:rPr>
              <a:t>and bandwidth in </a:t>
            </a:r>
            <a:r>
              <a:rPr sz="1800" b="1" i="1" spc="-5" dirty="0">
                <a:latin typeface="Times New Roman"/>
                <a:cs typeface="Times New Roman"/>
              </a:rPr>
              <a:t>PSK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08815" y="1762637"/>
            <a:ext cx="7918749" cy="3723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141966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76746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Find the bandwidth for a 4-PSK signal </a:t>
            </a:r>
            <a:r>
              <a:rPr sz="2800" spc="-5" dirty="0">
                <a:latin typeface="Times New Roman"/>
                <a:cs typeface="Times New Roman"/>
              </a:rPr>
              <a:t>transmitting at  </a:t>
            </a:r>
            <a:r>
              <a:rPr sz="2800" dirty="0">
                <a:latin typeface="Times New Roman"/>
                <a:cs typeface="Times New Roman"/>
              </a:rPr>
              <a:t>2000 bps. Transmission is in half-duplex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435860"/>
            <a:ext cx="1609090" cy="58293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199129"/>
            <a:ext cx="8382000" cy="13741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208915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imes New Roman"/>
                <a:cs typeface="Times New Roman"/>
              </a:rPr>
              <a:t>For PSK 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5" dirty="0">
                <a:latin typeface="Times New Roman"/>
                <a:cs typeface="Times New Roman"/>
              </a:rPr>
              <a:t>same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bandwidth, 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5000. </a:t>
            </a:r>
            <a:r>
              <a:rPr sz="2800" spc="-5" dirty="0">
                <a:latin typeface="Times New Roman"/>
                <a:cs typeface="Times New Roman"/>
              </a:rPr>
              <a:t>But </a:t>
            </a:r>
            <a:r>
              <a:rPr sz="2800" dirty="0">
                <a:latin typeface="Times New Roman"/>
                <a:cs typeface="Times New Roman"/>
              </a:rPr>
              <a:t>in 8-PSK the bit 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3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rate, so </a:t>
            </a:r>
            <a:r>
              <a:rPr sz="2800" dirty="0">
                <a:latin typeface="Times New Roman"/>
                <a:cs typeface="Times New Roman"/>
              </a:rPr>
              <a:t>the bit rate is 15,000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202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248920"/>
            <a:ext cx="198120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190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Given </a:t>
            </a:r>
            <a:r>
              <a:rPr sz="2800" dirty="0">
                <a:latin typeface="Times New Roman"/>
                <a:cs typeface="Times New Roman"/>
              </a:rPr>
              <a:t>a bandwidth of 5000 </a:t>
            </a:r>
            <a:r>
              <a:rPr sz="2800" spc="-5" dirty="0">
                <a:latin typeface="Times New Roman"/>
                <a:cs typeface="Times New Roman"/>
              </a:rPr>
              <a:t>Hz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8-PSK signal,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  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baud </a:t>
            </a:r>
            <a:r>
              <a:rPr sz="2800" dirty="0">
                <a:latin typeface="Times New Roman"/>
                <a:cs typeface="Times New Roman"/>
              </a:rPr>
              <a:t>rate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78765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549650"/>
            <a:ext cx="8382000" cy="13741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208915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imes New Roman"/>
                <a:cs typeface="Times New Roman"/>
              </a:rPr>
              <a:t>For PSK 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5" dirty="0">
                <a:latin typeface="Times New Roman"/>
                <a:cs typeface="Times New Roman"/>
              </a:rPr>
              <a:t>same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bandwidth, 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5000. But in 8-PSK the bit 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3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rate, so </a:t>
            </a:r>
            <a:r>
              <a:rPr sz="2800" dirty="0">
                <a:latin typeface="Times New Roman"/>
                <a:cs typeface="Times New Roman"/>
              </a:rPr>
              <a:t>the bit rate is 15,000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5814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4139489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Differential PSK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9384"/>
            <a:ext cx="8610600" cy="3938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2540203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Terms (2)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290839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Modulation rate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5529630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Rate at which the signal level changes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355215"/>
            <a:ext cx="6844233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Measured in baud = signal elements per second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806319"/>
            <a:ext cx="295739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Mark and Space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306445"/>
            <a:ext cx="4954803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Binary 1 and Binary 0 respectively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4164634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Quadrature PSK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696318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More efficient use by each signal element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844" y="1843151"/>
            <a:ext cx="500821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representing more than one bit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38451"/>
            <a:ext cx="3374770" cy="2975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e.g. shifts of </a:t>
            </a:r>
            <a:r>
              <a:rPr sz="2400" spc="10" dirty="0">
                <a:latin typeface="Arial"/>
                <a:cs typeface="Arial"/>
              </a:rPr>
              <a:t></a:t>
            </a:r>
            <a:r>
              <a:rPr sz="2400" spc="10" dirty="0">
                <a:latin typeface="Tahoma"/>
                <a:cs typeface="Tahoma"/>
              </a:rPr>
              <a:t>/2 (90 )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059046" y="2350643"/>
            <a:ext cx="173504" cy="196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o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2781934"/>
            <a:ext cx="4866690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Each element represents two bits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220542"/>
            <a:ext cx="6975747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Can use 8 phase angles and have more than one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92606" y="3586861"/>
            <a:ext cx="142189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amplitude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6144" y="4025773"/>
            <a:ext cx="736394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9600bps modem use 12 angles , four of which have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92606" y="4391533"/>
            <a:ext cx="214670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two amplitudes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48640" y="4843018"/>
            <a:ext cx="539900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Offset QPSK (orthogonal QPSK)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06144" y="5342839"/>
            <a:ext cx="2795879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Delay in Q stream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77107"/>
            <a:ext cx="6425656" cy="230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Performance of Digital to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7239762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Analog Modulation Schemes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416050"/>
            <a:ext cx="210233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Bandwidth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1916303"/>
            <a:ext cx="7134097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ASK and PSK bandwidth directly related to bit rate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355215"/>
            <a:ext cx="6380327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FSK bandwidth related to data rate for lower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92606" y="2720975"/>
            <a:ext cx="6773877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frequencies, but to offset of modulated frequency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92606" y="3086430"/>
            <a:ext cx="4347743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from carrier at high frequencies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3525901"/>
            <a:ext cx="3568547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(See Stallings for math)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3977005"/>
            <a:ext cx="762294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In the presence of noise, bit error rate of PSK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91844" y="4403725"/>
            <a:ext cx="722071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and QPSK are about 3dB superior to ASK and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91844" y="4830826"/>
            <a:ext cx="70379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FSK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77107"/>
            <a:ext cx="5662995" cy="230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Quadrature Amplitude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2921050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Modulation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416050"/>
            <a:ext cx="787967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QAM used on asymmetric digital subscriber line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844" y="1843151"/>
            <a:ext cx="421068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(ADSL) and some wireless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355215"/>
            <a:ext cx="497183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Combination of ASK and PSK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867279"/>
            <a:ext cx="452689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Logical extension of QPSK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379597"/>
            <a:ext cx="746173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Send two different signals simultaneously 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91844" y="3806317"/>
            <a:ext cx="371781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same carrier frequency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6144" y="4306189"/>
            <a:ext cx="582630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Use two copies of carrier, one shifted 90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737350" y="4316857"/>
            <a:ext cx="158910" cy="196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°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6144" y="4745482"/>
            <a:ext cx="442625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Each carrier is ASK modulated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06144" y="5184394"/>
            <a:ext cx="638672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Two independent signals over same medium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06144" y="5623255"/>
            <a:ext cx="726150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Demodulate and combine for original binary output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3098444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QAM Levels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267509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Two level ASK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5888380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Each of two streams in one of two states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277728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Four state 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794127"/>
            <a:ext cx="260690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Essentially QPSK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245485"/>
            <a:ext cx="271628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Four level ASK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745357"/>
            <a:ext cx="5343423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Combined stream in one of 16 states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4196461"/>
            <a:ext cx="622091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64 and 256 state systems have been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91844" y="4622876"/>
            <a:ext cx="2141976" cy="345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implemented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5135626"/>
            <a:ext cx="674480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Improved data rate for given bandwidth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6144" y="5635447"/>
            <a:ext cx="434060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Increased potential error rate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43085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4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48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736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977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1231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47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172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96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222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246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271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295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321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345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370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6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394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4203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444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469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4940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5194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543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568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E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593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18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426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6680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692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17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16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70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791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8166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C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8407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8661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8902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9156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939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965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9893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10147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10388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10642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A5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10883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11137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95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11379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1270" y="11633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1187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-1270" y="1212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12369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-1270" y="12623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12865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-1270" y="13119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85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13360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-1270" y="13614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75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13855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-1270" y="14109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1435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-1270" y="1460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E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14846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-1270" y="15100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15341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-1270" y="15595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64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15836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-1270" y="16090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54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16332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-1270" y="16586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1682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-1270" y="1708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17322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-1270" y="17576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17818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-1270" y="18072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18313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-1270" y="18567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3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18808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-1270" y="19062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19304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-1270" y="19558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19799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-1270" y="20053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24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20294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-1270" y="20548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20789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-1270" y="21043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1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21285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-1270" y="21539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21780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0" y="22034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22034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82000" y="22275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22275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2000" y="22529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22529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82000" y="22771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22771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82000" y="23025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23025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2000" y="23266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23266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0" y="23520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23520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82000" y="23761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23761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2000" y="24015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24015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2000" y="24257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24257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82000" y="24511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24511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82000" y="24752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24752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82000" y="25006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-1270" y="25006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82000" y="25247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-1270" y="25247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82000" y="25501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-1270" y="25501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25742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-1270" y="25742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82000" y="25996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-1270" y="25996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26238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-1270" y="26238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82000" y="26492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-1270" y="26492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82000" y="26733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-1270" y="26733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2000" y="26987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-1270" y="26987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82000" y="27228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-1270" y="27228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82000" y="27482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-1270" y="27482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82000" y="27724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-1270" y="27724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82000" y="27978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-1270" y="27978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82000" y="28219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-1270" y="28219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82000" y="28473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-1270" y="28473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82000" y="28714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-1270" y="28714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82000" y="28968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-1270" y="28968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82000" y="29210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-1270" y="29210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82000" y="29464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-1270" y="29464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82000" y="29705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-1270" y="29705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2000" y="29959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-1270" y="29959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82000" y="30200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-1270" y="30200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82000" y="30454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-1270" y="30454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82000" y="30695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-1270" y="30695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82000" y="30949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-1270" y="30949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82000" y="31191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-1270" y="31191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82000" y="31445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-1270" y="31445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82000" y="31686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-1270" y="31686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82000" y="31940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-1270" y="31940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82000" y="32181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-1270" y="32181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82000" y="32435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-1270" y="32435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82000" y="32677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-1270" y="32677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82000" y="32931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-1270" y="32931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82000" y="33172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-1270" y="33172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82000" y="33426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-1270" y="33426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2000" y="33667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-1270" y="33667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82000" y="33921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-1270" y="33921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82000" y="34163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-1270" y="34163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82000" y="34417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-1270" y="34417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82000" y="34658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-1270" y="34658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2000" y="34912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-1270" y="34912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82000" y="35153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-1270" y="35153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82000" y="35407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-1270" y="35407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82000" y="35648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-1270" y="35648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82000" y="35902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-1270" y="35902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2000" y="36144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-1270" y="36144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82000" y="36398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-1270" y="36398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2000" y="36639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-1270" y="36639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2000" y="36893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-1270" y="36893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82000" y="37134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-1270" y="37134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2000" y="37388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-1270" y="37388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82000" y="37630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-1270" y="37630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82000" y="37884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-1270" y="37884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82000" y="38125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-1270" y="38125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82000" y="38379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-1270" y="38379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82000" y="38620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-1270" y="38620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82000" y="38874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-1270" y="38874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82000" y="39116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-1270" y="39116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82000" y="39370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-1270" y="39370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82000" y="39611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-1270" y="39611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82000" y="39865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-1270" y="39865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2000" y="40106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-1270" y="40106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82000" y="40360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-1270" y="40360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82000" y="40601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-1270" y="40601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82000" y="40855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-1270" y="40855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82000" y="41097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-1270" y="41097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82000" y="41351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-1270" y="41351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82000" y="41592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-1270" y="41592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82000" y="41846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-1270" y="41846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2000" y="42087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-1270" y="42087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82000" y="42341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-1270" y="42341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82000" y="42583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-1270" y="42583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82000" y="42837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-1270" y="42837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82000" y="43078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-1270" y="43078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82000" y="43332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-1270" y="43332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382000" y="43573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-1270" y="43573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82000" y="43827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-1270" y="43827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82000" y="44069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-1270" y="44069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82000" y="44323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-1270" y="44323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82000" y="44564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-1270" y="44564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382000" y="44818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-1270" y="44818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82000" y="45059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-1270" y="45059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82000" y="45313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-1270" y="45313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82000" y="45554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-1270" y="45554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382000" y="45808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-1270" y="45808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382000" y="46050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-1270" y="46050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82000" y="46304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-1270" y="46304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82000" y="46545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-1270" y="46545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382000" y="46799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-1270" y="46799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382000" y="47040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-1270" y="47040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382000" y="47294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-1270" y="47294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382000" y="47536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-1270" y="47536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382000" y="47790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-1270" y="47790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82000" y="48031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-1270" y="48031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382000" y="48285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-1270" y="48285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382000" y="48526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-1270" y="48526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382000" y="48780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-1270" y="48780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82000" y="49022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-1270" y="49022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382000" y="49276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-1270" y="49276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382000" y="49517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-1270" y="49517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382000" y="49771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-1270" y="49771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382000" y="50012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-1270" y="50012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-1270" y="50266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-1270" y="50507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-1270" y="50761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-1270" y="5100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34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-1270" y="5125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-1270" y="5149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-1270" y="5175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-1270" y="5199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-1270" y="5224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-1270" y="5248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4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-1270" y="5274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-1270" y="5298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-1270" y="5323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-1270" y="5347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54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-1270" y="53733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-1270" y="5397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-1270" y="5422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-1270" y="54470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-1270" y="54724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-1270" y="5496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6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-1270" y="5521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-1270" y="5546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-1270" y="5571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-1270" y="55956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75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-1270" y="56210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-1270" y="5645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-1270" y="5670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-1270" y="56946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-1270" y="57200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-1270" y="5744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8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-1270" y="57696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-1270" y="57937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-1270" y="58191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-1270" y="58432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95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-1270" y="58686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-1270" y="5892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-1270" y="5918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-1270" y="59423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-1270" y="59677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-1270" y="59918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A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-1270" y="60172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-1270" y="60413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-1270" y="60667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-1270" y="60909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B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-1270" y="61163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-1270" y="6140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-1270" y="6165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-1270" y="61899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-1270" y="62153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-1270" y="62395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C5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-1270" y="62649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-1270" y="62890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-1270" y="63144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-1270" y="63385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D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-1270" y="63639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-1270" y="6388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-1270" y="6413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-1270" y="64376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-1270" y="64630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-1270" y="64871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E5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-1270" y="65125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-1270" y="65366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5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-1270" y="65620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-1270" y="65862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-1270" y="66116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-1270" y="6635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-1270" y="6661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06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-1270" y="66852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-1270" y="67106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-1270" y="67348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-1270" y="67602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-1270" y="67843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-1270" y="68097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1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-1270" y="68338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38200" y="2195829"/>
            <a:ext cx="7543800" cy="2837180"/>
          </a:xfrm>
          <a:custGeom>
            <a:avLst/>
            <a:gdLst/>
            <a:ahLst/>
            <a:cxnLst/>
            <a:rect l="l" t="t" r="r" b="b"/>
            <a:pathLst>
              <a:path w="7543800" h="2837179">
                <a:moveTo>
                  <a:pt x="3770629" y="2837180"/>
                </a:moveTo>
                <a:lnTo>
                  <a:pt x="0" y="2837180"/>
                </a:lnTo>
                <a:lnTo>
                  <a:pt x="0" y="0"/>
                </a:lnTo>
                <a:lnTo>
                  <a:pt x="7543800" y="0"/>
                </a:lnTo>
                <a:lnTo>
                  <a:pt x="7543800" y="2837180"/>
                </a:lnTo>
                <a:lnTo>
                  <a:pt x="3770629" y="2837180"/>
                </a:lnTo>
                <a:close/>
              </a:path>
            </a:pathLst>
          </a:custGeom>
          <a:ln w="57146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33527" y="985927"/>
            <a:ext cx="2828744" cy="12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 txBox="1"/>
          <p:nvPr/>
        </p:nvSpPr>
        <p:spPr>
          <a:xfrm>
            <a:off x="932180" y="1177290"/>
            <a:ext cx="7356475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22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Note: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065" marR="5080" indent="1905" algn="ctr">
              <a:lnSpc>
                <a:spcPct val="100000"/>
              </a:lnSpc>
            </a:pPr>
            <a:r>
              <a:rPr sz="3600" b="1" i="1" dirty="0">
                <a:latin typeface="Times New Roman"/>
                <a:cs typeface="Times New Roman"/>
              </a:rPr>
              <a:t>Quadrature </a:t>
            </a:r>
            <a:r>
              <a:rPr sz="3600" b="1" i="1" spc="-5" dirty="0">
                <a:latin typeface="Times New Roman"/>
                <a:cs typeface="Times New Roman"/>
              </a:rPr>
              <a:t>amplitude modulation </a:t>
            </a:r>
            <a:r>
              <a:rPr sz="3600" b="1" i="1" spc="-10" dirty="0">
                <a:latin typeface="Times New Roman"/>
                <a:cs typeface="Times New Roman"/>
              </a:rPr>
              <a:t>is </a:t>
            </a:r>
            <a:r>
              <a:rPr sz="3600" b="1" i="1" dirty="0">
                <a:latin typeface="Times New Roman"/>
                <a:cs typeface="Times New Roman"/>
              </a:rPr>
              <a:t>a  </a:t>
            </a:r>
            <a:r>
              <a:rPr sz="3600" b="1" i="1" spc="-5" dirty="0">
                <a:latin typeface="Times New Roman"/>
                <a:cs typeface="Times New Roman"/>
              </a:rPr>
              <a:t>combination </a:t>
            </a:r>
            <a:r>
              <a:rPr sz="3600" b="1" i="1" dirty="0">
                <a:latin typeface="Times New Roman"/>
                <a:cs typeface="Times New Roman"/>
              </a:rPr>
              <a:t>of </a:t>
            </a:r>
            <a:r>
              <a:rPr sz="3600" b="1" i="1" spc="-5" dirty="0">
                <a:latin typeface="Times New Roman"/>
                <a:cs typeface="Times New Roman"/>
              </a:rPr>
              <a:t>ASK </a:t>
            </a:r>
            <a:r>
              <a:rPr sz="3600" b="1" i="1" dirty="0">
                <a:latin typeface="Times New Roman"/>
                <a:cs typeface="Times New Roman"/>
              </a:rPr>
              <a:t>and </a:t>
            </a:r>
            <a:r>
              <a:rPr sz="3600" b="1" i="1" spc="-5" dirty="0">
                <a:latin typeface="Times New Roman"/>
                <a:cs typeface="Times New Roman"/>
              </a:rPr>
              <a:t>PSK so that </a:t>
            </a:r>
            <a:r>
              <a:rPr sz="3600" b="1" i="1" dirty="0">
                <a:latin typeface="Times New Roman"/>
                <a:cs typeface="Times New Roman"/>
              </a:rPr>
              <a:t>a  </a:t>
            </a:r>
            <a:r>
              <a:rPr sz="3600" b="1" i="1" spc="-5" dirty="0">
                <a:latin typeface="Times New Roman"/>
                <a:cs typeface="Times New Roman"/>
              </a:rPr>
              <a:t>maximum </a:t>
            </a:r>
            <a:r>
              <a:rPr sz="3600" b="1" i="1" dirty="0">
                <a:latin typeface="Times New Roman"/>
                <a:cs typeface="Times New Roman"/>
              </a:rPr>
              <a:t>contrast </a:t>
            </a:r>
            <a:r>
              <a:rPr sz="3600" b="1" i="1" spc="-5" dirty="0">
                <a:latin typeface="Times New Roman"/>
                <a:cs typeface="Times New Roman"/>
              </a:rPr>
              <a:t>between each  </a:t>
            </a:r>
            <a:r>
              <a:rPr sz="3600" b="1" i="1" dirty="0">
                <a:latin typeface="Times New Roman"/>
                <a:cs typeface="Times New Roman"/>
              </a:rPr>
              <a:t>signal unit </a:t>
            </a:r>
            <a:r>
              <a:rPr sz="3600" b="1" i="1" spc="-5" dirty="0">
                <a:latin typeface="Times New Roman"/>
                <a:cs typeface="Times New Roman"/>
              </a:rPr>
              <a:t>(bit, dibit, tribit, </a:t>
            </a:r>
            <a:r>
              <a:rPr sz="3600" b="1" i="1" dirty="0">
                <a:latin typeface="Times New Roman"/>
                <a:cs typeface="Times New Roman"/>
              </a:rPr>
              <a:t>and </a:t>
            </a:r>
            <a:r>
              <a:rPr sz="3600" b="1" i="1" spc="5" dirty="0">
                <a:latin typeface="Times New Roman"/>
                <a:cs typeface="Times New Roman"/>
              </a:rPr>
              <a:t>so </a:t>
            </a:r>
            <a:r>
              <a:rPr sz="3600" b="1" i="1" dirty="0">
                <a:latin typeface="Times New Roman"/>
                <a:cs typeface="Times New Roman"/>
              </a:rPr>
              <a:t>on)  is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achieved.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96" name="object 396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97" name="object 397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910809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369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The 4-QAM </a:t>
            </a:r>
            <a:r>
              <a:rPr sz="1800" b="1" i="1" spc="-10" dirty="0">
                <a:latin typeface="Times New Roman"/>
                <a:cs typeface="Times New Roman"/>
              </a:rPr>
              <a:t>and </a:t>
            </a:r>
            <a:r>
              <a:rPr sz="1800" b="1" i="1" spc="-5" dirty="0">
                <a:latin typeface="Times New Roman"/>
                <a:cs typeface="Times New Roman"/>
              </a:rPr>
              <a:t>8-QAM</a:t>
            </a:r>
            <a:r>
              <a:rPr sz="1800" b="1" i="1" spc="5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constellations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40080" y="1715770"/>
            <a:ext cx="8199120" cy="3838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638756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3313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Time domain for an 8-QAM</a:t>
            </a:r>
            <a:r>
              <a:rPr sz="1800" b="1" i="1" spc="-6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11100" y="1426090"/>
            <a:ext cx="8140798" cy="434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2702759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220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16-QAM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constellations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40598" y="2321421"/>
            <a:ext cx="7854101" cy="291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2382898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24459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5.17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124459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Bit and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baud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9" y="1079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0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D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46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4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A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86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8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8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26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6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28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5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3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F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69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08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F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710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11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E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D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514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53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FEB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910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925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FE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39" y="106679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FE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31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33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6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53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773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E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74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37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1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E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91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E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5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564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20">
            <a:solidFill>
              <a:srgbClr val="FFDC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96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B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3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A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35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3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75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76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78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5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4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75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6350">
            <a:solidFill>
              <a:srgbClr val="FFD3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190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2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569" y="10667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80"/>
                </a:lnTo>
              </a:path>
            </a:pathLst>
          </a:custGeom>
          <a:ln w="7619">
            <a:solidFill>
              <a:srgbClr val="FFD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219" y="53085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85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FBF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15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F7F7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039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F3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F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93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EBE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23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E7E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47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E3E3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77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DFDF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07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DBDB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31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7D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5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D3D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85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FC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15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CC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9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C8C8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6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C4C4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93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C0C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3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CBC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47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B8B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77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B4B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07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B0B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31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CA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16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A8A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918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A4A4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15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A0A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9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C9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95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989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996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959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23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9191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47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8D8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74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898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076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585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8181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55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D7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53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797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155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757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9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717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3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D6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93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696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23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7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6262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71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E5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1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5A5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1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565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551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5252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8525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4E4E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153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A4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3919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464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30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19">
            <a:solidFill>
              <a:srgbClr val="424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9314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6350">
            <a:solidFill>
              <a:srgbClr val="3E3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2330" y="529590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7620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159" y="457200"/>
            <a:ext cx="246380" cy="24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" y="45720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222" y="457200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1049" y="457200"/>
            <a:ext cx="276860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0520" y="457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0359" y="4572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200" y="45720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040" y="457200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879" y="45720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720" y="45720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9559" y="45720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9400" y="45720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988" y="45720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79" y="4572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8920" y="4572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700" y="457200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7329" y="457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7170" y="45720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009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5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68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52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621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1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4698" y="457200"/>
            <a:ext cx="43434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5664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" y="45720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13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80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19" y="457200"/>
            <a:ext cx="433070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200" y="457200"/>
            <a:ext cx="43053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200" y="45974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00" y="4699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0" y="480059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200" y="490219"/>
            <a:ext cx="389890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200" y="50038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00" y="510540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200" y="52070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200" y="532130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200" y="542290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200" y="552450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200" y="56260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200" y="57276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00" y="58293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200" y="59309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200" y="60325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200" y="61340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200" y="624621"/>
            <a:ext cx="256540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200" y="633730"/>
            <a:ext cx="246380" cy="24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7075" y="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82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61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24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88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1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16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79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2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07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0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34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7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62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25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86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530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62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806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438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082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71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35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9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63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6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1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4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74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19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50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095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26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371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0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4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27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2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55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19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3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462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107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739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383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015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659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9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93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6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21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84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487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11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51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395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027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671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0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94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7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22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5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487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131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763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407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2039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683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31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6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59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3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986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51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14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775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20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051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6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327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972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60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24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88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52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15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80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43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063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708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340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84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16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260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892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536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68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812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44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008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2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36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9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64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27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904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7548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0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8249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4565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6101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732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5377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00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65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28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392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56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20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6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11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174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38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021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06654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29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28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573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204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849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9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12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75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40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03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67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0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95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58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170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861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93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137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769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4137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0454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8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32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6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159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24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87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505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1497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781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425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9057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702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3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97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0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5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688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653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616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579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543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506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71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345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9902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362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32537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898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5297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1742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81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45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72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35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00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63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7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891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8542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1863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181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62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942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386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3702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01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60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64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29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92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56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19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8303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746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063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7508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23825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20268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5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30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3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791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21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5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4868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86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630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9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30" h="34290">
                <a:moveTo>
                  <a:pt x="36830" y="0"/>
                </a:moveTo>
                <a:lnTo>
                  <a:pt x="36830" y="34290"/>
                </a:lnTo>
                <a:lnTo>
                  <a:pt x="0" y="34290"/>
                </a:lnTo>
                <a:lnTo>
                  <a:pt x="0" y="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3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708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151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469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913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22300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46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90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4350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59" y="0"/>
                </a:moveTo>
                <a:lnTo>
                  <a:pt x="35559" y="34290"/>
                </a:lnTo>
                <a:lnTo>
                  <a:pt x="0" y="34290"/>
                </a:lnTo>
                <a:lnTo>
                  <a:pt x="0" y="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7519" y="532130"/>
            <a:ext cx="36830" cy="34290"/>
          </a:xfrm>
          <a:custGeom>
            <a:avLst/>
            <a:gdLst/>
            <a:ahLst/>
            <a:cxnLst/>
            <a:rect l="l" t="t" r="r" b="b"/>
            <a:pathLst>
              <a:path w="36829" h="34290">
                <a:moveTo>
                  <a:pt x="36829" y="0"/>
                </a:moveTo>
                <a:lnTo>
                  <a:pt x="36829" y="34290"/>
                </a:lnTo>
                <a:lnTo>
                  <a:pt x="0" y="34290"/>
                </a:lnTo>
                <a:lnTo>
                  <a:pt x="0" y="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1959" y="532130"/>
            <a:ext cx="35560" cy="34290"/>
          </a:xfrm>
          <a:custGeom>
            <a:avLst/>
            <a:gdLst/>
            <a:ahLst/>
            <a:cxnLst/>
            <a:rect l="l" t="t" r="r" b="b"/>
            <a:pathLst>
              <a:path w="35559" h="34290">
                <a:moveTo>
                  <a:pt x="35560" y="0"/>
                </a:moveTo>
                <a:lnTo>
                  <a:pt x="35560" y="34290"/>
                </a:lnTo>
                <a:lnTo>
                  <a:pt x="0" y="34290"/>
                </a:lnTo>
                <a:lnTo>
                  <a:pt x="0" y="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68300" y="1219200"/>
            <a:ext cx="8547100" cy="496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9" name="object 37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475979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62890"/>
            <a:ext cx="5094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3500" algn="l"/>
              </a:tabLst>
            </a:pPr>
            <a:r>
              <a:rPr sz="2400" dirty="0">
                <a:solidFill>
                  <a:srgbClr val="FF0066"/>
                </a:solidFill>
              </a:rPr>
              <a:t>Table</a:t>
            </a:r>
            <a:r>
              <a:rPr sz="2400" spc="5" dirty="0">
                <a:solidFill>
                  <a:srgbClr val="FF0066"/>
                </a:solidFill>
              </a:rPr>
              <a:t> </a:t>
            </a:r>
            <a:r>
              <a:rPr sz="2400" spc="-5" dirty="0">
                <a:solidFill>
                  <a:srgbClr val="FF0066"/>
                </a:solidFill>
              </a:rPr>
              <a:t>5.1	</a:t>
            </a:r>
            <a:r>
              <a:rPr sz="2400" dirty="0">
                <a:solidFill>
                  <a:srgbClr val="FF0066"/>
                </a:solidFill>
              </a:rPr>
              <a:t>Bit and </a:t>
            </a:r>
            <a:r>
              <a:rPr sz="2400" spc="-5" dirty="0">
                <a:solidFill>
                  <a:srgbClr val="FF0066"/>
                </a:solidFill>
              </a:rPr>
              <a:t>baud </a:t>
            </a:r>
            <a:r>
              <a:rPr sz="2400" dirty="0">
                <a:solidFill>
                  <a:srgbClr val="FF0066"/>
                </a:solidFill>
              </a:rPr>
              <a:t>rate</a:t>
            </a:r>
            <a:r>
              <a:rPr sz="2400" spc="-60" dirty="0">
                <a:solidFill>
                  <a:srgbClr val="FF0066"/>
                </a:solidFill>
              </a:rPr>
              <a:t> </a:t>
            </a:r>
            <a:r>
              <a:rPr sz="2400" dirty="0">
                <a:solidFill>
                  <a:srgbClr val="FF0066"/>
                </a:solidFill>
              </a:rPr>
              <a:t>comparison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8281" y="742951"/>
          <a:ext cx="8688070" cy="5695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1524000"/>
                <a:gridCol w="1447800"/>
                <a:gridCol w="1600200"/>
                <a:gridCol w="1144270"/>
              </a:tblGrid>
              <a:tr h="769620">
                <a:tc>
                  <a:txBody>
                    <a:bodyPr/>
                    <a:lstStyle/>
                    <a:p>
                      <a:pPr marL="84645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Modulation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241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241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Bits/Baud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241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Baud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241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241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61340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ASK, FSK,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2-PSK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4-PSK, 4-QAM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Dibit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8-PSK, 8-QAM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Tribit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3N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16-QAM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ad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4N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32-QAM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5N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64-QAM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xa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6N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128-QAM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7N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256-QAM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8N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63A7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10463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Interpreting Signals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262928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Need to know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582231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Timing of bits - when they start and end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2033879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Signal levels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806319"/>
            <a:ext cx="710202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Factors affecting successful interpreting of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844" y="3233293"/>
            <a:ext cx="117002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3733165"/>
            <a:ext cx="305008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Signal to noise ratio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6144" y="4172077"/>
            <a:ext cx="163733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Data rate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06144" y="4610684"/>
            <a:ext cx="1797950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Bandwidth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89" y="248920"/>
            <a:ext cx="218567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01090"/>
            <a:ext cx="8032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constellation diagram </a:t>
            </a:r>
            <a:r>
              <a:rPr sz="2800" dirty="0">
                <a:latin typeface="Times New Roman"/>
                <a:cs typeface="Times New Roman"/>
              </a:rPr>
              <a:t>consists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eight equally spaced  </a:t>
            </a:r>
            <a:r>
              <a:rPr sz="2800" dirty="0">
                <a:latin typeface="Times New Roman"/>
                <a:cs typeface="Times New Roman"/>
              </a:rPr>
              <a:t>points on a </a:t>
            </a:r>
            <a:r>
              <a:rPr sz="2800" spc="-5" dirty="0">
                <a:latin typeface="Times New Roman"/>
                <a:cs typeface="Times New Roman"/>
              </a:rPr>
              <a:t>circle. </a:t>
            </a:r>
            <a:r>
              <a:rPr sz="2800" dirty="0">
                <a:latin typeface="Times New Roman"/>
                <a:cs typeface="Times New Roman"/>
              </a:rPr>
              <a:t>If the bit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is 4800 bps, </a:t>
            </a: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is the  </a:t>
            </a:r>
            <a:r>
              <a:rPr sz="2800" spc="-5" dirty="0">
                <a:latin typeface="Times New Roman"/>
                <a:cs typeface="Times New Roman"/>
              </a:rPr>
              <a:t>baud rate?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893060"/>
            <a:ext cx="1609090" cy="58293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656329"/>
            <a:ext cx="8382000" cy="179958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170" marR="620395">
              <a:lnSpc>
                <a:spcPct val="100000"/>
              </a:lnSpc>
              <a:spcBef>
                <a:spcPts val="359"/>
              </a:spcBef>
              <a:tabLst>
                <a:tab pos="46615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constellation indicates </a:t>
            </a:r>
            <a:r>
              <a:rPr sz="2800" dirty="0">
                <a:latin typeface="Times New Roman"/>
                <a:cs typeface="Times New Roman"/>
              </a:rPr>
              <a:t>8-PSK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points 45  </a:t>
            </a:r>
            <a:r>
              <a:rPr sz="2800" spc="-5" dirty="0">
                <a:latin typeface="Times New Roman"/>
                <a:cs typeface="Times New Roman"/>
              </a:rPr>
              <a:t>degrees apart. Since </a:t>
            </a:r>
            <a:r>
              <a:rPr sz="2800" spc="5" dirty="0">
                <a:latin typeface="Times New Roman"/>
                <a:cs typeface="Times New Roman"/>
              </a:rPr>
              <a:t>2</a:t>
            </a:r>
            <a:r>
              <a:rPr sz="2400" spc="7" baseline="29513" dirty="0">
                <a:latin typeface="Times New Roman"/>
                <a:cs typeface="Times New Roman"/>
              </a:rPr>
              <a:t>3 </a:t>
            </a:r>
            <a:r>
              <a:rPr sz="2800" dirty="0">
                <a:latin typeface="Times New Roman"/>
                <a:cs typeface="Times New Roman"/>
              </a:rPr>
              <a:t>= 8, 3 bits </a:t>
            </a:r>
            <a:r>
              <a:rPr sz="2800" spc="-5" dirty="0">
                <a:latin typeface="Times New Roman"/>
                <a:cs typeface="Times New Roman"/>
              </a:rPr>
              <a:t>are transmitted with 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signal </a:t>
            </a:r>
            <a:r>
              <a:rPr sz="2800" dirty="0">
                <a:latin typeface="Times New Roman"/>
                <a:cs typeface="Times New Roman"/>
              </a:rPr>
              <a:t>unit.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Therefore,</a:t>
            </a:r>
            <a:r>
              <a:rPr sz="2800" dirty="0">
                <a:latin typeface="Times New Roman"/>
                <a:cs typeface="Times New Roman"/>
              </a:rPr>
              <a:t> the	baud rate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2299970">
              <a:lnSpc>
                <a:spcPct val="100000"/>
              </a:lnSpc>
              <a:tabLst>
                <a:tab pos="3643629" algn="l"/>
              </a:tabLst>
            </a:pPr>
            <a:r>
              <a:rPr sz="2800" dirty="0">
                <a:latin typeface="Times New Roman"/>
                <a:cs typeface="Times New Roman"/>
              </a:rPr>
              <a:t>4800 /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	= 1600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baud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450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89" y="248920"/>
            <a:ext cx="218567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77190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Compute </a:t>
            </a:r>
            <a:r>
              <a:rPr sz="2800" dirty="0">
                <a:latin typeface="Times New Roman"/>
                <a:cs typeface="Times New Roman"/>
              </a:rPr>
              <a:t>the bit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1000-baud </a:t>
            </a:r>
            <a:r>
              <a:rPr sz="2800" spc="-5" dirty="0">
                <a:latin typeface="Times New Roman"/>
                <a:cs typeface="Times New Roman"/>
              </a:rPr>
              <a:t>16-QAM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13360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2895600"/>
            <a:ext cx="8382000" cy="1859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123440" marR="1317625" indent="-2033270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16-QAM signal </a:t>
            </a:r>
            <a:r>
              <a:rPr sz="2800" dirty="0">
                <a:latin typeface="Times New Roman"/>
                <a:cs typeface="Times New Roman"/>
              </a:rPr>
              <a:t>has 4 bits per signal unit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since  log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16 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4.</a:t>
            </a: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latin typeface="Times New Roman"/>
                <a:cs typeface="Times New Roman"/>
              </a:rPr>
              <a:t>Thus,</a:t>
            </a:r>
            <a:endParaRPr sz="2800">
              <a:latin typeface="Times New Roman"/>
              <a:cs typeface="Times New Roman"/>
            </a:endParaRPr>
          </a:p>
          <a:p>
            <a:pPr marL="153543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(1000)(4) = </a:t>
            </a:r>
            <a:r>
              <a:rPr sz="2800" spc="5" dirty="0">
                <a:latin typeface="Times New Roman"/>
                <a:cs typeface="Times New Roman"/>
              </a:rPr>
              <a:t>4000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bps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1811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89" y="248920"/>
            <a:ext cx="218567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103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Compute </a:t>
            </a:r>
            <a:r>
              <a:rPr sz="2800" dirty="0">
                <a:latin typeface="Times New Roman"/>
                <a:cs typeface="Times New Roman"/>
              </a:rPr>
              <a:t>the baud </a:t>
            </a:r>
            <a:r>
              <a:rPr sz="2800" spc="-5" dirty="0">
                <a:latin typeface="Times New Roman"/>
                <a:cs typeface="Times New Roman"/>
              </a:rPr>
              <a:t>rate </a:t>
            </a:r>
            <a:r>
              <a:rPr sz="2800" dirty="0">
                <a:latin typeface="Times New Roman"/>
                <a:cs typeface="Times New Roman"/>
              </a:rPr>
              <a:t>for a 72,000-bps </a:t>
            </a:r>
            <a:r>
              <a:rPr sz="2800" spc="-5" dirty="0">
                <a:latin typeface="Times New Roman"/>
                <a:cs typeface="Times New Roman"/>
              </a:rPr>
              <a:t>64-QAM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213360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2895600"/>
            <a:ext cx="8382000" cy="1859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64-QAM signal </a:t>
            </a:r>
            <a:r>
              <a:rPr sz="2800" dirty="0">
                <a:latin typeface="Times New Roman"/>
                <a:cs typeface="Times New Roman"/>
              </a:rPr>
              <a:t>has 6 bits per signal unit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since</a:t>
            </a:r>
            <a:endParaRPr sz="2800">
              <a:latin typeface="Times New Roman"/>
              <a:cs typeface="Times New Roman"/>
            </a:endParaRPr>
          </a:p>
          <a:p>
            <a:pPr marL="238887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400" baseline="-24305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64 =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6.</a:t>
            </a: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latin typeface="Times New Roman"/>
                <a:cs typeface="Times New Roman"/>
              </a:rPr>
              <a:t>Thus,</a:t>
            </a:r>
            <a:endParaRPr sz="2800">
              <a:latin typeface="Times New Roman"/>
              <a:cs typeface="Times New Roman"/>
            </a:endParaRPr>
          </a:p>
          <a:p>
            <a:pPr marL="2034539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72000 / 6 = 12,000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baud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2534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6832854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Analog Data, Digital Signal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218790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Digitization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608375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Conversion of analog data into digital 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696290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Digital data can then be transmitted using NRZ-L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794127"/>
            <a:ext cx="757209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Digital data can then be transmitted using code other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92606" y="3159582"/>
            <a:ext cx="1617897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than NRZ-L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599053"/>
            <a:ext cx="7244130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Digital data can then be converted to analog signal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4037965"/>
            <a:ext cx="679028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Analog to digital conversion done using a codec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6144" y="4476572"/>
            <a:ext cx="3412259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Pulse code modulation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06144" y="4916170"/>
            <a:ext cx="2675179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Delta modulation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68985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Digitizing Analog Data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7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7924800" cy="1588008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62400"/>
            <a:ext cx="3915156" cy="158800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8155509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Pulse Code Modulation(PCM) (1)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373378"/>
            <a:ext cx="7561160" cy="1775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710" spc="10" dirty="0">
                <a:latin typeface="Tahoma"/>
                <a:cs typeface="Tahoma"/>
              </a:rPr>
              <a:t>If a signal is sampled at regular intervals at a</a:t>
            </a:r>
            <a:endParaRPr sz="2700">
              <a:latin typeface="Tahoma"/>
              <a:cs typeface="Tahoma"/>
            </a:endParaRPr>
          </a:p>
          <a:p>
            <a:pPr marL="343204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rate higher than twice the highest signal</a:t>
            </a:r>
            <a:endParaRPr sz="2800">
              <a:latin typeface="Tahoma"/>
              <a:cs typeface="Tahoma"/>
            </a:endParaRPr>
          </a:p>
          <a:p>
            <a:pPr marL="343204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frequency, the samples contain all the</a:t>
            </a:r>
            <a:endParaRPr sz="2800">
              <a:latin typeface="Tahoma"/>
              <a:cs typeface="Tahoma"/>
            </a:endParaRPr>
          </a:p>
          <a:p>
            <a:pPr marL="343204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information of the original signal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989199"/>
            <a:ext cx="4495165" cy="2960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(Proof - Stallings appendix 4A)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3397884"/>
            <a:ext cx="599033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Voice data limited to below 4000Hz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3867277"/>
            <a:ext cx="559315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Require 8000 sample per second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4336669"/>
            <a:ext cx="7592405" cy="8222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710" spc="10" dirty="0">
                <a:latin typeface="Tahoma"/>
                <a:cs typeface="Tahoma"/>
              </a:rPr>
              <a:t>Analog samples (Pulse Amplitude Modulation,</a:t>
            </a:r>
            <a:endParaRPr sz="2700">
              <a:latin typeface="Tahoma"/>
              <a:cs typeface="Tahoma"/>
            </a:endParaRPr>
          </a:p>
          <a:p>
            <a:pPr marL="343204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PAM)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5190490"/>
            <a:ext cx="589329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Each sample assigned digital value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8155509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Pulse Code Modulation(PCM) (2)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476142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4 bit system gives 16 levels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2029181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Quantized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428367"/>
            <a:ext cx="3727349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Quantizing error or noise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867278"/>
            <a:ext cx="681466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Approximations mean it is impossible to recover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92606" y="3232734"/>
            <a:ext cx="2107358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original exactly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684397"/>
            <a:ext cx="496564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8 bit sample gives 256 levels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4196461"/>
            <a:ext cx="747842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Quality comparable with analog transmission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4708906"/>
            <a:ext cx="758958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8000 samples per second of 8 bits each gives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91844" y="5135626"/>
            <a:ext cx="122612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64kbps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358124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PCM Example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399"/>
            <a:ext cx="8325612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079950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PCM Block Diagram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8839200" cy="165811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502965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Nonlinear Encoding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635313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Quantization levels not evenly spaced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550588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Reduces overall signal distortion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440559"/>
            <a:ext cx="567313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Can also be done by companding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77107"/>
            <a:ext cx="6224811" cy="230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Comparison of Encoding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3251911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Schemes (1)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416050"/>
            <a:ext cx="299751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Signal Spectrum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1916303"/>
            <a:ext cx="750778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Lack of high frequencies reduces required bandwidth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355215"/>
            <a:ext cx="716183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Concentrate power in the middle of the bandwidth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2806319"/>
            <a:ext cx="175824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Clocking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3306445"/>
            <a:ext cx="556346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Synchronizing transmitter and receiver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6144" y="3745357"/>
            <a:ext cx="2239010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External clock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06144" y="4184269"/>
            <a:ext cx="481822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Sync mechanism based on signal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703549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Effect of Non-Linear Coding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9055608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784829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Typical Companding Functions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91411"/>
            <a:ext cx="5562600" cy="5466588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4394149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Delta Modulation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730194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Analog input is approximated by a staircase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1844" y="1843151"/>
            <a:ext cx="137562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function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350392"/>
            <a:ext cx="7750329" cy="3466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Move up or down one level (</a:t>
            </a:r>
            <a:r>
              <a:rPr sz="2800" spc="10" dirty="0">
                <a:latin typeface="Arial"/>
                <a:cs typeface="Arial"/>
              </a:rPr>
              <a:t></a:t>
            </a:r>
            <a:r>
              <a:rPr sz="2800" spc="10" dirty="0">
                <a:latin typeface="Tahoma"/>
                <a:cs typeface="Tahoma"/>
              </a:rPr>
              <a:t>) at each sample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91844" y="2781935"/>
            <a:ext cx="126838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interval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294253"/>
            <a:ext cx="289489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Binary behavior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794125"/>
            <a:ext cx="734044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Function moves up or down at each sample interval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698550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Delta Modulation - example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315200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7315149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Delta Modulation - Operation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1380744"/>
            <a:ext cx="4975860" cy="532485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8052155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Delta Modulation - Performance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428472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Good voice reproduction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3546373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PCM - 128 levels (7 bit)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3321431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Voice bandwidth 4khz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794127"/>
            <a:ext cx="5507711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Should be 8000 x 7 = 56kbps for PCM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245485"/>
            <a:ext cx="646286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Data compression can improve on this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745357"/>
            <a:ext cx="6226099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e.g. Interframe coding techniques for video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7212788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Analog Data, Analog Signals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521755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Why modulate analog signals?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1916303"/>
            <a:ext cx="762543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Higher frequency can give more efficient transmission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355215"/>
            <a:ext cx="7226808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Permits frequency division multiplexing (chapter 8)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806319"/>
            <a:ext cx="3655147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Types of modulation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3306445"/>
            <a:ext cx="1731213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Amplitude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3745357"/>
            <a:ext cx="177205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Frequency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4184269"/>
            <a:ext cx="1176172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Phase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77107"/>
            <a:ext cx="1879887" cy="230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Analog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2921050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Modulation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10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-1"/>
            <a:ext cx="46923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4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48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736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977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1231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47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172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96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222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246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271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295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321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345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370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6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394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4203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444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469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4940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5194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543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568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E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593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18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426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6680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692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17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16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70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791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8166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C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8407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8661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8902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9156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939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965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9893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10147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10388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10642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A5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10883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11137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95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11379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1270" y="11633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1187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-1270" y="1212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12369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-1270" y="12623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12865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-1270" y="13119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85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13360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-1270" y="13614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75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13855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-1270" y="14109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1435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-1270" y="1460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E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14846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-1270" y="15100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15341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-1270" y="15595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64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15836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-1270" y="16090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54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16332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-1270" y="16586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1682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-1270" y="1708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17322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-1270" y="17576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17818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-1270" y="18072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18313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-1270" y="18567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3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18808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-1270" y="19062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19304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-1270" y="19558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19799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-1270" y="20053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24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20294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-1270" y="20548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20789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-1270" y="21043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1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21285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-1270" y="21539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21780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0" y="22034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22034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82000" y="22275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22275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2000" y="22529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22529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82000" y="22771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22771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82000" y="23025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23025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2000" y="23266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23266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0" y="23520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23520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82000" y="23761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23761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2000" y="24015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24015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2000" y="24257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24257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82000" y="24511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24511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82000" y="24752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24752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82000" y="25006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-1270" y="25006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82000" y="25247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-1270" y="25247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82000" y="25501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-1270" y="25501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25742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-1270" y="25742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82000" y="25996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-1270" y="25996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26238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-1270" y="26238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82000" y="26492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-1270" y="26492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82000" y="26733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-1270" y="26733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2000" y="26987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-1270" y="26987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82000" y="27228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-1270" y="27228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82000" y="27482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-1270" y="27482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82000" y="27724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-1270" y="27724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82000" y="27978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-1270" y="27978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82000" y="28219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-1270" y="28219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82000" y="28473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-1270" y="28473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82000" y="28714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-1270" y="28714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82000" y="28968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-1270" y="28968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82000" y="29210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-1270" y="29210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82000" y="29464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-1270" y="29464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82000" y="29705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-1270" y="29705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2000" y="29959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-1270" y="29959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82000" y="30200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-1270" y="30200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82000" y="30454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-1270" y="30454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82000" y="30695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-1270" y="30695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82000" y="30949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-1270" y="30949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82000" y="31191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-1270" y="31191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82000" y="31445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-1270" y="31445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82000" y="31686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-1270" y="31686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82000" y="31940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-1270" y="31940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82000" y="32181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-1270" y="32181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82000" y="32435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-1270" y="32435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82000" y="32677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-1270" y="32677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82000" y="32931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-1270" y="32931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82000" y="33172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-1270" y="33172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82000" y="33426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-1270" y="33426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2000" y="33667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-1270" y="33667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82000" y="33921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-1270" y="33921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82000" y="34163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-1270" y="34163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82000" y="34417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-1270" y="34417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82000" y="34658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-1270" y="34658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2000" y="34912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-1270" y="34912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82000" y="35153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-1270" y="35153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82000" y="35407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-1270" y="35407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82000" y="35648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-1270" y="35648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82000" y="35902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-1270" y="35902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2000" y="36144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-1270" y="36144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82000" y="36398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-1270" y="36398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2000" y="36639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-1270" y="36639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2000" y="36893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-1270" y="36893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82000" y="37134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-1270" y="37134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2000" y="37388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-1270" y="37388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82000" y="37630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-1270" y="37630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82000" y="37884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-1270" y="37884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82000" y="38125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-1270" y="38125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82000" y="38379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-1270" y="38379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82000" y="38620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-1270" y="38620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82000" y="38874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-1270" y="38874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82000" y="39116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-1270" y="39116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82000" y="39370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-1270" y="39370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82000" y="39611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-1270" y="39611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82000" y="39865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-1270" y="39865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2000" y="40106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-1270" y="40106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82000" y="40360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-1270" y="40360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82000" y="40601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-1270" y="40601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82000" y="40855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-1270" y="40855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82000" y="41097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-1270" y="41097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82000" y="41351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-1270" y="41351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82000" y="41592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-1270" y="41592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82000" y="41846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-1270" y="41846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2000" y="42087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-1270" y="42087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82000" y="42341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-1270" y="42341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82000" y="42583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-1270" y="42583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82000" y="42837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-1270" y="42837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82000" y="43078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-1270" y="43078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82000" y="43332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-1270" y="43332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382000" y="43573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-1270" y="43573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82000" y="43827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-1270" y="43827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82000" y="44069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-1270" y="44069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82000" y="44323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-1270" y="44323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82000" y="44564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-1270" y="44564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-1270" y="44818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-1270" y="45059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-1270" y="45313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-1270" y="45554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-1270" y="45808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-1270" y="46050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-1270" y="46304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-1270" y="46545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-1270" y="46799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-1270" y="47040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-1270" y="47294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-1270" y="47536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-1270" y="47790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-1270" y="48031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-1270" y="48285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-1270" y="48526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-1270" y="48780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-1270" y="49022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-1270" y="49276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-1270" y="49517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-1270" y="4977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-1270" y="5001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-1270" y="50266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-1270" y="50507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-1270" y="50761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-1270" y="5100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34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-1270" y="5125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-1270" y="5149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-1270" y="5175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-1270" y="5199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-1270" y="5224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-1270" y="5248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4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-1270" y="5274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-1270" y="5298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-1270" y="5323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-1270" y="5347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54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-1270" y="53733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-1270" y="5397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-1270" y="5422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-1270" y="54470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-1270" y="54724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-1270" y="5496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6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-1270" y="5521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-1270" y="5546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-1270" y="5571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-1270" y="55956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75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-1270" y="56210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-1270" y="5645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-1270" y="5670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-1270" y="56946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-1270" y="57200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-1270" y="5744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8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-1270" y="57696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-1270" y="57937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-1270" y="58191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-1270" y="58432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95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-1270" y="58686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-1270" y="5892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-1270" y="5918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-1270" y="59423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-1270" y="59677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-1270" y="59918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A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-1270" y="60172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-1270" y="60413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-1270" y="60667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-1270" y="60909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B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-1270" y="61163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-1270" y="6140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-1270" y="6165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-1270" y="61899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-1270" y="62153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-1270" y="62395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C5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-1270" y="62649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-1270" y="62890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-1270" y="63144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-1270" y="63385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D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-1270" y="63639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-1270" y="6388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-1270" y="6413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-1270" y="64376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-1270" y="64630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-1270" y="64871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E5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-1270" y="65125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-1270" y="65366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5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-1270" y="65620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-1270" y="65862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-1270" y="66116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-1270" y="6635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-1270" y="6661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06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-1270" y="66852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-1270" y="67106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-1270" y="67348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-1270" y="67602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-1270" y="67843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-1270" y="68097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1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-1270" y="68338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38200" y="2195829"/>
            <a:ext cx="7543800" cy="2288540"/>
          </a:xfrm>
          <a:custGeom>
            <a:avLst/>
            <a:gdLst/>
            <a:ahLst/>
            <a:cxnLst/>
            <a:rect l="l" t="t" r="r" b="b"/>
            <a:pathLst>
              <a:path w="7543800" h="2288540">
                <a:moveTo>
                  <a:pt x="3770629" y="2288540"/>
                </a:moveTo>
                <a:lnTo>
                  <a:pt x="0" y="2288540"/>
                </a:lnTo>
                <a:lnTo>
                  <a:pt x="0" y="0"/>
                </a:lnTo>
                <a:lnTo>
                  <a:pt x="7543800" y="0"/>
                </a:lnTo>
                <a:lnTo>
                  <a:pt x="7543800" y="2288540"/>
                </a:lnTo>
                <a:lnTo>
                  <a:pt x="3770629" y="2288540"/>
                </a:lnTo>
                <a:close/>
              </a:path>
            </a:pathLst>
          </a:custGeom>
          <a:ln w="57146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33527" y="985927"/>
            <a:ext cx="2828744" cy="12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958850" y="1177290"/>
            <a:ext cx="7303770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55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Note: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3600" b="1" i="1" dirty="0">
                <a:latin typeface="Times New Roman"/>
                <a:cs typeface="Times New Roman"/>
              </a:rPr>
              <a:t>The </a:t>
            </a:r>
            <a:r>
              <a:rPr sz="3600" b="1" i="1" spc="-5" dirty="0">
                <a:latin typeface="Times New Roman"/>
                <a:cs typeface="Times New Roman"/>
              </a:rPr>
              <a:t>total bandwidth required for </a:t>
            </a:r>
            <a:r>
              <a:rPr sz="3600" b="1" i="1" dirty="0">
                <a:latin typeface="Times New Roman"/>
                <a:cs typeface="Times New Roman"/>
              </a:rPr>
              <a:t>AM  can be </a:t>
            </a:r>
            <a:r>
              <a:rPr sz="3600" b="1" i="1" spc="-5" dirty="0">
                <a:latin typeface="Times New Roman"/>
                <a:cs typeface="Times New Roman"/>
              </a:rPr>
              <a:t>determined </a:t>
            </a:r>
            <a:r>
              <a:rPr sz="3600" b="1" i="1" dirty="0">
                <a:latin typeface="Times New Roman"/>
                <a:cs typeface="Times New Roman"/>
              </a:rPr>
              <a:t>from </a:t>
            </a:r>
            <a:r>
              <a:rPr sz="3600" b="1" i="1" spc="-5" dirty="0">
                <a:latin typeface="Times New Roman"/>
                <a:cs typeface="Times New Roman"/>
              </a:rPr>
              <a:t>the</a:t>
            </a:r>
            <a:r>
              <a:rPr sz="3600" b="1" i="1" spc="-7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bandwidth  of </a:t>
            </a:r>
            <a:r>
              <a:rPr sz="3600" b="1" i="1" spc="-5" dirty="0">
                <a:latin typeface="Times New Roman"/>
                <a:cs typeface="Times New Roman"/>
              </a:rPr>
              <a:t>the </a:t>
            </a:r>
            <a:r>
              <a:rPr sz="3600" b="1" i="1" dirty="0">
                <a:latin typeface="Times New Roman"/>
                <a:cs typeface="Times New Roman"/>
              </a:rPr>
              <a:t>audio</a:t>
            </a:r>
            <a:r>
              <a:rPr sz="3600" b="1" i="1" spc="-5" dirty="0">
                <a:latin typeface="Times New Roman"/>
                <a:cs typeface="Times New Roman"/>
              </a:rPr>
              <a:t> signal: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dirty="0">
                <a:latin typeface="Times New Roman"/>
                <a:cs typeface="Times New Roman"/>
              </a:rPr>
              <a:t>BWt = 2 x</a:t>
            </a:r>
            <a:r>
              <a:rPr sz="3600" b="1" i="1" spc="-3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BWm.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4" name="object 374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5" name="object 375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23095023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89" y="248920"/>
            <a:ext cx="218567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0105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audio </a:t>
            </a:r>
            <a:r>
              <a:rPr sz="2800" spc="-5" dirty="0">
                <a:latin typeface="Times New Roman"/>
                <a:cs typeface="Times New Roman"/>
              </a:rPr>
              <a:t>signal with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bandwidth </a:t>
            </a:r>
            <a:r>
              <a:rPr sz="2800" dirty="0">
                <a:latin typeface="Times New Roman"/>
                <a:cs typeface="Times New Roman"/>
              </a:rPr>
              <a:t>of 4 </a:t>
            </a:r>
            <a:r>
              <a:rPr sz="2800" spc="-10" dirty="0">
                <a:latin typeface="Times New Roman"/>
                <a:cs typeface="Times New Roman"/>
              </a:rPr>
              <a:t>KHz.  </a:t>
            </a: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bandwidth </a:t>
            </a:r>
            <a:r>
              <a:rPr sz="2800" spc="-5" dirty="0">
                <a:latin typeface="Times New Roman"/>
                <a:cs typeface="Times New Roman"/>
              </a:rPr>
              <a:t>needed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we modulate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signal  using </a:t>
            </a:r>
            <a:r>
              <a:rPr sz="2800" spc="-5" dirty="0">
                <a:latin typeface="Times New Roman"/>
                <a:cs typeface="Times New Roman"/>
              </a:rPr>
              <a:t>AM? </a:t>
            </a: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FCC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regulations.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3092450"/>
            <a:ext cx="1609090" cy="58166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854450"/>
            <a:ext cx="8382000" cy="13741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1134745">
              <a:lnSpc>
                <a:spcPct val="100000"/>
              </a:lnSpc>
              <a:spcBef>
                <a:spcPts val="370"/>
              </a:spcBef>
            </a:pP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AM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requires twice </a:t>
            </a:r>
            <a:r>
              <a:rPr sz="2800" dirty="0">
                <a:latin typeface="Times New Roman"/>
                <a:cs typeface="Times New Roman"/>
              </a:rPr>
              <a:t>the bandwidth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 original</a:t>
            </a:r>
            <a:r>
              <a:rPr sz="2800" spc="-5" dirty="0">
                <a:latin typeface="Times New Roman"/>
                <a:cs typeface="Times New Roman"/>
              </a:rPr>
              <a:t> signal:</a:t>
            </a:r>
            <a:endParaRPr sz="2800">
              <a:latin typeface="Times New Roman"/>
              <a:cs typeface="Times New Roman"/>
            </a:endParaRPr>
          </a:p>
          <a:p>
            <a:pPr marR="51435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BW </a:t>
            </a:r>
            <a:r>
              <a:rPr sz="2800" dirty="0">
                <a:latin typeface="Times New Roman"/>
                <a:cs typeface="Times New Roman"/>
              </a:rPr>
              <a:t>= 2 x 4 </a:t>
            </a:r>
            <a:r>
              <a:rPr sz="2800" spc="-5" dirty="0">
                <a:latin typeface="Times New Roman"/>
                <a:cs typeface="Times New Roman"/>
              </a:rPr>
              <a:t>KHz </a:t>
            </a:r>
            <a:r>
              <a:rPr sz="2800" dirty="0">
                <a:latin typeface="Times New Roman"/>
                <a:cs typeface="Times New Roman"/>
              </a:rPr>
              <a:t>= 8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KHz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77107"/>
            <a:ext cx="6224811" cy="230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Comparison of Encoding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98043" y="626336"/>
            <a:ext cx="3251911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Schemes (2)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416050"/>
            <a:ext cx="278836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Error detection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1916303"/>
            <a:ext cx="486882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Can be built in to signal encoding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367407"/>
            <a:ext cx="6572939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Signal interference and noise immunity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2867278"/>
            <a:ext cx="5058104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Some codes are better than others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3318637"/>
            <a:ext cx="3617153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Cost and complexity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6144" y="3818509"/>
            <a:ext cx="7244435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Higher signal rate (&amp; thus data rate) lead to higher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92606" y="4184269"/>
            <a:ext cx="775106" cy="296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costs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6144" y="4622876"/>
            <a:ext cx="7615385" cy="2963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Some codes require signal rate greater than data rate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4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48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736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977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1231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47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172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96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222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246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271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295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321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345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370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6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394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4203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444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469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4940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5194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543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568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E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593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18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426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6680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692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17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16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70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791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8166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C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8407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8661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8902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9156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939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965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9893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10147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10388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10642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A5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10883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11137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95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11379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1270" y="11633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1187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-1270" y="1212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12369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-1270" y="12623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12865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-1270" y="13119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85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13360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-1270" y="13614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75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13855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-1270" y="14109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1435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-1270" y="1460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E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14846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-1270" y="15100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15341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-1270" y="15595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64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15836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-1270" y="16090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54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16332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-1270" y="16586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1682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-1270" y="1708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17322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-1270" y="17576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17818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-1270" y="18072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18313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-1270" y="18567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3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18808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-1270" y="19062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19304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-1270" y="19558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19799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-1270" y="20053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24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20294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-1270" y="20548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20789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-1270" y="21043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1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21285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-1270" y="21539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21780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0" y="22034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22034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82000" y="22275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22275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2000" y="22529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22529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82000" y="22771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22771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82000" y="23025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23025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2000" y="23266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23266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0" y="23520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23520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82000" y="23761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23761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2000" y="24015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24015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2000" y="24257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24257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82000" y="24511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24511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82000" y="24752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24752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82000" y="25006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-1270" y="25006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82000" y="25247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-1270" y="25247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82000" y="25501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-1270" y="25501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25742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-1270" y="25742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82000" y="25996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-1270" y="25996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26238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-1270" y="26238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82000" y="26492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-1270" y="26492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82000" y="26733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-1270" y="26733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2000" y="26987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-1270" y="26987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82000" y="27228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-1270" y="27228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82000" y="27482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-1270" y="27482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82000" y="27724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-1270" y="27724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82000" y="27978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-1270" y="27978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82000" y="28219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-1270" y="28219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82000" y="28473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-1270" y="28473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82000" y="28714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-1270" y="28714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82000" y="28968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-1270" y="28968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82000" y="29210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-1270" y="29210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82000" y="29464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-1270" y="29464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82000" y="29705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-1270" y="29705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2000" y="29959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-1270" y="29959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82000" y="30200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-1270" y="30200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82000" y="30454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-1270" y="30454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82000" y="30695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-1270" y="30695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82000" y="30949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-1270" y="30949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82000" y="31191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-1270" y="31191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82000" y="31445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-1270" y="31445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82000" y="31686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-1270" y="31686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82000" y="31940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-1270" y="31940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82000" y="32181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-1270" y="32181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82000" y="32435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-1270" y="32435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82000" y="32677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-1270" y="32677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82000" y="32931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-1270" y="32931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82000" y="33172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-1270" y="33172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82000" y="33426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-1270" y="33426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2000" y="33667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-1270" y="33667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82000" y="33921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-1270" y="33921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82000" y="34163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-1270" y="34163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82000" y="34417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-1270" y="34417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82000" y="34658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-1270" y="34658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2000" y="34912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-1270" y="34912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82000" y="35153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-1270" y="35153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82000" y="35407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-1270" y="35407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82000" y="35648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-1270" y="35648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82000" y="35902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-1270" y="35902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2000" y="36144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-1270" y="36144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82000" y="36398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-1270" y="36398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2000" y="36639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-1270" y="36639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2000" y="36893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-1270" y="36893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82000" y="37134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-1270" y="37134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2000" y="37388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-1270" y="37388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82000" y="37630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-1270" y="37630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82000" y="37884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-1270" y="37884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82000" y="38125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-1270" y="38125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82000" y="38379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-1270" y="38379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82000" y="38620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-1270" y="38620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82000" y="38874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-1270" y="38874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82000" y="39116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-1270" y="39116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82000" y="39370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-1270" y="39370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82000" y="39611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-1270" y="39611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82000" y="39865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-1270" y="39865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2000" y="40106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-1270" y="40106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82000" y="40360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-1270" y="40360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82000" y="40601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-1270" y="40601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82000" y="40855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-1270" y="40855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82000" y="41097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-1270" y="41097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82000" y="41351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-1270" y="41351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82000" y="41592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-1270" y="41592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82000" y="41846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-1270" y="41846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2000" y="42087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-1270" y="42087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82000" y="42341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-1270" y="42341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82000" y="42583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-1270" y="42583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82000" y="42837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-1270" y="42837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82000" y="43078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-1270" y="43078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82000" y="43332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-1270" y="43332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382000" y="43573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-1270" y="43573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82000" y="43827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-1270" y="43827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82000" y="44069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-1270" y="44069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82000" y="44323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-1270" y="44323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82000" y="44564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-1270" y="44564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-1270" y="44818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-1270" y="45059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-1270" y="45313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-1270" y="45554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-1270" y="45808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-1270" y="46050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-1270" y="46304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-1270" y="46545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-1270" y="46799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-1270" y="47040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-1270" y="47294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-1270" y="47536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-1270" y="47790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-1270" y="48031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-1270" y="48285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-1270" y="48526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-1270" y="48780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-1270" y="49022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-1270" y="49276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-1270" y="49517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-1270" y="4977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-1270" y="5001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-1270" y="50266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-1270" y="50507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-1270" y="50761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-1270" y="5100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34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-1270" y="5125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-1270" y="5149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-1270" y="5175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-1270" y="5199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-1270" y="5224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-1270" y="5248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4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-1270" y="5274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-1270" y="5298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-1270" y="5323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-1270" y="5347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54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-1270" y="53733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-1270" y="5397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-1270" y="5422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-1270" y="54470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-1270" y="54724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-1270" y="5496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6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-1270" y="5521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-1270" y="5546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-1270" y="5571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-1270" y="55956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75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-1270" y="56210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-1270" y="5645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-1270" y="5670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-1270" y="56946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-1270" y="57200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-1270" y="5744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8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-1270" y="57696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-1270" y="57937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-1270" y="58191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-1270" y="58432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95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-1270" y="58686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-1270" y="5892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-1270" y="5918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-1270" y="59423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-1270" y="59677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-1270" y="59918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A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-1270" y="60172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-1270" y="60413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-1270" y="60667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-1270" y="60909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B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-1270" y="61163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-1270" y="6140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-1270" y="6165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-1270" y="61899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-1270" y="62153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-1270" y="62395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C5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-1270" y="62649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-1270" y="62890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-1270" y="63144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-1270" y="63385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D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-1270" y="63639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-1270" y="6388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-1270" y="6413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-1270" y="64376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-1270" y="64630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-1270" y="64871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E5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-1270" y="65125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-1270" y="65366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5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-1270" y="65620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-1270" y="65862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-1270" y="66116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-1270" y="6635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-1270" y="6661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06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-1270" y="66852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-1270" y="67106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-1270" y="67348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-1270" y="67602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-1270" y="67843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-1270" y="68097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1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-1270" y="68338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38200" y="2195829"/>
            <a:ext cx="7543800" cy="2288540"/>
          </a:xfrm>
          <a:custGeom>
            <a:avLst/>
            <a:gdLst/>
            <a:ahLst/>
            <a:cxnLst/>
            <a:rect l="l" t="t" r="r" b="b"/>
            <a:pathLst>
              <a:path w="7543800" h="2288540">
                <a:moveTo>
                  <a:pt x="3770629" y="2288540"/>
                </a:moveTo>
                <a:lnTo>
                  <a:pt x="0" y="2288540"/>
                </a:lnTo>
                <a:lnTo>
                  <a:pt x="0" y="0"/>
                </a:lnTo>
                <a:lnTo>
                  <a:pt x="7543800" y="0"/>
                </a:lnTo>
                <a:lnTo>
                  <a:pt x="7543800" y="2288540"/>
                </a:lnTo>
                <a:lnTo>
                  <a:pt x="3770629" y="2288540"/>
                </a:lnTo>
                <a:close/>
              </a:path>
            </a:pathLst>
          </a:custGeom>
          <a:ln w="57146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33527" y="985927"/>
            <a:ext cx="2828744" cy="12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958850" y="1177290"/>
            <a:ext cx="7303770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55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Note: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3600" b="1" i="1" dirty="0">
                <a:latin typeface="Times New Roman"/>
                <a:cs typeface="Times New Roman"/>
              </a:rPr>
              <a:t>The </a:t>
            </a:r>
            <a:r>
              <a:rPr sz="3600" b="1" i="1" spc="-5" dirty="0">
                <a:latin typeface="Times New Roman"/>
                <a:cs typeface="Times New Roman"/>
              </a:rPr>
              <a:t>total bandwidth required for </a:t>
            </a:r>
            <a:r>
              <a:rPr sz="3600" b="1" i="1" dirty="0">
                <a:latin typeface="Times New Roman"/>
                <a:cs typeface="Times New Roman"/>
              </a:rPr>
              <a:t>FM  can be </a:t>
            </a:r>
            <a:r>
              <a:rPr sz="3600" b="1" i="1" spc="-5" dirty="0">
                <a:latin typeface="Times New Roman"/>
                <a:cs typeface="Times New Roman"/>
              </a:rPr>
              <a:t>determined </a:t>
            </a:r>
            <a:r>
              <a:rPr sz="3600" b="1" i="1" dirty="0">
                <a:latin typeface="Times New Roman"/>
                <a:cs typeface="Times New Roman"/>
              </a:rPr>
              <a:t>from </a:t>
            </a:r>
            <a:r>
              <a:rPr sz="3600" b="1" i="1" spc="-5" dirty="0">
                <a:latin typeface="Times New Roman"/>
                <a:cs typeface="Times New Roman"/>
              </a:rPr>
              <a:t>the</a:t>
            </a:r>
            <a:r>
              <a:rPr sz="3600" b="1" i="1" spc="-7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bandwidth  of </a:t>
            </a:r>
            <a:r>
              <a:rPr sz="3600" b="1" i="1" spc="-5" dirty="0">
                <a:latin typeface="Times New Roman"/>
                <a:cs typeface="Times New Roman"/>
              </a:rPr>
              <a:t>the </a:t>
            </a:r>
            <a:r>
              <a:rPr sz="3600" b="1" i="1" dirty="0">
                <a:latin typeface="Times New Roman"/>
                <a:cs typeface="Times New Roman"/>
              </a:rPr>
              <a:t>audio</a:t>
            </a:r>
            <a:r>
              <a:rPr sz="3600" b="1" i="1" spc="-5" dirty="0">
                <a:latin typeface="Times New Roman"/>
                <a:cs typeface="Times New Roman"/>
              </a:rPr>
              <a:t> signal: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5" dirty="0">
                <a:latin typeface="Times New Roman"/>
                <a:cs typeface="Times New Roman"/>
              </a:rPr>
              <a:t>BWt </a:t>
            </a:r>
            <a:r>
              <a:rPr sz="3600" b="1" i="1" dirty="0">
                <a:latin typeface="Times New Roman"/>
                <a:cs typeface="Times New Roman"/>
              </a:rPr>
              <a:t>= 10 x</a:t>
            </a:r>
            <a:r>
              <a:rPr sz="3600" b="1" i="1" spc="-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BWm.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4" name="object 374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375" name="object 375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3777907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41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482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736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3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977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3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1231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47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172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96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1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222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246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271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295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321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345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370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6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394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4203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444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F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469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4940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5194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543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568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E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593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618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6426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6680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692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717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7416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7670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791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8166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C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8407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8661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8902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9156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939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965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9893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10147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10388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10642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A5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10883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11137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95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11379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1270" y="11633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1187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-1270" y="1212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12369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-1270" y="12623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128651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-1270" y="131191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85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133603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-1270" y="136143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75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13855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-1270" y="141096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1435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-1270" y="1460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E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148463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-1270" y="151003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153416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-1270" y="155956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64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158368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-1270" y="160908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54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16332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-1270" y="16586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1682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-1270" y="1708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30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17322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2000" y="17576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17576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82000" y="17818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17818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82000" y="18072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18072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82000" y="18313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18313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82000" y="18567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3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18567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3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2000" y="18808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18808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82000" y="19062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19062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82000" y="19304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19304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82000" y="19558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19558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0" y="19799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19799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82000" y="20053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24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20053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24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2000" y="20294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20294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82000" y="20548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20548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82000" y="20789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20789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2000" y="21043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1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21043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1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0" y="21285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21285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82000" y="21539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21539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2000" y="21780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21780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2000" y="22034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22034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82000" y="22275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22275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82000" y="22529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22529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04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82000" y="22771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-1270" y="22771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82000" y="23025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-1270" y="23025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82000" y="23266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-1270" y="23266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23520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-1270" y="23520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82000" y="23761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-1270" y="23761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24015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-1270" y="24015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82000" y="24257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-1270" y="24257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82000" y="24511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-1270" y="24511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82000" y="24752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-1270" y="24752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82000" y="25006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-1270" y="25006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E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82000" y="25247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-1270" y="25247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82000" y="25501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-1270" y="25501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82000" y="25742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-1270" y="25742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82000" y="25996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-1270" y="25996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82000" y="26238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-1270" y="26238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82000" y="26492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-1270" y="26492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82000" y="26733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-1270" y="26733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82000" y="26987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-1270" y="26987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82000" y="27228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-1270" y="27228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82000" y="27482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-1270" y="27482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C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2000" y="277241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-1270" y="277241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82000" y="279781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-1270" y="279781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382000" y="282193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-1270" y="282193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82000" y="284733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-1270" y="284733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82000" y="28714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-1270" y="28714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82000" y="28968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-1270" y="28968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82000" y="29210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-1270" y="29210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82000" y="29464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-1270" y="29464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82000" y="29705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-1270" y="29705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82000" y="29959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-1270" y="29959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A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82000" y="302006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-1270" y="302006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82000" y="304546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-1270" y="304546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82000" y="306958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-1270" y="306958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82000" y="309498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-1270" y="309498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82000" y="31191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-1270" y="31191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2000" y="31445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-1270" y="31445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82000" y="31686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-1270" y="31686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82000" y="31940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30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-1270" y="31940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30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82000" y="32181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-1270" y="32181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382000" y="32435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-1270" y="32435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8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2000" y="32677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-1270" y="32677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82000" y="32931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-1270" y="32931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82000" y="33172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-1270" y="33172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382000" y="33426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-1270" y="33426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82000" y="33667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-1270" y="33667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2000" y="33921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-1270" y="33921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82000" y="34163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-1270" y="34163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2000" y="34417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-1270" y="34417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6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2000" y="34658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-1270" y="34658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82000" y="34912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30"/>
                </a:moveTo>
                <a:lnTo>
                  <a:pt x="763270" y="24130"/>
                </a:lnTo>
                <a:lnTo>
                  <a:pt x="76327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-1270" y="34912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30"/>
                </a:moveTo>
                <a:lnTo>
                  <a:pt x="839469" y="24130"/>
                </a:lnTo>
                <a:lnTo>
                  <a:pt x="839469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162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2000" y="35153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-1270" y="35153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6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82000" y="35407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-1270" y="35407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2F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82000" y="35648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-1270" y="35648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7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82000" y="35902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-1270" y="35902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82000" y="36144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-1270" y="36144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7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82000" y="36398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-1270" y="36398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7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82000" y="36639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-1270" y="36639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82000" y="36893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-1270" y="36893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82000" y="37134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-1270" y="37134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82000" y="37388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-1270" y="37388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8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82000" y="37630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-1270" y="37630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8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2000" y="37884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-1270" y="37884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3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82000" y="38125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-1270" y="38125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9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82000" y="38379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-1270" y="38379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82000" y="38620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-1270" y="38620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9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82000" y="38874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-1270" y="38874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9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82000" y="39116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-1270" y="39116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82000" y="39370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-1270" y="39370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82000" y="39611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-1270" y="39611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2000" y="39865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-1270" y="39865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A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82000" y="40106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-1270" y="40106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A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82000" y="40360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-1270" y="40360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7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82000" y="40601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-1270" y="40601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B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82000" y="40855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-1270" y="40855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82000" y="41097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-1270" y="41097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B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382000" y="41351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-1270" y="41351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B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82000" y="41592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-1270" y="41592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82000" y="41846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-1270" y="41846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82000" y="42087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-1270" y="42087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82000" y="42341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-1270" y="42341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C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382000" y="42583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-1270" y="42583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C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82000" y="42837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-1270" y="42837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82000" y="43078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-1270" y="43078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D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382000" y="43332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-1270" y="43332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382000" y="43573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-1270" y="43573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D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382000" y="43827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-1270" y="43827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D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82000" y="44069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-1270" y="44069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82000" y="44323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-1270" y="44323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382000" y="44564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-1270" y="44564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382000" y="44818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-1270" y="44818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E3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382000" y="45059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-1270" y="45059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E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382000" y="45313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-1270" y="45313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3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382000" y="45554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-1270" y="45554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82000" y="45808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-1270" y="45808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382000" y="460502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-1270" y="460502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1F4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382000" y="463042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-1270" y="463042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1F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382000" y="465455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-1270" y="465455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82000" y="467995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-1270" y="467995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382000" y="470407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-1270" y="470407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382000" y="472947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-1270" y="472947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042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382000" y="475360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-1270" y="475360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0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382000" y="477900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-1270" y="477900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382000" y="480314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-1270" y="480314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1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382000" y="482854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-1270" y="482854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382000" y="485267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399"/>
                </a:moveTo>
                <a:lnTo>
                  <a:pt x="763270" y="25399"/>
                </a:lnTo>
                <a:lnTo>
                  <a:pt x="76327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-1270" y="485267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399"/>
                </a:moveTo>
                <a:lnTo>
                  <a:pt x="839469" y="25399"/>
                </a:lnTo>
                <a:lnTo>
                  <a:pt x="83946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14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382000" y="487807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-1270" y="487807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1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382000" y="490220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-1270" y="490220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382000" y="492760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-1270" y="492760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382000" y="495172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-1270" y="495172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382000" y="497712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-1270" y="497712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24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382000" y="5001259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-1270" y="5001259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2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382000" y="5026659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-1270" y="5026659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382000" y="5050790"/>
            <a:ext cx="763270" cy="25400"/>
          </a:xfrm>
          <a:custGeom>
            <a:avLst/>
            <a:gdLst/>
            <a:ahLst/>
            <a:cxnLst/>
            <a:rect l="l" t="t" r="r" b="b"/>
            <a:pathLst>
              <a:path w="763270" h="25400">
                <a:moveTo>
                  <a:pt x="0" y="25400"/>
                </a:moveTo>
                <a:lnTo>
                  <a:pt x="763270" y="25400"/>
                </a:lnTo>
                <a:lnTo>
                  <a:pt x="7632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-1270" y="5050790"/>
            <a:ext cx="839469" cy="25400"/>
          </a:xfrm>
          <a:custGeom>
            <a:avLst/>
            <a:gdLst/>
            <a:ahLst/>
            <a:cxnLst/>
            <a:rect l="l" t="t" r="r" b="b"/>
            <a:pathLst>
              <a:path w="839469" h="25400">
                <a:moveTo>
                  <a:pt x="0" y="25400"/>
                </a:moveTo>
                <a:lnTo>
                  <a:pt x="839469" y="25400"/>
                </a:lnTo>
                <a:lnTo>
                  <a:pt x="83946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3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382000" y="5076190"/>
            <a:ext cx="763270" cy="24130"/>
          </a:xfrm>
          <a:custGeom>
            <a:avLst/>
            <a:gdLst/>
            <a:ahLst/>
            <a:cxnLst/>
            <a:rect l="l" t="t" r="r" b="b"/>
            <a:pathLst>
              <a:path w="763270" h="24129">
                <a:moveTo>
                  <a:pt x="0" y="24129"/>
                </a:moveTo>
                <a:lnTo>
                  <a:pt x="763270" y="24129"/>
                </a:lnTo>
                <a:lnTo>
                  <a:pt x="76327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-1270" y="5076190"/>
            <a:ext cx="839469" cy="24130"/>
          </a:xfrm>
          <a:custGeom>
            <a:avLst/>
            <a:gdLst/>
            <a:ahLst/>
            <a:cxnLst/>
            <a:rect l="l" t="t" r="r" b="b"/>
            <a:pathLst>
              <a:path w="839469" h="24129">
                <a:moveTo>
                  <a:pt x="0" y="24129"/>
                </a:moveTo>
                <a:lnTo>
                  <a:pt x="839469" y="24129"/>
                </a:lnTo>
                <a:lnTo>
                  <a:pt x="83946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-1270" y="51003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34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-1270" y="51257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34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-1270" y="51498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-1270" y="51752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44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-1270" y="51993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44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-1270" y="52247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44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-1270" y="52489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4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-1270" y="52743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-1270" y="52984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54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-1270" y="53238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-1270" y="53479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54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-1270" y="53733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5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-1270" y="53975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-1270" y="54229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-1270" y="54470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64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-1270" y="54724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64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-1270" y="54965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6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-1270" y="55219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4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-1270" y="55460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74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-1270" y="55714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-1270" y="55956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75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-1270" y="56210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7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-1270" y="56451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-1270" y="56705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-1270" y="56946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85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-1270" y="57200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85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-1270" y="57442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8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-1270" y="57696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-1270" y="57937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95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-1270" y="58191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-1270" y="58432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95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-1270" y="58686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9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-1270" y="58928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-1270" y="59182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-1270" y="59423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A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-1270" y="59677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A5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-1270" y="59918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A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-1270" y="60172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-1270" y="60413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B5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-1270" y="60667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B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-1270" y="609092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B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-1270" y="611632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B5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-1270" y="61404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-1270" y="61658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-1270" y="618997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C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-1270" y="621537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C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-1270" y="62395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C5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-1270" y="62649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-1270" y="62890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D5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-1270" y="63144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D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-1270" y="633857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D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-1270" y="636397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D5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-1270" y="638810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-1270" y="641350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-1270" y="643762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2E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-1270" y="646302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E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-1270" y="648715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E5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-1270" y="651255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-1270" y="653669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5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-1270" y="656209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-1270" y="658621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2F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-1270" y="661161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2F6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-1270" y="663575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-1270" y="666115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06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-1270" y="668528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-1270" y="671068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0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-1270" y="673480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400"/>
                </a:moveTo>
                <a:lnTo>
                  <a:pt x="9146540" y="25400"/>
                </a:lnTo>
                <a:lnTo>
                  <a:pt x="914654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06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-1270" y="6760209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30"/>
                </a:moveTo>
                <a:lnTo>
                  <a:pt x="9146540" y="24130"/>
                </a:lnTo>
                <a:lnTo>
                  <a:pt x="914654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-1270" y="6784340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-1270" y="6809740"/>
            <a:ext cx="9146540" cy="24130"/>
          </a:xfrm>
          <a:custGeom>
            <a:avLst/>
            <a:gdLst/>
            <a:ahLst/>
            <a:cxnLst/>
            <a:rect l="l" t="t" r="r" b="b"/>
            <a:pathLst>
              <a:path w="9146540" h="24129">
                <a:moveTo>
                  <a:pt x="0" y="24129"/>
                </a:moveTo>
                <a:lnTo>
                  <a:pt x="9146540" y="24129"/>
                </a:lnTo>
                <a:lnTo>
                  <a:pt x="914654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31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-1270" y="6833869"/>
            <a:ext cx="9146540" cy="25400"/>
          </a:xfrm>
          <a:custGeom>
            <a:avLst/>
            <a:gdLst/>
            <a:ahLst/>
            <a:cxnLst/>
            <a:rect l="l" t="t" r="r" b="b"/>
            <a:pathLst>
              <a:path w="9146540" h="25400">
                <a:moveTo>
                  <a:pt x="0" y="25399"/>
                </a:moveTo>
                <a:lnTo>
                  <a:pt x="9146540" y="25399"/>
                </a:lnTo>
                <a:lnTo>
                  <a:pt x="914654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1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38200" y="1738629"/>
            <a:ext cx="7543800" cy="3385820"/>
          </a:xfrm>
          <a:custGeom>
            <a:avLst/>
            <a:gdLst/>
            <a:ahLst/>
            <a:cxnLst/>
            <a:rect l="l" t="t" r="r" b="b"/>
            <a:pathLst>
              <a:path w="7543800" h="3385820">
                <a:moveTo>
                  <a:pt x="7543800" y="0"/>
                </a:moveTo>
                <a:lnTo>
                  <a:pt x="0" y="0"/>
                </a:lnTo>
                <a:lnTo>
                  <a:pt x="0" y="3385820"/>
                </a:lnTo>
                <a:lnTo>
                  <a:pt x="7543800" y="3385820"/>
                </a:lnTo>
                <a:lnTo>
                  <a:pt x="7543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38200" y="1738629"/>
            <a:ext cx="7543800" cy="3385820"/>
          </a:xfrm>
          <a:custGeom>
            <a:avLst/>
            <a:gdLst/>
            <a:ahLst/>
            <a:cxnLst/>
            <a:rect l="l" t="t" r="r" b="b"/>
            <a:pathLst>
              <a:path w="7543800" h="3385820">
                <a:moveTo>
                  <a:pt x="3770629" y="3385820"/>
                </a:moveTo>
                <a:lnTo>
                  <a:pt x="0" y="3385820"/>
                </a:lnTo>
                <a:lnTo>
                  <a:pt x="0" y="0"/>
                </a:lnTo>
                <a:lnTo>
                  <a:pt x="7543800" y="0"/>
                </a:lnTo>
                <a:lnTo>
                  <a:pt x="7543800" y="3385820"/>
                </a:lnTo>
                <a:lnTo>
                  <a:pt x="3770629" y="3385820"/>
                </a:lnTo>
                <a:close/>
              </a:path>
            </a:pathLst>
          </a:custGeom>
          <a:ln w="57146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33527" y="528727"/>
            <a:ext cx="2828744" cy="12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 txBox="1"/>
          <p:nvPr/>
        </p:nvSpPr>
        <p:spPr>
          <a:xfrm>
            <a:off x="927100" y="720090"/>
            <a:ext cx="736727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73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Note: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3600" b="1" i="1" spc="-5" dirty="0">
                <a:latin typeface="Times New Roman"/>
                <a:cs typeface="Times New Roman"/>
              </a:rPr>
              <a:t>The bandwidth </a:t>
            </a:r>
            <a:r>
              <a:rPr sz="3600" b="1" i="1" dirty="0">
                <a:latin typeface="Times New Roman"/>
                <a:cs typeface="Times New Roman"/>
              </a:rPr>
              <a:t>of a </a:t>
            </a:r>
            <a:r>
              <a:rPr sz="3600" b="1" i="1" spc="-5" dirty="0">
                <a:latin typeface="Times New Roman"/>
                <a:cs typeface="Times New Roman"/>
              </a:rPr>
              <a:t>stereo </a:t>
            </a:r>
            <a:r>
              <a:rPr sz="3600" b="1" i="1" dirty="0">
                <a:latin typeface="Times New Roman"/>
                <a:cs typeface="Times New Roman"/>
              </a:rPr>
              <a:t>audio </a:t>
            </a:r>
            <a:r>
              <a:rPr sz="3600" b="1" i="1" spc="-5" dirty="0">
                <a:latin typeface="Times New Roman"/>
                <a:cs typeface="Times New Roman"/>
              </a:rPr>
              <a:t>signal  </a:t>
            </a:r>
            <a:r>
              <a:rPr sz="3600" b="1" i="1" spc="-10" dirty="0">
                <a:latin typeface="Times New Roman"/>
                <a:cs typeface="Times New Roman"/>
              </a:rPr>
              <a:t>is </a:t>
            </a:r>
            <a:r>
              <a:rPr sz="3600" b="1" i="1" spc="-5" dirty="0">
                <a:latin typeface="Times New Roman"/>
                <a:cs typeface="Times New Roman"/>
              </a:rPr>
              <a:t>usually </a:t>
            </a:r>
            <a:r>
              <a:rPr sz="3600" b="1" i="1" dirty="0">
                <a:latin typeface="Times New Roman"/>
                <a:cs typeface="Times New Roman"/>
              </a:rPr>
              <a:t>15 </a:t>
            </a:r>
            <a:r>
              <a:rPr sz="3600" b="1" i="1" spc="-5" dirty="0">
                <a:latin typeface="Times New Roman"/>
                <a:cs typeface="Times New Roman"/>
              </a:rPr>
              <a:t>KHz. Therefore, </a:t>
            </a:r>
            <a:r>
              <a:rPr sz="3600" b="1" i="1" dirty="0">
                <a:latin typeface="Times New Roman"/>
                <a:cs typeface="Times New Roman"/>
              </a:rPr>
              <a:t>an FM  </a:t>
            </a:r>
            <a:r>
              <a:rPr sz="3600" b="1" i="1" spc="-5" dirty="0">
                <a:latin typeface="Times New Roman"/>
                <a:cs typeface="Times New Roman"/>
              </a:rPr>
              <a:t>station needs </a:t>
            </a:r>
            <a:r>
              <a:rPr sz="3600" b="1" i="1" dirty="0">
                <a:latin typeface="Times New Roman"/>
                <a:cs typeface="Times New Roman"/>
              </a:rPr>
              <a:t>at least a </a:t>
            </a:r>
            <a:r>
              <a:rPr sz="3600" b="1" i="1" spc="-5" dirty="0">
                <a:latin typeface="Times New Roman"/>
                <a:cs typeface="Times New Roman"/>
              </a:rPr>
              <a:t>bandwidth </a:t>
            </a:r>
            <a:r>
              <a:rPr sz="3600" b="1" i="1" dirty="0">
                <a:latin typeface="Times New Roman"/>
                <a:cs typeface="Times New Roman"/>
              </a:rPr>
              <a:t>of  150 </a:t>
            </a:r>
            <a:r>
              <a:rPr sz="3600" b="1" i="1" spc="-5" dirty="0">
                <a:latin typeface="Times New Roman"/>
                <a:cs typeface="Times New Roman"/>
              </a:rPr>
              <a:t>KHz. The </a:t>
            </a:r>
            <a:r>
              <a:rPr sz="3600" b="1" i="1" dirty="0">
                <a:latin typeface="Times New Roman"/>
                <a:cs typeface="Times New Roman"/>
              </a:rPr>
              <a:t>FCC </a:t>
            </a:r>
            <a:r>
              <a:rPr sz="3600" b="1" i="1" spc="-5" dirty="0">
                <a:latin typeface="Times New Roman"/>
                <a:cs typeface="Times New Roman"/>
              </a:rPr>
              <a:t>requires the  minimum bandwidth </a:t>
            </a:r>
            <a:r>
              <a:rPr sz="3600" b="1" i="1" spc="-10" dirty="0">
                <a:latin typeface="Times New Roman"/>
                <a:cs typeface="Times New Roman"/>
              </a:rPr>
              <a:t>to </a:t>
            </a:r>
            <a:r>
              <a:rPr sz="3600" b="1" i="1" dirty="0">
                <a:latin typeface="Times New Roman"/>
                <a:cs typeface="Times New Roman"/>
              </a:rPr>
              <a:t>be at least 200  </a:t>
            </a:r>
            <a:r>
              <a:rPr sz="3600" b="1" i="1" spc="-5" dirty="0">
                <a:latin typeface="Times New Roman"/>
                <a:cs typeface="Times New Roman"/>
              </a:rPr>
              <a:t>KHz (0.2</a:t>
            </a:r>
            <a:r>
              <a:rPr sz="3600" b="1" i="1" spc="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MHz).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18" name="object 418"/>
          <p:cNvSpPr txBox="1">
            <a:spLocks noGrp="1"/>
          </p:cNvSpPr>
          <p:nvPr>
            <p:ph type="dt" sz="half" idx="4294967295"/>
          </p:nvPr>
        </p:nvSpPr>
        <p:spPr>
          <a:xfrm>
            <a:off x="5745479" y="6576307"/>
            <a:ext cx="3312159" cy="255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419" name="object 419"/>
          <p:cNvSpPr txBox="1">
            <a:spLocks noGrp="1"/>
          </p:cNvSpPr>
          <p:nvPr>
            <p:ph type="ftr" sz="quarter" idx="4294967295"/>
          </p:nvPr>
        </p:nvSpPr>
        <p:spPr>
          <a:xfrm>
            <a:off x="77469" y="6592817"/>
            <a:ext cx="998855" cy="2387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</p:spTree>
    <p:extLst>
      <p:ext uri="{BB962C8B-B14F-4D97-AF65-F5344CB8AC3E}">
        <p14:creationId xmlns:p14="http://schemas.microsoft.com/office/powerpoint/2010/main" val="546130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89" y="248920"/>
            <a:ext cx="2185670" cy="581660"/>
          </a:xfrm>
          <a:prstGeom prst="rect">
            <a:avLst/>
          </a:prstGeom>
          <a:solidFill>
            <a:srgbClr val="FFFFFF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100" spc="30" baseline="5952" dirty="0"/>
              <a:t>©</a:t>
            </a:r>
            <a:r>
              <a:rPr sz="1400" spc="20" dirty="0"/>
              <a:t>The </a:t>
            </a:r>
            <a:r>
              <a:rPr sz="1400" spc="-30" dirty="0"/>
              <a:t>Mc </a:t>
            </a:r>
            <a:r>
              <a:rPr sz="1400" spc="-10" dirty="0"/>
              <a:t>Graw-Hill </a:t>
            </a:r>
            <a:r>
              <a:rPr sz="1400" spc="75" dirty="0"/>
              <a:t>Companies, </a:t>
            </a:r>
            <a:r>
              <a:rPr sz="1400" spc="25" dirty="0"/>
              <a:t>Inc.,</a:t>
            </a:r>
            <a:r>
              <a:rPr sz="1400" spc="130" dirty="0"/>
              <a:t> </a:t>
            </a:r>
            <a:r>
              <a:rPr sz="1400" spc="55" dirty="0"/>
              <a:t>2004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30" dirty="0"/>
              <a:t>Mc</a:t>
            </a:r>
            <a:r>
              <a:rPr spc="-254" dirty="0"/>
              <a:t> </a:t>
            </a:r>
            <a:r>
              <a:rPr spc="-10" dirty="0"/>
              <a:t>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80105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audio </a:t>
            </a:r>
            <a:r>
              <a:rPr sz="2800" spc="-5" dirty="0">
                <a:latin typeface="Times New Roman"/>
                <a:cs typeface="Times New Roman"/>
              </a:rPr>
              <a:t>signal with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bandwidth </a:t>
            </a:r>
            <a:r>
              <a:rPr sz="2800" dirty="0">
                <a:latin typeface="Times New Roman"/>
                <a:cs typeface="Times New Roman"/>
              </a:rPr>
              <a:t>of 4 </a:t>
            </a:r>
            <a:r>
              <a:rPr sz="2800" spc="-5" dirty="0">
                <a:latin typeface="Times New Roman"/>
                <a:cs typeface="Times New Roman"/>
              </a:rPr>
              <a:t>MHz.  What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bandwidth </a:t>
            </a:r>
            <a:r>
              <a:rPr sz="2800" spc="-5" dirty="0">
                <a:latin typeface="Times New Roman"/>
                <a:cs typeface="Times New Roman"/>
              </a:rPr>
              <a:t>needed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we modulate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signal  using </a:t>
            </a:r>
            <a:r>
              <a:rPr sz="2800" spc="-5" dirty="0">
                <a:latin typeface="Times New Roman"/>
                <a:cs typeface="Times New Roman"/>
              </a:rPr>
              <a:t>FM? </a:t>
            </a: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FCC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regulations.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09" y="3121660"/>
            <a:ext cx="1609090" cy="582930"/>
          </a:xfrm>
          <a:prstGeom prst="rect">
            <a:avLst/>
          </a:prstGeom>
          <a:solidFill>
            <a:srgbClr val="1B1B1B"/>
          </a:solidFill>
          <a:ln w="38097">
            <a:solidFill>
              <a:srgbClr val="FF33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884929"/>
            <a:ext cx="8382000" cy="13741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748665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latin typeface="Times New Roman"/>
                <a:cs typeface="Times New Roman"/>
              </a:rPr>
              <a:t>An FM signal requires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dirty="0">
                <a:latin typeface="Times New Roman"/>
                <a:cs typeface="Times New Roman"/>
              </a:rPr>
              <a:t>the bandwidth of the  original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signal:</a:t>
            </a:r>
            <a:endParaRPr sz="28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BW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5" dirty="0">
                <a:latin typeface="Times New Roman"/>
                <a:cs typeface="Times New Roman"/>
              </a:rPr>
              <a:t>10 </a:t>
            </a:r>
            <a:r>
              <a:rPr sz="2800" dirty="0">
                <a:latin typeface="Times New Roman"/>
                <a:cs typeface="Times New Roman"/>
              </a:rPr>
              <a:t>x 4 </a:t>
            </a:r>
            <a:r>
              <a:rPr sz="2800" spc="-5" dirty="0">
                <a:latin typeface="Times New Roman"/>
                <a:cs typeface="Times New Roman"/>
              </a:rPr>
              <a:t>MHz </a:t>
            </a:r>
            <a:r>
              <a:rPr sz="2800" dirty="0">
                <a:latin typeface="Times New Roman"/>
                <a:cs typeface="Times New Roman"/>
              </a:rPr>
              <a:t>= 40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MHz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67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" y="74674"/>
            <a:ext cx="9069323" cy="6783324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9100" y="12573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38100" y="38100"/>
                </a:moveTo>
                <a:lnTo>
                  <a:pt x="8191500" y="3810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8043" y="626336"/>
            <a:ext cx="4903013" cy="2302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latin typeface="Arial Black"/>
                <a:cs typeface="Arial Black"/>
              </a:rPr>
              <a:t>Encoding Schemes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416050"/>
            <a:ext cx="5572785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Nonreturn to Zero-Level (NRZ-L)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928495"/>
            <a:ext cx="5896490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Nonreturn to Zero Inverted (NRZI)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440559"/>
            <a:ext cx="2391838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Bipolar -AMI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952623"/>
            <a:ext cx="2706342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Pseudoternary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3464940"/>
            <a:ext cx="225466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Manchester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977005"/>
            <a:ext cx="4083034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Differential Manchester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4488764"/>
            <a:ext cx="1251710" cy="345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B8ZS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5001514"/>
            <a:ext cx="1337026" cy="3448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• </a:t>
            </a:r>
            <a:r>
              <a:rPr sz="2800" spc="10" dirty="0">
                <a:latin typeface="Tahoma"/>
                <a:cs typeface="Tahoma"/>
              </a:rPr>
              <a:t>HDB3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2446</Words>
  <Application>Microsoft Office PowerPoint</Application>
  <PresentationFormat>On-screen Show (4:3)</PresentationFormat>
  <Paragraphs>502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Arial Black</vt:lpstr>
      <vt:lpstr>Calibri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Example 2</vt:lpstr>
      <vt:lpstr>PowerPoint Presentation</vt:lpstr>
      <vt:lpstr>PowerPoint Presentation</vt:lpstr>
      <vt:lpstr>PowerPoint Presentation</vt:lpstr>
      <vt:lpstr>PowerPoint Presentation</vt:lpstr>
      <vt:lpstr>Example 3</vt:lpstr>
      <vt:lpstr>Example 4</vt:lpstr>
      <vt:lpstr>Example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6</vt:lpstr>
      <vt:lpstr>Example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8</vt:lpstr>
      <vt:lpstr>Example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5.1 Bit and baud rate comparison</vt:lpstr>
      <vt:lpstr>Example 10</vt:lpstr>
      <vt:lpstr>Example 11</vt:lpstr>
      <vt:lpstr>Example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13</vt:lpstr>
      <vt:lpstr>PowerPoint Presentation</vt:lpstr>
      <vt:lpstr>PowerPoint Presentation</vt:lpstr>
      <vt:lpstr>Example 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faraz shoukat</cp:lastModifiedBy>
  <cp:revision>6</cp:revision>
  <dcterms:created xsi:type="dcterms:W3CDTF">2020-03-01T01:22:27Z</dcterms:created>
  <dcterms:modified xsi:type="dcterms:W3CDTF">2020-05-11T05:57:19Z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2020-03-01T00:00:00Z</vt:filetime>
  </property>
  <property fmtid="{D5CDD505-2E9C-101B-9397-08002B2CF9AE}" pid="3" name="LastSaved">
    <vt:filetime>2020-03-01T00:00:00Z</vt:filetime>
  </property>
</Properties>
</file>