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72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07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82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0656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45542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679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073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0143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01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117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281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305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671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94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311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578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4/13/2025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659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571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4/13/2025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4424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a:solidFill>
                  <a:srgbClr val="FFFFFF"/>
                </a:solidFill>
              </a:rPr>
              <a:t>Modern Network for Two New University Buildings</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700"/>
              <a:t>This presentation outlines the proposed network solution for two new university buildings at the University of the West of Scotland. The network will support academic, administrative, and student needs with a focus on high performance, security, scalability, and cost-efficiency.</a:t>
            </a:r>
          </a:p>
          <a:p>
            <a:pPr>
              <a:lnSpc>
                <a:spcPct val="90000"/>
              </a:lnSpc>
            </a:pPr>
            <a:endParaRPr lang="en-US" sz="1700"/>
          </a:p>
          <a:p>
            <a:pPr>
              <a:lnSpc>
                <a:spcPct val="90000"/>
              </a:lnSpc>
            </a:pPr>
            <a:r>
              <a:rPr lang="en-US" sz="1700"/>
              <a:t>Team Members:</a:t>
            </a:r>
          </a:p>
          <a:p>
            <a:pPr>
              <a:lnSpc>
                <a:spcPct val="90000"/>
              </a:lnSpc>
            </a:pPr>
            <a:r>
              <a:rPr lang="en-US" sz="1700"/>
              <a:t>Meer Hassan (Leader), Aayush Binadi, Usama Tayyab Ghafar, Hafiz Muhammad Sad, Sumit Kumar</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Circuit Justification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700"/>
              <a:t>Bandwidth demands for video conferencing, streaming, cloud apps, and data backups require high-speed infrastructure:</a:t>
            </a:r>
          </a:p>
          <a:p>
            <a:pPr>
              <a:lnSpc>
                <a:spcPct val="90000"/>
              </a:lnSpc>
            </a:pPr>
            <a:endParaRPr lang="en-US" sz="1700"/>
          </a:p>
          <a:p>
            <a:pPr>
              <a:lnSpc>
                <a:spcPct val="90000"/>
              </a:lnSpc>
            </a:pPr>
            <a:r>
              <a:rPr lang="en-US" sz="1700"/>
              <a:t>- Fiber-optic cables support large-scale data transfers between buildings without degradation.</a:t>
            </a:r>
          </a:p>
          <a:p>
            <a:pPr>
              <a:lnSpc>
                <a:spcPct val="90000"/>
              </a:lnSpc>
            </a:pPr>
            <a:r>
              <a:rPr lang="en-US" sz="1700"/>
              <a:t>- Cat 6 cables are cost-effective and suitable for short-distance high-speed connections.</a:t>
            </a:r>
          </a:p>
          <a:p>
            <a:pPr>
              <a:lnSpc>
                <a:spcPct val="90000"/>
              </a:lnSpc>
            </a:pPr>
            <a:r>
              <a:rPr lang="en-US" sz="1700"/>
              <a:t>- Redundant links ensure network availability during equipment failures.</a:t>
            </a:r>
          </a:p>
          <a:p>
            <a:pPr>
              <a:lnSpc>
                <a:spcPct val="90000"/>
              </a:lnSpc>
            </a:pPr>
            <a:r>
              <a:rPr lang="en-US" sz="1700"/>
              <a:t>- Wi-Fi 6 supports numerous simultaneous users without performance loss.</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a:solidFill>
                  <a:srgbClr val="FFFFFF"/>
                </a:solidFill>
              </a:rPr>
              <a:t>Cloud-Based Services</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600"/>
              <a:t>Cloud integration allows the University to deliver flexible and scalable services:</a:t>
            </a:r>
          </a:p>
          <a:p>
            <a:pPr>
              <a:lnSpc>
                <a:spcPct val="90000"/>
              </a:lnSpc>
            </a:pPr>
            <a:endParaRPr lang="en-US" sz="1600"/>
          </a:p>
          <a:p>
            <a:pPr>
              <a:lnSpc>
                <a:spcPct val="90000"/>
              </a:lnSpc>
            </a:pPr>
            <a:r>
              <a:rPr lang="en-US" sz="1600"/>
              <a:t>- Cloud Storage (Google Drive, OneDrive) facilitates easy access to documents and collaborative work.</a:t>
            </a:r>
          </a:p>
          <a:p>
            <a:pPr>
              <a:lnSpc>
                <a:spcPct val="90000"/>
              </a:lnSpc>
            </a:pPr>
            <a:r>
              <a:rPr lang="en-US" sz="1600"/>
              <a:t>- Productivity Platforms (Office 365, Google Workspace) enable real-time collaboration.</a:t>
            </a:r>
          </a:p>
          <a:p>
            <a:pPr>
              <a:lnSpc>
                <a:spcPct val="90000"/>
              </a:lnSpc>
            </a:pPr>
            <a:r>
              <a:rPr lang="en-US" sz="1600"/>
              <a:t>- Virtual Machines via AWS, Azure, or Google Cloud support computing labs without physical hardware.</a:t>
            </a:r>
          </a:p>
          <a:p>
            <a:pPr>
              <a:lnSpc>
                <a:spcPct val="90000"/>
              </a:lnSpc>
            </a:pPr>
            <a:r>
              <a:rPr lang="en-US" sz="1600"/>
              <a:t>- Learning Management Systems (Moodle, Blackboard) streamline online learning and student engagement.</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Cloud Services Justification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700"/>
              <a:t>Benefits of adopting cloud solutions include:</a:t>
            </a:r>
          </a:p>
          <a:p>
            <a:pPr>
              <a:lnSpc>
                <a:spcPct val="90000"/>
              </a:lnSpc>
            </a:pPr>
            <a:endParaRPr lang="en-US" sz="1700"/>
          </a:p>
          <a:p>
            <a:pPr>
              <a:lnSpc>
                <a:spcPct val="90000"/>
              </a:lnSpc>
            </a:pPr>
            <a:r>
              <a:rPr lang="en-US" sz="1700"/>
              <a:t>- Scalability: Easy to increase storage or computing capacity as needed.</a:t>
            </a:r>
          </a:p>
          <a:p>
            <a:pPr>
              <a:lnSpc>
                <a:spcPct val="90000"/>
              </a:lnSpc>
            </a:pPr>
            <a:r>
              <a:rPr lang="en-US" sz="1700"/>
              <a:t>- Accessibility: Staff and students can work remotely from any device.</a:t>
            </a:r>
          </a:p>
          <a:p>
            <a:pPr>
              <a:lnSpc>
                <a:spcPct val="90000"/>
              </a:lnSpc>
            </a:pPr>
            <a:r>
              <a:rPr lang="en-US" sz="1700"/>
              <a:t>- Security: Data encryption, role-based access, and backup services protect university assets.</a:t>
            </a:r>
          </a:p>
          <a:p>
            <a:pPr>
              <a:lnSpc>
                <a:spcPct val="90000"/>
              </a:lnSpc>
            </a:pPr>
            <a:r>
              <a:rPr lang="en-US" sz="1700"/>
              <a:t>- Cost-efficiency: Pay-as-you-go models reduce the need for upfront capital investment.</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Cost Breakdown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The total estimated cost of the network implementation is £72,900. This includes:</a:t>
            </a:r>
          </a:p>
          <a:p>
            <a:pPr>
              <a:lnSpc>
                <a:spcPct val="90000"/>
              </a:lnSpc>
            </a:pPr>
            <a:endParaRPr lang="en-US" sz="1400"/>
          </a:p>
          <a:p>
            <a:pPr>
              <a:lnSpc>
                <a:spcPct val="90000"/>
              </a:lnSpc>
            </a:pPr>
            <a:r>
              <a:rPr lang="en-US" sz="1400"/>
              <a:t>- Routers: £4,800</a:t>
            </a:r>
          </a:p>
          <a:p>
            <a:pPr>
              <a:lnSpc>
                <a:spcPct val="90000"/>
              </a:lnSpc>
            </a:pPr>
            <a:r>
              <a:rPr lang="en-US" sz="1400"/>
              <a:t>- Switches: £6,000</a:t>
            </a:r>
          </a:p>
          <a:p>
            <a:pPr>
              <a:lnSpc>
                <a:spcPct val="90000"/>
              </a:lnSpc>
            </a:pPr>
            <a:r>
              <a:rPr lang="en-US" sz="1400"/>
              <a:t>- Wireless Access Points: £4,200</a:t>
            </a:r>
          </a:p>
          <a:p>
            <a:pPr>
              <a:lnSpc>
                <a:spcPct val="90000"/>
              </a:lnSpc>
            </a:pPr>
            <a:r>
              <a:rPr lang="en-US" sz="1400"/>
              <a:t>- Network Cables: £2,200</a:t>
            </a:r>
          </a:p>
          <a:p>
            <a:pPr>
              <a:lnSpc>
                <a:spcPct val="90000"/>
              </a:lnSpc>
            </a:pPr>
            <a:r>
              <a:rPr lang="en-US" sz="1400"/>
              <a:t>- Firewalls: £3,000</a:t>
            </a:r>
          </a:p>
          <a:p>
            <a:pPr>
              <a:lnSpc>
                <a:spcPct val="90000"/>
              </a:lnSpc>
            </a:pPr>
            <a:r>
              <a:rPr lang="en-US" sz="1400"/>
              <a:t>- Software Licensing: £3,700</a:t>
            </a:r>
          </a:p>
          <a:p>
            <a:pPr>
              <a:lnSpc>
                <a:spcPct val="90000"/>
              </a:lnSpc>
            </a:pPr>
            <a:r>
              <a:rPr lang="en-US" sz="1400"/>
              <a:t>- Cloud Services: £42,000 (annual)</a:t>
            </a:r>
          </a:p>
          <a:p>
            <a:pPr>
              <a:lnSpc>
                <a:spcPct val="90000"/>
              </a:lnSpc>
            </a:pPr>
            <a:r>
              <a:rPr lang="en-US" sz="1400"/>
              <a:t>- Installation and Maintenance: £8,000</a:t>
            </a:r>
          </a:p>
          <a:p>
            <a:pPr>
              <a:lnSpc>
                <a:spcPct val="90000"/>
              </a:lnSpc>
            </a:pPr>
            <a:endParaRPr lang="en-US" sz="1400"/>
          </a:p>
          <a:p>
            <a:pPr>
              <a:lnSpc>
                <a:spcPct val="90000"/>
              </a:lnSpc>
            </a:pPr>
            <a:r>
              <a:rPr lang="en-US" sz="1400"/>
              <a:t>This investment ensures a high-performance, scalable, and secure network infrastructure.</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2000">
                <a:solidFill>
                  <a:srgbClr val="FFFFFF"/>
                </a:solidFill>
              </a:rPr>
              <a:t>Conclusion &amp; Recommendations</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The proposed network meets the current needs of the university and is designed for future growth. It ensures high performance, strong security, and seamless access to local and cloud resources.</a:t>
            </a:r>
          </a:p>
          <a:p>
            <a:pPr>
              <a:lnSpc>
                <a:spcPct val="90000"/>
              </a:lnSpc>
            </a:pPr>
            <a:endParaRPr lang="en-US" sz="1400"/>
          </a:p>
          <a:p>
            <a:pPr>
              <a:lnSpc>
                <a:spcPct val="90000"/>
              </a:lnSpc>
            </a:pPr>
            <a:r>
              <a:rPr lang="en-US" sz="1400"/>
              <a:t>Future Recommendations:</a:t>
            </a:r>
          </a:p>
          <a:p>
            <a:pPr>
              <a:lnSpc>
                <a:spcPct val="90000"/>
              </a:lnSpc>
            </a:pPr>
            <a:r>
              <a:rPr lang="en-US" sz="1400"/>
              <a:t>- Upgrade internal links to 10Gbps as demand increases</a:t>
            </a:r>
          </a:p>
          <a:p>
            <a:pPr>
              <a:lnSpc>
                <a:spcPct val="90000"/>
              </a:lnSpc>
            </a:pPr>
            <a:r>
              <a:rPr lang="en-US" sz="1400"/>
              <a:t>- Expand wireless access in high-density areas</a:t>
            </a:r>
          </a:p>
          <a:p>
            <a:pPr>
              <a:lnSpc>
                <a:spcPct val="90000"/>
              </a:lnSpc>
            </a:pPr>
            <a:r>
              <a:rPr lang="en-US" sz="1400"/>
              <a:t>- Integrate smart IoT devices for energy and security</a:t>
            </a:r>
          </a:p>
          <a:p>
            <a:pPr>
              <a:lnSpc>
                <a:spcPct val="90000"/>
              </a:lnSpc>
            </a:pPr>
            <a:r>
              <a:rPr lang="en-US" sz="1400"/>
              <a:t>- Implement Multi-Factor Authentication for added security</a:t>
            </a:r>
          </a:p>
          <a:p>
            <a:pPr>
              <a:lnSpc>
                <a:spcPct val="90000"/>
              </a:lnSpc>
            </a:pPr>
            <a:r>
              <a:rPr lang="en-US" sz="1400"/>
              <a:t>- Conduct periodic audits to ensure optimal performance and compliance</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a:solidFill>
                  <a:srgbClr val="FFFFFF"/>
                </a:solidFill>
              </a:rPr>
              <a:t>Overview</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The primary goal is to develop a reliable and future-proof network infrastructure for two newly constructed university buildings. These buildings will accommodate administrative staff, academic staff, and students. The network must ensure seamless communication, efficient data transfer, and easy access to both local and cloud-based resources.</a:t>
            </a:r>
          </a:p>
          <a:p>
            <a:pPr>
              <a:lnSpc>
                <a:spcPct val="90000"/>
              </a:lnSpc>
            </a:pPr>
            <a:endParaRPr lang="en-US" sz="1400"/>
          </a:p>
          <a:p>
            <a:pPr>
              <a:lnSpc>
                <a:spcPct val="90000"/>
              </a:lnSpc>
            </a:pPr>
            <a:r>
              <a:rPr lang="en-US" sz="1400"/>
              <a:t>This presentation covers:</a:t>
            </a:r>
          </a:p>
          <a:p>
            <a:pPr>
              <a:lnSpc>
                <a:spcPct val="90000"/>
              </a:lnSpc>
            </a:pPr>
            <a:r>
              <a:rPr lang="en-US" sz="1400"/>
              <a:t>- User requirements and building layout</a:t>
            </a:r>
          </a:p>
          <a:p>
            <a:pPr>
              <a:lnSpc>
                <a:spcPct val="90000"/>
              </a:lnSpc>
            </a:pPr>
            <a:r>
              <a:rPr lang="en-US" sz="1400"/>
              <a:t>- Proposed network design and components</a:t>
            </a:r>
          </a:p>
          <a:p>
            <a:pPr>
              <a:lnSpc>
                <a:spcPct val="90000"/>
              </a:lnSpc>
            </a:pPr>
            <a:r>
              <a:rPr lang="en-US" sz="1400"/>
              <a:t>- Hardware and software infrastructure</a:t>
            </a:r>
          </a:p>
          <a:p>
            <a:pPr>
              <a:lnSpc>
                <a:spcPct val="90000"/>
              </a:lnSpc>
            </a:pPr>
            <a:r>
              <a:rPr lang="en-US" sz="1400"/>
              <a:t>- Integration of cloud services</a:t>
            </a:r>
          </a:p>
          <a:p>
            <a:pPr>
              <a:lnSpc>
                <a:spcPct val="90000"/>
              </a:lnSpc>
            </a:pPr>
            <a:r>
              <a:rPr lang="en-US" sz="1400"/>
              <a:t>- Cost estimations and future recommendations</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a:solidFill>
                  <a:srgbClr val="FFFFFF"/>
                </a:solidFill>
              </a:rPr>
              <a:t>User Needs &amp; Building Layout</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600"/>
              <a:t>Each building is structured with three floors. Building 1 includes administrative offices (ground floor), academic offices (first floor), and student spaces (second floor). Building 2 mirrors this setup. The network must serve a wide variety of needs including administrative tasks, research, lectures, tutorials, and access to virtual labs.</a:t>
            </a:r>
          </a:p>
          <a:p>
            <a:pPr>
              <a:lnSpc>
                <a:spcPct val="90000"/>
              </a:lnSpc>
            </a:pPr>
            <a:endParaRPr lang="en-US" sz="1600"/>
          </a:p>
          <a:p>
            <a:pPr>
              <a:lnSpc>
                <a:spcPct val="90000"/>
              </a:lnSpc>
            </a:pPr>
            <a:r>
              <a:rPr lang="en-US" sz="1600"/>
              <a:t>Users will require:</a:t>
            </a:r>
          </a:p>
          <a:p>
            <a:pPr>
              <a:lnSpc>
                <a:spcPct val="90000"/>
              </a:lnSpc>
            </a:pPr>
            <a:r>
              <a:rPr lang="en-US" sz="1600"/>
              <a:t>- Stable and fast internet connectivity</a:t>
            </a:r>
          </a:p>
          <a:p>
            <a:pPr>
              <a:lnSpc>
                <a:spcPct val="90000"/>
              </a:lnSpc>
            </a:pPr>
            <a:r>
              <a:rPr lang="en-US" sz="1600"/>
              <a:t>- Access to secure administrative and academic systems</a:t>
            </a:r>
          </a:p>
          <a:p>
            <a:pPr>
              <a:lnSpc>
                <a:spcPct val="90000"/>
              </a:lnSpc>
            </a:pPr>
            <a:r>
              <a:rPr lang="en-US" sz="1600"/>
              <a:t>- Scalable Wi-Fi and wired infrastructure to handle increasing user and device numbers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a:solidFill>
                  <a:srgbClr val="FFFFFF"/>
                </a:solidFill>
              </a:rPr>
              <a:t>Network Design Solution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The proposed solution ensures scalable, high-performance connectivity across all floors and between buildings. It includes high-capacity links and modular networking components to accommodate future technological expansions such as IoT and smart classrooms.</a:t>
            </a:r>
          </a:p>
          <a:p>
            <a:pPr>
              <a:lnSpc>
                <a:spcPct val="90000"/>
              </a:lnSpc>
            </a:pPr>
            <a:endParaRPr lang="en-US" sz="1400"/>
          </a:p>
          <a:p>
            <a:pPr>
              <a:lnSpc>
                <a:spcPct val="90000"/>
              </a:lnSpc>
            </a:pPr>
            <a:r>
              <a:rPr lang="en-US" sz="1400"/>
              <a:t>The design includes:</a:t>
            </a:r>
          </a:p>
          <a:p>
            <a:pPr>
              <a:lnSpc>
                <a:spcPct val="90000"/>
              </a:lnSpc>
            </a:pPr>
            <a:r>
              <a:rPr lang="en-US" sz="1400"/>
              <a:t>- Fiber-optic backbone for inter-building links</a:t>
            </a:r>
          </a:p>
          <a:p>
            <a:pPr>
              <a:lnSpc>
                <a:spcPct val="90000"/>
              </a:lnSpc>
            </a:pPr>
            <a:r>
              <a:rPr lang="en-US" sz="1400"/>
              <a:t>- VLAN segmentation for security and traffic management</a:t>
            </a:r>
          </a:p>
          <a:p>
            <a:pPr>
              <a:lnSpc>
                <a:spcPct val="90000"/>
              </a:lnSpc>
            </a:pPr>
            <a:r>
              <a:rPr lang="en-US" sz="1400"/>
              <a:t>- Redundant paths to ensure fault tolerance</a:t>
            </a:r>
          </a:p>
          <a:p>
            <a:pPr>
              <a:lnSpc>
                <a:spcPct val="90000"/>
              </a:lnSpc>
            </a:pPr>
            <a:r>
              <a:rPr lang="en-US" sz="1400"/>
              <a:t>- Quality of Service (QoS) for prioritizing critical applications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900">
                <a:solidFill>
                  <a:srgbClr val="FFFFFF"/>
                </a:solidFill>
              </a:rPr>
              <a:t>Hardware Discussion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To build a robust and efficient network, the following hardware components will be utilized:</a:t>
            </a:r>
          </a:p>
          <a:p>
            <a:pPr>
              <a:lnSpc>
                <a:spcPct val="90000"/>
              </a:lnSpc>
            </a:pPr>
            <a:endParaRPr lang="en-US" sz="1400"/>
          </a:p>
          <a:p>
            <a:pPr>
              <a:lnSpc>
                <a:spcPct val="90000"/>
              </a:lnSpc>
            </a:pPr>
            <a:r>
              <a:rPr lang="en-US" sz="1400"/>
              <a:t>- Routers: Provide routing between buildings and the university backbone.</a:t>
            </a:r>
          </a:p>
          <a:p>
            <a:pPr>
              <a:lnSpc>
                <a:spcPct val="90000"/>
              </a:lnSpc>
            </a:pPr>
            <a:r>
              <a:rPr lang="en-US" sz="1400"/>
              <a:t>- Switches: Layer 3 core switches for inter-floor connectivity and Layer 2 edge switches for local devices.</a:t>
            </a:r>
          </a:p>
          <a:p>
            <a:pPr>
              <a:lnSpc>
                <a:spcPct val="90000"/>
              </a:lnSpc>
            </a:pPr>
            <a:r>
              <a:rPr lang="en-US" sz="1400"/>
              <a:t>- Wireless Access Points: Wi-Fi 6 devices placed in high-density areas such as classrooms, labs, and halls.</a:t>
            </a:r>
          </a:p>
          <a:p>
            <a:pPr>
              <a:lnSpc>
                <a:spcPct val="90000"/>
              </a:lnSpc>
            </a:pPr>
            <a:r>
              <a:rPr lang="en-US" sz="1400"/>
              <a:t>- Network Cables: Cat 6 cables for internal wiring and fiber-optic cables for inter-building connections.</a:t>
            </a:r>
          </a:p>
          <a:p>
            <a:pPr>
              <a:lnSpc>
                <a:spcPct val="90000"/>
              </a:lnSpc>
            </a:pPr>
            <a:r>
              <a:rPr lang="en-US" sz="1400"/>
              <a:t>- Firewalls: For security enforcement and intrusion prevention.</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Hardware Justification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The selected hardware ensures reliability, performance, and future readiness:</a:t>
            </a:r>
          </a:p>
          <a:p>
            <a:pPr>
              <a:lnSpc>
                <a:spcPct val="90000"/>
              </a:lnSpc>
            </a:pPr>
            <a:endParaRPr lang="en-US" sz="1400"/>
          </a:p>
          <a:p>
            <a:pPr>
              <a:lnSpc>
                <a:spcPct val="90000"/>
              </a:lnSpc>
            </a:pPr>
            <a:r>
              <a:rPr lang="en-US" sz="1400"/>
              <a:t>- Redundant routers and switches enhance reliability and minimize downtime.</a:t>
            </a:r>
          </a:p>
          <a:p>
            <a:pPr>
              <a:lnSpc>
                <a:spcPct val="90000"/>
              </a:lnSpc>
            </a:pPr>
            <a:r>
              <a:rPr lang="en-US" sz="1400"/>
              <a:t>- Gigabit and 10Gbps-capable switches allow for high throughput across the network.</a:t>
            </a:r>
          </a:p>
          <a:p>
            <a:pPr>
              <a:lnSpc>
                <a:spcPct val="90000"/>
              </a:lnSpc>
            </a:pPr>
            <a:r>
              <a:rPr lang="en-US" sz="1400"/>
              <a:t>- Wi-Fi 6 Access Points offer faster speeds, lower latency, and better performance in crowded environments.</a:t>
            </a:r>
          </a:p>
          <a:p>
            <a:pPr>
              <a:lnSpc>
                <a:spcPct val="90000"/>
              </a:lnSpc>
            </a:pPr>
            <a:r>
              <a:rPr lang="en-US" sz="1400"/>
              <a:t>- Fiber-optic cables reduce signal loss and support long-distance, high-speed communication.</a:t>
            </a:r>
          </a:p>
          <a:p>
            <a:pPr>
              <a:lnSpc>
                <a:spcPct val="90000"/>
              </a:lnSpc>
            </a:pPr>
            <a:r>
              <a:rPr lang="en-US" sz="1400"/>
              <a:t>- The hardware is modular, enabling future expansions without replacing core infrastructure.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900">
                <a:solidFill>
                  <a:srgbClr val="FFFFFF"/>
                </a:solidFill>
              </a:rPr>
              <a:t>Software Discussion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400"/>
              <a:t>Software tools are critical for managing, securing, and optimizing the network:</a:t>
            </a:r>
          </a:p>
          <a:p>
            <a:pPr>
              <a:lnSpc>
                <a:spcPct val="90000"/>
              </a:lnSpc>
            </a:pPr>
            <a:endParaRPr lang="en-US" sz="1400"/>
          </a:p>
          <a:p>
            <a:pPr>
              <a:lnSpc>
                <a:spcPct val="90000"/>
              </a:lnSpc>
            </a:pPr>
            <a:r>
              <a:rPr lang="en-US" sz="1400"/>
              <a:t>- Network Management Software (e.g., Cisco Prime, PRTG, SolarWinds) enables centralized monitoring, diagnostics, and device management.</a:t>
            </a:r>
          </a:p>
          <a:p>
            <a:pPr>
              <a:lnSpc>
                <a:spcPct val="90000"/>
              </a:lnSpc>
            </a:pPr>
            <a:r>
              <a:rPr lang="en-US" sz="1400"/>
              <a:t>- Security Software includes Intrusion Detection Systems (IDS) like Snort and Suricata, as well as VPNs for remote access.</a:t>
            </a:r>
          </a:p>
          <a:p>
            <a:pPr>
              <a:lnSpc>
                <a:spcPct val="90000"/>
              </a:lnSpc>
            </a:pPr>
            <a:r>
              <a:rPr lang="en-US" sz="1400"/>
              <a:t>- Authentication is handled by integrating Active Directory and RADIUS, ensuring secure user and device access.</a:t>
            </a:r>
          </a:p>
          <a:p>
            <a:pPr>
              <a:lnSpc>
                <a:spcPct val="90000"/>
              </a:lnSpc>
            </a:pPr>
            <a:r>
              <a:rPr lang="en-US" sz="1400"/>
              <a:t>These tools collectively maintain the network's performance and protect sensitive data.</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sz="3300">
                <a:solidFill>
                  <a:srgbClr val="FFFFFF"/>
                </a:solidFill>
              </a:rPr>
              <a:t>Software Justification</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600"/>
              <a:t>The software stack enhances network performance, security, and manageability:</a:t>
            </a:r>
          </a:p>
          <a:p>
            <a:pPr>
              <a:lnSpc>
                <a:spcPct val="90000"/>
              </a:lnSpc>
            </a:pPr>
            <a:endParaRPr lang="en-US" sz="1600"/>
          </a:p>
          <a:p>
            <a:pPr>
              <a:lnSpc>
                <a:spcPct val="90000"/>
              </a:lnSpc>
            </a:pPr>
            <a:r>
              <a:rPr lang="en-US" sz="1600"/>
              <a:t>- Centralized tools automate and streamline operations, reducing admin overhead.</a:t>
            </a:r>
          </a:p>
          <a:p>
            <a:pPr>
              <a:lnSpc>
                <a:spcPct val="90000"/>
              </a:lnSpc>
            </a:pPr>
            <a:r>
              <a:rPr lang="en-US" sz="1600"/>
              <a:t>- Real-time performance monitoring and alerts ensure swift responses to issues.</a:t>
            </a:r>
          </a:p>
          <a:p>
            <a:pPr>
              <a:lnSpc>
                <a:spcPct val="90000"/>
              </a:lnSpc>
            </a:pPr>
            <a:r>
              <a:rPr lang="en-US" sz="1600"/>
              <a:t>- Authentication systems enforce strict access control, minimizing risks.</a:t>
            </a:r>
          </a:p>
          <a:p>
            <a:pPr>
              <a:lnSpc>
                <a:spcPct val="90000"/>
              </a:lnSpc>
            </a:pPr>
            <a:r>
              <a:rPr lang="en-US" sz="1600"/>
              <a:t>- The software is scalable and compatible with future enhancements like multi-factor authentication and cloud integration.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489857" y="1645920"/>
            <a:ext cx="2642159" cy="4470821"/>
          </a:xfrm>
        </p:spPr>
        <p:txBody>
          <a:bodyPr>
            <a:normAutofit/>
          </a:bodyPr>
          <a:lstStyle/>
          <a:p>
            <a:pPr algn="r"/>
            <a:r>
              <a:rPr lang="en-US">
                <a:solidFill>
                  <a:srgbClr val="FFFFFF"/>
                </a:solidFill>
              </a:rPr>
              <a:t>Network Circuits</a:t>
            </a:r>
          </a:p>
        </p:txBody>
      </p:sp>
      <p:sp>
        <p:nvSpPr>
          <p:cNvPr id="3" name="Content Placeholder 2"/>
          <p:cNvSpPr>
            <a:spLocks noGrp="1"/>
          </p:cNvSpPr>
          <p:nvPr>
            <p:ph idx="1"/>
          </p:nvPr>
        </p:nvSpPr>
        <p:spPr>
          <a:xfrm>
            <a:off x="3903081" y="1645920"/>
            <a:ext cx="4439628" cy="4470821"/>
          </a:xfrm>
        </p:spPr>
        <p:txBody>
          <a:bodyPr>
            <a:normAutofit/>
          </a:bodyPr>
          <a:lstStyle/>
          <a:p>
            <a:pPr>
              <a:lnSpc>
                <a:spcPct val="90000"/>
              </a:lnSpc>
            </a:pPr>
            <a:r>
              <a:rPr lang="en-US" sz="1700"/>
              <a:t>The network utilizes a combination of wired and wireless solutions:</a:t>
            </a:r>
          </a:p>
          <a:p>
            <a:pPr>
              <a:lnSpc>
                <a:spcPct val="90000"/>
              </a:lnSpc>
            </a:pPr>
            <a:endParaRPr lang="en-US" sz="1700"/>
          </a:p>
          <a:p>
            <a:pPr>
              <a:lnSpc>
                <a:spcPct val="90000"/>
              </a:lnSpc>
            </a:pPr>
            <a:r>
              <a:rPr lang="en-US" sz="1700"/>
              <a:t>- Cat 6 Ethernet cables are used for in-building connections to provide reliable gigabit connectivity to end-user devices.</a:t>
            </a:r>
          </a:p>
          <a:p>
            <a:pPr>
              <a:lnSpc>
                <a:spcPct val="90000"/>
              </a:lnSpc>
            </a:pPr>
            <a:r>
              <a:rPr lang="en-US" sz="1700"/>
              <a:t>- Fiber-optic cables link the two buildings, offering high-bandwidth and low-latency communication.</a:t>
            </a:r>
          </a:p>
          <a:p>
            <a:pPr>
              <a:lnSpc>
                <a:spcPct val="90000"/>
              </a:lnSpc>
            </a:pPr>
            <a:r>
              <a:rPr lang="en-US" sz="1700"/>
              <a:t>- Wi-Fi 6 Access Points cover all user zones, ensuring mobility and seamless internet access.</a:t>
            </a:r>
          </a:p>
          <a:p>
            <a:pPr>
              <a:lnSpc>
                <a:spcPct val="90000"/>
              </a:lnSpc>
            </a:pPr>
            <a:r>
              <a:rPr lang="en-US" sz="1700"/>
              <a:t>- Redundant paths and stacked switch configurations increase network reliability.</a:t>
            </a: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TotalTime>
  <Words>1120</Words>
  <Application>Microsoft Office PowerPoint</Application>
  <PresentationFormat>On-screen Show (4:3)</PresentationFormat>
  <Paragraphs>109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Modern Network for Two New University Buildings</vt:lpstr>
      <vt:lpstr>Overview</vt:lpstr>
      <vt:lpstr>User Needs &amp; Building Layout</vt:lpstr>
      <vt:lpstr>Network Design Solution</vt:lpstr>
      <vt:lpstr>Hardware Discussion</vt:lpstr>
      <vt:lpstr>Hardware Justification</vt:lpstr>
      <vt:lpstr>Software Discussion</vt:lpstr>
      <vt:lpstr>Software Justification</vt:lpstr>
      <vt:lpstr>Network Circuits</vt:lpstr>
      <vt:lpstr>Circuit Justification</vt:lpstr>
      <vt:lpstr>Cloud-Based Services</vt:lpstr>
      <vt:lpstr>Cloud Services Justification</vt:lpstr>
      <vt:lpstr>Cost Breakdown</vt:lpstr>
      <vt:lpstr>Conclusion &amp;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(FA21-BSE-046) MUDASSIR ABBAS</cp:lastModifiedBy>
  <cp:revision>2</cp:revision>
  <dcterms:created xsi:type="dcterms:W3CDTF">2013-01-27T09:14:16Z</dcterms:created>
  <dcterms:modified xsi:type="dcterms:W3CDTF">2025-04-13T13:13:52Z</dcterms:modified>
  <cp:category/>
</cp:coreProperties>
</file>