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9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A8DF7-62AB-4640-984F-4985F52C42D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8EE431-0925-4301-B79F-445DDF90C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68" y="740774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PROJECT 3 - </a:t>
            </a:r>
            <a:r>
              <a:rPr lang="en-US" sz="6000" cap="none" dirty="0" smtClean="0"/>
              <a:t>Learn to </a:t>
            </a:r>
            <a:r>
              <a:rPr lang="en-US" sz="6000" cap="none" dirty="0" smtClean="0"/>
              <a:t>Use </a:t>
            </a:r>
            <a:r>
              <a:rPr lang="en-US" sz="6000" cap="none" dirty="0" smtClean="0"/>
              <a:t>Spatial Database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7242" y="4385732"/>
            <a:ext cx="3977197" cy="19706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Presented by:</a:t>
            </a:r>
          </a:p>
          <a:p>
            <a:r>
              <a:rPr lang="en-US" dirty="0" smtClean="0"/>
              <a:t>Anuj </a:t>
            </a:r>
            <a:r>
              <a:rPr lang="en-US" dirty="0" err="1" smtClean="0"/>
              <a:t>rakheja</a:t>
            </a:r>
            <a:r>
              <a:rPr lang="en-US" dirty="0" smtClean="0"/>
              <a:t>(</a:t>
            </a:r>
            <a:r>
              <a:rPr lang="en-US" dirty="0"/>
              <a:t>1001119950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Shyam </a:t>
            </a:r>
            <a:r>
              <a:rPr lang="en-US" dirty="0" err="1" smtClean="0"/>
              <a:t>gopal</a:t>
            </a:r>
            <a:r>
              <a:rPr lang="en-US" dirty="0" smtClean="0"/>
              <a:t> RAJANNA(1001248518)</a:t>
            </a:r>
          </a:p>
          <a:p>
            <a:r>
              <a:rPr lang="en-US" dirty="0" smtClean="0"/>
              <a:t>Mudassir </a:t>
            </a:r>
            <a:r>
              <a:rPr lang="en-US" dirty="0" err="1" smtClean="0"/>
              <a:t>ahmed</a:t>
            </a:r>
            <a:r>
              <a:rPr lang="en-US" dirty="0" smtClean="0"/>
              <a:t>(</a:t>
            </a:r>
            <a:r>
              <a:rPr lang="en-US" dirty="0"/>
              <a:t>1001108922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Team - 9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7101" y="4385732"/>
            <a:ext cx="5440533" cy="1814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spcAft>
                <a:spcPts val="0"/>
              </a:spcAft>
              <a:buClrTx/>
              <a:buSzTx/>
            </a:pPr>
            <a:r>
              <a:rPr lang="en-US" sz="2000" b="1" cap="none" dirty="0" smtClean="0">
                <a:solidFill>
                  <a:prstClr val="white"/>
                </a:solidFill>
              </a:rPr>
              <a:t>CSE-6331: ADV TOPICS IN DATABASE SYSTEMS</a:t>
            </a:r>
          </a:p>
          <a:p>
            <a:pPr lvl="0" algn="l" defTabSz="914400">
              <a:spcAft>
                <a:spcPts val="0"/>
              </a:spcAft>
              <a:buClrTx/>
              <a:buSzTx/>
            </a:pPr>
            <a:r>
              <a:rPr lang="en-US" sz="2000" b="1" cap="none" dirty="0" smtClean="0">
                <a:solidFill>
                  <a:prstClr val="white"/>
                </a:solidFill>
              </a:rPr>
              <a:t>Spring 2016</a:t>
            </a:r>
          </a:p>
          <a:p>
            <a:pPr lvl="0" algn="l" defTabSz="914400">
              <a:spcAft>
                <a:spcPts val="0"/>
              </a:spcAft>
              <a:buClrTx/>
              <a:buSzTx/>
            </a:pPr>
            <a:endParaRPr lang="en-US" cap="none" dirty="0" smtClean="0">
              <a:solidFill>
                <a:prstClr val="white"/>
              </a:solidFill>
            </a:endParaRPr>
          </a:p>
          <a:p>
            <a:pPr marL="285750" lvl="0" indent="-285750" algn="l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prstClr val="white"/>
                </a:solidFill>
              </a:rPr>
              <a:t>Prof: Dr. Elmasri</a:t>
            </a:r>
          </a:p>
          <a:p>
            <a:pPr marL="285750" lvl="0" indent="-285750" algn="l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prstClr val="white"/>
                </a:solidFill>
              </a:rPr>
              <a:t>T.A. Neelabh Pant</a:t>
            </a:r>
          </a:p>
          <a:p>
            <a:pPr marL="285750" lvl="0" indent="-285750" algn="l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prstClr val="white"/>
                </a:solidFill>
              </a:rPr>
              <a:t>Presented on: 5/2/2016</a:t>
            </a:r>
            <a:endParaRPr lang="en-US" cap="none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84" y="144335"/>
            <a:ext cx="2515340" cy="9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61652"/>
            <a:ext cx="3934691" cy="1066799"/>
          </a:xfrm>
        </p:spPr>
        <p:txBody>
          <a:bodyPr>
            <a:normAutofit/>
          </a:bodyPr>
          <a:lstStyle/>
          <a:p>
            <a:r>
              <a:rPr lang="en-US" sz="4800" u="sng" dirty="0" smtClean="0"/>
              <a:t>Final layer</a:t>
            </a:r>
            <a:endParaRPr lang="en-US" sz="4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386948" y="695052"/>
            <a:ext cx="196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Layer 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01" y="1064385"/>
            <a:ext cx="5784284" cy="4902532"/>
          </a:xfrm>
        </p:spPr>
      </p:pic>
      <p:sp>
        <p:nvSpPr>
          <p:cNvPr id="8" name="Plus 7"/>
          <p:cNvSpPr/>
          <p:nvPr/>
        </p:nvSpPr>
        <p:spPr>
          <a:xfrm>
            <a:off x="1745672" y="3058451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7" y="438559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u="sng" dirty="0" smtClean="0"/>
              <a:t>RESULT</a:t>
            </a:r>
            <a:endParaRPr lang="en-US" sz="7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7876" y="69227"/>
            <a:ext cx="132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17" y="376987"/>
            <a:ext cx="8891191" cy="6299975"/>
          </a:xfrm>
        </p:spPr>
      </p:pic>
      <p:sp>
        <p:nvSpPr>
          <p:cNvPr id="3" name="Equal 2"/>
          <p:cNvSpPr/>
          <p:nvPr/>
        </p:nvSpPr>
        <p:spPr>
          <a:xfrm>
            <a:off x="958787" y="3107183"/>
            <a:ext cx="1429305" cy="11718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2401"/>
            <a:ext cx="10360025" cy="1011382"/>
          </a:xfrm>
        </p:spPr>
        <p:txBody>
          <a:bodyPr/>
          <a:lstStyle/>
          <a:p>
            <a:r>
              <a:rPr lang="en-US" dirty="0" smtClean="0"/>
              <a:t>Example : Query 19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2241001"/>
            <a:ext cx="9982198" cy="4616999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endParaRPr lang="en-US" sz="37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100" b="1" dirty="0" smtClean="0"/>
              <a:t>Step 1: (Create Spatial Table):</a:t>
            </a:r>
          </a:p>
          <a:p>
            <a:pPr marL="914400" lvl="2" indent="0">
              <a:buNone/>
            </a:pPr>
            <a:r>
              <a:rPr lang="en-US" sz="3300" i="1" dirty="0" smtClean="0"/>
              <a:t>SELECT Geometry, Name</a:t>
            </a:r>
          </a:p>
          <a:p>
            <a:pPr marL="914400" lvl="2" indent="0">
              <a:buNone/>
            </a:pPr>
            <a:r>
              <a:rPr lang="en-US" sz="3300" i="1" dirty="0" smtClean="0"/>
              <a:t>FROM nyc_streets</a:t>
            </a:r>
          </a:p>
          <a:p>
            <a:pPr marL="914400" lvl="2" indent="0">
              <a:buNone/>
            </a:pPr>
            <a:r>
              <a:rPr lang="en-US" sz="3300" i="1" dirty="0" smtClean="0"/>
              <a:t>Where Name </a:t>
            </a:r>
            <a:r>
              <a:rPr lang="en-US" sz="3300" i="1" dirty="0"/>
              <a:t>= </a:t>
            </a:r>
            <a:r>
              <a:rPr lang="en-US" sz="3300" i="1" dirty="0" smtClean="0"/>
              <a:t>’W Lake </a:t>
            </a:r>
            <a:r>
              <a:rPr lang="en-US" sz="3300" i="1" dirty="0" err="1" smtClean="0"/>
              <a:t>Dr</a:t>
            </a:r>
            <a:r>
              <a:rPr lang="en-US" sz="3300" i="1" dirty="0" smtClean="0"/>
              <a:t>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100" b="1" dirty="0" smtClean="0"/>
              <a:t>Step 2: (Create Buffer):</a:t>
            </a:r>
          </a:p>
          <a:p>
            <a:pPr marL="914400" lvl="2" indent="0">
              <a:buNone/>
            </a:pPr>
            <a:r>
              <a:rPr lang="en-US" sz="3300" i="1" dirty="0" smtClean="0"/>
              <a:t>Used QGIS Tool present in -&gt; </a:t>
            </a:r>
            <a:r>
              <a:rPr lang="en-US" sz="33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Menu&gt;Vector&gt;Geoprocessing </a:t>
            </a:r>
            <a:r>
              <a:rPr lang="en-US" sz="3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Tools&gt;Buffer(s</a:t>
            </a:r>
            <a:r>
              <a:rPr lang="en-US" sz="33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)...</a:t>
            </a:r>
          </a:p>
          <a:p>
            <a:pPr marL="914400" lvl="2" indent="0">
              <a:buNone/>
            </a:pPr>
            <a:r>
              <a:rPr lang="en-US" sz="3300" i="1" dirty="0" smtClean="0"/>
              <a:t>Select the Table and enter the distance to make buffer(here it is 50 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100" b="1" dirty="0" smtClean="0"/>
              <a:t>Step 3: (Check Within):</a:t>
            </a:r>
          </a:p>
          <a:p>
            <a:pPr marL="914400" lvl="2" indent="0">
              <a:buNone/>
            </a:pPr>
            <a:r>
              <a:rPr lang="en-US" sz="3300" i="1" dirty="0" smtClean="0"/>
              <a:t>SELECT </a:t>
            </a:r>
            <a:r>
              <a:rPr lang="en-US" sz="3300" i="1" dirty="0"/>
              <a:t>SUM(</a:t>
            </a:r>
            <a:r>
              <a:rPr lang="en-US" sz="3300" i="1" dirty="0" err="1"/>
              <a:t>c.POPN_TOTAL</a:t>
            </a:r>
            <a:r>
              <a:rPr lang="en-US" sz="3300" i="1" dirty="0"/>
              <a:t>)</a:t>
            </a:r>
          </a:p>
          <a:p>
            <a:pPr marL="914400" lvl="2" indent="0">
              <a:buNone/>
            </a:pPr>
            <a:r>
              <a:rPr lang="en-US" sz="3300" i="1" dirty="0"/>
              <a:t>FROM nyc_census_blocks AS c, </a:t>
            </a:r>
            <a:r>
              <a:rPr lang="en-US" sz="3300" i="1" dirty="0" err="1"/>
              <a:t>Buffer_W_Lake_Drive</a:t>
            </a:r>
            <a:r>
              <a:rPr lang="en-US" sz="3300" i="1" dirty="0"/>
              <a:t> as b</a:t>
            </a:r>
          </a:p>
          <a:p>
            <a:pPr marL="914400" lvl="2" indent="0">
              <a:buNone/>
            </a:pPr>
            <a:r>
              <a:rPr lang="en-US" sz="3300" i="1" dirty="0" smtClean="0"/>
              <a:t>WHERE </a:t>
            </a:r>
            <a:r>
              <a:rPr lang="en-US" sz="3300" i="1" dirty="0"/>
              <a:t>WITHIN (</a:t>
            </a:r>
            <a:r>
              <a:rPr lang="en-US" sz="3300" i="1" dirty="0" err="1"/>
              <a:t>c.Geometry</a:t>
            </a:r>
            <a:r>
              <a:rPr lang="en-US" sz="3300" i="1" dirty="0" smtClean="0"/>
              <a:t>, </a:t>
            </a:r>
            <a:r>
              <a:rPr lang="en-US" sz="3300" i="1" dirty="0" err="1" smtClean="0"/>
              <a:t>b.Geometry</a:t>
            </a:r>
            <a:r>
              <a:rPr lang="en-US" sz="3300" i="1" dirty="0" smtClean="0"/>
              <a:t>);</a:t>
            </a:r>
          </a:p>
          <a:p>
            <a:pPr marL="7883525" lvl="8" indent="-222250">
              <a:buFont typeface="Wingdings" panose="05000000000000000000" pitchFamily="2" charset="2"/>
              <a:buChar char="Ø"/>
            </a:pPr>
            <a:r>
              <a:rPr lang="en-US" sz="6400" b="1" dirty="0" smtClean="0"/>
              <a:t>  Result: 0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57201" y="1163783"/>
            <a:ext cx="10063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Find the total number of people who live within 50 meters of ‘W Lake </a:t>
            </a:r>
            <a:r>
              <a:rPr lang="en-US" sz="3200" dirty="0" err="1" smtClean="0"/>
              <a:t>Dr</a:t>
            </a:r>
            <a:r>
              <a:rPr lang="en-US" sz="3200" dirty="0" smtClean="0"/>
              <a:t>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4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4" y="281383"/>
            <a:ext cx="5169622" cy="117488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1456267"/>
            <a:ext cx="2341417" cy="4702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01" y="1456267"/>
            <a:ext cx="2333551" cy="4811744"/>
          </a:xfrm>
          <a:prstGeom prst="rect">
            <a:avLst/>
          </a:prstGeom>
        </p:spPr>
      </p:pic>
      <p:pic>
        <p:nvPicPr>
          <p:cNvPr id="12" name="Content Placeholder 1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82" y="1456267"/>
            <a:ext cx="3731259" cy="364966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4572" y="1086935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83166" y="1086935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77001" y="1086935"/>
            <a:ext cx="855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3" name="Plus 2"/>
          <p:cNvSpPr/>
          <p:nvPr/>
        </p:nvSpPr>
        <p:spPr>
          <a:xfrm>
            <a:off x="2921450" y="3178207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6971147" y="3178207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110836"/>
            <a:ext cx="10131425" cy="83127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408520"/>
            <a:ext cx="4437426" cy="635631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07972" y="75012"/>
            <a:ext cx="123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Final Layer </a:t>
            </a:r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958787" y="3107183"/>
            <a:ext cx="1429305" cy="117185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2401"/>
            <a:ext cx="10360025" cy="1011382"/>
          </a:xfrm>
        </p:spPr>
        <p:txBody>
          <a:bodyPr/>
          <a:lstStyle/>
          <a:p>
            <a:r>
              <a:rPr lang="en-US" dirty="0" smtClean="0"/>
              <a:t>Example : Query 23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0204" y="1783726"/>
            <a:ext cx="5619840" cy="25960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400" i="1" dirty="0"/>
              <a:t>Select </a:t>
            </a:r>
            <a:r>
              <a:rPr lang="en-US" sz="2400" i="1" dirty="0" err="1"/>
              <a:t>s.LONG_NAME</a:t>
            </a:r>
            <a:endParaRPr lang="en-US" sz="2400" i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i="1" dirty="0"/>
              <a:t>FROM nyc_subway_stations AS s, nyc_neighborhoods AS 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i="1" dirty="0"/>
              <a:t>WHERE N.NAME = '</a:t>
            </a:r>
            <a:r>
              <a:rPr lang="en-US" sz="2400" i="1" dirty="0" err="1"/>
              <a:t>Bensonhurst</a:t>
            </a:r>
            <a:r>
              <a:rPr lang="en-US" sz="2400" i="1" dirty="0"/>
              <a:t>' and CONTAINS(</a:t>
            </a:r>
            <a:r>
              <a:rPr lang="en-US" sz="2400" i="1" dirty="0" err="1"/>
              <a:t>n.Geometry</a:t>
            </a:r>
            <a:r>
              <a:rPr lang="en-US" sz="2400" i="1" dirty="0"/>
              <a:t>, </a:t>
            </a:r>
            <a:r>
              <a:rPr lang="en-US" sz="2400" i="1" dirty="0" err="1"/>
              <a:t>s.Geometry</a:t>
            </a:r>
            <a:r>
              <a:rPr lang="en-US" sz="2400" i="1" dirty="0"/>
              <a:t> 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57201" y="1163783"/>
            <a:ext cx="10063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subway station is in ‘</a:t>
            </a:r>
            <a:r>
              <a:rPr lang="en-US" sz="3200" dirty="0" err="1" smtClean="0"/>
              <a:t>Bensonhurst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41796"/>
              </p:ext>
            </p:extLst>
          </p:nvPr>
        </p:nvGraphicFramePr>
        <p:xfrm>
          <a:off x="6414654" y="2036619"/>
          <a:ext cx="5541819" cy="4142508"/>
        </p:xfrm>
        <a:graphic>
          <a:graphicData uri="http://schemas.openxmlformats.org/drawingml/2006/table">
            <a:tbl>
              <a:tblPr firstRow="1" firstCol="1" bandRow="1"/>
              <a:tblGrid>
                <a:gridCol w="5541819"/>
              </a:tblGrid>
              <a:tr h="789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LONG_NAME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18th Ave (D,M)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20th Ave (D,M)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71st St (D,M)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79th St (D,M)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Pky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(D,M)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Pky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(N) Brooklyn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108991" y="2520243"/>
            <a:ext cx="1056443" cy="4793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4" y="281383"/>
            <a:ext cx="5169622" cy="117488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7098" y="2811783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1000" y="268328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1671842"/>
            <a:ext cx="3300984" cy="32232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2" y="1744030"/>
            <a:ext cx="3436918" cy="279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8" y="1731817"/>
            <a:ext cx="3790147" cy="3360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4356" y="1230817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26647" y="1230817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22991" y="1230817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110836"/>
            <a:ext cx="10131425" cy="83127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26" y="621156"/>
            <a:ext cx="7675419" cy="6161848"/>
          </a:xfrm>
        </p:spPr>
      </p:pic>
      <p:sp>
        <p:nvSpPr>
          <p:cNvPr id="6" name="Rectangle 5"/>
          <p:cNvSpPr/>
          <p:nvPr/>
        </p:nvSpPr>
        <p:spPr>
          <a:xfrm>
            <a:off x="7303025" y="251824"/>
            <a:ext cx="118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Final Layer</a:t>
            </a:r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958787" y="3107184"/>
            <a:ext cx="1242875" cy="1065322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various aspects of Spatial Database.</a:t>
            </a:r>
          </a:p>
          <a:p>
            <a:r>
              <a:rPr lang="en-US" dirty="0"/>
              <a:t>By forming different layers we achieved low </a:t>
            </a:r>
            <a:r>
              <a:rPr lang="en-US" dirty="0" smtClean="0"/>
              <a:t>coupling among the layers.</a:t>
            </a:r>
          </a:p>
          <a:p>
            <a:r>
              <a:rPr lang="en-US" dirty="0" smtClean="0"/>
              <a:t>Reuse  of layers formed for different tasks reduces space complexity.</a:t>
            </a:r>
            <a:endParaRPr lang="en-US" dirty="0"/>
          </a:p>
          <a:p>
            <a:r>
              <a:rPr lang="en-US" dirty="0" smtClean="0"/>
              <a:t>Graphical presentation helps us to cross check our results thus enabling naïve users to understand output better.</a:t>
            </a:r>
          </a:p>
        </p:txBody>
      </p:sp>
    </p:spTree>
    <p:extLst>
      <p:ext uri="{BB962C8B-B14F-4D97-AF65-F5344CB8AC3E}">
        <p14:creationId xmlns:p14="http://schemas.microsoft.com/office/powerpoint/2010/main" val="3394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936"/>
            <a:ext cx="10131426" cy="4436853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>
                <a:latin typeface="Lucida Handwriting" panose="03010101010101010101" pitchFamily="66" charset="0"/>
              </a:rPr>
              <a:t>Q </a:t>
            </a:r>
            <a:r>
              <a:rPr lang="en-US" sz="19900" dirty="0" smtClean="0">
                <a:latin typeface="Lucida Handwriting" panose="03010101010101010101" pitchFamily="66" charset="0"/>
              </a:rPr>
              <a:t>/</a:t>
            </a:r>
            <a:r>
              <a:rPr lang="en-US" sz="13800" dirty="0" smtClean="0">
                <a:latin typeface="Lucida Handwriting" panose="03010101010101010101" pitchFamily="66" charset="0"/>
              </a:rPr>
              <a:t> A</a:t>
            </a:r>
            <a:endParaRPr lang="en-US" sz="6600" dirty="0">
              <a:latin typeface="Lucida Handwriting" panose="03010101010101010101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4906" y="6412302"/>
            <a:ext cx="4643588" cy="4456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smtClean="0">
                <a:latin typeface="Lucida Handwriting" panose="03010101010101010101" pitchFamily="66" charset="0"/>
              </a:rPr>
              <a:t>Thank you!!!</a:t>
            </a:r>
            <a:endParaRPr lang="en-US" sz="9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TOOLS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DESIGN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RESULTS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All our queries are based  on the New York State Dataset.</a:t>
            </a:r>
          </a:p>
          <a:p>
            <a:r>
              <a:rPr lang="en-US" dirty="0" smtClean="0"/>
              <a:t>Dataset consists of many shapefiles- nyc_census_blocks, nyc_homicides, nyc_neighborhoods, nyc_streets, nyc_subway_stations .</a:t>
            </a:r>
          </a:p>
          <a:p>
            <a:r>
              <a:rPr lang="en-US" dirty="0" smtClean="0"/>
              <a:t>Our task was to perform spatial queries on this data and graphically represent the output using GIS.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Tools used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QGIS Browser 2.14.0 – To view the attributes of the database tables</a:t>
            </a:r>
          </a:p>
          <a:p>
            <a:r>
              <a:rPr lang="en-US" dirty="0" smtClean="0"/>
              <a:t>QGIS Desktop 2.14.0 – To graphically represent the output of queries executed.</a:t>
            </a:r>
          </a:p>
          <a:p>
            <a:r>
              <a:rPr lang="en-US" dirty="0" smtClean="0"/>
              <a:t>Spatiallite GUI for Windows 2.3.0 – To create and load the shape files in the database</a:t>
            </a:r>
          </a:p>
          <a:p>
            <a:r>
              <a:rPr lang="en-US" dirty="0" smtClean="0"/>
              <a:t>Qspatialite (Spatialite plugin for QGIS) – To write, edit and execute the queries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18218" y="4588224"/>
            <a:ext cx="373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Configuration: 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</a:t>
            </a:r>
            <a:r>
              <a:rPr lang="en-US" dirty="0"/>
              <a:t>i7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Generation 2.0 </a:t>
            </a:r>
            <a:r>
              <a:rPr lang="en-US" dirty="0" err="1" smtClean="0"/>
              <a:t>Ghz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8 Gb </a:t>
            </a:r>
            <a:r>
              <a:rPr lang="en-US" dirty="0" smtClean="0"/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Windows </a:t>
            </a:r>
            <a:r>
              <a:rPr lang="en-US" smtClean="0"/>
              <a:t>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6982"/>
            <a:ext cx="10443153" cy="1343891"/>
          </a:xfrm>
        </p:spPr>
        <p:txBody>
          <a:bodyPr>
            <a:normAutofit/>
          </a:bodyPr>
          <a:lstStyle/>
          <a:p>
            <a:r>
              <a:rPr lang="en-US" sz="4800" u="sng" dirty="0" smtClean="0"/>
              <a:t>QGIS D</a:t>
            </a:r>
            <a:r>
              <a:rPr lang="en-US" sz="4800" u="sng" cap="none" dirty="0" smtClean="0"/>
              <a:t>esktop</a:t>
            </a:r>
            <a:endParaRPr lang="en-US" sz="4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91" y="987961"/>
            <a:ext cx="8589818" cy="5745348"/>
          </a:xfrm>
        </p:spPr>
      </p:pic>
    </p:spTree>
    <p:extLst>
      <p:ext uri="{BB962C8B-B14F-4D97-AF65-F5344CB8AC3E}">
        <p14:creationId xmlns:p14="http://schemas.microsoft.com/office/powerpoint/2010/main" val="765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8" y="0"/>
            <a:ext cx="10131425" cy="1456267"/>
          </a:xfrm>
        </p:spPr>
        <p:txBody>
          <a:bodyPr/>
          <a:lstStyle/>
          <a:p>
            <a:r>
              <a:rPr lang="en-US" sz="4800" u="sng" dirty="0" smtClean="0"/>
              <a:t>qSpatialite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906" y="929658"/>
            <a:ext cx="7875110" cy="58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Design implementation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90448" cy="3649133"/>
          </a:xfrm>
        </p:spPr>
        <p:txBody>
          <a:bodyPr anchor="t"/>
          <a:lstStyle/>
          <a:p>
            <a:r>
              <a:rPr lang="en-US" dirty="0" smtClean="0"/>
              <a:t>Created different spatial views, served as base spatial view.</a:t>
            </a:r>
          </a:p>
          <a:p>
            <a:r>
              <a:rPr lang="en-US" dirty="0" smtClean="0"/>
              <a:t>Merged the spatial views required to show the final output.</a:t>
            </a:r>
          </a:p>
          <a:p>
            <a:r>
              <a:rPr lang="en-US" dirty="0" smtClean="0"/>
              <a:t>Divided the spatial view in layers.</a:t>
            </a:r>
          </a:p>
          <a:p>
            <a:r>
              <a:rPr lang="en-US" dirty="0" smtClean="0"/>
              <a:t>Low coupling among layers.</a:t>
            </a:r>
          </a:p>
          <a:p>
            <a:r>
              <a:rPr lang="en-US" dirty="0" smtClean="0"/>
              <a:t>Re-used same spatial views for the output of different queries.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283" y="289165"/>
            <a:ext cx="3202198" cy="63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2401"/>
            <a:ext cx="10360025" cy="1011382"/>
          </a:xfrm>
        </p:spPr>
        <p:txBody>
          <a:bodyPr/>
          <a:lstStyle/>
          <a:p>
            <a:r>
              <a:rPr lang="en-US" dirty="0" smtClean="0"/>
              <a:t>Example : Query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1163783"/>
            <a:ext cx="1036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Find the percentage of white people for each borough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" y="2065868"/>
            <a:ext cx="5791552" cy="354522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13" y="2175165"/>
            <a:ext cx="5458687" cy="2729344"/>
          </a:xfrm>
          <a:prstGeom prst="rect">
            <a:avLst/>
          </a:prstGeom>
        </p:spPr>
      </p:pic>
      <p:sp>
        <p:nvSpPr>
          <p:cNvPr id="3" name="Equal 2"/>
          <p:cNvSpPr/>
          <p:nvPr/>
        </p:nvSpPr>
        <p:spPr>
          <a:xfrm>
            <a:off x="5808220" y="3266982"/>
            <a:ext cx="914400" cy="914400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886755" cy="653267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Layers</a:t>
            </a:r>
            <a:endParaRPr lang="en-US" sz="48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232879" y="402704"/>
            <a:ext cx="14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3064" y="40270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01866" y="402704"/>
            <a:ext cx="11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8556" y="385641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64864" y="3856417"/>
            <a:ext cx="116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5</a:t>
            </a:r>
            <a:endParaRPr lang="en-US" dirty="0"/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23" y="729491"/>
            <a:ext cx="1891930" cy="3169470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23" y="726754"/>
            <a:ext cx="2484335" cy="34902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29" y="726754"/>
            <a:ext cx="3368673" cy="2539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16" y="4186115"/>
            <a:ext cx="3787400" cy="25994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57" y="4290503"/>
            <a:ext cx="3924931" cy="2229065"/>
          </a:xfrm>
          <a:prstGeom prst="rect">
            <a:avLst/>
          </a:prstGeom>
        </p:spPr>
      </p:pic>
      <p:sp>
        <p:nvSpPr>
          <p:cNvPr id="20" name="Plus 19"/>
          <p:cNvSpPr/>
          <p:nvPr/>
        </p:nvSpPr>
        <p:spPr>
          <a:xfrm>
            <a:off x="4005039" y="1857026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7771393" y="1857026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188463" y="4947835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5845864" y="4902206"/>
            <a:ext cx="914400" cy="9144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1296</TotalTime>
  <Words>505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Lucida Handwriting</vt:lpstr>
      <vt:lpstr>Times New Roman</vt:lpstr>
      <vt:lpstr>Wingdings</vt:lpstr>
      <vt:lpstr>Celestial</vt:lpstr>
      <vt:lpstr>PROJECT 3 - Learn to Use Spatial Database</vt:lpstr>
      <vt:lpstr>Contents:</vt:lpstr>
      <vt:lpstr>INTRODUCTION</vt:lpstr>
      <vt:lpstr>Tools used</vt:lpstr>
      <vt:lpstr>QGIS Desktop</vt:lpstr>
      <vt:lpstr>qSpatialite </vt:lpstr>
      <vt:lpstr>Design implementation</vt:lpstr>
      <vt:lpstr>Example : Query 6</vt:lpstr>
      <vt:lpstr>Layers</vt:lpstr>
      <vt:lpstr>Final layer</vt:lpstr>
      <vt:lpstr>RESULT</vt:lpstr>
      <vt:lpstr>Example : Query 19</vt:lpstr>
      <vt:lpstr>result</vt:lpstr>
      <vt:lpstr>RESULT</vt:lpstr>
      <vt:lpstr>Example : Query 23</vt:lpstr>
      <vt:lpstr>result</vt:lpstr>
      <vt:lpstr>RESULT</vt:lpstr>
      <vt:lpstr>conclusion</vt:lpstr>
      <vt:lpstr>Q /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3(Learn to Use a patial database)</dc:title>
  <dc:creator>Mudassir</dc:creator>
  <cp:lastModifiedBy>Rakheja, Anuj</cp:lastModifiedBy>
  <cp:revision>58</cp:revision>
  <dcterms:created xsi:type="dcterms:W3CDTF">2016-05-01T03:11:11Z</dcterms:created>
  <dcterms:modified xsi:type="dcterms:W3CDTF">2016-05-02T06:18:17Z</dcterms:modified>
</cp:coreProperties>
</file>