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un\Desktop\Alg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Sheet5!$B$2</c:f>
              <c:strCache>
                <c:ptCount val="1"/>
                <c:pt idx="0">
                  <c:v>Selection sort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Sheet5!$A$3:$A$8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10000</c:v>
                </c:pt>
                <c:pt idx="3">
                  <c:v>30000</c:v>
                </c:pt>
                <c:pt idx="4">
                  <c:v>100000</c:v>
                </c:pt>
                <c:pt idx="5">
                  <c:v>300000</c:v>
                </c:pt>
              </c:numCache>
            </c:numRef>
          </c:cat>
          <c:val>
            <c:numRef>
              <c:f>Sheet5!$B$3:$B$8</c:f>
              <c:numCache>
                <c:formatCode>General</c:formatCode>
                <c:ptCount val="6"/>
                <c:pt idx="0">
                  <c:v>250.7</c:v>
                </c:pt>
                <c:pt idx="1">
                  <c:v>624.20000000000005</c:v>
                </c:pt>
                <c:pt idx="2">
                  <c:v>1283.9000000000001</c:v>
                </c:pt>
                <c:pt idx="3">
                  <c:v>3493.4</c:v>
                </c:pt>
                <c:pt idx="4">
                  <c:v>21830.5</c:v>
                </c:pt>
                <c:pt idx="5">
                  <c:v>62694.9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Sheet5!$C$2</c:f>
              <c:strCache>
                <c:ptCount val="1"/>
                <c:pt idx="0">
                  <c:v>Quick sort</c:v>
                </c:pt>
              </c:strCache>
            </c:strRef>
          </c:tx>
          <c:spPr>
            <a:ln w="95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rnd">
                <a:solidFill>
                  <a:srgbClr val="FF0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Sheet5!$A$3:$A$8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10000</c:v>
                </c:pt>
                <c:pt idx="3">
                  <c:v>30000</c:v>
                </c:pt>
                <c:pt idx="4">
                  <c:v>100000</c:v>
                </c:pt>
                <c:pt idx="5">
                  <c:v>300000</c:v>
                </c:pt>
              </c:numCache>
            </c:numRef>
          </c:cat>
          <c:val>
            <c:numRef>
              <c:f>Sheet5!$C$3:$C$8</c:f>
              <c:numCache>
                <c:formatCode>General</c:formatCode>
                <c:ptCount val="6"/>
                <c:pt idx="0">
                  <c:v>227.1</c:v>
                </c:pt>
                <c:pt idx="1">
                  <c:v>607.9</c:v>
                </c:pt>
                <c:pt idx="2">
                  <c:v>1158.8</c:v>
                </c:pt>
                <c:pt idx="3">
                  <c:v>1821.2</c:v>
                </c:pt>
                <c:pt idx="4">
                  <c:v>4148.2</c:v>
                </c:pt>
                <c:pt idx="5">
                  <c:v>8427.4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Sheet5!$D$2</c:f>
              <c:strCache>
                <c:ptCount val="1"/>
                <c:pt idx="0">
                  <c:v>Count sort</c:v>
                </c:pt>
              </c:strCache>
            </c:strRef>
          </c:tx>
          <c:spPr>
            <a:ln w="95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50"/>
              </a:solidFill>
              <a:ln w="9525" cap="rnd">
                <a:solidFill>
                  <a:srgbClr val="00B05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Sheet5!$A$3:$A$8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10000</c:v>
                </c:pt>
                <c:pt idx="3">
                  <c:v>30000</c:v>
                </c:pt>
                <c:pt idx="4">
                  <c:v>100000</c:v>
                </c:pt>
                <c:pt idx="5">
                  <c:v>300000</c:v>
                </c:pt>
              </c:numCache>
            </c:numRef>
          </c:cat>
          <c:val>
            <c:numRef>
              <c:f>Sheet5!$D$3:$D$8</c:f>
              <c:numCache>
                <c:formatCode>General</c:formatCode>
                <c:ptCount val="6"/>
                <c:pt idx="0">
                  <c:v>222.9</c:v>
                </c:pt>
                <c:pt idx="1">
                  <c:v>573.1</c:v>
                </c:pt>
                <c:pt idx="2">
                  <c:v>1099.0999999999999</c:v>
                </c:pt>
                <c:pt idx="3">
                  <c:v>1773.5</c:v>
                </c:pt>
                <c:pt idx="4">
                  <c:v>3645.3</c:v>
                </c:pt>
                <c:pt idx="5">
                  <c:v>7733.3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Sheet5!$E$2</c:f>
              <c:strCache>
                <c:ptCount val="1"/>
                <c:pt idx="0">
                  <c:v>Median Finding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Sheet5!$A$3:$A$8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10000</c:v>
                </c:pt>
                <c:pt idx="3">
                  <c:v>30000</c:v>
                </c:pt>
                <c:pt idx="4">
                  <c:v>100000</c:v>
                </c:pt>
                <c:pt idx="5">
                  <c:v>300000</c:v>
                </c:pt>
              </c:numCache>
            </c:numRef>
          </c:cat>
          <c:val>
            <c:numRef>
              <c:f>Sheet5!$E$3:$E$8</c:f>
              <c:numCache>
                <c:formatCode>General</c:formatCode>
                <c:ptCount val="6"/>
                <c:pt idx="0">
                  <c:v>7</c:v>
                </c:pt>
                <c:pt idx="1">
                  <c:v>23</c:v>
                </c:pt>
                <c:pt idx="2">
                  <c:v>36</c:v>
                </c:pt>
                <c:pt idx="3">
                  <c:v>75</c:v>
                </c:pt>
                <c:pt idx="4">
                  <c:v>511</c:v>
                </c:pt>
                <c:pt idx="5">
                  <c:v>4056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489696"/>
        <c:axId val="395491264"/>
      </c:lineChart>
      <c:catAx>
        <c:axId val="39548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Array</a:t>
                </a:r>
                <a:r>
                  <a:rPr lang="en-US" sz="1600" baseline="0"/>
                  <a:t> size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91264"/>
        <c:crosses val="autoZero"/>
        <c:auto val="1"/>
        <c:lblAlgn val="ctr"/>
        <c:lblOffset val="100"/>
        <c:noMultiLvlLbl val="1"/>
      </c:catAx>
      <c:valAx>
        <c:axId val="39549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ln>
                      <a:noFill/>
                    </a:ln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 err="1" smtClean="0">
                    <a:ln>
                      <a:noFill/>
                    </a:ln>
                  </a:rPr>
                  <a:t>TIme</a:t>
                </a:r>
                <a:endParaRPr lang="en-US" sz="1600" b="1" dirty="0">
                  <a:ln>
                    <a:noFill/>
                  </a:ln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ln>
                    <a:noFill/>
                  </a:ln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8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3D86-6F42-453C-AED7-8E610813D30D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9B41-EC56-4F69-A18D-30B10F2F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298115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Sorting and Median Finding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>
                <a:latin typeface="+mn-lt"/>
              </a:rPr>
              <a:t/>
            </a:r>
            <a:br>
              <a:rPr lang="en-US" sz="3600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6885" y="3717947"/>
            <a:ext cx="9144000" cy="1655762"/>
          </a:xfrm>
        </p:spPr>
        <p:txBody>
          <a:bodyPr/>
          <a:lstStyle/>
          <a:p>
            <a:pPr algn="r"/>
            <a:r>
              <a:rPr lang="en-US" b="1" dirty="0" smtClean="0"/>
              <a:t>By </a:t>
            </a:r>
          </a:p>
          <a:p>
            <a:pPr algn="r"/>
            <a:r>
              <a:rPr lang="en-US" b="1" dirty="0" smtClean="0"/>
              <a:t>Varun Teja (1001114660)</a:t>
            </a:r>
          </a:p>
          <a:p>
            <a:pPr algn="r"/>
            <a:r>
              <a:rPr lang="en-US" b="1" dirty="0" err="1"/>
              <a:t>Mudassir</a:t>
            </a:r>
            <a:r>
              <a:rPr lang="en-US" b="1" dirty="0"/>
              <a:t> (1001108922)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96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ithinrange.ca/wp-content/uploads/2015/09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0"/>
            <a:ext cx="9380311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Sampling method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Average of 10 values for each array size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Average is considered as the sample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Graph is plotted taking into account the average values of each sorting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1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Selection sort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graphicFrame>
        <p:nvGraphicFramePr>
          <p:cNvPr id="53" name="Content Placeholder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66211"/>
              </p:ext>
            </p:extLst>
          </p:nvPr>
        </p:nvGraphicFramePr>
        <p:xfrm>
          <a:off x="651462" y="1378039"/>
          <a:ext cx="10702338" cy="4662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317"/>
                <a:gridCol w="982511"/>
                <a:gridCol w="842151"/>
                <a:gridCol w="842151"/>
                <a:gridCol w="842151"/>
                <a:gridCol w="842151"/>
                <a:gridCol w="842151"/>
                <a:gridCol w="842151"/>
                <a:gridCol w="842151"/>
                <a:gridCol w="842151"/>
                <a:gridCol w="842151"/>
                <a:gridCol w="842151"/>
              </a:tblGrid>
              <a:tr h="6081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Selection 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Time (ms)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Array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250.7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1311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1371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1283.9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3423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3363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3570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3409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3493.4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22674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21158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21747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22813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20660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20974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21444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21830.5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7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56786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63679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62564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68973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64785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57341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59867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65438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58541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68975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62694.9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1985226" y="1399813"/>
            <a:ext cx="0" cy="4633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5594" y="2015946"/>
            <a:ext cx="105663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Quick sort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26584"/>
              </p:ext>
            </p:extLst>
          </p:nvPr>
        </p:nvGraphicFramePr>
        <p:xfrm>
          <a:off x="535150" y="1418458"/>
          <a:ext cx="10367492" cy="4790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019"/>
                <a:gridCol w="943303"/>
                <a:gridCol w="850303"/>
                <a:gridCol w="850303"/>
                <a:gridCol w="850303"/>
                <a:gridCol w="850303"/>
                <a:gridCol w="850303"/>
                <a:gridCol w="850303"/>
                <a:gridCol w="850303"/>
                <a:gridCol w="850303"/>
                <a:gridCol w="850303"/>
                <a:gridCol w="779443"/>
              </a:tblGrid>
              <a:tr h="600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Quick 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Time (ms)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Array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607.9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1158.8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1659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1821.2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3761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3738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4295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4347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4282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4411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4431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3873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4486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3858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4148.2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587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9484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8349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7679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7843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8999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9630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7642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8427.4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43050" y="1457059"/>
            <a:ext cx="0" cy="4713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75028" y="2076483"/>
            <a:ext cx="10287736" cy="7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0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Count sort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657312"/>
              </p:ext>
            </p:extLst>
          </p:nvPr>
        </p:nvGraphicFramePr>
        <p:xfrm>
          <a:off x="474882" y="1300768"/>
          <a:ext cx="10972808" cy="4846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866"/>
                <a:gridCol w="1045692"/>
                <a:gridCol w="892325"/>
                <a:gridCol w="892325"/>
                <a:gridCol w="892325"/>
                <a:gridCol w="892325"/>
                <a:gridCol w="892325"/>
                <a:gridCol w="892325"/>
                <a:gridCol w="892325"/>
                <a:gridCol w="892325"/>
                <a:gridCol w="892325"/>
                <a:gridCol w="892325"/>
              </a:tblGrid>
              <a:tr h="60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Count 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Time (ms)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Array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222.9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573.1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1099.1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3708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3288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3867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3764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3851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3347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3645.3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05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7266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7954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7783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7831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7688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7733.3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22370" y="1322257"/>
            <a:ext cx="0" cy="4815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7938" y="1881110"/>
            <a:ext cx="10865862" cy="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Median Finding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95614"/>
              </p:ext>
            </p:extLst>
          </p:nvPr>
        </p:nvGraphicFramePr>
        <p:xfrm>
          <a:off x="1713964" y="2356831"/>
          <a:ext cx="5845934" cy="2846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0036"/>
                <a:gridCol w="2275898"/>
              </a:tblGrid>
              <a:tr h="355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Median Finding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Array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Time (ms)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5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4056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72556" y="2367727"/>
            <a:ext cx="0" cy="2828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1930" y="2764340"/>
            <a:ext cx="5756682" cy="1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Comparison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65193"/>
              </p:ext>
            </p:extLst>
          </p:nvPr>
        </p:nvGraphicFramePr>
        <p:xfrm>
          <a:off x="386366" y="1300762"/>
          <a:ext cx="11321604" cy="4906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152"/>
                <a:gridCol w="2604807"/>
                <a:gridCol w="1972210"/>
                <a:gridCol w="1972210"/>
                <a:gridCol w="2986225"/>
              </a:tblGrid>
              <a:tr h="61335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Time (ms)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Array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Selection sort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Quick sort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Count sort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Median Finding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250.7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222.9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624.2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607.9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573.1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1283.9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1158.8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1099.1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3493.4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1821.2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1773.5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21830.5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4148.2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3645.3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511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613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300000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62694.9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8427.4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7733.3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4056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194773" y="1313193"/>
            <a:ext cx="0" cy="4876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832" y="1954906"/>
            <a:ext cx="1128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8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2830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7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Summary</a:t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According to the graph, median finding algorithm performs the best</a:t>
            </a:r>
          </a:p>
          <a:p>
            <a:endParaRPr lang="en-US" sz="2400" dirty="0"/>
          </a:p>
          <a:p>
            <a:r>
              <a:rPr lang="en-US" sz="2400" dirty="0" smtClean="0"/>
              <a:t>The time complexity order is,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Median Finding &lt; Count sort &lt; Quick sort &lt; Selection sort </a:t>
            </a:r>
          </a:p>
          <a:p>
            <a:pPr marL="0" indent="0">
              <a:buNone/>
            </a:pPr>
            <a:r>
              <a:rPr lang="en-US" sz="2400" dirty="0" smtClean="0"/>
              <a:t>(in increasing order of time taken)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3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429</Words>
  <Application>Microsoft Office PowerPoint</Application>
  <PresentationFormat>Widescreen</PresentationFormat>
  <Paragraphs>335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Sorting and Median Finding  </vt:lpstr>
      <vt:lpstr>Sampling method </vt:lpstr>
      <vt:lpstr>Selection sort </vt:lpstr>
      <vt:lpstr>Quick sort </vt:lpstr>
      <vt:lpstr>Count sort </vt:lpstr>
      <vt:lpstr>Median Finding </vt:lpstr>
      <vt:lpstr>Comparison </vt:lpstr>
      <vt:lpstr>PowerPoint Presentation</vt:lpstr>
      <vt:lpstr>Summary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Median Finding</dc:title>
  <dc:creator>Varun Teja</dc:creator>
  <cp:lastModifiedBy>Varun Teja</cp:lastModifiedBy>
  <cp:revision>8</cp:revision>
  <dcterms:created xsi:type="dcterms:W3CDTF">2015-10-26T08:04:01Z</dcterms:created>
  <dcterms:modified xsi:type="dcterms:W3CDTF">2015-10-26T09:14:49Z</dcterms:modified>
</cp:coreProperties>
</file>