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13dedf3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3dedf3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34bece4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4bece4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78675"/>
            <a:ext cx="5783400" cy="8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Mistborn</a:t>
            </a:r>
            <a:endParaRPr/>
          </a:p>
        </p:txBody>
      </p:sp>
      <p:pic>
        <p:nvPicPr>
          <p:cNvPr id="64" name="Google Shape;64;p13"/>
          <p:cNvPicPr preferRelativeResize="0"/>
          <p:nvPr/>
        </p:nvPicPr>
        <p:blipFill>
          <a:blip r:embed="rId3">
            <a:alphaModFix/>
          </a:blip>
          <a:stretch>
            <a:fillRect/>
          </a:stretch>
        </p:blipFill>
        <p:spPr>
          <a:xfrm>
            <a:off x="2042225" y="1449700"/>
            <a:ext cx="1928875" cy="2931900"/>
          </a:xfrm>
          <a:prstGeom prst="rect">
            <a:avLst/>
          </a:prstGeom>
          <a:noFill/>
          <a:ln>
            <a:noFill/>
          </a:ln>
        </p:spPr>
      </p:pic>
      <p:pic>
        <p:nvPicPr>
          <p:cNvPr id="65" name="Google Shape;65;p13"/>
          <p:cNvPicPr preferRelativeResize="0"/>
          <p:nvPr/>
        </p:nvPicPr>
        <p:blipFill>
          <a:blip r:embed="rId4">
            <a:alphaModFix/>
          </a:blip>
          <a:stretch>
            <a:fillRect/>
          </a:stretch>
        </p:blipFill>
        <p:spPr>
          <a:xfrm>
            <a:off x="5239534" y="1449700"/>
            <a:ext cx="1811915" cy="293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939500" y="76775"/>
            <a:ext cx="3837000" cy="4342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t>Title:</a:t>
            </a:r>
            <a:br>
              <a:rPr lang="en"/>
            </a:br>
            <a:r>
              <a:rPr lang="en"/>
              <a:t>Mistborn</a:t>
            </a:r>
            <a:endParaRPr/>
          </a:p>
          <a:p>
            <a:pPr indent="0" lvl="0" marL="0" rtl="0" algn="l">
              <a:lnSpc>
                <a:spcPct val="115000"/>
              </a:lnSpc>
              <a:spcBef>
                <a:spcPts val="1600"/>
              </a:spcBef>
              <a:spcAft>
                <a:spcPts val="0"/>
              </a:spcAft>
              <a:buClr>
                <a:schemeClr val="dk2"/>
              </a:buClr>
              <a:buSzPts val="1100"/>
              <a:buFont typeface="Arial"/>
              <a:buNone/>
            </a:pPr>
            <a:r>
              <a:rPr lang="en"/>
              <a:t>Author:</a:t>
            </a:r>
            <a:br>
              <a:rPr lang="en"/>
            </a:br>
            <a:r>
              <a:rPr lang="en"/>
              <a:t>Brandon Sanderson</a:t>
            </a:r>
            <a:endParaRPr/>
          </a:p>
          <a:p>
            <a:pPr indent="0" lvl="0" marL="0" rtl="0" algn="l">
              <a:lnSpc>
                <a:spcPct val="115000"/>
              </a:lnSpc>
              <a:spcBef>
                <a:spcPts val="1600"/>
              </a:spcBef>
              <a:spcAft>
                <a:spcPts val="0"/>
              </a:spcAft>
              <a:buClr>
                <a:schemeClr val="dk2"/>
              </a:buClr>
              <a:buSzPts val="1100"/>
              <a:buFont typeface="Arial"/>
              <a:buNone/>
            </a:pPr>
            <a:r>
              <a:rPr lang="en"/>
              <a:t>Publisher:</a:t>
            </a:r>
            <a:br>
              <a:rPr lang="en"/>
            </a:br>
            <a:r>
              <a:rPr lang="en"/>
              <a:t>Tor Books</a:t>
            </a:r>
            <a:endParaRPr/>
          </a:p>
          <a:p>
            <a:pPr indent="0" lvl="0" marL="0" rtl="0" algn="l">
              <a:lnSpc>
                <a:spcPct val="115000"/>
              </a:lnSpc>
              <a:spcBef>
                <a:spcPts val="1600"/>
              </a:spcBef>
              <a:spcAft>
                <a:spcPts val="0"/>
              </a:spcAft>
              <a:buClr>
                <a:schemeClr val="dk2"/>
              </a:buClr>
              <a:buSzPts val="1100"/>
              <a:buFont typeface="Arial"/>
              <a:buNone/>
            </a:pPr>
            <a:r>
              <a:rPr lang="en"/>
              <a:t>Copyright Date:</a:t>
            </a:r>
            <a:endParaRPr/>
          </a:p>
          <a:p>
            <a:pPr indent="0" lvl="0" marL="0" rtl="0" algn="l">
              <a:lnSpc>
                <a:spcPct val="115000"/>
              </a:lnSpc>
              <a:spcBef>
                <a:spcPts val="1600"/>
              </a:spcBef>
              <a:spcAft>
                <a:spcPts val="0"/>
              </a:spcAft>
              <a:buClr>
                <a:schemeClr val="dk2"/>
              </a:buClr>
              <a:buSzPts val="1100"/>
              <a:buFont typeface="Arial"/>
              <a:buNone/>
            </a:pPr>
            <a:r>
              <a:rPr lang="en"/>
              <a:t>2006</a:t>
            </a:r>
            <a:endParaRPr/>
          </a:p>
          <a:p>
            <a:pPr indent="0" lvl="0" marL="0" rtl="0" algn="l">
              <a:lnSpc>
                <a:spcPct val="115000"/>
              </a:lnSpc>
              <a:spcBef>
                <a:spcPts val="1600"/>
              </a:spcBef>
              <a:spcAft>
                <a:spcPts val="1600"/>
              </a:spcAft>
              <a:buClr>
                <a:schemeClr val="dk2"/>
              </a:buClr>
              <a:buSzPts val="1100"/>
              <a:buFont typeface="Arial"/>
              <a:buNone/>
            </a:pPr>
            <a:r>
              <a:rPr lang="en"/>
              <a:t>Ar Points: 33.0 Ar Book level: 5.5</a:t>
            </a:r>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233425" y="181860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I chose this book</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 chose this book because I really enjoy the author and my dad recommended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story mistborn is about the main character Vin finding out she mistborn and helping to bring down the final empire. Mistborn is the term for a human who has the ability to burn metals in their body to gain powers. The main allomantic metals are Steel (pushes nearby metals) , Iron (pulls nearby metals) ,  Pewter (increases physical abilities) , Tin (increases senses) , Zinc ( Riots emotions) , Brass ( Dampens emotions) , Copper ( Hides allomancy) , Bronze ( can hear allomantic pulses). To learn more read the 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a:t>
            </a:r>
            <a:endParaRPr/>
          </a:p>
        </p:txBody>
      </p:sp>
      <p:sp>
        <p:nvSpPr>
          <p:cNvPr id="89" name="Google Shape;89;p17"/>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Where did it happen?</a:t>
            </a:r>
            <a:endParaRPr sz="2400">
              <a:solidFill>
                <a:schemeClr val="accent5"/>
              </a:solidFill>
            </a:endParaRPr>
          </a:p>
        </p:txBody>
      </p:sp>
      <p:cxnSp>
        <p:nvCxnSpPr>
          <p:cNvPr id="90" name="Google Shape;90;p17"/>
          <p:cNvCxnSpPr/>
          <p:nvPr/>
        </p:nvCxnSpPr>
        <p:spPr>
          <a:xfrm>
            <a:off x="418675" y="1811883"/>
            <a:ext cx="270900" cy="0"/>
          </a:xfrm>
          <a:prstGeom prst="straightConnector1">
            <a:avLst/>
          </a:prstGeom>
          <a:noFill/>
          <a:ln cap="flat" cmpd="sng" w="9525">
            <a:solidFill>
              <a:schemeClr val="lt2"/>
            </a:solidFill>
            <a:prstDash val="solid"/>
            <a:round/>
            <a:headEnd len="med" w="med" type="none"/>
            <a:tailEnd len="med" w="med" type="none"/>
          </a:ln>
        </p:spPr>
      </p:cxnSp>
      <p:sp>
        <p:nvSpPr>
          <p:cNvPr id="91" name="Google Shape;91;p17"/>
          <p:cNvSpPr txBox="1"/>
          <p:nvPr>
            <p:ph idx="4294967295" type="body"/>
          </p:nvPr>
        </p:nvSpPr>
        <p:spPr>
          <a:xfrm>
            <a:off x="311700" y="1916325"/>
            <a:ext cx="85206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book took place in an empire called “The Final Empire”. This empire is ruled by the lord ruler an all powerful god. The main characters goals are to kill this god and stop his oppression. The final empire is a hard place to live in where nobility are the strong ones.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Conflict</a:t>
            </a:r>
            <a:endParaRPr/>
          </a:p>
        </p:txBody>
      </p:sp>
      <p:sp>
        <p:nvSpPr>
          <p:cNvPr id="97" name="Google Shape;9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main problem in the story is that the Nobility have forced the skaa race into slavery. Think of this problem as what happened in our history for slavery. The skaa are treated horribly. The main characters of the book wish to take down the nobility and free the skaa.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 Characters</a:t>
            </a:r>
            <a:endParaRPr/>
          </a:p>
        </p:txBody>
      </p:sp>
      <p:sp>
        <p:nvSpPr>
          <p:cNvPr id="103" name="Google Shape;103;p19"/>
          <p:cNvSpPr txBox="1"/>
          <p:nvPr>
            <p:ph idx="2" type="body"/>
          </p:nvPr>
        </p:nvSpPr>
        <p:spPr>
          <a:xfrm>
            <a:off x="4928550" y="142575"/>
            <a:ext cx="3837000" cy="41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Vin: A young mistborn skaa rescued by Kelsior.</a:t>
            </a:r>
            <a:endParaRPr sz="1200"/>
          </a:p>
          <a:p>
            <a:pPr indent="0" lvl="0" marL="0" rtl="0" algn="l">
              <a:spcBef>
                <a:spcPts val="1600"/>
              </a:spcBef>
              <a:spcAft>
                <a:spcPts val="0"/>
              </a:spcAft>
              <a:buNone/>
            </a:pPr>
            <a:r>
              <a:rPr lang="en" sz="1200"/>
              <a:t>Kelsior: The crew leader also a mistborn</a:t>
            </a:r>
            <a:endParaRPr sz="1200"/>
          </a:p>
          <a:p>
            <a:pPr indent="0" lvl="0" marL="0" rtl="0" algn="l">
              <a:spcBef>
                <a:spcPts val="1600"/>
              </a:spcBef>
              <a:spcAft>
                <a:spcPts val="0"/>
              </a:spcAft>
              <a:buNone/>
            </a:pPr>
            <a:r>
              <a:rPr lang="en" sz="1200"/>
              <a:t>Breeze: A soother misting part of kelsior’s crew</a:t>
            </a:r>
            <a:endParaRPr sz="1200"/>
          </a:p>
          <a:p>
            <a:pPr indent="0" lvl="0" marL="0" rtl="0" algn="l">
              <a:spcBef>
                <a:spcPts val="1600"/>
              </a:spcBef>
              <a:spcAft>
                <a:spcPts val="0"/>
              </a:spcAft>
              <a:buNone/>
            </a:pPr>
            <a:r>
              <a:rPr lang="en" sz="1200"/>
              <a:t>Ham: The thug of the group</a:t>
            </a:r>
            <a:endParaRPr sz="1200"/>
          </a:p>
          <a:p>
            <a:pPr indent="0" lvl="0" marL="0" rtl="0" algn="l">
              <a:spcBef>
                <a:spcPts val="1600"/>
              </a:spcBef>
              <a:spcAft>
                <a:spcPts val="0"/>
              </a:spcAft>
              <a:buNone/>
            </a:pPr>
            <a:r>
              <a:rPr lang="en" sz="1200"/>
              <a:t>Dockson: Kelsior”s right hand man handles all money</a:t>
            </a:r>
            <a:endParaRPr sz="1200"/>
          </a:p>
          <a:p>
            <a:pPr indent="0" lvl="0" marL="0" rtl="0" algn="l">
              <a:spcBef>
                <a:spcPts val="1600"/>
              </a:spcBef>
              <a:spcAft>
                <a:spcPts val="0"/>
              </a:spcAft>
              <a:buNone/>
            </a:pPr>
            <a:r>
              <a:rPr lang="en" sz="1200"/>
              <a:t>Clubs: Owns the hideout and is a smoker</a:t>
            </a:r>
            <a:endParaRPr sz="1200"/>
          </a:p>
          <a:p>
            <a:pPr indent="0" lvl="0" marL="0" rtl="0" algn="l">
              <a:spcBef>
                <a:spcPts val="1600"/>
              </a:spcBef>
              <a:spcAft>
                <a:spcPts val="0"/>
              </a:spcAft>
              <a:buNone/>
            </a:pPr>
            <a:r>
              <a:rPr lang="en" sz="1200"/>
              <a:t>Spook: The tineye lookout</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