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2.jpeg" ContentType="image/jpeg"/>
  <Override PartName="/ppt/media/image1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5715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51640" y="190440"/>
            <a:ext cx="8640360" cy="911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251640" y="1336320"/>
            <a:ext cx="864036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251640" y="3309120"/>
            <a:ext cx="864036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51640" y="190440"/>
            <a:ext cx="8640360" cy="911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251640" y="1336320"/>
            <a:ext cx="421632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9280" y="1336320"/>
            <a:ext cx="421632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251640" y="3309120"/>
            <a:ext cx="421632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9280" y="3309120"/>
            <a:ext cx="421632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251640" y="190440"/>
            <a:ext cx="8640360" cy="911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251640" y="1336320"/>
            <a:ext cx="278208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73040" y="1336320"/>
            <a:ext cx="278208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4800" y="1336320"/>
            <a:ext cx="278208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251640" y="3309120"/>
            <a:ext cx="278208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173040" y="3309120"/>
            <a:ext cx="278208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94800" y="3309120"/>
            <a:ext cx="278208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251640" y="190440"/>
            <a:ext cx="8640360" cy="911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251640" y="1336320"/>
            <a:ext cx="8640360" cy="3777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251640" y="190440"/>
            <a:ext cx="8640360" cy="911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251640" y="1336320"/>
            <a:ext cx="8640360" cy="377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251640" y="190440"/>
            <a:ext cx="8640360" cy="911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251640" y="1336320"/>
            <a:ext cx="4216320" cy="377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79280" y="1336320"/>
            <a:ext cx="4216320" cy="377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51640" y="190440"/>
            <a:ext cx="8640360" cy="911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251640" y="190440"/>
            <a:ext cx="8640360" cy="422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51640" y="190440"/>
            <a:ext cx="8640360" cy="911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251640" y="1336320"/>
            <a:ext cx="421632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9280" y="1336320"/>
            <a:ext cx="4216320" cy="377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251640" y="3309120"/>
            <a:ext cx="421632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251640" y="190440"/>
            <a:ext cx="8640360" cy="911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251640" y="1336320"/>
            <a:ext cx="8640360" cy="3777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51640" y="190440"/>
            <a:ext cx="8640360" cy="911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251640" y="1336320"/>
            <a:ext cx="4216320" cy="377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9280" y="1336320"/>
            <a:ext cx="421632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9280" y="3309120"/>
            <a:ext cx="421632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251640" y="190440"/>
            <a:ext cx="8640360" cy="911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251640" y="1336320"/>
            <a:ext cx="421632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9280" y="1336320"/>
            <a:ext cx="421632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251640" y="3309120"/>
            <a:ext cx="864036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51640" y="190440"/>
            <a:ext cx="8640360" cy="911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251640" y="1336320"/>
            <a:ext cx="864036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251640" y="3309120"/>
            <a:ext cx="864036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251640" y="190440"/>
            <a:ext cx="8640360" cy="911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251640" y="1336320"/>
            <a:ext cx="421632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9280" y="1336320"/>
            <a:ext cx="421632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251640" y="3309120"/>
            <a:ext cx="421632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4679280" y="3309120"/>
            <a:ext cx="421632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51640" y="190440"/>
            <a:ext cx="8640360" cy="911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251640" y="1336320"/>
            <a:ext cx="278208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173040" y="1336320"/>
            <a:ext cx="278208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0" y="1336320"/>
            <a:ext cx="278208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251640" y="3309120"/>
            <a:ext cx="278208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3173040" y="3309120"/>
            <a:ext cx="278208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6094800" y="3309120"/>
            <a:ext cx="278208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51640" y="190440"/>
            <a:ext cx="8640360" cy="911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251640" y="1336320"/>
            <a:ext cx="8640360" cy="377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51640" y="190440"/>
            <a:ext cx="8640360" cy="911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251640" y="1336320"/>
            <a:ext cx="4216320" cy="377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9280" y="1336320"/>
            <a:ext cx="4216320" cy="377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51640" y="190440"/>
            <a:ext cx="8640360" cy="911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251640" y="190440"/>
            <a:ext cx="8640360" cy="422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51640" y="190440"/>
            <a:ext cx="8640360" cy="911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251640" y="1336320"/>
            <a:ext cx="421632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9280" y="1336320"/>
            <a:ext cx="4216320" cy="377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251640" y="3309120"/>
            <a:ext cx="421632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51640" y="190440"/>
            <a:ext cx="8640360" cy="911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251640" y="1336320"/>
            <a:ext cx="4216320" cy="377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9280" y="1336320"/>
            <a:ext cx="421632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9280" y="3309120"/>
            <a:ext cx="421632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251640" y="190440"/>
            <a:ext cx="8640360" cy="911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251640" y="1336320"/>
            <a:ext cx="421632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9280" y="1336320"/>
            <a:ext cx="421632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251640" y="3309120"/>
            <a:ext cx="864036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rafik 5" descr=""/>
          <p:cNvPicPr/>
          <p:nvPr/>
        </p:nvPicPr>
        <p:blipFill>
          <a:blip r:embed="rId2"/>
          <a:stretch/>
        </p:blipFill>
        <p:spPr>
          <a:xfrm>
            <a:off x="5364000" y="594360"/>
            <a:ext cx="3419640" cy="854280"/>
          </a:xfrm>
          <a:prstGeom prst="rect">
            <a:avLst/>
          </a:prstGeom>
          <a:ln w="1260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251640" y="190440"/>
            <a:ext cx="8640360" cy="9111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251640" y="190440"/>
            <a:ext cx="8640360" cy="9111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251640" y="1336320"/>
            <a:ext cx="8640360" cy="377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256320" y="4146840"/>
            <a:ext cx="8352360" cy="364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808080"/>
                </a:solidFill>
                <a:latin typeface="Segoe UI"/>
                <a:ea typeface="Segoe UI"/>
              </a:rPr>
              <a:t>Practical Course Robotics  |  16.07.2020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Line 2"/>
          <p:cNvSpPr/>
          <p:nvPr/>
        </p:nvSpPr>
        <p:spPr>
          <a:xfrm>
            <a:off x="323280" y="3883320"/>
            <a:ext cx="8425080" cy="360"/>
          </a:xfrm>
          <a:prstGeom prst="line">
            <a:avLst/>
          </a:prstGeom>
          <a:ln cap="rnd" w="16560">
            <a:solidFill>
              <a:srgbClr val="a6a6a6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3"/>
          <p:cNvSpPr/>
          <p:nvPr/>
        </p:nvSpPr>
        <p:spPr>
          <a:xfrm>
            <a:off x="251640" y="3289680"/>
            <a:ext cx="8640360" cy="485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Char char="▪"/>
            </a:pPr>
            <a:r>
              <a:rPr b="0" lang="en-US" sz="2000" spc="-1" strike="noStrike">
                <a:solidFill>
                  <a:srgbClr val="000000"/>
                </a:solidFill>
                <a:latin typeface="Segoe UI"/>
                <a:ea typeface="Segoe UI"/>
              </a:rPr>
              <a:t>Mohammed Muddasser, Raphael Brösamle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4"/>
          <p:cNvSpPr/>
          <p:nvPr/>
        </p:nvSpPr>
        <p:spPr>
          <a:xfrm>
            <a:off x="251640" y="2057400"/>
            <a:ext cx="8640360" cy="1199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137cbe"/>
                </a:solidFill>
                <a:latin typeface="Segoe UI Light"/>
                <a:ea typeface="Segoe UI Light"/>
              </a:rPr>
              <a:t>Throw and Block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251640" y="1336320"/>
            <a:ext cx="8640360" cy="3777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137cbe"/>
              </a:buClr>
              <a:buFont typeface="StarSymbol"/>
              <a:buChar char="▪"/>
            </a:pPr>
            <a:r>
              <a:rPr b="0" lang="en-US" sz="2000" spc="-1" strike="noStrike">
                <a:solidFill>
                  <a:srgbClr val="000000"/>
                </a:solidFill>
                <a:latin typeface="Segoe UI"/>
                <a:ea typeface="Segoe UI"/>
              </a:rPr>
              <a:t>Implementation of a thrower and a goalie</a:t>
            </a:r>
            <a:endParaRPr b="0" lang="en-US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137cbe"/>
              </a:buClr>
              <a:buFont typeface="StarSymbol"/>
              <a:buChar char="▪"/>
            </a:pPr>
            <a:r>
              <a:rPr b="0" lang="en-US" sz="2000" spc="-1" strike="noStrike">
                <a:solidFill>
                  <a:srgbClr val="000000"/>
                </a:solidFill>
                <a:latin typeface="Segoe UI"/>
                <a:ea typeface="Segoe UI"/>
              </a:rPr>
              <a:t>The balls are shot periodically from different positions</a:t>
            </a:r>
            <a:endParaRPr b="0" lang="en-US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137cbe"/>
              </a:buClr>
              <a:buFont typeface="StarSymbol"/>
              <a:buChar char="▪"/>
            </a:pPr>
            <a:r>
              <a:rPr b="0" lang="en-US" sz="2000" spc="-1" strike="noStrike">
                <a:solidFill>
                  <a:srgbClr val="000000"/>
                </a:solidFill>
                <a:latin typeface="Segoe UI"/>
                <a:ea typeface="Segoe UI"/>
              </a:rPr>
              <a:t>Trajectory estimation for the ball intersection position</a:t>
            </a:r>
            <a:endParaRPr b="0" lang="en-US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137cbe"/>
              </a:buClr>
              <a:buFont typeface="StarSymbol"/>
              <a:buChar char="▪"/>
            </a:pPr>
            <a:r>
              <a:rPr b="0" lang="en-US" sz="2000" spc="-1" strike="noStrike">
                <a:solidFill>
                  <a:srgbClr val="000000"/>
                </a:solidFill>
                <a:latin typeface="Segoe UI"/>
                <a:ea typeface="Segoe UI"/>
              </a:rPr>
              <a:t>The current ball position directly queried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8647200" y="5297760"/>
            <a:ext cx="244800" cy="395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3"/>
          <p:cNvSpPr/>
          <p:nvPr/>
        </p:nvSpPr>
        <p:spPr>
          <a:xfrm>
            <a:off x="251640" y="190440"/>
            <a:ext cx="8640360" cy="911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137cbe"/>
                </a:solidFill>
                <a:latin typeface="Segoe UI Light"/>
                <a:ea typeface="Segoe UI Light"/>
              </a:rPr>
              <a:t>What is the project about?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4" name="CustomShape 4"/>
          <p:cNvSpPr/>
          <p:nvPr/>
        </p:nvSpPr>
        <p:spPr>
          <a:xfrm>
            <a:off x="338760" y="3170880"/>
            <a:ext cx="1215360" cy="394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Segoe UI"/>
                <a:ea typeface="Segoe UI"/>
              </a:rPr>
              <a:t>Thrower: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5" name="CustomShape 5"/>
          <p:cNvSpPr/>
          <p:nvPr/>
        </p:nvSpPr>
        <p:spPr>
          <a:xfrm>
            <a:off x="251640" y="3710160"/>
            <a:ext cx="8640360" cy="1227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137cbe"/>
              </a:buClr>
              <a:buFont typeface="StarSymbol"/>
              <a:buChar char="▪"/>
            </a:pPr>
            <a:r>
              <a:rPr b="0" lang="en-US" sz="2000" spc="-1" strike="noStrike">
                <a:solidFill>
                  <a:srgbClr val="000000"/>
                </a:solidFill>
                <a:latin typeface="Segoe UI"/>
                <a:ea typeface="Segoe UI"/>
              </a:rPr>
              <a:t>180° field of view</a:t>
            </a:r>
            <a:endParaRPr b="0" lang="en-US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137cbe"/>
              </a:buClr>
              <a:buFont typeface="StarSymbol"/>
              <a:buChar char="▪"/>
            </a:pPr>
            <a:r>
              <a:rPr b="0" lang="en-US" sz="2000" spc="-1" strike="noStrike">
                <a:solidFill>
                  <a:srgbClr val="000000"/>
                </a:solidFill>
                <a:latin typeface="Segoe UI"/>
                <a:ea typeface="Segoe UI"/>
              </a:rPr>
              <a:t>Ball thrown towards the desired goal direction</a:t>
            </a:r>
            <a:endParaRPr b="0" lang="en-US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137cbe"/>
              </a:buClr>
              <a:buFont typeface="StarSymbol"/>
              <a:buChar char="▪"/>
            </a:pPr>
            <a:r>
              <a:rPr b="0" lang="en-US" sz="2000" spc="-1" strike="noStrike">
                <a:solidFill>
                  <a:srgbClr val="000000"/>
                </a:solidFill>
                <a:latin typeface="Segoe UI"/>
                <a:ea typeface="Segoe UI"/>
              </a:rPr>
              <a:t>Works also for multiple throwers</a:t>
            </a:r>
            <a:endParaRPr b="0" lang="en-US" sz="2000" spc="-1" strike="noStrike">
              <a:latin typeface="Arial"/>
            </a:endParaRPr>
          </a:p>
        </p:txBody>
      </p:sp>
    </p:spTree>
  </p:cSld>
  <p:transition spd="med">
    <p:dissolve/>
  </p:transition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8647200" y="5297760"/>
            <a:ext cx="244800" cy="395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2"/>
          <p:cNvSpPr/>
          <p:nvPr/>
        </p:nvSpPr>
        <p:spPr>
          <a:xfrm>
            <a:off x="251640" y="190440"/>
            <a:ext cx="8640360" cy="911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137cbe"/>
                </a:solidFill>
                <a:latin typeface="Segoe UI Light"/>
                <a:ea typeface="Segoe UI Light"/>
              </a:rPr>
              <a:t>Throw and Block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365760" y="1607400"/>
            <a:ext cx="4225680" cy="2598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1920" spc="-1" strike="noStrike" u="sng">
                <a:solidFill>
                  <a:srgbClr val="000000"/>
                </a:solidFill>
                <a:uFillTx/>
                <a:latin typeface="Segoe UI"/>
                <a:ea typeface="Segoe UI"/>
              </a:rPr>
              <a:t>Trajectory based estimation:</a:t>
            </a:r>
            <a:endParaRPr b="0" lang="en-US" sz="1920" spc="-1" strike="noStrike">
              <a:latin typeface="Arial"/>
            </a:endParaRPr>
          </a:p>
          <a:p>
            <a:pPr marL="329040" indent="-3283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Char char="▪"/>
            </a:pPr>
            <a:r>
              <a:rPr b="0" lang="en-US" sz="1920" spc="-1" strike="noStrike">
                <a:solidFill>
                  <a:srgbClr val="000000"/>
                </a:solidFill>
                <a:latin typeface="Segoe UI"/>
                <a:ea typeface="Segoe UI"/>
              </a:rPr>
              <a:t>Line intersection between the goal direction and the axis of the goal to get x and y co-ordinates of the intersection point.</a:t>
            </a:r>
            <a:endParaRPr b="0" lang="en-US" sz="1920" spc="-1" strike="noStrike">
              <a:latin typeface="Arial"/>
            </a:endParaRPr>
          </a:p>
          <a:p>
            <a:pPr marL="329040" indent="-3283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Char char="▪"/>
            </a:pPr>
            <a:r>
              <a:rPr b="0" lang="en-US" sz="1920" spc="-1" strike="noStrike">
                <a:solidFill>
                  <a:srgbClr val="000000"/>
                </a:solidFill>
                <a:latin typeface="Segoe UI"/>
                <a:ea typeface="Segoe UI"/>
              </a:rPr>
              <a:t>1D projectile motion to estimate the height of intersection(z).</a:t>
            </a:r>
            <a:endParaRPr b="0" lang="en-US" sz="1920" spc="-1" strike="noStrike"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4754880" y="1645920"/>
            <a:ext cx="4225680" cy="2630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1920" spc="-1" strike="noStrike" u="sng">
                <a:solidFill>
                  <a:srgbClr val="000000"/>
                </a:solidFill>
                <a:uFillTx/>
                <a:latin typeface="Segoe UI"/>
                <a:ea typeface="Segoe UI"/>
              </a:rPr>
              <a:t>Approximate estimation:</a:t>
            </a:r>
            <a:endParaRPr b="0" lang="en-US" sz="1920" spc="-1" strike="noStrike">
              <a:latin typeface="Arial"/>
            </a:endParaRPr>
          </a:p>
          <a:p>
            <a:pPr marL="329040" indent="-3283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Char char="▪"/>
            </a:pPr>
            <a:r>
              <a:rPr b="0" lang="en-US" sz="1920" spc="-1" strike="noStrike">
                <a:solidFill>
                  <a:srgbClr val="000000"/>
                </a:solidFill>
                <a:latin typeface="Segoe UI"/>
                <a:ea typeface="Segoe UI"/>
              </a:rPr>
              <a:t>Line intersection between the goal direction and the axis of the goal to get x and y co-ordinates of the intersection point.</a:t>
            </a:r>
            <a:endParaRPr b="0" lang="en-US" sz="1920" spc="-1" strike="noStrike">
              <a:latin typeface="Arial"/>
            </a:endParaRPr>
          </a:p>
          <a:p>
            <a:pPr marL="329040" indent="-3283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Char char="▪"/>
            </a:pPr>
            <a:r>
              <a:rPr b="0" lang="en-US" sz="1920" spc="-1" strike="noStrike">
                <a:solidFill>
                  <a:srgbClr val="000000"/>
                </a:solidFill>
                <a:latin typeface="Segoe UI"/>
                <a:ea typeface="Segoe UI"/>
              </a:rPr>
              <a:t>Track the height of the ball at every time step to get the height(z).</a:t>
            </a:r>
            <a:endParaRPr b="0" lang="en-US" sz="1920" spc="-1" strike="noStrike">
              <a:latin typeface="Arial"/>
            </a:endParaRPr>
          </a:p>
        </p:txBody>
      </p:sp>
    </p:spTree>
  </p:cSld>
  <p:transition spd="med">
    <p:dissolve/>
  </p:transition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8647200" y="5297760"/>
            <a:ext cx="244800" cy="395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1" name="WhatsApp Image 2020-07-16 at 02.04.06.jpeg" descr=""/>
          <p:cNvPicPr/>
          <p:nvPr/>
        </p:nvPicPr>
        <p:blipFill>
          <a:blip r:embed="rId1"/>
          <a:stretch/>
        </p:blipFill>
        <p:spPr>
          <a:xfrm>
            <a:off x="0" y="203760"/>
            <a:ext cx="9143280" cy="5085720"/>
          </a:xfrm>
          <a:prstGeom prst="rect">
            <a:avLst/>
          </a:prstGeom>
          <a:ln w="12600">
            <a:noFill/>
          </a:ln>
        </p:spPr>
      </p:pic>
    </p:spTree>
  </p:cSld>
  <p:transition spd="med">
    <p:dissolve/>
  </p:transition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251640" y="1336320"/>
            <a:ext cx="8640360" cy="3777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137cbe"/>
              </a:buClr>
              <a:buFont typeface="StarSymbol"/>
              <a:buChar char="▪"/>
            </a:pPr>
            <a:r>
              <a:rPr b="0" lang="en-US" sz="2000" spc="-1" strike="noStrike">
                <a:solidFill>
                  <a:srgbClr val="000000"/>
                </a:solidFill>
                <a:latin typeface="Segoe UI"/>
                <a:ea typeface="Segoe UI"/>
              </a:rPr>
              <a:t>Tried various throw paths</a:t>
            </a:r>
            <a:endParaRPr b="0" lang="en-US" sz="2000" spc="-1" strike="noStrike">
              <a:latin typeface="Arial"/>
            </a:endParaRPr>
          </a:p>
          <a:p>
            <a:pPr lvl="1" marL="800280" indent="-342360">
              <a:lnSpc>
                <a:spcPct val="100000"/>
              </a:lnSpc>
              <a:spcBef>
                <a:spcPts val="400"/>
              </a:spcBef>
              <a:buClr>
                <a:srgbClr val="137cbe"/>
              </a:buClr>
              <a:buFont typeface="StarSymbol"/>
              <a:buChar char="▪"/>
            </a:pPr>
            <a:r>
              <a:rPr b="0" lang="en-US" sz="2000" spc="-1" strike="noStrike">
                <a:solidFill>
                  <a:srgbClr val="000000"/>
                </a:solidFill>
                <a:latin typeface="Segoe UI"/>
                <a:ea typeface="Segoe UI"/>
              </a:rPr>
              <a:t>Circular motion</a:t>
            </a:r>
            <a:endParaRPr b="0" lang="en-US" sz="2000" spc="-1" strike="noStrike">
              <a:latin typeface="Arial"/>
            </a:endParaRPr>
          </a:p>
          <a:p>
            <a:pPr lvl="1" marL="800280" indent="-342360">
              <a:lnSpc>
                <a:spcPct val="100000"/>
              </a:lnSpc>
              <a:spcBef>
                <a:spcPts val="400"/>
              </a:spcBef>
              <a:buClr>
                <a:srgbClr val="137cbe"/>
              </a:buClr>
              <a:buFont typeface="StarSymbol"/>
              <a:buChar char="▪"/>
            </a:pPr>
            <a:r>
              <a:rPr b="0" lang="en-US" sz="2000" spc="-1" strike="noStrike">
                <a:solidFill>
                  <a:srgbClr val="000000"/>
                </a:solidFill>
                <a:latin typeface="Segoe UI"/>
                <a:ea typeface="Segoe UI"/>
              </a:rPr>
              <a:t>Pushing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Segoe UI"/>
                <a:ea typeface="Segoe UI"/>
              </a:rPr>
              <a:t>Predefined throw path gave the best results with respect to velocity of the throw</a:t>
            </a:r>
            <a:endParaRPr b="0" lang="en-US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137cbe"/>
              </a:buClr>
              <a:buFont typeface="StarSymbol"/>
              <a:buChar char="▪"/>
            </a:pPr>
            <a:r>
              <a:rPr b="0" lang="en-US" sz="2000" spc="-1" strike="noStrike">
                <a:solidFill>
                  <a:srgbClr val="000000"/>
                </a:solidFill>
                <a:latin typeface="Segoe UI"/>
                <a:ea typeface="Segoe UI"/>
              </a:rPr>
              <a:t>No restriction of degrees of freedom even with the predefined throw path</a:t>
            </a:r>
            <a:endParaRPr b="0" lang="en-US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137cbe"/>
              </a:buClr>
              <a:buFont typeface="StarSymbol"/>
              <a:buChar char="▪"/>
            </a:pPr>
            <a:r>
              <a:rPr b="0" lang="en-US" sz="2000" spc="-1" strike="noStrike">
                <a:solidFill>
                  <a:srgbClr val="000000"/>
                </a:solidFill>
                <a:latin typeface="Segoe UI"/>
                <a:ea typeface="Segoe UI"/>
              </a:rPr>
              <a:t>Even curved trajectories can be estimated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8647200" y="5297760"/>
            <a:ext cx="244800" cy="395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3"/>
          <p:cNvSpPr/>
          <p:nvPr/>
        </p:nvSpPr>
        <p:spPr>
          <a:xfrm>
            <a:off x="251640" y="190440"/>
            <a:ext cx="8640360" cy="911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137cbe"/>
                </a:solidFill>
                <a:latin typeface="Segoe UI Light"/>
                <a:ea typeface="Segoe UI Light"/>
              </a:rPr>
              <a:t>Challenges</a:t>
            </a:r>
            <a:endParaRPr b="0" lang="en-US" sz="3600" spc="-1" strike="noStrike">
              <a:latin typeface="Arial"/>
            </a:endParaRPr>
          </a:p>
        </p:txBody>
      </p:sp>
    </p:spTree>
  </p:cSld>
  <p:transition spd="med">
    <p:dissolve/>
  </p:transition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251640" y="1336320"/>
            <a:ext cx="8640360" cy="3777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137cbe"/>
              </a:buClr>
              <a:buFont typeface="StarSymbol"/>
              <a:buChar char="▪"/>
            </a:pPr>
            <a:r>
              <a:rPr b="0" lang="en-US" sz="2000" spc="-1" strike="noStrike">
                <a:solidFill>
                  <a:srgbClr val="000000"/>
                </a:solidFill>
                <a:latin typeface="Segoe UI"/>
                <a:ea typeface="Segoe UI"/>
              </a:rPr>
              <a:t>No control on the velocity of the throw</a:t>
            </a:r>
            <a:endParaRPr b="0" lang="en-US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137cbe"/>
              </a:buClr>
              <a:buFont typeface="StarSymbol"/>
              <a:buChar char="▪"/>
            </a:pPr>
            <a:r>
              <a:rPr b="0" lang="en-US" sz="2000" spc="-1" strike="noStrike">
                <a:solidFill>
                  <a:srgbClr val="000000"/>
                </a:solidFill>
                <a:latin typeface="Segoe UI"/>
                <a:ea typeface="Segoe UI"/>
              </a:rPr>
              <a:t>Higher computational complexity with more number of throwers</a:t>
            </a:r>
            <a:endParaRPr b="0" lang="en-US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137cbe"/>
              </a:buClr>
              <a:buFont typeface="StarSymbol"/>
              <a:buChar char="▪"/>
            </a:pPr>
            <a:r>
              <a:rPr b="0" lang="en-US" sz="2000" spc="-1" strike="noStrike">
                <a:solidFill>
                  <a:srgbClr val="000000"/>
                </a:solidFill>
                <a:latin typeface="Segoe UI"/>
                <a:ea typeface="Segoe UI"/>
              </a:rPr>
              <a:t>Disregarding air resistance</a:t>
            </a:r>
            <a:endParaRPr b="0" lang="en-US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137cbe"/>
              </a:buClr>
              <a:buFont typeface="StarSymbol"/>
              <a:buChar char="▪"/>
            </a:pPr>
            <a:r>
              <a:rPr b="0" lang="en-US" sz="2000" spc="-1" strike="noStrike">
                <a:solidFill>
                  <a:srgbClr val="000000"/>
                </a:solidFill>
                <a:latin typeface="Segoe UI"/>
                <a:ea typeface="Segoe UI"/>
              </a:rPr>
              <a:t>Glitch in the simulation (goalie paddle)</a:t>
            </a:r>
            <a:endParaRPr b="0" lang="en-US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137cbe"/>
              </a:buClr>
              <a:buFont typeface="StarSymbol"/>
              <a:buChar char="▪"/>
            </a:pPr>
            <a:r>
              <a:rPr b="0" lang="en-US" sz="2000" spc="-1" strike="noStrike">
                <a:solidFill>
                  <a:srgbClr val="000000"/>
                </a:solidFill>
                <a:latin typeface="Segoe UI"/>
                <a:ea typeface="Segoe UI"/>
              </a:rPr>
              <a:t>More physical disturbances and limitations in the real world</a:t>
            </a:r>
            <a:endParaRPr b="0" lang="en-US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137cbe"/>
              </a:buClr>
              <a:buFont typeface="StarSymbol"/>
              <a:buChar char="▪"/>
            </a:pPr>
            <a:r>
              <a:rPr b="0" lang="en-US" sz="2000" spc="-1" strike="noStrike">
                <a:solidFill>
                  <a:srgbClr val="000000"/>
                </a:solidFill>
                <a:latin typeface="Segoe UI"/>
                <a:ea typeface="Segoe UI"/>
              </a:rPr>
              <a:t>Self goal can not be prevented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8647200" y="5297760"/>
            <a:ext cx="244800" cy="395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3"/>
          <p:cNvSpPr/>
          <p:nvPr/>
        </p:nvSpPr>
        <p:spPr>
          <a:xfrm>
            <a:off x="251640" y="190440"/>
            <a:ext cx="8640360" cy="911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137cbe"/>
                </a:solidFill>
                <a:latin typeface="Segoe UI Light"/>
                <a:ea typeface="Segoe UI Light"/>
              </a:rPr>
              <a:t>Limitations</a:t>
            </a:r>
            <a:endParaRPr b="0" lang="en-US" sz="3600" spc="-1" strike="noStrike">
              <a:latin typeface="Arial"/>
            </a:endParaRPr>
          </a:p>
        </p:txBody>
      </p:sp>
    </p:spTree>
  </p:cSld>
  <p:transition spd="med">
    <p:dissolve/>
  </p:transition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251640" y="1336320"/>
            <a:ext cx="8640360" cy="3777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137cbe"/>
              </a:buClr>
              <a:buFont typeface="StarSymbol"/>
              <a:buChar char="▪"/>
            </a:pPr>
            <a:r>
              <a:rPr b="0" lang="en-US" sz="2000" spc="-1" strike="noStrike">
                <a:solidFill>
                  <a:srgbClr val="000000"/>
                </a:solidFill>
                <a:latin typeface="Segoe UI"/>
                <a:ea typeface="Segoe UI"/>
              </a:rPr>
              <a:t>Simulation results:</a:t>
            </a:r>
            <a:endParaRPr b="0" lang="en-US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137cbe"/>
              </a:buClr>
              <a:buFont typeface="StarSymbol"/>
              <a:buChar char="▪"/>
            </a:pPr>
            <a:r>
              <a:rPr b="0" lang="en-US" sz="2000" spc="-1" strike="noStrike">
                <a:solidFill>
                  <a:srgbClr val="000000"/>
                </a:solidFill>
                <a:latin typeface="Segoe UI"/>
                <a:ea typeface="Segoe UI"/>
              </a:rPr>
              <a:t>Algorithm 1 - 37/40 Blocked, 3/40 Went over the goal</a:t>
            </a:r>
            <a:endParaRPr b="0" lang="en-US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137cbe"/>
              </a:buClr>
              <a:buFont typeface="StarSymbol"/>
              <a:buChar char="▪"/>
            </a:pPr>
            <a:r>
              <a:rPr b="0" lang="en-US" sz="2000" spc="-1" strike="noStrike">
                <a:solidFill>
                  <a:srgbClr val="000000"/>
                </a:solidFill>
                <a:latin typeface="Segoe UI"/>
                <a:ea typeface="Segoe UI"/>
              </a:rPr>
              <a:t>Algorithm 2 - 36/40 Blocked, 3/40 Went over the goal, 1/40 Self goal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8647200" y="5297760"/>
            <a:ext cx="244800" cy="395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3"/>
          <p:cNvSpPr/>
          <p:nvPr/>
        </p:nvSpPr>
        <p:spPr>
          <a:xfrm>
            <a:off x="251640" y="190440"/>
            <a:ext cx="8640360" cy="911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137cbe"/>
                </a:solidFill>
                <a:latin typeface="Segoe UI Light"/>
                <a:ea typeface="Segoe UI Light"/>
              </a:rPr>
              <a:t>Conclusion</a:t>
            </a:r>
            <a:endParaRPr b="0" lang="en-US" sz="3600" spc="-1" strike="noStrike">
              <a:latin typeface="Arial"/>
            </a:endParaRPr>
          </a:p>
        </p:txBody>
      </p:sp>
    </p:spTree>
  </p:cSld>
  <p:transition spd="med">
    <p:dissolve/>
  </p:transition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3163b8"/>
      </a:accent1>
      <a:accent2>
        <a:srgbClr val="f96e19"/>
      </a:accent2>
      <a:accent3>
        <a:srgbClr val="e32929"/>
      </a:accent3>
      <a:accent4>
        <a:srgbClr val="62da26"/>
      </a:accent4>
      <a:accent5>
        <a:srgbClr val="8037b7"/>
      </a:accent5>
      <a:accent6>
        <a:srgbClr val="788388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3163b8"/>
      </a:accent1>
      <a:accent2>
        <a:srgbClr val="f96e19"/>
      </a:accent2>
      <a:accent3>
        <a:srgbClr val="e32929"/>
      </a:accent3>
      <a:accent4>
        <a:srgbClr val="62da26"/>
      </a:accent4>
      <a:accent5>
        <a:srgbClr val="8037b7"/>
      </a:accent5>
      <a:accent6>
        <a:srgbClr val="788388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2020-12-15T20:36:19Z</dcterms:modified>
  <cp:revision>2</cp:revision>
  <dc:subject/>
  <dc:title/>
</cp:coreProperties>
</file>